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56" r:id="rId2"/>
    <p:sldId id="286" r:id="rId3"/>
    <p:sldId id="346" r:id="rId4"/>
    <p:sldId id="342" r:id="rId5"/>
    <p:sldId id="338" r:id="rId6"/>
    <p:sldId id="339" r:id="rId7"/>
    <p:sldId id="340" r:id="rId8"/>
    <p:sldId id="343" r:id="rId9"/>
    <p:sldId id="344" r:id="rId10"/>
    <p:sldId id="352" r:id="rId11"/>
  </p:sldIdLst>
  <p:sldSz cx="12192000" cy="6858000"/>
  <p:notesSz cx="6858000" cy="9144000"/>
  <p:defaultTextStyle>
    <a:defPPr>
      <a:defRPr lang="pt-P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FD8EF"/>
    <a:srgbClr val="D7E7F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82275" autoAdjust="0"/>
  </p:normalViewPr>
  <p:slideViewPr>
    <p:cSldViewPr snapToGrid="0">
      <p:cViewPr>
        <p:scale>
          <a:sx n="110" d="100"/>
          <a:sy n="110" d="100"/>
        </p:scale>
        <p:origin x="-42" y="192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57" Type="http://schemas.microsoft.com/office/2015/10/relationships/revisionInfo" Target="revisionInfo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PT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2E9B6B0-D50A-418B-8189-16E62B65B66F}" type="datetimeFigureOut">
              <a:rPr lang="pt-PT" smtClean="0"/>
              <a:t>02-07-2018</a:t>
            </a:fld>
            <a:endParaRPr lang="pt-PT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PT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t-P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P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3963AA6-2FE6-486D-A5D2-8B423F30066C}" type="slidenum">
              <a:rPr lang="pt-PT" smtClean="0"/>
              <a:t>‹#›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404821779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963AA6-2FE6-486D-A5D2-8B423F30066C}" type="slidenum">
              <a:rPr lang="pt-PT" smtClean="0"/>
              <a:t>6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04015831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963AA6-2FE6-486D-A5D2-8B423F30066C}" type="slidenum">
              <a:rPr lang="pt-PT" smtClean="0"/>
              <a:t>7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26135385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963AA6-2FE6-486D-A5D2-8B423F30066C}" type="slidenum">
              <a:rPr lang="pt-PT" smtClean="0"/>
              <a:t>8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62385244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963AA6-2FE6-486D-A5D2-8B423F30066C}" type="slidenum">
              <a:rPr lang="pt-PT" smtClean="0"/>
              <a:t>9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30119654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23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88144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pt-PT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pt-PT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97354A-8B0A-47BB-817D-2D9D18FE379E}" type="datetimeFigureOut">
              <a:rPr lang="pt-PT" smtClean="0"/>
              <a:t>02-07-2018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2485BB-764B-45CF-B4CB-38282B393DDB}" type="slidenum">
              <a:rPr lang="pt-PT" smtClean="0"/>
              <a:t>‹#›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4738426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pt-PT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t-PT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97354A-8B0A-47BB-817D-2D9D18FE379E}" type="datetimeFigureOut">
              <a:rPr lang="pt-PT" smtClean="0"/>
              <a:t>02-07-2018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2485BB-764B-45CF-B4CB-38282B393DDB}" type="slidenum">
              <a:rPr lang="pt-PT" smtClean="0"/>
              <a:t>‹#›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959240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pt-PT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t-PT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97354A-8B0A-47BB-817D-2D9D18FE379E}" type="datetimeFigureOut">
              <a:rPr lang="pt-PT" smtClean="0"/>
              <a:t>02-07-2018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2485BB-764B-45CF-B4CB-38282B393DDB}" type="slidenum">
              <a:rPr lang="pt-PT" smtClean="0"/>
              <a:t>‹#›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343150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pt-PT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t-PT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97354A-8B0A-47BB-817D-2D9D18FE379E}" type="datetimeFigureOut">
              <a:rPr lang="pt-PT" smtClean="0"/>
              <a:t>02-07-2018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2485BB-764B-45CF-B4CB-38282B393DDB}" type="slidenum">
              <a:rPr lang="pt-PT" smtClean="0"/>
              <a:t>‹#›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40335013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pt-PT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97354A-8B0A-47BB-817D-2D9D18FE379E}" type="datetimeFigureOut">
              <a:rPr lang="pt-PT" smtClean="0"/>
              <a:t>02-07-2018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2485BB-764B-45CF-B4CB-38282B393DDB}" type="slidenum">
              <a:rPr lang="pt-PT" smtClean="0"/>
              <a:t>‹#›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6414923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pt-PT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t-PT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t-PT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97354A-8B0A-47BB-817D-2D9D18FE379E}" type="datetimeFigureOut">
              <a:rPr lang="pt-PT" smtClean="0"/>
              <a:t>02-07-2018</a:t>
            </a:fld>
            <a:endParaRPr lang="pt-P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2485BB-764B-45CF-B4CB-38282B393DDB}" type="slidenum">
              <a:rPr lang="pt-PT" smtClean="0"/>
              <a:t>‹#›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5219419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pt-PT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t-PT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t-PT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97354A-8B0A-47BB-817D-2D9D18FE379E}" type="datetimeFigureOut">
              <a:rPr lang="pt-PT" smtClean="0"/>
              <a:t>02-07-2018</a:t>
            </a:fld>
            <a:endParaRPr lang="pt-PT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2485BB-764B-45CF-B4CB-38282B393DDB}" type="slidenum">
              <a:rPr lang="pt-PT" smtClean="0"/>
              <a:t>‹#›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2940381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pt-PT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97354A-8B0A-47BB-817D-2D9D18FE379E}" type="datetimeFigureOut">
              <a:rPr lang="pt-PT" smtClean="0"/>
              <a:t>02-07-2018</a:t>
            </a:fld>
            <a:endParaRPr lang="pt-PT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2485BB-764B-45CF-B4CB-38282B393DDB}" type="slidenum">
              <a:rPr lang="pt-PT" smtClean="0"/>
              <a:t>‹#›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2247939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97354A-8B0A-47BB-817D-2D9D18FE379E}" type="datetimeFigureOut">
              <a:rPr lang="pt-PT" smtClean="0"/>
              <a:t>02-07-2018</a:t>
            </a:fld>
            <a:endParaRPr lang="pt-PT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2485BB-764B-45CF-B4CB-38282B393DDB}" type="slidenum">
              <a:rPr lang="pt-PT" smtClean="0"/>
              <a:t>‹#›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9831969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pt-PT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t-PT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97354A-8B0A-47BB-817D-2D9D18FE379E}" type="datetimeFigureOut">
              <a:rPr lang="pt-PT" smtClean="0"/>
              <a:t>02-07-2018</a:t>
            </a:fld>
            <a:endParaRPr lang="pt-P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2485BB-764B-45CF-B4CB-38282B393DDB}" type="slidenum">
              <a:rPr lang="pt-PT" smtClean="0"/>
              <a:t>‹#›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8900958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pt-PT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PT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97354A-8B0A-47BB-817D-2D9D18FE379E}" type="datetimeFigureOut">
              <a:rPr lang="pt-PT" smtClean="0"/>
              <a:t>02-07-2018</a:t>
            </a:fld>
            <a:endParaRPr lang="pt-P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2485BB-764B-45CF-B4CB-38282B393DDB}" type="slidenum">
              <a:rPr lang="pt-PT" smtClean="0"/>
              <a:t>‹#›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2836448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pt-PT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t-PT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97354A-8B0A-47BB-817D-2D9D18FE379E}" type="datetimeFigureOut">
              <a:rPr lang="pt-PT" smtClean="0"/>
              <a:t>02-07-2018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2485BB-764B-45CF-B4CB-38282B393DDB}" type="slidenum">
              <a:rPr lang="pt-PT" smtClean="0"/>
              <a:t>‹#›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7370133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P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8"/>
          <p:cNvSpPr txBox="1">
            <a:spLocks noChangeArrowheads="1"/>
          </p:cNvSpPr>
          <p:nvPr/>
        </p:nvSpPr>
        <p:spPr bwMode="auto">
          <a:xfrm>
            <a:off x="1369661" y="4480503"/>
            <a:ext cx="910779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defRPr/>
            </a:pPr>
            <a:r>
              <a:rPr lang="pt-PT" sz="2100" b="1" i="1" u="sng" dirty="0" smtClean="0">
                <a:latin typeface="Helvetica" panose="020B0604020202020204" pitchFamily="34" charset="0"/>
                <a:cs typeface="Helvetica" panose="020B0604020202020204" pitchFamily="34" charset="0"/>
              </a:rPr>
              <a:t>Pedro M. Sousa</a:t>
            </a:r>
            <a:r>
              <a:rPr lang="pt-PT" sz="2100" b="1" i="1" dirty="0" smtClean="0">
                <a:latin typeface="Helvetica" panose="020B0604020202020204" pitchFamily="34" charset="0"/>
                <a:cs typeface="Helvetica" panose="020B0604020202020204" pitchFamily="34" charset="0"/>
              </a:rPr>
              <a:t> </a:t>
            </a:r>
            <a:r>
              <a:rPr lang="pt-PT" sz="2400" b="1" i="1" dirty="0">
                <a:latin typeface="Helvetica" panose="020B0604020202020204" pitchFamily="34" charset="0"/>
                <a:cs typeface="Helvetica" panose="020B0604020202020204" pitchFamily="34" charset="0"/>
              </a:rPr>
              <a:t> </a:t>
            </a:r>
            <a:r>
              <a:rPr lang="pt-PT" sz="2400" b="1" i="1" dirty="0" smtClean="0">
                <a:latin typeface="Helvetica" panose="020B0604020202020204" pitchFamily="34" charset="0"/>
                <a:cs typeface="Helvetica" panose="020B0604020202020204" pitchFamily="34" charset="0"/>
              </a:rPr>
              <a:t>    </a:t>
            </a:r>
            <a:r>
              <a:rPr lang="en-US" sz="1600" b="1" dirty="0" smtClean="0">
                <a:latin typeface="Helvetica" panose="020B0604020202020204" pitchFamily="34" charset="0"/>
                <a:cs typeface="Helvetica" panose="020B0604020202020204" pitchFamily="34" charset="0"/>
              </a:rPr>
              <a:t>ppsousa@fc.ul.pt</a:t>
            </a:r>
            <a:endParaRPr lang="en-US" sz="1600" b="1" dirty="0">
              <a:latin typeface="Helvetica" panose="020B0604020202020204" pitchFamily="34" charset="0"/>
              <a:cs typeface="Helvetica" panose="020B0604020202020204" pitchFamily="34" charset="0"/>
            </a:endParaRPr>
          </a:p>
        </p:txBody>
      </p:sp>
      <p:sp>
        <p:nvSpPr>
          <p:cNvPr id="5" name="Rectângulo 4"/>
          <p:cNvSpPr/>
          <p:nvPr/>
        </p:nvSpPr>
        <p:spPr>
          <a:xfrm>
            <a:off x="1392669" y="322619"/>
            <a:ext cx="926553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b="1" dirty="0">
                <a:solidFill>
                  <a:schemeClr val="accent1">
                    <a:lumMod val="75000"/>
                  </a:schemeClr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Unraveling the main climate </a:t>
            </a:r>
            <a:r>
              <a:rPr lang="en-US" sz="2800" b="1" dirty="0" smtClean="0">
                <a:solidFill>
                  <a:schemeClr val="accent1">
                    <a:lumMod val="75000"/>
                  </a:schemeClr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mechanisms </a:t>
            </a:r>
            <a:r>
              <a:rPr lang="en-US" sz="2800" b="1" dirty="0">
                <a:solidFill>
                  <a:schemeClr val="accent1">
                    <a:lumMod val="75000"/>
                  </a:schemeClr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associated to the “Day zero” drought in Cape Town</a:t>
            </a:r>
            <a:endParaRPr lang="pt-PT" sz="2800" b="1" dirty="0">
              <a:solidFill>
                <a:schemeClr val="accent1">
                  <a:lumMod val="75000"/>
                </a:schemeClr>
              </a:solidFill>
              <a:latin typeface="Helvetica" panose="020B0604020202020204" pitchFamily="34" charset="0"/>
              <a:cs typeface="Helvetica" panose="020B0604020202020204" pitchFamily="34" charset="0"/>
            </a:endParaRPr>
          </a:p>
        </p:txBody>
      </p:sp>
      <p:pic>
        <p:nvPicPr>
          <p:cNvPr id="6" name="Picture 2" descr="http://geocampers.com/wp-content/uploads/2012/09/DoisEmUm5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588"/>
          <a:stretch/>
        </p:blipFill>
        <p:spPr bwMode="auto">
          <a:xfrm>
            <a:off x="8494493" y="5497034"/>
            <a:ext cx="1999181" cy="1010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4" descr="https://upload.wikimedia.org/wikipedia/commons/thumb/3/34/ULisboa_logo.svg/220px-ULisboa_logo.svg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591" t="7426" r="13252" b="28182"/>
          <a:stretch/>
        </p:blipFill>
        <p:spPr bwMode="auto">
          <a:xfrm>
            <a:off x="7602153" y="5592726"/>
            <a:ext cx="711773" cy="10653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 Box 8"/>
          <p:cNvSpPr txBox="1">
            <a:spLocks noChangeArrowheads="1"/>
          </p:cNvSpPr>
          <p:nvPr/>
        </p:nvSpPr>
        <p:spPr bwMode="auto">
          <a:xfrm>
            <a:off x="4040692" y="5074275"/>
            <a:ext cx="2406823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r>
              <a:rPr lang="pt-PT" sz="1400" dirty="0" smtClean="0">
                <a:latin typeface="Helvetica" panose="020B0604020202020204" pitchFamily="34" charset="0"/>
                <a:cs typeface="Helvetica" panose="020B0604020202020204" pitchFamily="34" charset="0"/>
              </a:rPr>
              <a:t>Ricardo M. Trigo </a:t>
            </a:r>
          </a:p>
          <a:p>
            <a:pPr eaLnBrk="1" hangingPunct="1">
              <a:defRPr/>
            </a:pPr>
            <a:r>
              <a:rPr lang="pt-PT" sz="1400" dirty="0" smtClean="0">
                <a:latin typeface="Helvetica" panose="020B0604020202020204" pitchFamily="34" charset="0"/>
                <a:cs typeface="Helvetica" panose="020B0604020202020204" pitchFamily="34" charset="0"/>
              </a:rPr>
              <a:t>Alexandre M. Ramos</a:t>
            </a:r>
          </a:p>
          <a:p>
            <a:pPr eaLnBrk="1" hangingPunct="1">
              <a:defRPr/>
            </a:pPr>
            <a:r>
              <a:rPr lang="pt-PT" sz="1400" dirty="0" smtClean="0">
                <a:latin typeface="Helvetica" panose="020B0604020202020204" pitchFamily="34" charset="0"/>
                <a:cs typeface="Helvetica" panose="020B0604020202020204" pitchFamily="34" charset="0"/>
              </a:rPr>
              <a:t>Ross </a:t>
            </a:r>
            <a:r>
              <a:rPr lang="pt-PT" sz="1400" dirty="0" err="1" smtClean="0">
                <a:latin typeface="Helvetica" panose="020B0604020202020204" pitchFamily="34" charset="0"/>
                <a:cs typeface="Helvetica" panose="020B0604020202020204" pitchFamily="34" charset="0"/>
              </a:rPr>
              <a:t>Blamey</a:t>
            </a:r>
            <a:endParaRPr lang="pt-PT" sz="1400" dirty="0" smtClean="0">
              <a:latin typeface="Helvetica" panose="020B0604020202020204" pitchFamily="34" charset="0"/>
              <a:cs typeface="Helvetica" panose="020B0604020202020204" pitchFamily="34" charset="0"/>
            </a:endParaRPr>
          </a:p>
          <a:p>
            <a:pPr eaLnBrk="1" hangingPunct="1">
              <a:defRPr/>
            </a:pPr>
            <a:r>
              <a:rPr lang="pt-PT" sz="1400" dirty="0" smtClean="0">
                <a:latin typeface="Helvetica" panose="020B0604020202020204" pitchFamily="34" charset="0"/>
                <a:cs typeface="Helvetica" panose="020B0604020202020204" pitchFamily="34" charset="0"/>
              </a:rPr>
              <a:t>Chris </a:t>
            </a:r>
            <a:r>
              <a:rPr lang="pt-PT" sz="1400" dirty="0" err="1" smtClean="0">
                <a:latin typeface="Helvetica" panose="020B0604020202020204" pitchFamily="34" charset="0"/>
                <a:cs typeface="Helvetica" panose="020B0604020202020204" pitchFamily="34" charset="0"/>
              </a:rPr>
              <a:t>Reason</a:t>
            </a:r>
            <a:r>
              <a:rPr lang="pt-PT" sz="1400" dirty="0">
                <a:latin typeface="Helvetica" panose="020B0604020202020204" pitchFamily="34" charset="0"/>
                <a:cs typeface="Helvetica" panose="020B0604020202020204" pitchFamily="34" charset="0"/>
              </a:rPr>
              <a:t>	</a:t>
            </a:r>
            <a:r>
              <a:rPr lang="pt-PT" sz="1600" dirty="0" smtClean="0">
                <a:latin typeface="Helvetica" panose="020B0604020202020204" pitchFamily="34" charset="0"/>
                <a:cs typeface="Helvetica" panose="020B0604020202020204" pitchFamily="34" charset="0"/>
              </a:rPr>
              <a:t>	</a:t>
            </a:r>
            <a:endParaRPr lang="en-US" sz="1600" dirty="0">
              <a:latin typeface="Helvetica" panose="020B0604020202020204" pitchFamily="34" charset="0"/>
              <a:cs typeface="Helvetica" panose="020B0604020202020204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032" y="4711337"/>
            <a:ext cx="2795021" cy="2146663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74241" y="5517440"/>
            <a:ext cx="1282498" cy="1221626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889242" y="1927284"/>
            <a:ext cx="4068629" cy="22490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48768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5 CuadroTexto"/>
          <p:cNvSpPr txBox="1"/>
          <p:nvPr/>
        </p:nvSpPr>
        <p:spPr>
          <a:xfrm>
            <a:off x="621695" y="1177667"/>
            <a:ext cx="10948609" cy="535531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just"/>
            <a:r>
              <a:rPr lang="en-US" sz="2300" b="1" dirty="0" smtClean="0">
                <a:solidFill>
                  <a:schemeClr val="bg2">
                    <a:lumMod val="25000"/>
                  </a:schemeClr>
                </a:solidFill>
              </a:rPr>
              <a:t>1) Recent warm and dry episodes in Mediterranean climates have been more frequent</a:t>
            </a:r>
          </a:p>
          <a:p>
            <a:pPr algn="just"/>
            <a:r>
              <a:rPr lang="en-US" sz="2300" i="1" dirty="0" smtClean="0">
                <a:solidFill>
                  <a:schemeClr val="bg2">
                    <a:lumMod val="25000"/>
                  </a:schemeClr>
                </a:solidFill>
              </a:rPr>
              <a:t>	</a:t>
            </a:r>
            <a:endParaRPr lang="en-US" sz="2300" dirty="0" smtClean="0">
              <a:solidFill>
                <a:schemeClr val="bg2">
                  <a:lumMod val="25000"/>
                </a:schemeClr>
              </a:solidFill>
            </a:endParaRPr>
          </a:p>
          <a:p>
            <a:pPr algn="just"/>
            <a:r>
              <a:rPr lang="en-US" sz="2300" b="1" dirty="0" smtClean="0">
                <a:solidFill>
                  <a:schemeClr val="bg2">
                    <a:lumMod val="25000"/>
                  </a:schemeClr>
                </a:solidFill>
              </a:rPr>
              <a:t>2)</a:t>
            </a:r>
            <a:r>
              <a:rPr lang="en-US" sz="2300" b="1" dirty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en-US" sz="2300" b="1" u="sng" dirty="0" smtClean="0">
                <a:solidFill>
                  <a:schemeClr val="bg2">
                    <a:lumMod val="25000"/>
                  </a:schemeClr>
                </a:solidFill>
              </a:rPr>
              <a:t>A sharp </a:t>
            </a:r>
            <a:r>
              <a:rPr lang="en-US" sz="2300" b="1" u="sng" dirty="0">
                <a:solidFill>
                  <a:schemeClr val="bg2">
                    <a:lumMod val="25000"/>
                  </a:schemeClr>
                </a:solidFill>
              </a:rPr>
              <a:t>increase in extreme conditions</a:t>
            </a:r>
            <a:r>
              <a:rPr lang="en-US" sz="2300" b="1" dirty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en-US" sz="2300" b="1" u="sng" dirty="0" smtClean="0">
                <a:solidFill>
                  <a:schemeClr val="bg2">
                    <a:lumMod val="25000"/>
                  </a:schemeClr>
                </a:solidFill>
              </a:rPr>
              <a:t>during 2015-2017</a:t>
            </a:r>
            <a:r>
              <a:rPr lang="en-US" sz="2300" b="1" dirty="0" smtClean="0">
                <a:solidFill>
                  <a:schemeClr val="bg2">
                    <a:lumMod val="25000"/>
                  </a:schemeClr>
                </a:solidFill>
              </a:rPr>
              <a:t>, clearly associated with the </a:t>
            </a:r>
            <a:r>
              <a:rPr lang="en-US" sz="2300" b="1" u="sng" dirty="0" smtClean="0">
                <a:solidFill>
                  <a:srgbClr val="C00000"/>
                </a:solidFill>
              </a:rPr>
              <a:t>top-3 warmest years</a:t>
            </a:r>
            <a:r>
              <a:rPr lang="en-US" sz="2300" b="1" dirty="0" smtClean="0">
                <a:solidFill>
                  <a:schemeClr val="bg2">
                    <a:lumMod val="25000"/>
                  </a:schemeClr>
                </a:solidFill>
              </a:rPr>
              <a:t> at the global scale</a:t>
            </a:r>
          </a:p>
          <a:p>
            <a:pPr algn="just"/>
            <a:r>
              <a:rPr lang="en-US" sz="2300" i="1" dirty="0">
                <a:solidFill>
                  <a:schemeClr val="bg2">
                    <a:lumMod val="25000"/>
                  </a:schemeClr>
                </a:solidFill>
              </a:rPr>
              <a:t>	</a:t>
            </a:r>
            <a:endParaRPr lang="en-US" sz="2300" dirty="0" smtClean="0">
              <a:solidFill>
                <a:schemeClr val="bg2">
                  <a:lumMod val="25000"/>
                </a:schemeClr>
              </a:solidFill>
            </a:endParaRPr>
          </a:p>
          <a:p>
            <a:pPr algn="just"/>
            <a:r>
              <a:rPr lang="en-US" sz="2300" b="1" dirty="0" smtClean="0">
                <a:solidFill>
                  <a:schemeClr val="bg2">
                    <a:lumMod val="25000"/>
                  </a:schemeClr>
                </a:solidFill>
              </a:rPr>
              <a:t>3)</a:t>
            </a:r>
            <a:r>
              <a:rPr lang="en-US" sz="2300" b="1" dirty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en-US" sz="2300" b="1" dirty="0" smtClean="0">
                <a:solidFill>
                  <a:schemeClr val="bg2">
                    <a:lumMod val="25000"/>
                  </a:schemeClr>
                </a:solidFill>
              </a:rPr>
              <a:t>Subtropical high pressure belts are expanding towards mid-latitudes with </a:t>
            </a:r>
            <a:r>
              <a:rPr lang="en-US" sz="2300" b="1" u="sng" dirty="0" smtClean="0">
                <a:solidFill>
                  <a:schemeClr val="bg2">
                    <a:lumMod val="25000"/>
                  </a:schemeClr>
                </a:solidFill>
              </a:rPr>
              <a:t>increased persistence of ridges</a:t>
            </a:r>
          </a:p>
          <a:p>
            <a:pPr algn="just"/>
            <a:r>
              <a:rPr lang="en-US" sz="2300" i="1" dirty="0">
                <a:solidFill>
                  <a:schemeClr val="bg2">
                    <a:lumMod val="25000"/>
                  </a:schemeClr>
                </a:solidFill>
              </a:rPr>
              <a:t>	</a:t>
            </a:r>
            <a:endParaRPr lang="en-US" sz="2300" i="1" dirty="0" smtClean="0">
              <a:solidFill>
                <a:schemeClr val="bg2">
                  <a:lumMod val="25000"/>
                </a:schemeClr>
              </a:solidFill>
            </a:endParaRPr>
          </a:p>
          <a:p>
            <a:pPr algn="just"/>
            <a:r>
              <a:rPr lang="en-US" sz="2300" b="1" dirty="0" smtClean="0">
                <a:solidFill>
                  <a:schemeClr val="bg2">
                    <a:lumMod val="25000"/>
                  </a:schemeClr>
                </a:solidFill>
              </a:rPr>
              <a:t>4) The </a:t>
            </a:r>
            <a:r>
              <a:rPr lang="en-US" sz="2300" b="1" u="sng" dirty="0" smtClean="0">
                <a:solidFill>
                  <a:schemeClr val="bg2">
                    <a:lumMod val="25000"/>
                  </a:schemeClr>
                </a:solidFill>
              </a:rPr>
              <a:t>expansion of the Hadley cell associated to global warming</a:t>
            </a:r>
            <a:r>
              <a:rPr lang="en-US" sz="2300" b="1" dirty="0" smtClean="0">
                <a:solidFill>
                  <a:schemeClr val="bg2">
                    <a:lumMod val="25000"/>
                  </a:schemeClr>
                </a:solidFill>
              </a:rPr>
              <a:t> raises concerns on recurring dry/hot episodes in Mediterranean areas</a:t>
            </a:r>
          </a:p>
          <a:p>
            <a:pPr algn="just"/>
            <a:r>
              <a:rPr lang="en-US" sz="2300" i="1" dirty="0">
                <a:solidFill>
                  <a:schemeClr val="bg2">
                    <a:lumMod val="25000"/>
                  </a:schemeClr>
                </a:solidFill>
              </a:rPr>
              <a:t>	</a:t>
            </a:r>
            <a:endParaRPr lang="en-US" sz="2300" dirty="0">
              <a:solidFill>
                <a:schemeClr val="bg2">
                  <a:lumMod val="25000"/>
                </a:schemeClr>
              </a:solidFill>
            </a:endParaRPr>
          </a:p>
          <a:p>
            <a:pPr algn="just"/>
            <a:r>
              <a:rPr lang="en-US" sz="2300" b="1" dirty="0" smtClean="0">
                <a:solidFill>
                  <a:schemeClr val="bg2">
                    <a:lumMod val="25000"/>
                  </a:schemeClr>
                </a:solidFill>
              </a:rPr>
              <a:t>5) Despite a clear increase in moisture content in the lower troposphere associated to warming, dynamics play a major role, and concurrent </a:t>
            </a:r>
            <a:r>
              <a:rPr lang="en-US" sz="2300" b="1" dirty="0" smtClean="0">
                <a:solidFill>
                  <a:srgbClr val="0070C0"/>
                </a:solidFill>
              </a:rPr>
              <a:t>increases in rainfall are only expected at higher latitudes</a:t>
            </a:r>
          </a:p>
          <a:p>
            <a:pPr algn="just"/>
            <a:r>
              <a:rPr lang="en-US" sz="2000" i="1" dirty="0">
                <a:solidFill>
                  <a:schemeClr val="bg2">
                    <a:lumMod val="25000"/>
                  </a:schemeClr>
                </a:solidFill>
              </a:rPr>
              <a:t>	</a:t>
            </a:r>
            <a:endParaRPr lang="en-US" sz="2000" i="1" dirty="0">
              <a:solidFill>
                <a:schemeClr val="bg1">
                  <a:lumMod val="65000"/>
                </a:schemeClr>
              </a:solidFill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0" y="-10307"/>
            <a:ext cx="12192000" cy="707886"/>
            <a:chOff x="0" y="-10307"/>
            <a:chExt cx="12192000" cy="707886"/>
          </a:xfrm>
        </p:grpSpPr>
        <p:sp>
          <p:nvSpPr>
            <p:cNvPr id="6" name="4 CuadroTexto"/>
            <p:cNvSpPr txBox="1"/>
            <p:nvPr/>
          </p:nvSpPr>
          <p:spPr>
            <a:xfrm>
              <a:off x="108642" y="-10307"/>
              <a:ext cx="12083358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4000" b="1" dirty="0" smtClean="0"/>
                <a:t>Summary</a:t>
              </a:r>
              <a:endParaRPr lang="en-US" sz="4000" b="1" dirty="0"/>
            </a:p>
          </p:txBody>
        </p:sp>
        <p:cxnSp>
          <p:nvCxnSpPr>
            <p:cNvPr id="14" name="Straight Connector 13"/>
            <p:cNvCxnSpPr/>
            <p:nvPr/>
          </p:nvCxnSpPr>
          <p:spPr>
            <a:xfrm>
              <a:off x="0" y="686808"/>
              <a:ext cx="12192000" cy="0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9" name="Rectangle 8"/>
          <p:cNvSpPr/>
          <p:nvPr/>
        </p:nvSpPr>
        <p:spPr>
          <a:xfrm>
            <a:off x="3616176" y="29682"/>
            <a:ext cx="8534400" cy="1107996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endParaRPr lang="en-US" sz="2400" b="1" dirty="0" smtClean="0">
              <a:latin typeface="Helvetica" panose="020B0604020202020204" pitchFamily="34" charset="0"/>
              <a:cs typeface="Helvetica" panose="020B0604020202020204" pitchFamily="34" charset="0"/>
            </a:endParaRPr>
          </a:p>
          <a:p>
            <a:r>
              <a:rPr lang="en-US" sz="2400" b="1" dirty="0" smtClean="0">
                <a:latin typeface="Helvetica" panose="020B0604020202020204" pitchFamily="34" charset="0"/>
                <a:cs typeface="Helvetica" panose="020B0604020202020204" pitchFamily="34" charset="0"/>
              </a:rPr>
              <a:t>	</a:t>
            </a:r>
            <a:r>
              <a:rPr lang="en-US" sz="2400" b="1" dirty="0" smtClean="0">
                <a:latin typeface="Helvetica" panose="020B0604020202020204" pitchFamily="34" charset="0"/>
                <a:cs typeface="Helvetica" panose="020B0604020202020204" pitchFamily="34" charset="0"/>
              </a:rPr>
              <a:t>Thank you for your attention!</a:t>
            </a:r>
            <a:r>
              <a:rPr lang="en-US" sz="2400" dirty="0" smtClean="0">
                <a:latin typeface="Helvetica" panose="020B0604020202020204" pitchFamily="34" charset="0"/>
                <a:cs typeface="Helvetica" panose="020B0604020202020204" pitchFamily="34" charset="0"/>
              </a:rPr>
              <a:t>    </a:t>
            </a:r>
            <a:r>
              <a:rPr lang="en-US" sz="2400" i="1" dirty="0" smtClean="0">
                <a:solidFill>
                  <a:srgbClr val="00B0F0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ppsousa@fc.ul.pt</a:t>
            </a:r>
            <a:endParaRPr lang="en-US" sz="2400" i="1" dirty="0">
              <a:solidFill>
                <a:srgbClr val="00B0F0"/>
              </a:solidFill>
              <a:latin typeface="Helvetica" panose="020B0604020202020204" pitchFamily="34" charset="0"/>
              <a:cs typeface="Helvetica" panose="020B0604020202020204" pitchFamily="34" charset="0"/>
            </a:endParaRPr>
          </a:p>
          <a:p>
            <a:pPr algn="r"/>
            <a:r>
              <a:rPr lang="en-US" dirty="0">
                <a:latin typeface="Helvetica" panose="020B0604020202020204" pitchFamily="34" charset="0"/>
                <a:cs typeface="Helvetica" panose="020B060402020202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6431704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44 Rectángulo"/>
          <p:cNvSpPr/>
          <p:nvPr/>
        </p:nvSpPr>
        <p:spPr>
          <a:xfrm>
            <a:off x="1559495" y="44624"/>
            <a:ext cx="9900321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 indent="-457200">
              <a:spcAft>
                <a:spcPts val="1200"/>
              </a:spcAft>
              <a:defRPr/>
            </a:pPr>
            <a:r>
              <a:rPr lang="en-US" sz="3000" b="1" dirty="0" smtClean="0">
                <a:solidFill>
                  <a:schemeClr val="accent5">
                    <a:lumMod val="75000"/>
                  </a:schemeClr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1) </a:t>
            </a:r>
            <a:r>
              <a:rPr lang="en-US" sz="3000" b="1" dirty="0">
                <a:solidFill>
                  <a:schemeClr val="accent5">
                    <a:lumMod val="75000"/>
                  </a:schemeClr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Recent episodes in Mediterranean climates</a:t>
            </a:r>
          </a:p>
        </p:txBody>
      </p:sp>
      <p:cxnSp>
        <p:nvCxnSpPr>
          <p:cNvPr id="8" name="Straight Connector 7"/>
          <p:cNvCxnSpPr/>
          <p:nvPr/>
        </p:nvCxnSpPr>
        <p:spPr>
          <a:xfrm>
            <a:off x="1524000" y="620688"/>
            <a:ext cx="9144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Picture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96721" y="921643"/>
            <a:ext cx="5057775" cy="3781425"/>
          </a:xfrm>
          <a:prstGeom prst="rect">
            <a:avLst/>
          </a:prstGeom>
        </p:spPr>
      </p:pic>
      <p:grpSp>
        <p:nvGrpSpPr>
          <p:cNvPr id="14" name="Group 13"/>
          <p:cNvGrpSpPr/>
          <p:nvPr/>
        </p:nvGrpSpPr>
        <p:grpSpPr>
          <a:xfrm>
            <a:off x="375408" y="769244"/>
            <a:ext cx="5469255" cy="4086225"/>
            <a:chOff x="375408" y="769244"/>
            <a:chExt cx="5469255" cy="4086225"/>
          </a:xfrm>
        </p:grpSpPr>
        <p:pic>
          <p:nvPicPr>
            <p:cNvPr id="11" name="Picture 10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75408" y="769244"/>
              <a:ext cx="5469255" cy="4086225"/>
            </a:xfrm>
            <a:prstGeom prst="rect">
              <a:avLst/>
            </a:prstGeom>
          </p:spPr>
        </p:pic>
        <p:sp>
          <p:nvSpPr>
            <p:cNvPr id="13" name="TextBox 12"/>
            <p:cNvSpPr txBox="1"/>
            <p:nvPr/>
          </p:nvSpPr>
          <p:spPr>
            <a:xfrm>
              <a:off x="4873487" y="836121"/>
              <a:ext cx="83488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/>
                <a:t>2015</a:t>
              </a:r>
              <a:endParaRPr lang="en-US" dirty="0"/>
            </a:p>
          </p:txBody>
        </p:sp>
      </p:grpSp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4"/>
          <a:srcRect t="21035"/>
          <a:stretch/>
        </p:blipFill>
        <p:spPr>
          <a:xfrm>
            <a:off x="2945750" y="2640906"/>
            <a:ext cx="7467600" cy="42270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98671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44 Rectángulo"/>
          <p:cNvSpPr/>
          <p:nvPr/>
        </p:nvSpPr>
        <p:spPr>
          <a:xfrm>
            <a:off x="1559495" y="44624"/>
            <a:ext cx="9900321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 indent="-457200">
              <a:spcAft>
                <a:spcPts val="1200"/>
              </a:spcAft>
              <a:defRPr/>
            </a:pPr>
            <a:r>
              <a:rPr lang="en-US" sz="3000" b="1" dirty="0" smtClean="0">
                <a:solidFill>
                  <a:schemeClr val="accent5">
                    <a:lumMod val="75000"/>
                  </a:schemeClr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1) </a:t>
            </a:r>
            <a:r>
              <a:rPr lang="en-US" sz="3000" b="1" dirty="0">
                <a:solidFill>
                  <a:schemeClr val="accent5">
                    <a:lumMod val="75000"/>
                  </a:schemeClr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Recent episodes in Mediterranean climates</a:t>
            </a:r>
          </a:p>
        </p:txBody>
      </p:sp>
      <p:cxnSp>
        <p:nvCxnSpPr>
          <p:cNvPr id="8" name="Straight Connector 7"/>
          <p:cNvCxnSpPr/>
          <p:nvPr/>
        </p:nvCxnSpPr>
        <p:spPr>
          <a:xfrm>
            <a:off x="1524000" y="620688"/>
            <a:ext cx="9144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20226" y="3912497"/>
            <a:ext cx="4686300" cy="2809875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2338" y="1285254"/>
            <a:ext cx="6486525" cy="4486275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93581" y="815745"/>
            <a:ext cx="4339590" cy="29016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51448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44 Rectángulo"/>
          <p:cNvSpPr/>
          <p:nvPr/>
        </p:nvSpPr>
        <p:spPr>
          <a:xfrm>
            <a:off x="1559495" y="44624"/>
            <a:ext cx="9900321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 indent="-457200">
              <a:spcAft>
                <a:spcPts val="1200"/>
              </a:spcAft>
              <a:defRPr/>
            </a:pPr>
            <a:r>
              <a:rPr lang="en-US" sz="3000" b="1" dirty="0" smtClean="0">
                <a:solidFill>
                  <a:schemeClr val="accent5">
                    <a:lumMod val="75000"/>
                  </a:schemeClr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2) </a:t>
            </a:r>
            <a:r>
              <a:rPr lang="en-US" sz="3000" b="1" dirty="0">
                <a:solidFill>
                  <a:schemeClr val="accent5">
                    <a:lumMod val="75000"/>
                  </a:schemeClr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Moisture </a:t>
            </a:r>
            <a:r>
              <a:rPr lang="en-US" sz="3000" b="1" dirty="0" smtClean="0">
                <a:solidFill>
                  <a:schemeClr val="accent5">
                    <a:lumMod val="75000"/>
                  </a:schemeClr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fluxes and availability</a:t>
            </a:r>
            <a:endParaRPr lang="en-US" sz="3000" b="1" dirty="0">
              <a:solidFill>
                <a:schemeClr val="accent5">
                  <a:lumMod val="75000"/>
                </a:schemeClr>
              </a:solidFill>
              <a:latin typeface="Helvetica" panose="020B0604020202020204" pitchFamily="34" charset="0"/>
              <a:cs typeface="Helvetica" panose="020B0604020202020204" pitchFamily="34" charset="0"/>
            </a:endParaRPr>
          </a:p>
        </p:txBody>
      </p:sp>
      <p:cxnSp>
        <p:nvCxnSpPr>
          <p:cNvPr id="8" name="Straight Connector 7"/>
          <p:cNvCxnSpPr/>
          <p:nvPr/>
        </p:nvCxnSpPr>
        <p:spPr>
          <a:xfrm>
            <a:off x="1524000" y="620688"/>
            <a:ext cx="9144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9"/>
          <p:cNvSpPr/>
          <p:nvPr/>
        </p:nvSpPr>
        <p:spPr>
          <a:xfrm>
            <a:off x="1683431" y="1018674"/>
            <a:ext cx="828092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000" b="1" i="1" dirty="0" smtClean="0">
                <a:latin typeface="Helvetica" panose="020B0604020202020204" pitchFamily="34" charset="0"/>
                <a:cs typeface="Helvetica" panose="020B0604020202020204" pitchFamily="34" charset="0"/>
              </a:rPr>
              <a:t>Vertically </a:t>
            </a:r>
            <a:r>
              <a:rPr lang="en-US" sz="2000" b="1" i="1" dirty="0">
                <a:latin typeface="Helvetica" panose="020B0604020202020204" pitchFamily="34" charset="0"/>
                <a:cs typeface="Helvetica" panose="020B0604020202020204" pitchFamily="34" charset="0"/>
              </a:rPr>
              <a:t>integrated horizontal water vapor transport </a:t>
            </a:r>
            <a:r>
              <a:rPr lang="en-US" sz="2000" i="1" dirty="0">
                <a:latin typeface="Helvetica" panose="020B0604020202020204" pitchFamily="34" charset="0"/>
                <a:cs typeface="Helvetica" panose="020B0604020202020204" pitchFamily="34" charset="0"/>
              </a:rPr>
              <a:t>(</a:t>
            </a:r>
            <a:r>
              <a:rPr lang="en-US" sz="2000" b="1" i="1" dirty="0">
                <a:solidFill>
                  <a:srgbClr val="0070C0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IVT</a:t>
            </a:r>
            <a:r>
              <a:rPr lang="en-US" sz="2000" i="1" dirty="0" smtClean="0">
                <a:latin typeface="Helvetica" panose="020B0604020202020204" pitchFamily="34" charset="0"/>
                <a:cs typeface="Helvetica" panose="020B0604020202020204" pitchFamily="34" charset="0"/>
              </a:rPr>
              <a:t>)</a:t>
            </a:r>
            <a:endParaRPr lang="en-US" sz="2000" dirty="0">
              <a:latin typeface="Helvetica" panose="020B0604020202020204" pitchFamily="34" charset="0"/>
              <a:cs typeface="Helvetica" panose="020B0604020202020204" pitchFamily="34" charset="0"/>
            </a:endParaRPr>
          </a:p>
        </p:txBody>
      </p:sp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7715" y="1762450"/>
            <a:ext cx="6129010" cy="9148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r="9152"/>
          <a:stretch/>
        </p:blipFill>
        <p:spPr>
          <a:xfrm>
            <a:off x="0" y="3786278"/>
            <a:ext cx="5698950" cy="2562412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4"/>
          <a:srcRect t="6768" r="2376" b="3295"/>
          <a:stretch/>
        </p:blipFill>
        <p:spPr>
          <a:xfrm>
            <a:off x="5981700" y="3629024"/>
            <a:ext cx="6124575" cy="3007655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>
          <a:xfrm>
            <a:off x="1683431" y="3386168"/>
            <a:ext cx="25908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000" b="1" i="1" dirty="0" err="1" smtClean="0">
                <a:latin typeface="Helvetica" panose="020B0604020202020204" pitchFamily="34" charset="0"/>
                <a:cs typeface="Helvetica" panose="020B0604020202020204" pitchFamily="34" charset="0"/>
              </a:rPr>
              <a:t>Precipitable</a:t>
            </a:r>
            <a:r>
              <a:rPr lang="en-US" sz="2000" b="1" i="1" dirty="0" smtClean="0">
                <a:latin typeface="Helvetica" panose="020B0604020202020204" pitchFamily="34" charset="0"/>
                <a:cs typeface="Helvetica" panose="020B0604020202020204" pitchFamily="34" charset="0"/>
              </a:rPr>
              <a:t> water</a:t>
            </a:r>
            <a:endParaRPr lang="en-US" sz="2000" dirty="0">
              <a:latin typeface="Helvetica" panose="020B0604020202020204" pitchFamily="34" charset="0"/>
              <a:cs typeface="Helvetica" panose="020B0604020202020204" pitchFamily="34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8575500" y="3244947"/>
            <a:ext cx="25908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000" b="1" i="1" dirty="0" smtClean="0">
                <a:latin typeface="Helvetica" panose="020B0604020202020204" pitchFamily="34" charset="0"/>
                <a:cs typeface="Helvetica" panose="020B0604020202020204" pitchFamily="34" charset="0"/>
              </a:rPr>
              <a:t>IVT</a:t>
            </a:r>
            <a:endParaRPr lang="en-US" sz="2000" dirty="0">
              <a:latin typeface="Helvetica" panose="020B0604020202020204" pitchFamily="34" charset="0"/>
              <a:cs typeface="Helvetica" panose="020B0604020202020204" pitchFamily="34" charset="0"/>
            </a:endParaRPr>
          </a:p>
        </p:txBody>
      </p:sp>
      <p:grpSp>
        <p:nvGrpSpPr>
          <p:cNvPr id="14" name="Group 13"/>
          <p:cNvGrpSpPr/>
          <p:nvPr/>
        </p:nvGrpSpPr>
        <p:grpSpPr>
          <a:xfrm>
            <a:off x="8285136" y="2370908"/>
            <a:ext cx="4202897" cy="2078278"/>
            <a:chOff x="7803646" y="5991969"/>
            <a:chExt cx="4202897" cy="2078278"/>
          </a:xfrm>
        </p:grpSpPr>
        <p:sp>
          <p:nvSpPr>
            <p:cNvPr id="15" name="Right Arrow 14"/>
            <p:cNvSpPr/>
            <p:nvPr/>
          </p:nvSpPr>
          <p:spPr>
            <a:xfrm rot="16886071">
              <a:off x="8671554" y="7333344"/>
              <a:ext cx="1135874" cy="337931"/>
            </a:xfrm>
            <a:prstGeom prst="rightArrow">
              <a:avLst/>
            </a:prstGeom>
            <a:solidFill>
              <a:srgbClr val="C0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Rectangle 15"/>
            <p:cNvSpPr/>
            <p:nvPr/>
          </p:nvSpPr>
          <p:spPr>
            <a:xfrm>
              <a:off x="7803646" y="5991969"/>
              <a:ext cx="4202897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2800" b="1" u="sng" dirty="0" smtClean="0">
                  <a:solidFill>
                    <a:srgbClr val="FF0000"/>
                  </a:solidFill>
                  <a:latin typeface="Helvetica" panose="020B0604020202020204" pitchFamily="34" charset="0"/>
                  <a:cs typeface="Helvetica" panose="020B0604020202020204" pitchFamily="34" charset="0"/>
                </a:rPr>
                <a:t>Atmospheric River</a:t>
              </a:r>
              <a:endParaRPr lang="en-US" sz="2800" b="1" u="sng" dirty="0" smtClean="0">
                <a:solidFill>
                  <a:srgbClr val="FF0000"/>
                </a:solidFill>
                <a:latin typeface="Helvetica" panose="020B0604020202020204" pitchFamily="34" charset="0"/>
                <a:cs typeface="Helvetica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318627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44 Rectángulo"/>
          <p:cNvSpPr/>
          <p:nvPr/>
        </p:nvSpPr>
        <p:spPr>
          <a:xfrm>
            <a:off x="1559495" y="44624"/>
            <a:ext cx="9900321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 indent="-457200">
              <a:spcAft>
                <a:spcPts val="1200"/>
              </a:spcAft>
              <a:defRPr/>
            </a:pPr>
            <a:r>
              <a:rPr lang="en-US" sz="3000" b="1" dirty="0" smtClean="0">
                <a:solidFill>
                  <a:schemeClr val="accent5">
                    <a:lumMod val="75000"/>
                  </a:schemeClr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2) </a:t>
            </a:r>
            <a:r>
              <a:rPr lang="en-US" sz="3000" b="1" dirty="0">
                <a:solidFill>
                  <a:schemeClr val="accent5">
                    <a:lumMod val="75000"/>
                  </a:schemeClr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Moisture </a:t>
            </a:r>
            <a:r>
              <a:rPr lang="en-US" sz="3000" b="1" dirty="0" smtClean="0">
                <a:solidFill>
                  <a:schemeClr val="accent5">
                    <a:lumMod val="75000"/>
                  </a:schemeClr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fluxes and availability</a:t>
            </a:r>
            <a:endParaRPr lang="en-US" sz="3000" b="1" dirty="0">
              <a:solidFill>
                <a:schemeClr val="accent5">
                  <a:lumMod val="75000"/>
                </a:schemeClr>
              </a:solidFill>
              <a:latin typeface="Helvetica" panose="020B0604020202020204" pitchFamily="34" charset="0"/>
              <a:cs typeface="Helvetica" panose="020B0604020202020204" pitchFamily="34" charset="0"/>
            </a:endParaRPr>
          </a:p>
        </p:txBody>
      </p:sp>
      <p:cxnSp>
        <p:nvCxnSpPr>
          <p:cNvPr id="8" name="Straight Connector 7"/>
          <p:cNvCxnSpPr/>
          <p:nvPr/>
        </p:nvCxnSpPr>
        <p:spPr>
          <a:xfrm>
            <a:off x="1524000" y="620688"/>
            <a:ext cx="9144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Group 12"/>
          <p:cNvGrpSpPr/>
          <p:nvPr/>
        </p:nvGrpSpPr>
        <p:grpSpPr>
          <a:xfrm>
            <a:off x="1866" y="1021722"/>
            <a:ext cx="9771612" cy="5420458"/>
            <a:chOff x="1866" y="1021722"/>
            <a:chExt cx="9771612" cy="5420458"/>
          </a:xfrm>
        </p:grpSpPr>
        <p:pic>
          <p:nvPicPr>
            <p:cNvPr id="2" name="Picture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866" y="1564904"/>
              <a:ext cx="7971949" cy="4877276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2418522" y="1021722"/>
              <a:ext cx="7354956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2400" dirty="0" smtClean="0">
                  <a:latin typeface="Helvetica" panose="020B0604020202020204" pitchFamily="34" charset="0"/>
                  <a:cs typeface="Helvetica" panose="020B0604020202020204" pitchFamily="34" charset="0"/>
                </a:rPr>
                <a:t>Vertically Integrated Water Vapor Transport (</a:t>
              </a:r>
              <a:r>
                <a:rPr lang="en-US" sz="2400" b="1" dirty="0" smtClean="0">
                  <a:solidFill>
                    <a:srgbClr val="7030A0"/>
                  </a:solidFill>
                  <a:latin typeface="Helvetica" panose="020B0604020202020204" pitchFamily="34" charset="0"/>
                  <a:cs typeface="Helvetica" panose="020B0604020202020204" pitchFamily="34" charset="0"/>
                </a:rPr>
                <a:t>IVT</a:t>
              </a:r>
              <a:r>
                <a:rPr lang="en-US" sz="2400" dirty="0" smtClean="0">
                  <a:latin typeface="Helvetica" panose="020B0604020202020204" pitchFamily="34" charset="0"/>
                  <a:cs typeface="Helvetica" panose="020B0604020202020204" pitchFamily="34" charset="0"/>
                </a:rPr>
                <a:t>)</a:t>
              </a:r>
              <a:endParaRPr lang="en-US" sz="2400" dirty="0">
                <a:latin typeface="Helvetica" panose="020B0604020202020204" pitchFamily="34" charset="0"/>
                <a:cs typeface="Helvetica" panose="020B0604020202020204" pitchFamily="34" charset="0"/>
              </a:endParaRPr>
            </a:p>
            <a:p>
              <a:pPr algn="r"/>
              <a:r>
                <a:rPr lang="en-US" dirty="0">
                  <a:latin typeface="Helvetica" panose="020B0604020202020204" pitchFamily="34" charset="0"/>
                  <a:cs typeface="Helvetica" panose="020B0604020202020204" pitchFamily="34" charset="0"/>
                </a:rPr>
                <a:t> </a:t>
              </a:r>
            </a:p>
          </p:txBody>
        </p:sp>
      </p:grpSp>
      <p:grpSp>
        <p:nvGrpSpPr>
          <p:cNvPr id="12" name="Group 11"/>
          <p:cNvGrpSpPr/>
          <p:nvPr/>
        </p:nvGrpSpPr>
        <p:grpSpPr>
          <a:xfrm>
            <a:off x="8043242" y="2414275"/>
            <a:ext cx="4148758" cy="2613714"/>
            <a:chOff x="7112276" y="2867782"/>
            <a:chExt cx="4904133" cy="3338583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112276" y="2867782"/>
              <a:ext cx="4904133" cy="3338583"/>
            </a:xfrm>
            <a:prstGeom prst="rect">
              <a:avLst/>
            </a:prstGeom>
          </p:spPr>
        </p:pic>
        <p:sp>
          <p:nvSpPr>
            <p:cNvPr id="11" name="Oval 10"/>
            <p:cNvSpPr/>
            <p:nvPr/>
          </p:nvSpPr>
          <p:spPr>
            <a:xfrm>
              <a:off x="10147852" y="3453226"/>
              <a:ext cx="1600200" cy="2753139"/>
            </a:xfrm>
            <a:prstGeom prst="ellipse">
              <a:avLst/>
            </a:prstGeom>
            <a:noFill/>
            <a:ln w="444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526376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44 Rectángulo"/>
          <p:cNvSpPr/>
          <p:nvPr/>
        </p:nvSpPr>
        <p:spPr>
          <a:xfrm>
            <a:off x="1559495" y="44624"/>
            <a:ext cx="9900321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 indent="-457200">
              <a:spcAft>
                <a:spcPts val="1200"/>
              </a:spcAft>
              <a:defRPr/>
            </a:pPr>
            <a:r>
              <a:rPr lang="en-US" sz="3000" b="1" dirty="0" smtClean="0">
                <a:solidFill>
                  <a:schemeClr val="accent5">
                    <a:lumMod val="75000"/>
                  </a:schemeClr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2) </a:t>
            </a:r>
            <a:r>
              <a:rPr lang="en-US" sz="3000" b="1" dirty="0">
                <a:solidFill>
                  <a:schemeClr val="accent5">
                    <a:lumMod val="75000"/>
                  </a:schemeClr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Moisture </a:t>
            </a:r>
            <a:r>
              <a:rPr lang="en-US" sz="3000" b="1" dirty="0" smtClean="0">
                <a:solidFill>
                  <a:schemeClr val="accent5">
                    <a:lumMod val="75000"/>
                  </a:schemeClr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fluxes and availability</a:t>
            </a:r>
            <a:endParaRPr lang="en-US" sz="3000" b="1" dirty="0">
              <a:solidFill>
                <a:schemeClr val="accent5">
                  <a:lumMod val="75000"/>
                </a:schemeClr>
              </a:solidFill>
              <a:latin typeface="Helvetica" panose="020B0604020202020204" pitchFamily="34" charset="0"/>
              <a:cs typeface="Helvetica" panose="020B0604020202020204" pitchFamily="34" charset="0"/>
            </a:endParaRPr>
          </a:p>
        </p:txBody>
      </p:sp>
      <p:cxnSp>
        <p:nvCxnSpPr>
          <p:cNvPr id="8" name="Straight Connector 7"/>
          <p:cNvCxnSpPr/>
          <p:nvPr/>
        </p:nvCxnSpPr>
        <p:spPr>
          <a:xfrm>
            <a:off x="1524000" y="620688"/>
            <a:ext cx="9144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74" t="6088" r="3191" b="3623"/>
          <a:stretch/>
        </p:blipFill>
        <p:spPr>
          <a:xfrm>
            <a:off x="79585" y="1043606"/>
            <a:ext cx="7993535" cy="5510822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8305798" y="902907"/>
            <a:ext cx="3647661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Tx/>
              <a:buChar char="-"/>
            </a:pPr>
            <a:r>
              <a:rPr lang="en-US" sz="2000" dirty="0" smtClean="0">
                <a:latin typeface="Helvetica" panose="020B0604020202020204" pitchFamily="34" charset="0"/>
                <a:cs typeface="Helvetica" panose="020B0604020202020204" pitchFamily="34" charset="0"/>
              </a:rPr>
              <a:t>Moisture availability has increased during the warmest years</a:t>
            </a:r>
          </a:p>
          <a:p>
            <a:pPr marL="285750" indent="-285750">
              <a:buFontTx/>
              <a:buChar char="-"/>
            </a:pPr>
            <a:endParaRPr lang="en-US" sz="2000" dirty="0" smtClean="0">
              <a:latin typeface="Helvetica" panose="020B0604020202020204" pitchFamily="34" charset="0"/>
              <a:cs typeface="Helvetica" panose="020B0604020202020204" pitchFamily="34" charset="0"/>
            </a:endParaRPr>
          </a:p>
          <a:p>
            <a:pPr marL="285750" indent="-285750">
              <a:buFontTx/>
              <a:buChar char="-"/>
            </a:pPr>
            <a:r>
              <a:rPr lang="en-US" sz="2000" dirty="0" smtClean="0">
                <a:latin typeface="Helvetica" panose="020B0604020202020204" pitchFamily="34" charset="0"/>
                <a:cs typeface="Helvetica" panose="020B0604020202020204" pitchFamily="34" charset="0"/>
              </a:rPr>
              <a:t>Additional evaporation and transport in the low troposphere</a:t>
            </a:r>
          </a:p>
          <a:p>
            <a:pPr marL="285750" indent="-285750">
              <a:buFontTx/>
              <a:buChar char="-"/>
            </a:pPr>
            <a:endParaRPr lang="en-US" sz="2000" dirty="0" smtClean="0">
              <a:latin typeface="Helvetica" panose="020B0604020202020204" pitchFamily="34" charset="0"/>
              <a:cs typeface="Helvetica" panose="020B0604020202020204" pitchFamily="34" charset="0"/>
            </a:endParaRPr>
          </a:p>
          <a:p>
            <a:pPr marL="285750" indent="-285750">
              <a:buFontTx/>
              <a:buChar char="-"/>
            </a:pPr>
            <a:r>
              <a:rPr lang="en-US" sz="2000" dirty="0" smtClean="0">
                <a:latin typeface="Helvetica" panose="020B0604020202020204" pitchFamily="34" charset="0"/>
                <a:cs typeface="Helvetica" panose="020B0604020202020204" pitchFamily="34" charset="0"/>
              </a:rPr>
              <a:t>But does this necessarily mean more rainfall? </a:t>
            </a:r>
            <a:r>
              <a:rPr lang="en-US" sz="2000" b="1" dirty="0" smtClean="0">
                <a:latin typeface="Helvetica" panose="020B0604020202020204" pitchFamily="34" charset="0"/>
                <a:cs typeface="Helvetica" panose="020B0604020202020204" pitchFamily="34" charset="0"/>
              </a:rPr>
              <a:t>NO !!!</a:t>
            </a:r>
          </a:p>
        </p:txBody>
      </p:sp>
      <p:sp>
        <p:nvSpPr>
          <p:cNvPr id="11" name="Rectangle 10"/>
          <p:cNvSpPr/>
          <p:nvPr/>
        </p:nvSpPr>
        <p:spPr>
          <a:xfrm>
            <a:off x="8305799" y="4355224"/>
            <a:ext cx="3647661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AutoNum type="arabicParenR"/>
            </a:pPr>
            <a:r>
              <a:rPr lang="en-US" sz="2000" b="1" dirty="0" smtClean="0">
                <a:solidFill>
                  <a:srgbClr val="0070C0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A warmer atmosphere has a higher water retaining capacity</a:t>
            </a:r>
          </a:p>
          <a:p>
            <a:pPr marL="457200" indent="-457200">
              <a:buAutoNum type="arabicParenR"/>
            </a:pPr>
            <a:endParaRPr lang="en-US" sz="2000" b="1" dirty="0" smtClean="0">
              <a:solidFill>
                <a:srgbClr val="0070C0"/>
              </a:solidFill>
              <a:latin typeface="Helvetica" panose="020B0604020202020204" pitchFamily="34" charset="0"/>
              <a:cs typeface="Helvetica" panose="020B0604020202020204" pitchFamily="34" charset="0"/>
            </a:endParaRPr>
          </a:p>
          <a:p>
            <a:pPr marL="457200" indent="-457200">
              <a:buAutoNum type="arabicParenR"/>
            </a:pPr>
            <a:r>
              <a:rPr lang="en-US" sz="2000" b="1" dirty="0" smtClean="0">
                <a:solidFill>
                  <a:srgbClr val="0070C0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Rainfall efficiency depends on atmospheric dynamics</a:t>
            </a:r>
            <a:endParaRPr lang="pt-PT" sz="2000" b="1" dirty="0">
              <a:solidFill>
                <a:srgbClr val="0070C0"/>
              </a:solidFill>
              <a:latin typeface="Helvetica" panose="020B0604020202020204" pitchFamily="34" charset="0"/>
              <a:cs typeface="Helvetica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218335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44 Rectángulo"/>
          <p:cNvSpPr/>
          <p:nvPr/>
        </p:nvSpPr>
        <p:spPr>
          <a:xfrm>
            <a:off x="1559495" y="44624"/>
            <a:ext cx="990032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 indent="-457200">
              <a:spcAft>
                <a:spcPts val="1200"/>
              </a:spcAft>
              <a:defRPr/>
            </a:pPr>
            <a:r>
              <a:rPr lang="en-US" sz="2800" b="1" dirty="0" smtClean="0">
                <a:solidFill>
                  <a:schemeClr val="accent5">
                    <a:lumMod val="75000"/>
                  </a:schemeClr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3) </a:t>
            </a:r>
            <a:r>
              <a:rPr lang="en-US" sz="2800" b="1" dirty="0">
                <a:solidFill>
                  <a:schemeClr val="accent5">
                    <a:lumMod val="75000"/>
                  </a:schemeClr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Case Study: the Cape Town drought</a:t>
            </a:r>
          </a:p>
        </p:txBody>
      </p:sp>
      <p:cxnSp>
        <p:nvCxnSpPr>
          <p:cNvPr id="8" name="Straight Connector 7"/>
          <p:cNvCxnSpPr/>
          <p:nvPr/>
        </p:nvCxnSpPr>
        <p:spPr>
          <a:xfrm>
            <a:off x="1514061" y="561054"/>
            <a:ext cx="9144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05" r="1822"/>
          <a:stretch/>
        </p:blipFill>
        <p:spPr>
          <a:xfrm>
            <a:off x="401657" y="646045"/>
            <a:ext cx="7052694" cy="6257434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7792278" y="1623824"/>
            <a:ext cx="4154557" cy="39857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300" b="1" dirty="0" smtClean="0">
                <a:latin typeface="Helvetica" panose="020B0604020202020204" pitchFamily="34" charset="0"/>
                <a:cs typeface="Helvetica" panose="020B0604020202020204" pitchFamily="34" charset="0"/>
              </a:rPr>
              <a:t>1)</a:t>
            </a:r>
            <a:r>
              <a:rPr lang="en-US" sz="2300" dirty="0" smtClean="0">
                <a:latin typeface="Helvetica" panose="020B0604020202020204" pitchFamily="34" charset="0"/>
                <a:cs typeface="Helvetica" panose="020B0604020202020204" pitchFamily="34" charset="0"/>
              </a:rPr>
              <a:t> Increasing </a:t>
            </a:r>
            <a:r>
              <a:rPr lang="en-US" sz="2300" dirty="0">
                <a:latin typeface="Helvetica" panose="020B0604020202020204" pitchFamily="34" charset="0"/>
                <a:cs typeface="Helvetica" panose="020B0604020202020204" pitchFamily="34" charset="0"/>
              </a:rPr>
              <a:t>water demand</a:t>
            </a:r>
            <a:br>
              <a:rPr lang="en-US" sz="2300" dirty="0">
                <a:latin typeface="Helvetica" panose="020B0604020202020204" pitchFamily="34" charset="0"/>
                <a:cs typeface="Helvetica" panose="020B0604020202020204" pitchFamily="34" charset="0"/>
              </a:rPr>
            </a:br>
            <a:r>
              <a:rPr lang="en-US" sz="2300" dirty="0">
                <a:latin typeface="Helvetica" panose="020B0604020202020204" pitchFamily="34" charset="0"/>
                <a:cs typeface="Helvetica" panose="020B0604020202020204" pitchFamily="34" charset="0"/>
              </a:rPr>
              <a:t>         </a:t>
            </a:r>
            <a:r>
              <a:rPr lang="en-US" sz="2300" dirty="0" smtClean="0">
                <a:latin typeface="Helvetica" panose="020B0604020202020204" pitchFamily="34" charset="0"/>
                <a:cs typeface="Helvetica" panose="020B0604020202020204" pitchFamily="34" charset="0"/>
              </a:rPr>
              <a:t>            </a:t>
            </a:r>
            <a:r>
              <a:rPr lang="en-US" sz="2300" dirty="0">
                <a:latin typeface="Helvetica" panose="020B0604020202020204" pitchFamily="34" charset="0"/>
                <a:cs typeface="Helvetica" panose="020B0604020202020204" pitchFamily="34" charset="0"/>
              </a:rPr>
              <a:t>&amp;</a:t>
            </a:r>
          </a:p>
          <a:p>
            <a:r>
              <a:rPr lang="en-US" sz="2300" dirty="0" smtClean="0">
                <a:latin typeface="Helvetica" panose="020B0604020202020204" pitchFamily="34" charset="0"/>
                <a:cs typeface="Helvetica" panose="020B0604020202020204" pitchFamily="34" charset="0"/>
              </a:rPr>
              <a:t>     Decreasing rainfall</a:t>
            </a:r>
          </a:p>
          <a:p>
            <a:endParaRPr lang="en-US" sz="2300" dirty="0" smtClean="0">
              <a:latin typeface="Helvetica" panose="020B0604020202020204" pitchFamily="34" charset="0"/>
              <a:cs typeface="Helvetica" panose="020B0604020202020204" pitchFamily="34" charset="0"/>
            </a:endParaRPr>
          </a:p>
          <a:p>
            <a:endParaRPr lang="en-US" sz="2300" dirty="0">
              <a:latin typeface="Helvetica" panose="020B0604020202020204" pitchFamily="34" charset="0"/>
              <a:cs typeface="Helvetica" panose="020B0604020202020204" pitchFamily="34" charset="0"/>
            </a:endParaRPr>
          </a:p>
          <a:p>
            <a:r>
              <a:rPr lang="en-US" sz="2300" b="1" dirty="0" smtClean="0">
                <a:latin typeface="Helvetica" panose="020B0604020202020204" pitchFamily="34" charset="0"/>
                <a:cs typeface="Helvetica" panose="020B0604020202020204" pitchFamily="34" charset="0"/>
              </a:rPr>
              <a:t>2)</a:t>
            </a:r>
            <a:r>
              <a:rPr lang="en-US" sz="2300" dirty="0" smtClean="0">
                <a:latin typeface="Helvetica" panose="020B0604020202020204" pitchFamily="34" charset="0"/>
                <a:cs typeface="Helvetica" panose="020B0604020202020204" pitchFamily="34" charset="0"/>
              </a:rPr>
              <a:t> 2017 was the driest year on record</a:t>
            </a:r>
          </a:p>
          <a:p>
            <a:endParaRPr lang="en-US" sz="2300" dirty="0" smtClean="0">
              <a:latin typeface="Helvetica" panose="020B0604020202020204" pitchFamily="34" charset="0"/>
              <a:cs typeface="Helvetica" panose="020B0604020202020204" pitchFamily="34" charset="0"/>
            </a:endParaRPr>
          </a:p>
          <a:p>
            <a:endParaRPr lang="en-US" sz="2300" dirty="0">
              <a:latin typeface="Helvetica" panose="020B0604020202020204" pitchFamily="34" charset="0"/>
              <a:cs typeface="Helvetica" panose="020B0604020202020204" pitchFamily="34" charset="0"/>
            </a:endParaRPr>
          </a:p>
          <a:p>
            <a:r>
              <a:rPr lang="en-US" sz="2300" b="1" dirty="0" smtClean="0">
                <a:latin typeface="Helvetica" panose="020B0604020202020204" pitchFamily="34" charset="0"/>
                <a:cs typeface="Helvetica" panose="020B0604020202020204" pitchFamily="34" charset="0"/>
              </a:rPr>
              <a:t>3)</a:t>
            </a:r>
            <a:r>
              <a:rPr lang="en-US" sz="2300" dirty="0" smtClean="0">
                <a:latin typeface="Helvetica" panose="020B0604020202020204" pitchFamily="34" charset="0"/>
                <a:cs typeface="Helvetica" panose="020B0604020202020204" pitchFamily="34" charset="0"/>
              </a:rPr>
              <a:t> The drought since 2015 has a return period ~300 years</a:t>
            </a:r>
          </a:p>
        </p:txBody>
      </p:sp>
    </p:spTree>
    <p:extLst>
      <p:ext uri="{BB962C8B-B14F-4D97-AF65-F5344CB8AC3E}">
        <p14:creationId xmlns:p14="http://schemas.microsoft.com/office/powerpoint/2010/main" val="40521166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44 Rectángulo"/>
          <p:cNvSpPr/>
          <p:nvPr/>
        </p:nvSpPr>
        <p:spPr>
          <a:xfrm>
            <a:off x="1559495" y="44624"/>
            <a:ext cx="9900321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 indent="-457200">
              <a:spcAft>
                <a:spcPts val="1200"/>
              </a:spcAft>
              <a:defRPr/>
            </a:pPr>
            <a:r>
              <a:rPr lang="en-US" sz="3000" b="1" dirty="0" smtClean="0">
                <a:solidFill>
                  <a:schemeClr val="accent5">
                    <a:lumMod val="75000"/>
                  </a:schemeClr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3) </a:t>
            </a:r>
            <a:r>
              <a:rPr lang="en-US" sz="3000" b="1" dirty="0">
                <a:solidFill>
                  <a:schemeClr val="accent5">
                    <a:lumMod val="75000"/>
                  </a:schemeClr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Case Study: the Cape Town drought</a:t>
            </a:r>
          </a:p>
        </p:txBody>
      </p:sp>
      <p:cxnSp>
        <p:nvCxnSpPr>
          <p:cNvPr id="8" name="Straight Connector 7"/>
          <p:cNvCxnSpPr/>
          <p:nvPr/>
        </p:nvCxnSpPr>
        <p:spPr>
          <a:xfrm>
            <a:off x="1524000" y="620688"/>
            <a:ext cx="9144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Group 5"/>
          <p:cNvGrpSpPr/>
          <p:nvPr/>
        </p:nvGrpSpPr>
        <p:grpSpPr>
          <a:xfrm>
            <a:off x="1057480" y="737833"/>
            <a:ext cx="9994832" cy="2569369"/>
            <a:chOff x="1057480" y="737833"/>
            <a:chExt cx="9994832" cy="2569369"/>
          </a:xfrm>
        </p:grpSpPr>
        <p:sp>
          <p:nvSpPr>
            <p:cNvPr id="9" name="Rectangle 8"/>
            <p:cNvSpPr/>
            <p:nvPr/>
          </p:nvSpPr>
          <p:spPr>
            <a:xfrm>
              <a:off x="8004313" y="1192696"/>
              <a:ext cx="3047999" cy="110799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2200" dirty="0" smtClean="0">
                  <a:latin typeface="Helvetica" panose="020B0604020202020204" pitchFamily="34" charset="0"/>
                  <a:cs typeface="Helvetica" panose="020B0604020202020204" pitchFamily="34" charset="0"/>
                </a:rPr>
                <a:t>Decrease in moisture transport towards the Cape Town area</a:t>
              </a:r>
            </a:p>
          </p:txBody>
        </p:sp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57480" y="737833"/>
              <a:ext cx="6110764" cy="2569369"/>
            </a:xfrm>
            <a:prstGeom prst="rect">
              <a:avLst/>
            </a:prstGeom>
          </p:spPr>
        </p:pic>
      </p:grpSp>
      <p:grpSp>
        <p:nvGrpSpPr>
          <p:cNvPr id="5" name="Group 4"/>
          <p:cNvGrpSpPr/>
          <p:nvPr/>
        </p:nvGrpSpPr>
        <p:grpSpPr>
          <a:xfrm>
            <a:off x="314738" y="3424346"/>
            <a:ext cx="11453608" cy="3293269"/>
            <a:chOff x="314738" y="3424346"/>
            <a:chExt cx="11453608" cy="3293269"/>
          </a:xfrm>
        </p:grpSpPr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510171" y="3424346"/>
              <a:ext cx="8258175" cy="3293269"/>
            </a:xfrm>
            <a:prstGeom prst="rect">
              <a:avLst/>
            </a:prstGeom>
          </p:spPr>
        </p:pic>
        <p:sp>
          <p:nvSpPr>
            <p:cNvPr id="10" name="Rectangle 9"/>
            <p:cNvSpPr/>
            <p:nvPr/>
          </p:nvSpPr>
          <p:spPr>
            <a:xfrm>
              <a:off x="314738" y="3948580"/>
              <a:ext cx="3047999" cy="255454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2000" dirty="0" smtClean="0">
                  <a:latin typeface="Helvetica" panose="020B0604020202020204" pitchFamily="34" charset="0"/>
                  <a:cs typeface="Helvetica" panose="020B0604020202020204" pitchFamily="34" charset="0"/>
                </a:rPr>
                <a:t>Number of Atmospheric Rivers has not changed significantly</a:t>
              </a:r>
            </a:p>
            <a:p>
              <a:endParaRPr lang="en-US" sz="2000" dirty="0">
                <a:latin typeface="Helvetica" panose="020B0604020202020204" pitchFamily="34" charset="0"/>
                <a:cs typeface="Helvetica" panose="020B0604020202020204" pitchFamily="34" charset="0"/>
              </a:endParaRPr>
            </a:p>
            <a:p>
              <a:r>
                <a:rPr lang="en-US" sz="2000" dirty="0" smtClean="0">
                  <a:latin typeface="Helvetica" panose="020B0604020202020204" pitchFamily="34" charset="0"/>
                  <a:cs typeface="Helvetica" panose="020B0604020202020204" pitchFamily="34" charset="0"/>
                </a:rPr>
                <a:t>But their intensity decreased and central latitude shifted southwards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1437079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44 Rectángulo"/>
          <p:cNvSpPr/>
          <p:nvPr/>
        </p:nvSpPr>
        <p:spPr>
          <a:xfrm>
            <a:off x="1559495" y="44624"/>
            <a:ext cx="9900321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 indent="-457200">
              <a:spcAft>
                <a:spcPts val="1200"/>
              </a:spcAft>
              <a:defRPr/>
            </a:pPr>
            <a:r>
              <a:rPr lang="en-US" sz="3000" b="1" dirty="0" smtClean="0">
                <a:solidFill>
                  <a:schemeClr val="accent5">
                    <a:lumMod val="75000"/>
                  </a:schemeClr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4) </a:t>
            </a:r>
            <a:r>
              <a:rPr lang="en-US" sz="3000" b="1" dirty="0">
                <a:solidFill>
                  <a:schemeClr val="accent5">
                    <a:lumMod val="75000"/>
                  </a:schemeClr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Associated atmospheric driving patterns</a:t>
            </a:r>
          </a:p>
        </p:txBody>
      </p:sp>
      <p:cxnSp>
        <p:nvCxnSpPr>
          <p:cNvPr id="8" name="Straight Connector 7"/>
          <p:cNvCxnSpPr/>
          <p:nvPr/>
        </p:nvCxnSpPr>
        <p:spPr>
          <a:xfrm>
            <a:off x="1524000" y="620688"/>
            <a:ext cx="9144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Group 5"/>
          <p:cNvGrpSpPr/>
          <p:nvPr/>
        </p:nvGrpSpPr>
        <p:grpSpPr>
          <a:xfrm>
            <a:off x="622850" y="3766930"/>
            <a:ext cx="11314044" cy="3074505"/>
            <a:chOff x="622850" y="3806686"/>
            <a:chExt cx="11314044" cy="3074505"/>
          </a:xfrm>
        </p:grpSpPr>
        <p:sp>
          <p:nvSpPr>
            <p:cNvPr id="11" name="Rectangle 10"/>
            <p:cNvSpPr/>
            <p:nvPr/>
          </p:nvSpPr>
          <p:spPr>
            <a:xfrm>
              <a:off x="8163338" y="4332276"/>
              <a:ext cx="3773556" cy="144655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342900" indent="-342900">
                <a:buFontTx/>
                <a:buChar char="-"/>
              </a:pPr>
              <a:r>
                <a:rPr lang="en-US" sz="2200" dirty="0" smtClean="0">
                  <a:latin typeface="Helvetica" panose="020B0604020202020204" pitchFamily="34" charset="0"/>
                  <a:cs typeface="Helvetica" panose="020B0604020202020204" pitchFamily="34" charset="0"/>
                </a:rPr>
                <a:t>Decrease in cyclonic frequencies around South Africa, and increased subsidence</a:t>
              </a:r>
            </a:p>
          </p:txBody>
        </p:sp>
        <p:pic>
          <p:nvPicPr>
            <p:cNvPr id="12" name="Picture 11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8095" b="2093"/>
            <a:stretch/>
          </p:blipFill>
          <p:spPr>
            <a:xfrm>
              <a:off x="622850" y="3806686"/>
              <a:ext cx="7406640" cy="3074505"/>
            </a:xfrm>
            <a:prstGeom prst="rect">
              <a:avLst/>
            </a:prstGeom>
          </p:spPr>
        </p:pic>
      </p:grpSp>
      <p:grpSp>
        <p:nvGrpSpPr>
          <p:cNvPr id="4" name="Group 3"/>
          <p:cNvGrpSpPr/>
          <p:nvPr/>
        </p:nvGrpSpPr>
        <p:grpSpPr>
          <a:xfrm>
            <a:off x="622850" y="703951"/>
            <a:ext cx="10588487" cy="3558492"/>
            <a:chOff x="622850" y="703951"/>
            <a:chExt cx="10588487" cy="3558492"/>
          </a:xfrm>
        </p:grpSpPr>
        <p:sp>
          <p:nvSpPr>
            <p:cNvPr id="9" name="Rectangle 8"/>
            <p:cNvSpPr/>
            <p:nvPr/>
          </p:nvSpPr>
          <p:spPr>
            <a:xfrm>
              <a:off x="8163338" y="1123122"/>
              <a:ext cx="3047999" cy="313932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342900" indent="-342900">
                <a:buFontTx/>
                <a:buChar char="-"/>
              </a:pPr>
              <a:r>
                <a:rPr lang="en-US" sz="2200" dirty="0" smtClean="0">
                  <a:latin typeface="Helvetica" panose="020B0604020202020204" pitchFamily="34" charset="0"/>
                  <a:cs typeface="Helvetica" panose="020B0604020202020204" pitchFamily="34" charset="0"/>
                </a:rPr>
                <a:t>Clear poleward shift of subtropical high pressure centers &amp; Jetstream</a:t>
              </a:r>
            </a:p>
            <a:p>
              <a:pPr marL="342900" indent="-342900">
                <a:buFontTx/>
                <a:buChar char="-"/>
              </a:pPr>
              <a:endParaRPr lang="en-US" sz="2200" dirty="0" smtClean="0">
                <a:latin typeface="Helvetica" panose="020B0604020202020204" pitchFamily="34" charset="0"/>
                <a:cs typeface="Helvetica" panose="020B0604020202020204" pitchFamily="34" charset="0"/>
              </a:endParaRPr>
            </a:p>
            <a:p>
              <a:pPr marL="342900" indent="-342900">
                <a:buFontTx/>
                <a:buChar char="-"/>
              </a:pPr>
              <a:r>
                <a:rPr lang="en-US" sz="2200" dirty="0" smtClean="0">
                  <a:latin typeface="Helvetica" panose="020B0604020202020204" pitchFamily="34" charset="0"/>
                  <a:cs typeface="Helvetica" panose="020B0604020202020204" pitchFamily="34" charset="0"/>
                </a:rPr>
                <a:t>Steady </a:t>
              </a:r>
              <a:r>
                <a:rPr lang="en-US" sz="2200" dirty="0">
                  <a:latin typeface="Helvetica" panose="020B0604020202020204" pitchFamily="34" charset="0"/>
                  <a:cs typeface="Helvetica" panose="020B0604020202020204" pitchFamily="34" charset="0"/>
                </a:rPr>
                <a:t>increase in the Southern Annular Mode</a:t>
              </a:r>
            </a:p>
            <a:p>
              <a:pPr marL="342900" indent="-342900">
                <a:buFontTx/>
                <a:buChar char="-"/>
              </a:pPr>
              <a:endParaRPr lang="en-US" sz="2200" dirty="0" smtClean="0">
                <a:latin typeface="Helvetica" panose="020B0604020202020204" pitchFamily="34" charset="0"/>
                <a:cs typeface="Helvetica" panose="020B0604020202020204" pitchFamily="34" charset="0"/>
              </a:endParaRPr>
            </a:p>
          </p:txBody>
        </p:sp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22850" y="703951"/>
              <a:ext cx="7150285" cy="2935582"/>
            </a:xfrm>
            <a:prstGeom prst="rect">
              <a:avLst/>
            </a:prstGeom>
          </p:spPr>
        </p:pic>
      </p:grpSp>
      <p:sp>
        <p:nvSpPr>
          <p:cNvPr id="10" name="Rectangle 9"/>
          <p:cNvSpPr/>
          <p:nvPr/>
        </p:nvSpPr>
        <p:spPr>
          <a:xfrm>
            <a:off x="1445622" y="2995748"/>
            <a:ext cx="6897189" cy="1569660"/>
          </a:xfrm>
          <a:prstGeom prst="rect">
            <a:avLst/>
          </a:prstGeom>
          <a:solidFill>
            <a:schemeClr val="bg1"/>
          </a:solidFill>
          <a:ln w="38100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n-US" sz="3200" b="1" u="sng" dirty="0" smtClean="0">
                <a:solidFill>
                  <a:srgbClr val="FF0000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/>
            </a:r>
            <a:br>
              <a:rPr lang="en-US" sz="3200" b="1" u="sng" dirty="0" smtClean="0">
                <a:solidFill>
                  <a:srgbClr val="FF0000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</a:br>
            <a:r>
              <a:rPr lang="en-US" sz="3200" b="1" u="sng" dirty="0" smtClean="0">
                <a:solidFill>
                  <a:srgbClr val="FF0000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Expanding </a:t>
            </a:r>
            <a:r>
              <a:rPr lang="en-US" sz="3200" b="1" u="sng" dirty="0" smtClean="0">
                <a:solidFill>
                  <a:srgbClr val="FF0000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Hadley </a:t>
            </a:r>
            <a:r>
              <a:rPr lang="en-US" sz="3200" b="1" u="sng" dirty="0" smtClean="0">
                <a:solidFill>
                  <a:srgbClr val="FF0000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cell !!!</a:t>
            </a:r>
            <a:br>
              <a:rPr lang="en-US" sz="3200" b="1" u="sng" dirty="0" smtClean="0">
                <a:solidFill>
                  <a:srgbClr val="FF0000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</a:br>
            <a:endParaRPr lang="en-US" sz="3200" b="1" u="sng" dirty="0" smtClean="0">
              <a:solidFill>
                <a:srgbClr val="FF0000"/>
              </a:solidFill>
              <a:latin typeface="Helvetica" panose="020B0604020202020204" pitchFamily="34" charset="0"/>
              <a:cs typeface="Helvetica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564024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5877</TotalTime>
  <Words>232</Words>
  <Application>Microsoft Office PowerPoint</Application>
  <PresentationFormat>Widescreen</PresentationFormat>
  <Paragraphs>64</Paragraphs>
  <Slides>10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5" baseType="lpstr">
      <vt:lpstr>Arial</vt:lpstr>
      <vt:lpstr>Calibri</vt:lpstr>
      <vt:lpstr>Calibri Light</vt:lpstr>
      <vt:lpstr>Helvetica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Alexandre Miguel Ramos</dc:creator>
  <cp:lastModifiedBy>Pedro Sousa</cp:lastModifiedBy>
  <cp:revision>227</cp:revision>
  <dcterms:created xsi:type="dcterms:W3CDTF">2017-11-28T14:48:07Z</dcterms:created>
  <dcterms:modified xsi:type="dcterms:W3CDTF">2018-07-02T21:07:29Z</dcterms:modified>
</cp:coreProperties>
</file>