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8" r:id="rId2"/>
    <p:sldId id="265" r:id="rId3"/>
    <p:sldId id="273" r:id="rId4"/>
    <p:sldId id="256" r:id="rId5"/>
    <p:sldId id="271" r:id="rId6"/>
    <p:sldId id="260" r:id="rId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9" autoAdjust="0"/>
    <p:restoredTop sz="94660"/>
  </p:normalViewPr>
  <p:slideViewPr>
    <p:cSldViewPr snapToGrid="0">
      <p:cViewPr>
        <p:scale>
          <a:sx n="80" d="100"/>
          <a:sy n="80" d="100"/>
        </p:scale>
        <p:origin x="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6139D-D6B0-4EBE-AED4-6ED22639BC93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C3A42-0646-4B69-A6E4-677478BA1DC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1997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Explain what this means, demarcated with highly regulated maximum yields and non-</a:t>
            </a:r>
            <a:r>
              <a:rPr lang="en-US" sz="1200" dirty="0" err="1" smtClean="0"/>
              <a:t>negotioable</a:t>
            </a:r>
            <a:r>
              <a:rPr lang="en-US" sz="1200" dirty="0" smtClean="0"/>
              <a:t> link to the territory. Not the same for new world and for some </a:t>
            </a:r>
            <a:r>
              <a:rPr lang="en-US" sz="1200" dirty="0" err="1" smtClean="0"/>
              <a:t>newere</a:t>
            </a:r>
            <a:r>
              <a:rPr lang="en-US" sz="1200" dirty="0" smtClean="0"/>
              <a:t> </a:t>
            </a:r>
            <a:r>
              <a:rPr lang="en-US" sz="1200" dirty="0" err="1" smtClean="0"/>
              <a:t>regios</a:t>
            </a:r>
            <a:r>
              <a:rPr lang="en-US" sz="1200" dirty="0" smtClean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knowing the vineyard allows the use of micro </a:t>
            </a:r>
            <a:r>
              <a:rPr lang="en-US" sz="1200" dirty="0" err="1" smtClean="0"/>
              <a:t>terrior</a:t>
            </a:r>
            <a:r>
              <a:rPr lang="en-US" sz="1200" dirty="0" smtClean="0"/>
              <a:t> – including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r>
              <a:rPr lang="en-US" sz="1200" dirty="0" smtClean="0"/>
              <a:t>100 000x or 1 million percent as extreme price dispersion for what is essentially the same product.</a:t>
            </a:r>
          </a:p>
          <a:p>
            <a:endParaRPr lang="en-US" sz="1200" dirty="0" smtClean="0"/>
          </a:p>
          <a:p>
            <a:r>
              <a:rPr lang="en-US" sz="1200" dirty="0" smtClean="0"/>
              <a:t>More this is key.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C3A42-0646-4B69-A6E4-677478BA1DCB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550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468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9529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372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1499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41012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716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2119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036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3060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5745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480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AA431-1717-4C9D-A67F-68DF91BC0F91}" type="datetimeFigureOut">
              <a:rPr lang="pt-PT" smtClean="0"/>
              <a:t>02/07/2017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FE6E3-A565-43EA-A531-C63C8F5E46A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2496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4849935"/>
            <a:ext cx="12022183" cy="18534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64659" y="887597"/>
            <a:ext cx="8791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i="1" dirty="0"/>
              <a:t>Desenvolvimento agrícola: Aplicações na produção vinícola</a:t>
            </a:r>
            <a:endParaRPr lang="pt-PT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235388" y="2749176"/>
            <a:ext cx="1613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 Hogg </a:t>
            </a:r>
          </a:p>
          <a:p>
            <a:r>
              <a:rPr lang="en-US" dirty="0" smtClean="0"/>
              <a:t>Innovine&amp;wine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2325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97257" y="4540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Wine industry has very varied business models.</a:t>
            </a:r>
          </a:p>
          <a:p>
            <a:r>
              <a:rPr lang="en-US" sz="2400" dirty="0" smtClean="0"/>
              <a:t>European not scalable, especially in traditional and territory related regions.</a:t>
            </a:r>
          </a:p>
          <a:p>
            <a:r>
              <a:rPr lang="en-US" sz="2400" dirty="0" smtClean="0"/>
              <a:t>Dynamic knowledge of the vineyard over the years and over the year has always been highly valued.</a:t>
            </a:r>
          </a:p>
          <a:p>
            <a:r>
              <a:rPr lang="en-US" sz="2400" dirty="0" smtClean="0"/>
              <a:t>Portuguese wine industry has 2 main challenges </a:t>
            </a:r>
            <a:r>
              <a:rPr lang="en-US" sz="2400" dirty="0"/>
              <a:t>– competitiveness and sustainability.</a:t>
            </a:r>
          </a:p>
          <a:p>
            <a:endParaRPr lang="en-US" sz="2100" dirty="0"/>
          </a:p>
          <a:p>
            <a:endParaRPr lang="en-US" sz="1400" dirty="0"/>
          </a:p>
          <a:p>
            <a:endParaRPr lang="en-US" sz="21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5789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At present optical data is gathered and expressed as parameters such </a:t>
            </a:r>
            <a:r>
              <a:rPr lang="en-US" dirty="0"/>
              <a:t>as  Leaf Area Index (LAI) and fraction of Absorbed Photosynthetic Active Radiation (</a:t>
            </a:r>
            <a:r>
              <a:rPr lang="en-US" dirty="0" err="1"/>
              <a:t>fAPAR</a:t>
            </a:r>
            <a:r>
              <a:rPr lang="en-US" dirty="0" smtClean="0"/>
              <a:t>). </a:t>
            </a:r>
          </a:p>
          <a:p>
            <a:endParaRPr lang="en-US" dirty="0" smtClean="0"/>
          </a:p>
          <a:p>
            <a:r>
              <a:rPr lang="en-US" dirty="0" smtClean="0"/>
              <a:t>This can be used as is or, more richly, integrated with data gathered by other means – drone, weather stations etc.</a:t>
            </a:r>
          </a:p>
          <a:p>
            <a:r>
              <a:rPr lang="en-US" dirty="0" smtClean="0"/>
              <a:t>Year on year applications – zoning, soil health</a:t>
            </a:r>
          </a:p>
          <a:p>
            <a:r>
              <a:rPr lang="en-US" dirty="0" smtClean="0"/>
              <a:t>Within year applications – water stress prediction – irrigation efficiency, maturity prediction. </a:t>
            </a:r>
            <a:endParaRPr lang="en-US" dirty="0"/>
          </a:p>
          <a:p>
            <a:r>
              <a:rPr lang="en-US" dirty="0" smtClean="0"/>
              <a:t>Specific commercial solutions do exist but there is much space </a:t>
            </a:r>
            <a:r>
              <a:rPr lang="en-US" dirty="0"/>
              <a:t>for research and services to develop further the potential of this science and this technology.</a:t>
            </a:r>
          </a:p>
          <a:p>
            <a:endParaRPr lang="en-US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1170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48" y="756463"/>
            <a:ext cx="10202778" cy="554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03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02" y="1804670"/>
            <a:ext cx="6030595" cy="324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8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6513" y="-3190875"/>
            <a:ext cx="17345025" cy="132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13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</TotalTime>
  <Words>227</Words>
  <Application>Microsoft Office PowerPoint</Application>
  <PresentationFormat>Widescreen</PresentationFormat>
  <Paragraphs>22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Hogg</dc:creator>
  <cp:lastModifiedBy>Tim Hogg</cp:lastModifiedBy>
  <cp:revision>25</cp:revision>
  <dcterms:created xsi:type="dcterms:W3CDTF">2017-06-14T09:55:27Z</dcterms:created>
  <dcterms:modified xsi:type="dcterms:W3CDTF">2017-07-03T09:35:27Z</dcterms:modified>
</cp:coreProperties>
</file>