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gif" ContentType="image/gi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60" r:id="rId5"/>
  </p:sldMasterIdLst>
  <p:notesMasterIdLst>
    <p:notesMasterId r:id="rId17"/>
  </p:notesMasterIdLst>
  <p:sldIdLst>
    <p:sldId id="292" r:id="rId6"/>
    <p:sldId id="293" r:id="rId7"/>
    <p:sldId id="296" r:id="rId8"/>
    <p:sldId id="297" r:id="rId9"/>
    <p:sldId id="299" r:id="rId10"/>
    <p:sldId id="304" r:id="rId11"/>
    <p:sldId id="256" r:id="rId12"/>
    <p:sldId id="326" r:id="rId13"/>
    <p:sldId id="324" r:id="rId14"/>
    <p:sldId id="327" r:id="rId15"/>
    <p:sldId id="319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F7F7"/>
    <a:srgbClr val="7DC2D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6578" autoAdjust="0"/>
  </p:normalViewPr>
  <p:slideViewPr>
    <p:cSldViewPr>
      <p:cViewPr>
        <p:scale>
          <a:sx n="60" d="100"/>
          <a:sy n="60" d="100"/>
        </p:scale>
        <p:origin x="-1992" y="-298"/>
      </p:cViewPr>
      <p:guideLst>
        <p:guide orient="horz" pos="2208"/>
        <p:guide pos="2880"/>
      </p:guideLst>
    </p:cSldViewPr>
  </p:slideViewPr>
  <p:notesTextViewPr>
    <p:cViewPr>
      <p:scale>
        <a:sx n="200" d="100"/>
        <a:sy n="2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A14BCF4-EB14-4AA5-BF74-15673B4D9875}" type="doc">
      <dgm:prSet loTypeId="urn:microsoft.com/office/officeart/2005/8/layout/pyramid1" loCatId="pyramid" qsTypeId="urn:microsoft.com/office/officeart/2005/8/quickstyle/simple1" qsCatId="simple" csTypeId="urn:microsoft.com/office/officeart/2005/8/colors/accent2_3" csCatId="accent2" phldr="1"/>
      <dgm:spPr/>
    </dgm:pt>
    <dgm:pt modelId="{6B81EC7B-4DEF-42A4-96C1-6E9B2FDF4494}">
      <dgm:prSet phldrT="[Text]" custT="1"/>
      <dgm:spPr/>
      <dgm:t>
        <a:bodyPr/>
        <a:lstStyle/>
        <a:p>
          <a:endParaRPr lang="pt-PT" sz="2800" b="1" dirty="0">
            <a:solidFill>
              <a:schemeClr val="bg1"/>
            </a:solidFill>
          </a:endParaRPr>
        </a:p>
      </dgm:t>
    </dgm:pt>
    <dgm:pt modelId="{124A5BCE-C34B-4AA2-9D4B-98056C8EC4E2}" type="parTrans" cxnId="{7E20DAB2-4A81-4E62-A1B2-41FA7BE1F5CC}">
      <dgm:prSet/>
      <dgm:spPr/>
      <dgm:t>
        <a:bodyPr/>
        <a:lstStyle/>
        <a:p>
          <a:endParaRPr lang="pt-PT" sz="2800" b="1">
            <a:solidFill>
              <a:schemeClr val="bg1"/>
            </a:solidFill>
          </a:endParaRPr>
        </a:p>
      </dgm:t>
    </dgm:pt>
    <dgm:pt modelId="{3CF66A96-25D6-4CFF-8A93-7AC0C683ADCA}" type="sibTrans" cxnId="{7E20DAB2-4A81-4E62-A1B2-41FA7BE1F5CC}">
      <dgm:prSet/>
      <dgm:spPr/>
      <dgm:t>
        <a:bodyPr/>
        <a:lstStyle/>
        <a:p>
          <a:endParaRPr lang="pt-PT" sz="2800" b="1">
            <a:solidFill>
              <a:schemeClr val="bg1"/>
            </a:solidFill>
          </a:endParaRPr>
        </a:p>
      </dgm:t>
    </dgm:pt>
    <dgm:pt modelId="{7BEB1249-B671-493D-A603-6818A10A5D62}">
      <dgm:prSet phldrT="[Text]" custT="1"/>
      <dgm:spPr/>
      <dgm:t>
        <a:bodyPr/>
        <a:lstStyle/>
        <a:p>
          <a:r>
            <a:rPr lang="pt-PT" sz="2000" b="1" dirty="0" smtClean="0">
              <a:solidFill>
                <a:schemeClr val="bg1"/>
              </a:solidFill>
            </a:rPr>
            <a:t>Assessement</a:t>
          </a:r>
          <a:endParaRPr lang="pt-PT" sz="2000" b="1" dirty="0">
            <a:solidFill>
              <a:schemeClr val="bg1"/>
            </a:solidFill>
          </a:endParaRPr>
        </a:p>
      </dgm:t>
    </dgm:pt>
    <dgm:pt modelId="{ACE56762-D0E1-4A3A-BACE-9EF551D658F6}" type="parTrans" cxnId="{894A2B61-909E-4355-99D4-430A477B5120}">
      <dgm:prSet/>
      <dgm:spPr/>
      <dgm:t>
        <a:bodyPr/>
        <a:lstStyle/>
        <a:p>
          <a:endParaRPr lang="pt-PT" sz="2800" b="1">
            <a:solidFill>
              <a:schemeClr val="bg1"/>
            </a:solidFill>
          </a:endParaRPr>
        </a:p>
      </dgm:t>
    </dgm:pt>
    <dgm:pt modelId="{485AAD12-4C67-4097-A317-A888FCFC6665}" type="sibTrans" cxnId="{894A2B61-909E-4355-99D4-430A477B5120}">
      <dgm:prSet/>
      <dgm:spPr/>
      <dgm:t>
        <a:bodyPr/>
        <a:lstStyle/>
        <a:p>
          <a:endParaRPr lang="pt-PT" sz="2800" b="1">
            <a:solidFill>
              <a:schemeClr val="bg1"/>
            </a:solidFill>
          </a:endParaRPr>
        </a:p>
      </dgm:t>
    </dgm:pt>
    <dgm:pt modelId="{87A3D8B9-EA50-466E-B4EB-EB9479BCBB36}">
      <dgm:prSet phldrT="[Text]" custT="1"/>
      <dgm:spPr/>
      <dgm:t>
        <a:bodyPr/>
        <a:lstStyle/>
        <a:p>
          <a:pPr algn="ctr"/>
          <a:r>
            <a:rPr lang="pt-PT" sz="2000" b="1" dirty="0" smtClean="0">
              <a:solidFill>
                <a:schemeClr val="bg1"/>
              </a:solidFill>
            </a:rPr>
            <a:t>Monitoring  </a:t>
          </a:r>
        </a:p>
      </dgm:t>
    </dgm:pt>
    <dgm:pt modelId="{3A669AD9-2E63-42AB-82CC-631693C96A57}" type="parTrans" cxnId="{321CF662-4789-421D-BB9A-8C97B828C118}">
      <dgm:prSet/>
      <dgm:spPr/>
      <dgm:t>
        <a:bodyPr/>
        <a:lstStyle/>
        <a:p>
          <a:endParaRPr lang="pt-PT" sz="2800" b="1">
            <a:solidFill>
              <a:schemeClr val="bg1"/>
            </a:solidFill>
          </a:endParaRPr>
        </a:p>
      </dgm:t>
    </dgm:pt>
    <dgm:pt modelId="{9A1669B3-E87C-4120-8F5A-1083347A8B83}" type="sibTrans" cxnId="{321CF662-4789-421D-BB9A-8C97B828C118}">
      <dgm:prSet/>
      <dgm:spPr/>
      <dgm:t>
        <a:bodyPr/>
        <a:lstStyle/>
        <a:p>
          <a:endParaRPr lang="pt-PT" sz="2800" b="1">
            <a:solidFill>
              <a:schemeClr val="bg1"/>
            </a:solidFill>
          </a:endParaRPr>
        </a:p>
      </dgm:t>
    </dgm:pt>
    <dgm:pt modelId="{6270E309-6950-4221-8628-856B7911700F}">
      <dgm:prSet phldrT="[Text]" custT="1"/>
      <dgm:spPr/>
      <dgm:t>
        <a:bodyPr/>
        <a:lstStyle/>
        <a:p>
          <a:r>
            <a:rPr lang="pt-PT" sz="2000" b="1" dirty="0" smtClean="0">
              <a:solidFill>
                <a:schemeClr val="bg1"/>
              </a:solidFill>
            </a:rPr>
            <a:t>Indicators</a:t>
          </a:r>
          <a:endParaRPr lang="pt-PT" sz="2000" b="1" dirty="0">
            <a:solidFill>
              <a:schemeClr val="bg1"/>
            </a:solidFill>
          </a:endParaRPr>
        </a:p>
      </dgm:t>
    </dgm:pt>
    <dgm:pt modelId="{F98C47EB-93A7-4CD6-94E2-220B3C4ECF4D}" type="parTrans" cxnId="{19F14755-E0C7-4A0D-9209-088F438BB359}">
      <dgm:prSet/>
      <dgm:spPr/>
      <dgm:t>
        <a:bodyPr/>
        <a:lstStyle/>
        <a:p>
          <a:endParaRPr lang="pt-PT" sz="2800" b="1">
            <a:solidFill>
              <a:schemeClr val="bg1"/>
            </a:solidFill>
          </a:endParaRPr>
        </a:p>
      </dgm:t>
    </dgm:pt>
    <dgm:pt modelId="{6D31DC7C-7788-410A-9D16-72CAC12FFABC}" type="sibTrans" cxnId="{19F14755-E0C7-4A0D-9209-088F438BB359}">
      <dgm:prSet/>
      <dgm:spPr/>
      <dgm:t>
        <a:bodyPr/>
        <a:lstStyle/>
        <a:p>
          <a:endParaRPr lang="pt-PT" sz="2800" b="1">
            <a:solidFill>
              <a:schemeClr val="bg1"/>
            </a:solidFill>
          </a:endParaRPr>
        </a:p>
      </dgm:t>
    </dgm:pt>
    <dgm:pt modelId="{75E8F89F-0E9F-4EAB-9FB3-F2A27522D3F1}">
      <dgm:prSet phldrT="[Text]" custT="1"/>
      <dgm:spPr/>
      <dgm:t>
        <a:bodyPr/>
        <a:lstStyle/>
        <a:p>
          <a:r>
            <a:rPr lang="pt-PT" sz="2000" b="1" dirty="0" smtClean="0">
              <a:solidFill>
                <a:schemeClr val="bg1"/>
              </a:solidFill>
            </a:rPr>
            <a:t>Data </a:t>
          </a:r>
        </a:p>
      </dgm:t>
    </dgm:pt>
    <dgm:pt modelId="{2783E8DE-8B49-4F78-8F57-5DCEA21C1941}" type="parTrans" cxnId="{F224E010-7A60-4440-8D6F-7691C62FE5EF}">
      <dgm:prSet/>
      <dgm:spPr/>
      <dgm:t>
        <a:bodyPr/>
        <a:lstStyle/>
        <a:p>
          <a:endParaRPr lang="pt-PT" sz="2800" b="1">
            <a:solidFill>
              <a:schemeClr val="bg1"/>
            </a:solidFill>
          </a:endParaRPr>
        </a:p>
      </dgm:t>
    </dgm:pt>
    <dgm:pt modelId="{201D0362-E487-41EF-AF90-4FA80A09020D}" type="sibTrans" cxnId="{F224E010-7A60-4440-8D6F-7691C62FE5EF}">
      <dgm:prSet/>
      <dgm:spPr/>
      <dgm:t>
        <a:bodyPr/>
        <a:lstStyle/>
        <a:p>
          <a:endParaRPr lang="pt-PT" sz="2800" b="1">
            <a:solidFill>
              <a:schemeClr val="bg1"/>
            </a:solidFill>
          </a:endParaRPr>
        </a:p>
      </dgm:t>
    </dgm:pt>
    <dgm:pt modelId="{16415424-1B95-4A84-9521-7514BD31EDBF}" type="pres">
      <dgm:prSet presAssocID="{AA14BCF4-EB14-4AA5-BF74-15673B4D9875}" presName="Name0" presStyleCnt="0">
        <dgm:presLayoutVars>
          <dgm:dir/>
          <dgm:animLvl val="lvl"/>
          <dgm:resizeHandles val="exact"/>
        </dgm:presLayoutVars>
      </dgm:prSet>
      <dgm:spPr/>
    </dgm:pt>
    <dgm:pt modelId="{BCF50AD6-9023-4D3B-9AEF-A9736F42398E}" type="pres">
      <dgm:prSet presAssocID="{6B81EC7B-4DEF-42A4-96C1-6E9B2FDF4494}" presName="Name8" presStyleCnt="0"/>
      <dgm:spPr/>
    </dgm:pt>
    <dgm:pt modelId="{E876E719-B32D-44B8-AFFF-05B6D88C131E}" type="pres">
      <dgm:prSet presAssocID="{6B81EC7B-4DEF-42A4-96C1-6E9B2FDF4494}" presName="level" presStyleLbl="node1" presStyleIdx="0" presStyleCnt="5">
        <dgm:presLayoutVars>
          <dgm:chMax val="1"/>
          <dgm:bulletEnabled val="1"/>
        </dgm:presLayoutVars>
      </dgm:prSet>
      <dgm:spPr/>
    </dgm:pt>
    <dgm:pt modelId="{4506E009-68BC-403B-BBB8-4BBB4CD25695}" type="pres">
      <dgm:prSet presAssocID="{6B81EC7B-4DEF-42A4-96C1-6E9B2FDF4494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CDFFAF08-04A8-4157-9C87-2959BA0B85BC}" type="pres">
      <dgm:prSet presAssocID="{7BEB1249-B671-493D-A603-6818A10A5D62}" presName="Name8" presStyleCnt="0"/>
      <dgm:spPr/>
    </dgm:pt>
    <dgm:pt modelId="{850ABC87-ACBC-40B3-A2FD-77CB7BB3ECC1}" type="pres">
      <dgm:prSet presAssocID="{7BEB1249-B671-493D-A603-6818A10A5D62}" presName="level" presStyleLbl="node1" presStyleIdx="1" presStyleCnt="5">
        <dgm:presLayoutVars>
          <dgm:chMax val="1"/>
          <dgm:bulletEnabled val="1"/>
        </dgm:presLayoutVars>
      </dgm:prSet>
      <dgm:spPr/>
    </dgm:pt>
    <dgm:pt modelId="{E829FDDF-6149-487F-9E49-BA9422E92DFD}" type="pres">
      <dgm:prSet presAssocID="{7BEB1249-B671-493D-A603-6818A10A5D62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ACEE939D-9F31-4A60-A757-EA3855E7317C}" type="pres">
      <dgm:prSet presAssocID="{6270E309-6950-4221-8628-856B7911700F}" presName="Name8" presStyleCnt="0"/>
      <dgm:spPr/>
    </dgm:pt>
    <dgm:pt modelId="{3FA2C372-1724-47E7-9759-14815876D880}" type="pres">
      <dgm:prSet presAssocID="{6270E309-6950-4221-8628-856B7911700F}" presName="level" presStyleLbl="node1" presStyleIdx="2" presStyleCnt="5">
        <dgm:presLayoutVars>
          <dgm:chMax val="1"/>
          <dgm:bulletEnabled val="1"/>
        </dgm:presLayoutVars>
      </dgm:prSet>
      <dgm:spPr/>
    </dgm:pt>
    <dgm:pt modelId="{AE96CB63-DDD0-4F1C-9B3E-80AFC9333C54}" type="pres">
      <dgm:prSet presAssocID="{6270E309-6950-4221-8628-856B7911700F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A6825047-D973-4D45-BB9A-919F9A952814}" type="pres">
      <dgm:prSet presAssocID="{75E8F89F-0E9F-4EAB-9FB3-F2A27522D3F1}" presName="Name8" presStyleCnt="0"/>
      <dgm:spPr/>
    </dgm:pt>
    <dgm:pt modelId="{A6FDD5F9-6031-4257-B215-AD5256B2A990}" type="pres">
      <dgm:prSet presAssocID="{75E8F89F-0E9F-4EAB-9FB3-F2A27522D3F1}" presName="level" presStyleLbl="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D8B9DA32-AB61-496C-8D46-CAA08E49F8F5}" type="pres">
      <dgm:prSet presAssocID="{75E8F89F-0E9F-4EAB-9FB3-F2A27522D3F1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366BF66D-8EE9-4F41-BD54-463C505EC0B7}" type="pres">
      <dgm:prSet presAssocID="{87A3D8B9-EA50-466E-B4EB-EB9479BCBB36}" presName="Name8" presStyleCnt="0"/>
      <dgm:spPr/>
    </dgm:pt>
    <dgm:pt modelId="{F2660231-9224-4BAA-9558-3011AA12B838}" type="pres">
      <dgm:prSet presAssocID="{87A3D8B9-EA50-466E-B4EB-EB9479BCBB36}" presName="level" presStyleLbl="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9BEE4FAC-0FCE-46E8-AD15-09F275904F7D}" type="pres">
      <dgm:prSet presAssocID="{87A3D8B9-EA50-466E-B4EB-EB9479BCBB36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pt-PT"/>
        </a:p>
      </dgm:t>
    </dgm:pt>
  </dgm:ptLst>
  <dgm:cxnLst>
    <dgm:cxn modelId="{4884B497-369E-4CF0-AF58-F911C79291AD}" type="presOf" srcId="{87A3D8B9-EA50-466E-B4EB-EB9479BCBB36}" destId="{9BEE4FAC-0FCE-46E8-AD15-09F275904F7D}" srcOrd="1" destOrd="0" presId="urn:microsoft.com/office/officeart/2005/8/layout/pyramid1"/>
    <dgm:cxn modelId="{B173535C-9AE4-4477-9369-5E600D7489CC}" type="presOf" srcId="{6270E309-6950-4221-8628-856B7911700F}" destId="{3FA2C372-1724-47E7-9759-14815876D880}" srcOrd="0" destOrd="0" presId="urn:microsoft.com/office/officeart/2005/8/layout/pyramid1"/>
    <dgm:cxn modelId="{321CF662-4789-421D-BB9A-8C97B828C118}" srcId="{AA14BCF4-EB14-4AA5-BF74-15673B4D9875}" destId="{87A3D8B9-EA50-466E-B4EB-EB9479BCBB36}" srcOrd="4" destOrd="0" parTransId="{3A669AD9-2E63-42AB-82CC-631693C96A57}" sibTransId="{9A1669B3-E87C-4120-8F5A-1083347A8B83}"/>
    <dgm:cxn modelId="{9B39B6DE-9CF8-48F7-8184-FA93EF112188}" type="presOf" srcId="{6270E309-6950-4221-8628-856B7911700F}" destId="{AE96CB63-DDD0-4F1C-9B3E-80AFC9333C54}" srcOrd="1" destOrd="0" presId="urn:microsoft.com/office/officeart/2005/8/layout/pyramid1"/>
    <dgm:cxn modelId="{47B1DB07-E70E-45AB-B1C1-3E678BFDFBB6}" type="presOf" srcId="{87A3D8B9-EA50-466E-B4EB-EB9479BCBB36}" destId="{F2660231-9224-4BAA-9558-3011AA12B838}" srcOrd="0" destOrd="0" presId="urn:microsoft.com/office/officeart/2005/8/layout/pyramid1"/>
    <dgm:cxn modelId="{8AA90870-F43C-469C-9931-90C6B60127C9}" type="presOf" srcId="{AA14BCF4-EB14-4AA5-BF74-15673B4D9875}" destId="{16415424-1B95-4A84-9521-7514BD31EDBF}" srcOrd="0" destOrd="0" presId="urn:microsoft.com/office/officeart/2005/8/layout/pyramid1"/>
    <dgm:cxn modelId="{0381D7FB-1E6B-479B-B507-82FC75DA247C}" type="presOf" srcId="{75E8F89F-0E9F-4EAB-9FB3-F2A27522D3F1}" destId="{A6FDD5F9-6031-4257-B215-AD5256B2A990}" srcOrd="0" destOrd="0" presId="urn:microsoft.com/office/officeart/2005/8/layout/pyramid1"/>
    <dgm:cxn modelId="{F224E010-7A60-4440-8D6F-7691C62FE5EF}" srcId="{AA14BCF4-EB14-4AA5-BF74-15673B4D9875}" destId="{75E8F89F-0E9F-4EAB-9FB3-F2A27522D3F1}" srcOrd="3" destOrd="0" parTransId="{2783E8DE-8B49-4F78-8F57-5DCEA21C1941}" sibTransId="{201D0362-E487-41EF-AF90-4FA80A09020D}"/>
    <dgm:cxn modelId="{179AFC2C-55E2-47F2-BD71-74DFE5DA8549}" type="presOf" srcId="{7BEB1249-B671-493D-A603-6818A10A5D62}" destId="{E829FDDF-6149-487F-9E49-BA9422E92DFD}" srcOrd="1" destOrd="0" presId="urn:microsoft.com/office/officeart/2005/8/layout/pyramid1"/>
    <dgm:cxn modelId="{19F14755-E0C7-4A0D-9209-088F438BB359}" srcId="{AA14BCF4-EB14-4AA5-BF74-15673B4D9875}" destId="{6270E309-6950-4221-8628-856B7911700F}" srcOrd="2" destOrd="0" parTransId="{F98C47EB-93A7-4CD6-94E2-220B3C4ECF4D}" sibTransId="{6D31DC7C-7788-410A-9D16-72CAC12FFABC}"/>
    <dgm:cxn modelId="{E10FE1BE-EDC8-41C2-BC4F-2F655D592745}" type="presOf" srcId="{6B81EC7B-4DEF-42A4-96C1-6E9B2FDF4494}" destId="{E876E719-B32D-44B8-AFFF-05B6D88C131E}" srcOrd="0" destOrd="0" presId="urn:microsoft.com/office/officeart/2005/8/layout/pyramid1"/>
    <dgm:cxn modelId="{7E20DAB2-4A81-4E62-A1B2-41FA7BE1F5CC}" srcId="{AA14BCF4-EB14-4AA5-BF74-15673B4D9875}" destId="{6B81EC7B-4DEF-42A4-96C1-6E9B2FDF4494}" srcOrd="0" destOrd="0" parTransId="{124A5BCE-C34B-4AA2-9D4B-98056C8EC4E2}" sibTransId="{3CF66A96-25D6-4CFF-8A93-7AC0C683ADCA}"/>
    <dgm:cxn modelId="{351A8CC2-59EF-4A30-AC53-3902075D546B}" type="presOf" srcId="{75E8F89F-0E9F-4EAB-9FB3-F2A27522D3F1}" destId="{D8B9DA32-AB61-496C-8D46-CAA08E49F8F5}" srcOrd="1" destOrd="0" presId="urn:microsoft.com/office/officeart/2005/8/layout/pyramid1"/>
    <dgm:cxn modelId="{894A2B61-909E-4355-99D4-430A477B5120}" srcId="{AA14BCF4-EB14-4AA5-BF74-15673B4D9875}" destId="{7BEB1249-B671-493D-A603-6818A10A5D62}" srcOrd="1" destOrd="0" parTransId="{ACE56762-D0E1-4A3A-BACE-9EF551D658F6}" sibTransId="{485AAD12-4C67-4097-A317-A888FCFC6665}"/>
    <dgm:cxn modelId="{72753A1D-0D8F-4ADC-B11C-D2BDF355BFDA}" type="presOf" srcId="{7BEB1249-B671-493D-A603-6818A10A5D62}" destId="{850ABC87-ACBC-40B3-A2FD-77CB7BB3ECC1}" srcOrd="0" destOrd="0" presId="urn:microsoft.com/office/officeart/2005/8/layout/pyramid1"/>
    <dgm:cxn modelId="{7DB72A2C-166A-4242-8D96-717010F60CBF}" type="presOf" srcId="{6B81EC7B-4DEF-42A4-96C1-6E9B2FDF4494}" destId="{4506E009-68BC-403B-BBB8-4BBB4CD25695}" srcOrd="1" destOrd="0" presId="urn:microsoft.com/office/officeart/2005/8/layout/pyramid1"/>
    <dgm:cxn modelId="{9BFDD687-1598-441E-93AB-596396DCD4F0}" type="presParOf" srcId="{16415424-1B95-4A84-9521-7514BD31EDBF}" destId="{BCF50AD6-9023-4D3B-9AEF-A9736F42398E}" srcOrd="0" destOrd="0" presId="urn:microsoft.com/office/officeart/2005/8/layout/pyramid1"/>
    <dgm:cxn modelId="{C70CFB28-292F-4F52-80E2-A82A0799D9F7}" type="presParOf" srcId="{BCF50AD6-9023-4D3B-9AEF-A9736F42398E}" destId="{E876E719-B32D-44B8-AFFF-05B6D88C131E}" srcOrd="0" destOrd="0" presId="urn:microsoft.com/office/officeart/2005/8/layout/pyramid1"/>
    <dgm:cxn modelId="{61325D94-B58C-4607-B7F3-27BE4109598A}" type="presParOf" srcId="{BCF50AD6-9023-4D3B-9AEF-A9736F42398E}" destId="{4506E009-68BC-403B-BBB8-4BBB4CD25695}" srcOrd="1" destOrd="0" presId="urn:microsoft.com/office/officeart/2005/8/layout/pyramid1"/>
    <dgm:cxn modelId="{1BFA1443-D6C7-4FB6-98B9-C1F2EC5A471B}" type="presParOf" srcId="{16415424-1B95-4A84-9521-7514BD31EDBF}" destId="{CDFFAF08-04A8-4157-9C87-2959BA0B85BC}" srcOrd="1" destOrd="0" presId="urn:microsoft.com/office/officeart/2005/8/layout/pyramid1"/>
    <dgm:cxn modelId="{CDFA8238-4204-4780-B61C-BD0B326B0AC8}" type="presParOf" srcId="{CDFFAF08-04A8-4157-9C87-2959BA0B85BC}" destId="{850ABC87-ACBC-40B3-A2FD-77CB7BB3ECC1}" srcOrd="0" destOrd="0" presId="urn:microsoft.com/office/officeart/2005/8/layout/pyramid1"/>
    <dgm:cxn modelId="{5B169B37-61A1-4838-85E2-4AAD7985CC3B}" type="presParOf" srcId="{CDFFAF08-04A8-4157-9C87-2959BA0B85BC}" destId="{E829FDDF-6149-487F-9E49-BA9422E92DFD}" srcOrd="1" destOrd="0" presId="urn:microsoft.com/office/officeart/2005/8/layout/pyramid1"/>
    <dgm:cxn modelId="{ECFF3B4D-52EF-48C8-9787-BD7CB0CE0F93}" type="presParOf" srcId="{16415424-1B95-4A84-9521-7514BD31EDBF}" destId="{ACEE939D-9F31-4A60-A757-EA3855E7317C}" srcOrd="2" destOrd="0" presId="urn:microsoft.com/office/officeart/2005/8/layout/pyramid1"/>
    <dgm:cxn modelId="{FCF79EB7-8EC8-4846-AEB2-5A13C13AD6EF}" type="presParOf" srcId="{ACEE939D-9F31-4A60-A757-EA3855E7317C}" destId="{3FA2C372-1724-47E7-9759-14815876D880}" srcOrd="0" destOrd="0" presId="urn:microsoft.com/office/officeart/2005/8/layout/pyramid1"/>
    <dgm:cxn modelId="{AD330119-A157-4321-BDAF-DC75A8D93A9B}" type="presParOf" srcId="{ACEE939D-9F31-4A60-A757-EA3855E7317C}" destId="{AE96CB63-DDD0-4F1C-9B3E-80AFC9333C54}" srcOrd="1" destOrd="0" presId="urn:microsoft.com/office/officeart/2005/8/layout/pyramid1"/>
    <dgm:cxn modelId="{21CF3695-77D7-49BB-A0C9-1096C600A83F}" type="presParOf" srcId="{16415424-1B95-4A84-9521-7514BD31EDBF}" destId="{A6825047-D973-4D45-BB9A-919F9A952814}" srcOrd="3" destOrd="0" presId="urn:microsoft.com/office/officeart/2005/8/layout/pyramid1"/>
    <dgm:cxn modelId="{449EF3AC-7EAA-4BC4-800A-CCEBF1F13641}" type="presParOf" srcId="{A6825047-D973-4D45-BB9A-919F9A952814}" destId="{A6FDD5F9-6031-4257-B215-AD5256B2A990}" srcOrd="0" destOrd="0" presId="urn:microsoft.com/office/officeart/2005/8/layout/pyramid1"/>
    <dgm:cxn modelId="{D516A630-F87F-40D1-9FBE-73B30B013170}" type="presParOf" srcId="{A6825047-D973-4D45-BB9A-919F9A952814}" destId="{D8B9DA32-AB61-496C-8D46-CAA08E49F8F5}" srcOrd="1" destOrd="0" presId="urn:microsoft.com/office/officeart/2005/8/layout/pyramid1"/>
    <dgm:cxn modelId="{48E0E15A-2C91-4999-A49E-29CFA98D4D52}" type="presParOf" srcId="{16415424-1B95-4A84-9521-7514BD31EDBF}" destId="{366BF66D-8EE9-4F41-BD54-463C505EC0B7}" srcOrd="4" destOrd="0" presId="urn:microsoft.com/office/officeart/2005/8/layout/pyramid1"/>
    <dgm:cxn modelId="{95685450-6615-4E13-B53D-8BAC186A5137}" type="presParOf" srcId="{366BF66D-8EE9-4F41-BD54-463C505EC0B7}" destId="{F2660231-9224-4BAA-9558-3011AA12B838}" srcOrd="0" destOrd="0" presId="urn:microsoft.com/office/officeart/2005/8/layout/pyramid1"/>
    <dgm:cxn modelId="{7437F36E-3209-44E8-A6D0-E0C2FA67CF80}" type="presParOf" srcId="{366BF66D-8EE9-4F41-BD54-463C505EC0B7}" destId="{9BEE4FAC-0FCE-46E8-AD15-09F275904F7D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876E719-B32D-44B8-AFFF-05B6D88C131E}">
      <dsp:nvSpPr>
        <dsp:cNvPr id="0" name=""/>
        <dsp:cNvSpPr/>
      </dsp:nvSpPr>
      <dsp:spPr>
        <a:xfrm>
          <a:off x="2509221" y="0"/>
          <a:ext cx="1254610" cy="814423"/>
        </a:xfrm>
        <a:prstGeom prst="trapezoid">
          <a:avLst>
            <a:gd name="adj" fmla="val 77025"/>
          </a:avLst>
        </a:prstGeom>
        <a:solidFill>
          <a:schemeClr val="accent2">
            <a:shade val="8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2800" b="1" kern="1200" dirty="0">
            <a:solidFill>
              <a:schemeClr val="bg1"/>
            </a:solidFill>
          </a:endParaRPr>
        </a:p>
      </dsp:txBody>
      <dsp:txXfrm>
        <a:off x="2509221" y="0"/>
        <a:ext cx="1254610" cy="814423"/>
      </dsp:txXfrm>
    </dsp:sp>
    <dsp:sp modelId="{850ABC87-ACBC-40B3-A2FD-77CB7BB3ECC1}">
      <dsp:nvSpPr>
        <dsp:cNvPr id="0" name=""/>
        <dsp:cNvSpPr/>
      </dsp:nvSpPr>
      <dsp:spPr>
        <a:xfrm>
          <a:off x="1881916" y="814423"/>
          <a:ext cx="2509221" cy="814423"/>
        </a:xfrm>
        <a:prstGeom prst="trapezoid">
          <a:avLst>
            <a:gd name="adj" fmla="val 77025"/>
          </a:avLst>
        </a:prstGeom>
        <a:solidFill>
          <a:schemeClr val="accent2">
            <a:shade val="80000"/>
            <a:hueOff val="19921"/>
            <a:satOff val="-533"/>
            <a:lumOff val="6169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000" b="1" kern="1200" dirty="0" smtClean="0">
              <a:solidFill>
                <a:schemeClr val="bg1"/>
              </a:solidFill>
            </a:rPr>
            <a:t>Assessement</a:t>
          </a:r>
          <a:endParaRPr lang="pt-PT" sz="2000" b="1" kern="1200" dirty="0">
            <a:solidFill>
              <a:schemeClr val="bg1"/>
            </a:solidFill>
          </a:endParaRPr>
        </a:p>
      </dsp:txBody>
      <dsp:txXfrm>
        <a:off x="2321029" y="814423"/>
        <a:ext cx="1630994" cy="814423"/>
      </dsp:txXfrm>
    </dsp:sp>
    <dsp:sp modelId="{3FA2C372-1724-47E7-9759-14815876D880}">
      <dsp:nvSpPr>
        <dsp:cNvPr id="0" name=""/>
        <dsp:cNvSpPr/>
      </dsp:nvSpPr>
      <dsp:spPr>
        <a:xfrm>
          <a:off x="1254610" y="1628846"/>
          <a:ext cx="3763832" cy="814423"/>
        </a:xfrm>
        <a:prstGeom prst="trapezoid">
          <a:avLst>
            <a:gd name="adj" fmla="val 77025"/>
          </a:avLst>
        </a:prstGeom>
        <a:solidFill>
          <a:schemeClr val="accent2">
            <a:shade val="80000"/>
            <a:hueOff val="39841"/>
            <a:satOff val="-1066"/>
            <a:lumOff val="12338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000" b="1" kern="1200" dirty="0" smtClean="0">
              <a:solidFill>
                <a:schemeClr val="bg1"/>
              </a:solidFill>
            </a:rPr>
            <a:t>Indicators</a:t>
          </a:r>
          <a:endParaRPr lang="pt-PT" sz="2000" b="1" kern="1200" dirty="0">
            <a:solidFill>
              <a:schemeClr val="bg1"/>
            </a:solidFill>
          </a:endParaRPr>
        </a:p>
      </dsp:txBody>
      <dsp:txXfrm>
        <a:off x="1913281" y="1628846"/>
        <a:ext cx="2446491" cy="814423"/>
      </dsp:txXfrm>
    </dsp:sp>
    <dsp:sp modelId="{A6FDD5F9-6031-4257-B215-AD5256B2A990}">
      <dsp:nvSpPr>
        <dsp:cNvPr id="0" name=""/>
        <dsp:cNvSpPr/>
      </dsp:nvSpPr>
      <dsp:spPr>
        <a:xfrm>
          <a:off x="627305" y="2443269"/>
          <a:ext cx="5018443" cy="814423"/>
        </a:xfrm>
        <a:prstGeom prst="trapezoid">
          <a:avLst>
            <a:gd name="adj" fmla="val 77025"/>
          </a:avLst>
        </a:prstGeom>
        <a:solidFill>
          <a:schemeClr val="accent2">
            <a:shade val="80000"/>
            <a:hueOff val="59762"/>
            <a:satOff val="-1598"/>
            <a:lumOff val="18507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000" b="1" kern="1200" dirty="0" smtClean="0">
              <a:solidFill>
                <a:schemeClr val="bg1"/>
              </a:solidFill>
            </a:rPr>
            <a:t>Data </a:t>
          </a:r>
        </a:p>
      </dsp:txBody>
      <dsp:txXfrm>
        <a:off x="1505532" y="2443269"/>
        <a:ext cx="3261988" cy="814423"/>
      </dsp:txXfrm>
    </dsp:sp>
    <dsp:sp modelId="{F2660231-9224-4BAA-9558-3011AA12B838}">
      <dsp:nvSpPr>
        <dsp:cNvPr id="0" name=""/>
        <dsp:cNvSpPr/>
      </dsp:nvSpPr>
      <dsp:spPr>
        <a:xfrm>
          <a:off x="0" y="3257692"/>
          <a:ext cx="6273054" cy="814423"/>
        </a:xfrm>
        <a:prstGeom prst="trapezoid">
          <a:avLst>
            <a:gd name="adj" fmla="val 77025"/>
          </a:avLst>
        </a:prstGeom>
        <a:solidFill>
          <a:schemeClr val="accent2">
            <a:shade val="80000"/>
            <a:hueOff val="79682"/>
            <a:satOff val="-2131"/>
            <a:lumOff val="24676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000" b="1" kern="1200" dirty="0" smtClean="0">
              <a:solidFill>
                <a:schemeClr val="bg1"/>
              </a:solidFill>
            </a:rPr>
            <a:t>Monitoring  </a:t>
          </a:r>
        </a:p>
      </dsp:txBody>
      <dsp:txXfrm>
        <a:off x="1097784" y="3257692"/>
        <a:ext cx="4077485" cy="81442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20C575-4700-4AFF-ADC4-D7B6BD2D1742}" type="datetimeFigureOut">
              <a:rPr lang="en-GB" smtClean="0"/>
              <a:pPr/>
              <a:t>30/06/2017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80FFF5-29E6-4EC8-B6C5-F16EF939ED5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97690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>
                <a:solidFill>
                  <a:srgbClr val="59B0B9">
                    <a:lumMod val="75000"/>
                  </a:srgbClr>
                </a:solidFill>
              </a:rPr>
              <a:t>Most used: remote sensing of SST, </a:t>
            </a:r>
            <a:r>
              <a:rPr lang="en-US" dirty="0" err="1" smtClean="0">
                <a:solidFill>
                  <a:srgbClr val="59B0B9">
                    <a:lumMod val="75000"/>
                  </a:srgbClr>
                </a:solidFill>
              </a:rPr>
              <a:t>Chla</a:t>
            </a:r>
            <a:r>
              <a:rPr lang="en-US" dirty="0" smtClean="0">
                <a:solidFill>
                  <a:srgbClr val="59B0B9">
                    <a:lumMod val="75000"/>
                  </a:srgbClr>
                </a:solidFill>
              </a:rPr>
              <a:t>, Irradiance, ocean color, altimetry, </a:t>
            </a:r>
            <a:r>
              <a:rPr lang="en-US" dirty="0" err="1" smtClean="0">
                <a:solidFill>
                  <a:srgbClr val="59B0B9">
                    <a:lumMod val="75000"/>
                  </a:srgbClr>
                </a:solidFill>
              </a:rPr>
              <a:t>batimetry</a:t>
            </a:r>
            <a:endParaRPr lang="en-US" dirty="0" smtClean="0">
              <a:solidFill>
                <a:srgbClr val="FF0000"/>
              </a:solidFill>
            </a:endParaRPr>
          </a:p>
          <a:p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80FFF5-29E6-4EC8-B6C5-F16EF939ED56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87892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17AC3F-0DA2-4C34-BA8F-DFF685ADA8BE}" type="slidenum">
              <a:rPr lang="en-IE" smtClean="0">
                <a:solidFill>
                  <a:prstClr val="black"/>
                </a:solidFill>
              </a:rPr>
              <a:pPr/>
              <a:t>4</a:t>
            </a:fld>
            <a:endParaRPr lang="en-IE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Combine in situ monitoring stations, space (satellite data) and in-silico (biological and physical models</a:t>
            </a: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FBE488-28B1-4B69-9629-DC22BFF053A9}" type="slidenum">
              <a:rPr lang="pt-PT" smtClean="0">
                <a:solidFill>
                  <a:prstClr val="black"/>
                </a:solidFill>
              </a:rPr>
              <a:pPr/>
              <a:t>5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17681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Char char="-"/>
            </a:pPr>
            <a:r>
              <a:rPr lang="en-US" sz="1200" dirty="0" smtClean="0">
                <a:solidFill>
                  <a:prstClr val="black"/>
                </a:solidFill>
                <a:latin typeface="Cambria" panose="02040503050406030204" pitchFamily="18" charset="0"/>
              </a:rPr>
              <a:t>describes the current state and next week forecast of shellfish harvesting, based on the weekly monitoring of toxic phytoplankton species and levels of </a:t>
            </a:r>
            <a:r>
              <a:rPr lang="en-US" sz="1200" dirty="0" err="1" smtClean="0">
                <a:solidFill>
                  <a:prstClr val="black"/>
                </a:solidFill>
                <a:latin typeface="Cambria" panose="02040503050406030204" pitchFamily="18" charset="0"/>
              </a:rPr>
              <a:t>biotoxins</a:t>
            </a:r>
            <a:r>
              <a:rPr lang="en-US" sz="1200" dirty="0" smtClean="0">
                <a:solidFill>
                  <a:prstClr val="black"/>
                </a:solidFill>
                <a:latin typeface="Cambria" panose="02040503050406030204" pitchFamily="18" charset="0"/>
              </a:rPr>
              <a:t> in shellfish</a:t>
            </a:r>
          </a:p>
          <a:p>
            <a:endParaRPr lang="en-US" altLang="pt-PT" sz="1200" b="1" dirty="0" smtClean="0">
              <a:solidFill>
                <a:srgbClr val="002060"/>
              </a:solidFill>
              <a:latin typeface="Cambria" panose="02040503050406030204" pitchFamily="18" charset="0"/>
            </a:endParaRPr>
          </a:p>
          <a:p>
            <a:r>
              <a:rPr lang="en-US" sz="1200" dirty="0" smtClean="0">
                <a:solidFill>
                  <a:prstClr val="black"/>
                </a:solidFill>
                <a:latin typeface="Cambria" panose="02040503050406030204" pitchFamily="18" charset="0"/>
              </a:rPr>
              <a:t>- results are complemented with the analysis of satellite imagery and hydrodynamic modeling to predict transport of species by currents and their dispersal/accumulation along the coast, for the following week. </a:t>
            </a:r>
          </a:p>
          <a:p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80FFF5-29E6-4EC8-B6C5-F16EF939ED56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45664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dirty="0" smtClean="0"/>
              <a:t>Spectral signatures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Interpretation of Discoloration - Optical HAB Algorithms - </a:t>
            </a:r>
            <a:r>
              <a:rPr 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Oceanographic and Biogeochemical Parameters Retrieval and Analysis (</a:t>
            </a:r>
            <a:r>
              <a:rPr lang="en-US" sz="12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e.g</a:t>
            </a:r>
            <a:r>
              <a:rPr 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Chla</a:t>
            </a:r>
            <a:r>
              <a:rPr 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, NPP, SST, Wind)</a:t>
            </a:r>
          </a:p>
          <a:p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80FFF5-29E6-4EC8-B6C5-F16EF939ED56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016662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phere1.png"/>
          <p:cNvPicPr>
            <a:picLocks noChangeAspect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850374" y="0"/>
            <a:ext cx="2293626" cy="6858000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8400" y="3581400"/>
            <a:ext cx="3962400" cy="2133600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 dirty="0" err="1" smtClean="0"/>
              <a:t>Faça</a:t>
            </a:r>
            <a:r>
              <a:rPr lang="en-US" noProof="0" dirty="0" smtClean="0"/>
              <a:t> clique </a:t>
            </a:r>
            <a:r>
              <a:rPr lang="en-US" noProof="0" dirty="0" err="1" smtClean="0"/>
              <a:t>para</a:t>
            </a:r>
            <a:r>
              <a:rPr lang="en-US" noProof="0" dirty="0" smtClean="0"/>
              <a:t> </a:t>
            </a:r>
            <a:r>
              <a:rPr lang="en-US" noProof="0" dirty="0" err="1" smtClean="0"/>
              <a:t>editar</a:t>
            </a:r>
            <a:r>
              <a:rPr lang="en-US" noProof="0" dirty="0" smtClean="0"/>
              <a:t> o </a:t>
            </a:r>
            <a:r>
              <a:rPr lang="en-US" noProof="0" dirty="0" err="1" smtClean="0"/>
              <a:t>estilo</a:t>
            </a:r>
            <a:endParaRPr lang="en-US" noProof="0" dirty="0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2438400" y="1447800"/>
            <a:ext cx="3962400" cy="2133600"/>
          </a:xfrm>
        </p:spPr>
        <p:txBody>
          <a:bodyPr anchor="b"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r>
              <a:rPr lang="en-US" noProof="0" dirty="0" smtClean="0"/>
              <a:t>Clique </a:t>
            </a:r>
            <a:r>
              <a:rPr lang="en-US" noProof="0" dirty="0" err="1" smtClean="0"/>
              <a:t>para</a:t>
            </a:r>
            <a:r>
              <a:rPr lang="en-US" noProof="0" dirty="0" smtClean="0"/>
              <a:t> </a:t>
            </a:r>
            <a:r>
              <a:rPr lang="en-US" noProof="0" dirty="0" err="1" smtClean="0"/>
              <a:t>editar</a:t>
            </a:r>
            <a:r>
              <a:rPr lang="en-US" noProof="0" dirty="0" smtClean="0"/>
              <a:t> o </a:t>
            </a:r>
            <a:r>
              <a:rPr lang="en-US" noProof="0" dirty="0" err="1" smtClean="0"/>
              <a:t>estilo</a:t>
            </a:r>
            <a:endParaRPr lang="en-US" noProof="0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>
          <a:xfrm>
            <a:off x="3582988" y="6426201"/>
            <a:ext cx="2819399" cy="126999"/>
          </a:xfrm>
        </p:spPr>
        <p:txBody>
          <a:bodyPr/>
          <a:lstStyle/>
          <a:p>
            <a:fld id="{1C270875-E729-438F-AD64-DA10B3256A5A}" type="datetimeFigureOut">
              <a:rPr lang="pt-PT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30/06/2017</a:t>
            </a:fld>
            <a:endParaRPr lang="pt-PT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>
          <a:xfrm>
            <a:off x="6414976" y="6400800"/>
            <a:ext cx="457200" cy="152400"/>
          </a:xfrm>
        </p:spPr>
        <p:txBody>
          <a:bodyPr/>
          <a:lstStyle>
            <a:lvl1pPr algn="r">
              <a:defRPr/>
            </a:lvl1pPr>
          </a:lstStyle>
          <a:p>
            <a:fld id="{17AC85B3-BB92-4040-8F52-E774985663BC}" type="slidenum">
              <a:rPr lang="pt-PT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pt-PT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>
          <a:xfrm>
            <a:off x="3581400" y="6296248"/>
            <a:ext cx="2820987" cy="152400"/>
          </a:xfrm>
        </p:spPr>
        <p:txBody>
          <a:bodyPr/>
          <a:lstStyle/>
          <a:p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181376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3657600" cy="5714999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noProof="0" smtClean="0"/>
              <a:t>Clique para editar os estilos</a:t>
            </a:r>
          </a:p>
          <a:p>
            <a:pPr lvl="1"/>
            <a:r>
              <a:rPr lang="en-US" noProof="0" smtClean="0"/>
              <a:t>Segundo nível</a:t>
            </a:r>
          </a:p>
          <a:p>
            <a:pPr lvl="2"/>
            <a:r>
              <a:rPr lang="en-US" noProof="0" smtClean="0"/>
              <a:t>Terceiro nível</a:t>
            </a:r>
          </a:p>
          <a:p>
            <a:pPr lvl="3"/>
            <a:r>
              <a:rPr lang="en-US" noProof="0" smtClean="0"/>
              <a:t>Quarto nível</a:t>
            </a:r>
          </a:p>
          <a:p>
            <a:pPr lvl="4"/>
            <a:r>
              <a:rPr lang="en-US" noProof="0" smtClean="0"/>
              <a:t>Quinto nível</a:t>
            </a:r>
            <a:endParaRPr lang="en-US" noProof="0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Clique para editar o estilo</a:t>
            </a:r>
            <a:endParaRPr lang="en-US" noProof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70875-E729-438F-AD64-DA10B3256A5A}" type="datetimeFigureOut">
              <a:rPr lang="pt-PT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30/06/2017</a:t>
            </a:fld>
            <a:endParaRPr lang="pt-PT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AC85B3-BB92-4040-8F52-E774985663BC}" type="slidenum">
              <a:rPr lang="pt-PT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pt-PT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131645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phere1.png"/>
          <p:cNvPicPr>
            <a:picLocks noChangeAspect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858000" y="0"/>
            <a:ext cx="2293626" cy="6858000"/>
          </a:xfrm>
          <a:prstGeom prst="rect">
            <a:avLst/>
          </a:prstGeom>
        </p:spPr>
      </p:pic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839788" y="6426201"/>
            <a:ext cx="2819399" cy="126999"/>
          </a:xfrm>
        </p:spPr>
        <p:txBody>
          <a:bodyPr/>
          <a:lstStyle/>
          <a:p>
            <a:fld id="{1C270875-E729-438F-AD64-DA10B3256A5A}" type="datetimeFigureOut">
              <a:rPr lang="pt-PT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30/06/2017</a:t>
            </a:fld>
            <a:endParaRPr lang="pt-PT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4116388" y="6400800"/>
            <a:ext cx="533400" cy="152400"/>
          </a:xfrm>
        </p:spPr>
        <p:txBody>
          <a:bodyPr/>
          <a:lstStyle/>
          <a:p>
            <a:fld id="{17AC85B3-BB92-4040-8F52-E774985663BC}" type="slidenum">
              <a:rPr lang="pt-PT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pt-PT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838200" y="6296248"/>
            <a:ext cx="2820987" cy="152400"/>
          </a:xfrm>
        </p:spPr>
        <p:txBody>
          <a:bodyPr/>
          <a:lstStyle/>
          <a:p>
            <a:endParaRPr lang="pt-PT">
              <a:solidFill>
                <a:prstClr val="black"/>
              </a:solidFill>
            </a:endParaRPr>
          </a:p>
        </p:txBody>
      </p:sp>
      <p:sp>
        <p:nvSpPr>
          <p:cNvPr id="15" name="Title 14"/>
          <p:cNvSpPr>
            <a:spLocks noGrp="1"/>
          </p:cNvSpPr>
          <p:nvPr>
            <p:ph type="title"/>
          </p:nvPr>
        </p:nvSpPr>
        <p:spPr>
          <a:xfrm>
            <a:off x="457200" y="1828800"/>
            <a:ext cx="3200400" cy="1752600"/>
          </a:xfrm>
        </p:spPr>
        <p:txBody>
          <a:bodyPr anchor="b"/>
          <a:lstStyle/>
          <a:p>
            <a:r>
              <a:rPr lang="en-US" noProof="0" smtClean="0"/>
              <a:t>Clique para editar o estilo</a:t>
            </a:r>
            <a:endParaRPr lang="en-US" noProof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57200" y="3578224"/>
            <a:ext cx="3200645" cy="1459767"/>
          </a:xfrm>
        </p:spPr>
        <p:txBody>
          <a:bodyPr anchor="t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None/>
              <a:defRPr lang="en-US" sz="14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noProof="0" smtClean="0"/>
              <a:t>Clique para editar os estilos</a:t>
            </a:r>
          </a:p>
        </p:txBody>
      </p:sp>
    </p:spTree>
    <p:extLst>
      <p:ext uri="{BB962C8B-B14F-4D97-AF65-F5344CB8AC3E}">
        <p14:creationId xmlns:p14="http://schemas.microsoft.com/office/powerpoint/2010/main" val="2727778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3429000"/>
            <a:ext cx="3124200" cy="2667000"/>
          </a:xfrm>
        </p:spPr>
        <p:txBody>
          <a:bodyPr>
            <a:normAutofit/>
          </a:bodyPr>
          <a:lstStyle>
            <a:lvl1pPr marL="228600" indent="-182880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457200"/>
            <a:ext cx="3124200" cy="2667000"/>
          </a:xfrm>
        </p:spPr>
        <p:txBody>
          <a:bodyPr>
            <a:normAutofit/>
          </a:bodyPr>
          <a:lstStyle>
            <a:lvl1pPr marL="228600" indent="-182880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876800" y="457200"/>
            <a:ext cx="2819400" cy="5714999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70875-E729-438F-AD64-DA10B3256A5A}" type="datetimeFigureOut">
              <a:rPr lang="pt-PT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30/06/2017</a:t>
            </a:fld>
            <a:endParaRPr lang="pt-PT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AC85B3-BB92-4040-8F52-E774985663BC}" type="slidenum">
              <a:rPr lang="pt-PT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pt-PT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05857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75238"/>
            <a:ext cx="3581400" cy="411162"/>
          </a:xfrm>
        </p:spPr>
        <p:txBody>
          <a:bodyPr anchor="b">
            <a:noAutofit/>
          </a:bodyPr>
          <a:lstStyle>
            <a:lvl1pPr marL="0" indent="0" algn="ctr">
              <a:buNone/>
              <a:defRPr sz="1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675288"/>
            <a:ext cx="3581400" cy="2525112"/>
          </a:xfrm>
        </p:spPr>
        <p:txBody>
          <a:bodyPr anchor="t">
            <a:normAutofit/>
          </a:bodyPr>
          <a:lstStyle>
            <a:lvl1pPr marL="228600" indent="-182880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 baseline="0"/>
            </a:lvl4pPr>
            <a:lvl5pPr>
              <a:buFont typeface="Wingdings" pitchFamily="2" charset="2"/>
              <a:buChar char="§"/>
              <a:defRPr sz="1400"/>
            </a:lvl5pPr>
            <a:lvl6pPr>
              <a:buFont typeface="Wingdings" pitchFamily="2" charset="2"/>
              <a:buChar char="§"/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7199" y="3429000"/>
            <a:ext cx="3581400" cy="411162"/>
          </a:xfrm>
        </p:spPr>
        <p:txBody>
          <a:bodyPr anchor="b">
            <a:noAutofit/>
          </a:bodyPr>
          <a:lstStyle>
            <a:lvl1pPr marL="0" indent="0" algn="ctr">
              <a:buNone/>
              <a:defRPr sz="1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7199" y="3840162"/>
            <a:ext cx="3581400" cy="2515198"/>
          </a:xfrm>
        </p:spPr>
        <p:txBody>
          <a:bodyPr anchor="t">
            <a:normAutofit/>
          </a:bodyPr>
          <a:lstStyle>
            <a:lvl1pPr marL="228600" indent="-182880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 smtClean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876800" y="457200"/>
            <a:ext cx="2819400" cy="5714999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70875-E729-438F-AD64-DA10B3256A5A}" type="datetimeFigureOut">
              <a:rPr lang="pt-PT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30/06/2017</a:t>
            </a:fld>
            <a:endParaRPr lang="pt-PT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AC85B3-BB92-4040-8F52-E774985663BC}" type="slidenum">
              <a:rPr lang="pt-PT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pt-PT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035612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33800" y="457200"/>
            <a:ext cx="3962400" cy="5715000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70875-E729-438F-AD64-DA10B3256A5A}" type="datetimeFigureOut">
              <a:rPr lang="pt-PT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30/06/2017</a:t>
            </a:fld>
            <a:endParaRPr lang="pt-PT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AC85B3-BB92-4040-8F52-E774985663BC}" type="slidenum">
              <a:rPr lang="pt-PT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pt-PT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060030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70875-E729-438F-AD64-DA10B3256A5A}" type="datetimeFigureOut">
              <a:rPr lang="pt-PT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30/06/2017</a:t>
            </a:fld>
            <a:endParaRPr lang="pt-PT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AC85B3-BB92-4040-8F52-E774985663BC}" type="slidenum">
              <a:rPr lang="pt-PT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pt-PT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345321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61856" y="1676401"/>
            <a:ext cx="2514600" cy="960512"/>
          </a:xfrm>
        </p:spPr>
        <p:txBody>
          <a:bodyPr anchor="b">
            <a:normAutofit/>
          </a:bodyPr>
          <a:lstStyle>
            <a:lvl1pPr algn="r">
              <a:defRPr sz="2000" b="0">
                <a:effectLst/>
              </a:defRPr>
            </a:lvl1pPr>
          </a:lstStyle>
          <a:p>
            <a:r>
              <a:rPr lang="pt-PT" dirty="0" smtClean="0"/>
              <a:t>Clique para editar o estilo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76400"/>
            <a:ext cx="4700016" cy="3505200"/>
          </a:xfrm>
        </p:spPr>
        <p:txBody>
          <a:bodyPr>
            <a:normAutofit/>
          </a:bodyPr>
          <a:lstStyle>
            <a:lvl1pPr marL="228600" indent="-182880"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 smtClean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8320" y="2708920"/>
            <a:ext cx="2548136" cy="2472680"/>
          </a:xfrm>
        </p:spPr>
        <p:txBody>
          <a:bodyPr anchor="t">
            <a:normAutofit/>
          </a:bodyPr>
          <a:lstStyle>
            <a:lvl1pPr marL="0" indent="0" algn="r">
              <a:buNone/>
              <a:defRPr sz="12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dirty="0" smtClean="0"/>
              <a:t>Clique para editar os estilos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70875-E729-438F-AD64-DA10B3256A5A}" type="datetimeFigureOut">
              <a:rPr lang="pt-PT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30/06/2017</a:t>
            </a:fld>
            <a:endParaRPr lang="pt-PT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AC85B3-BB92-4040-8F52-E774985663BC}" type="slidenum">
              <a:rPr lang="pt-PT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pt-PT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502148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4800" y="1676400"/>
            <a:ext cx="4696967" cy="35052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PT" smtClean="0"/>
              <a:t>Clique no ícone para adicionar uma imagem</a:t>
            </a:r>
            <a:endParaRPr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70875-E729-438F-AD64-DA10B3256A5A}" type="datetimeFigureOut">
              <a:rPr lang="pt-PT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30/06/2017</a:t>
            </a:fld>
            <a:endParaRPr lang="pt-PT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AC85B3-BB92-4040-8F52-E774985663BC}" type="slidenum">
              <a:rPr lang="pt-PT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pt-PT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pt-PT">
              <a:solidFill>
                <a:prstClr val="black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161856" y="1676401"/>
            <a:ext cx="2514600" cy="960512"/>
          </a:xfrm>
        </p:spPr>
        <p:txBody>
          <a:bodyPr anchor="b">
            <a:normAutofit/>
          </a:bodyPr>
          <a:lstStyle>
            <a:lvl1pPr algn="r">
              <a:defRPr sz="2000" b="0">
                <a:effectLst/>
              </a:defRPr>
            </a:lvl1pPr>
          </a:lstStyle>
          <a:p>
            <a:r>
              <a:rPr lang="pt-PT" dirty="0" smtClean="0"/>
              <a:t>Clique para editar o estilo</a:t>
            </a:r>
            <a:endParaRPr lang="en-US" dirty="0"/>
          </a:p>
        </p:txBody>
      </p:sp>
      <p:sp>
        <p:nvSpPr>
          <p:cNvPr id="9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8320" y="2708920"/>
            <a:ext cx="2548136" cy="2472680"/>
          </a:xfrm>
        </p:spPr>
        <p:txBody>
          <a:bodyPr anchor="t">
            <a:normAutofit/>
          </a:bodyPr>
          <a:lstStyle>
            <a:lvl1pPr marL="0" indent="0" algn="r">
              <a:buNone/>
              <a:defRPr sz="12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dirty="0" smtClean="0"/>
              <a:t>Clique para editar os estilos</a:t>
            </a:r>
          </a:p>
        </p:txBody>
      </p:sp>
    </p:spTree>
    <p:extLst>
      <p:ext uri="{BB962C8B-B14F-4D97-AF65-F5344CB8AC3E}">
        <p14:creationId xmlns:p14="http://schemas.microsoft.com/office/powerpoint/2010/main" val="94700567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70875-E729-438F-AD64-DA10B3256A5A}" type="datetimeFigureOut">
              <a:rPr lang="pt-PT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30/06/2017</a:t>
            </a:fld>
            <a:endParaRPr lang="pt-PT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AC85B3-BB92-4040-8F52-E774985663BC}" type="slidenum">
              <a:rPr lang="pt-PT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pt-PT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025750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70875-E729-438F-AD64-DA10B3256A5A}" type="datetimeFigureOut">
              <a:rPr lang="pt-PT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30/06/2017</a:t>
            </a:fld>
            <a:endParaRPr lang="pt-PT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AC85B3-BB92-4040-8F52-E774985663BC}" type="slidenum">
              <a:rPr lang="pt-PT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pt-PT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008127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tif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phere2.png"/>
          <p:cNvPicPr>
            <a:picLocks noChangeAspect="1"/>
          </p:cNvPicPr>
          <p:nvPr/>
        </p:nvPicPr>
        <p:blipFill>
          <a:blip r:embed="rId13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823693" y="0"/>
            <a:ext cx="320307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76800" y="457200"/>
            <a:ext cx="2819400" cy="5715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dirty="0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457200"/>
            <a:ext cx="3657600" cy="57149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7772400" y="6400800"/>
            <a:ext cx="533400" cy="152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7AC85B3-BB92-4040-8F52-E774985663BC}" type="slidenum">
              <a:rPr lang="pt-PT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pt-PT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2"/>
          </p:nvPr>
        </p:nvSpPr>
        <p:spPr>
          <a:xfrm>
            <a:off x="4876801" y="6426201"/>
            <a:ext cx="2819399" cy="1269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C270875-E729-438F-AD64-DA10B3256A5A}" type="datetimeFigureOut">
              <a:rPr lang="pt-PT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30/06/2017</a:t>
            </a:fld>
            <a:endParaRPr lang="pt-PT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4875213" y="6296248"/>
            <a:ext cx="2820987" cy="1524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50">
                <a:solidFill>
                  <a:schemeClr val="tx1"/>
                </a:solidFill>
              </a:defRPr>
            </a:lvl1pPr>
          </a:lstStyle>
          <a:p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2831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wipe/>
  </p:transition>
  <p:timing>
    <p:tnLst>
      <p:par>
        <p:cTn id="1" dur="indefinite" restart="never" nodeType="tmRoot"/>
      </p:par>
    </p:tnLst>
  </p:timing>
  <p:txStyles>
    <p:titleStyle>
      <a:lvl1pPr algn="r" defTabSz="914400" rtl="0" eaLnBrk="1" latinLnBrk="0" hangingPunct="1">
        <a:spcBef>
          <a:spcPct val="0"/>
        </a:spcBef>
        <a:buNone/>
        <a:defRPr sz="2800" b="1" kern="1200">
          <a:solidFill>
            <a:schemeClr val="accent2">
              <a:lumMod val="75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8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1pPr>
      <a:lvl2pPr marL="41148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2pPr>
      <a:lvl3pPr marL="59436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3pPr>
      <a:lvl4pPr marL="77724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4pPr>
      <a:lvl5pPr marL="96012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5pPr>
      <a:lvl6pPr marL="1143000" indent="-182880" algn="l" defTabSz="914400" rtl="0" eaLnBrk="1" latinLnBrk="0" hangingPunct="1">
        <a:spcBef>
          <a:spcPts val="288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325880" indent="-182880" algn="l" defTabSz="914400" rtl="0" eaLnBrk="1" latinLnBrk="0" hangingPunct="1">
        <a:spcBef>
          <a:spcPts val="288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508760" indent="-182880" algn="l" defTabSz="914400" rtl="0" eaLnBrk="1" latinLnBrk="0" hangingPunct="1">
        <a:spcBef>
          <a:spcPts val="288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691640" indent="-182880" algn="l" defTabSz="914400" rtl="0" eaLnBrk="1" latinLnBrk="0" hangingPunct="1">
        <a:spcBef>
          <a:spcPts val="288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50.png"/><Relationship Id="rId7" Type="http://schemas.openxmlformats.org/officeDocument/2006/relationships/image" Target="../media/image54.png"/><Relationship Id="rId2" Type="http://schemas.openxmlformats.org/officeDocument/2006/relationships/image" Target="../media/image49.gif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.xml"/><Relationship Id="rId13" Type="http://schemas.openxmlformats.org/officeDocument/2006/relationships/image" Target="../media/image61.png"/><Relationship Id="rId3" Type="http://schemas.openxmlformats.org/officeDocument/2006/relationships/image" Target="../media/image56.gif"/><Relationship Id="rId7" Type="http://schemas.openxmlformats.org/officeDocument/2006/relationships/image" Target="../media/image60.png"/><Relationship Id="rId12" Type="http://schemas.microsoft.com/office/2007/relationships/diagramDrawing" Target="../diagrams/drawing1.xml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64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9.jpeg"/><Relationship Id="rId11" Type="http://schemas.openxmlformats.org/officeDocument/2006/relationships/diagramColors" Target="../diagrams/colors1.xml"/><Relationship Id="rId5" Type="http://schemas.openxmlformats.org/officeDocument/2006/relationships/image" Target="../media/image58.png"/><Relationship Id="rId15" Type="http://schemas.openxmlformats.org/officeDocument/2006/relationships/image" Target="../media/image63.png"/><Relationship Id="rId10" Type="http://schemas.openxmlformats.org/officeDocument/2006/relationships/diagramQuickStyle" Target="../diagrams/quickStyle1.xml"/><Relationship Id="rId4" Type="http://schemas.openxmlformats.org/officeDocument/2006/relationships/image" Target="../media/image57.png"/><Relationship Id="rId9" Type="http://schemas.openxmlformats.org/officeDocument/2006/relationships/diagramLayout" Target="../diagrams/layout1.xml"/><Relationship Id="rId14" Type="http://schemas.openxmlformats.org/officeDocument/2006/relationships/image" Target="../media/image6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hyperlink" Target="http://www.asimuth.eu/" TargetMode="Externa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7.jpeg"/><Relationship Id="rId5" Type="http://schemas.openxmlformats.org/officeDocument/2006/relationships/image" Target="../media/image16.png"/><Relationship Id="rId4" Type="http://schemas.openxmlformats.org/officeDocument/2006/relationships/image" Target="../media/image15.jpeg"/><Relationship Id="rId9" Type="http://schemas.openxmlformats.org/officeDocument/2006/relationships/image" Target="../media/image20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ipma.pt/en/pescas/bivalves/prev.toxinas/" TargetMode="External"/><Relationship Id="rId3" Type="http://schemas.openxmlformats.org/officeDocument/2006/relationships/image" Target="../media/image21.png"/><Relationship Id="rId7" Type="http://schemas.openxmlformats.org/officeDocument/2006/relationships/hyperlink" Target="http://www.asimuth.eu/en-ie/Hab-Bulletin/Pages/default.aspx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9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31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gi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13" Type="http://schemas.openxmlformats.org/officeDocument/2006/relationships/image" Target="../media/image45.jpeg"/><Relationship Id="rId3" Type="http://schemas.openxmlformats.org/officeDocument/2006/relationships/image" Target="../media/image35.jpeg"/><Relationship Id="rId7" Type="http://schemas.openxmlformats.org/officeDocument/2006/relationships/image" Target="../media/image39.png"/><Relationship Id="rId12" Type="http://schemas.openxmlformats.org/officeDocument/2006/relationships/image" Target="../media/image44.jpeg"/><Relationship Id="rId2" Type="http://schemas.openxmlformats.org/officeDocument/2006/relationships/image" Target="../media/image34.png"/><Relationship Id="rId16" Type="http://schemas.openxmlformats.org/officeDocument/2006/relationships/image" Target="../media/image48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8.png"/><Relationship Id="rId11" Type="http://schemas.openxmlformats.org/officeDocument/2006/relationships/image" Target="../media/image43.png"/><Relationship Id="rId5" Type="http://schemas.openxmlformats.org/officeDocument/2006/relationships/image" Target="../media/image37.jpeg"/><Relationship Id="rId15" Type="http://schemas.openxmlformats.org/officeDocument/2006/relationships/image" Target="../media/image47.png"/><Relationship Id="rId10" Type="http://schemas.openxmlformats.org/officeDocument/2006/relationships/image" Target="../media/image42.png"/><Relationship Id="rId4" Type="http://schemas.openxmlformats.org/officeDocument/2006/relationships/image" Target="../media/image36.png"/><Relationship Id="rId9" Type="http://schemas.openxmlformats.org/officeDocument/2006/relationships/image" Target="../media/image41.jpeg"/><Relationship Id="rId14" Type="http://schemas.openxmlformats.org/officeDocument/2006/relationships/image" Target="../media/image4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447800" y="4600350"/>
            <a:ext cx="5213176" cy="2133600"/>
          </a:xfrm>
        </p:spPr>
        <p:txBody>
          <a:bodyPr>
            <a:noAutofit/>
          </a:bodyPr>
          <a:lstStyle/>
          <a:p>
            <a:r>
              <a:rPr lang="en-US" sz="1600" b="1" dirty="0"/>
              <a:t>A. Silva</a:t>
            </a:r>
            <a:r>
              <a:rPr lang="en-US" sz="1600" dirty="0"/>
              <a:t>, S. Garrido, </a:t>
            </a:r>
            <a:r>
              <a:rPr lang="en-US" sz="1600" dirty="0" err="1"/>
              <a:t>A.M.Santos</a:t>
            </a:r>
            <a:endParaRPr lang="en-US" sz="1600" dirty="0"/>
          </a:p>
          <a:p>
            <a:endParaRPr lang="en-US" dirty="0" smtClean="0"/>
          </a:p>
          <a:p>
            <a:r>
              <a:rPr lang="pt-PT" dirty="0"/>
              <a:t>IPMA, I.P. - Instituto Português do Mar e da Atmosfera, I.P.</a:t>
            </a:r>
          </a:p>
          <a:p>
            <a:r>
              <a:rPr lang="pt-PT" dirty="0"/>
              <a:t>Av. </a:t>
            </a:r>
            <a:r>
              <a:rPr lang="pt-PT" dirty="0" smtClean="0"/>
              <a:t>Brasília, 1449-006 Lisboa, Portugal</a:t>
            </a:r>
          </a:p>
          <a:p>
            <a:endParaRPr lang="pt-PT" dirty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5667150"/>
            <a:ext cx="1284111" cy="99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4444" y="-76200"/>
            <a:ext cx="2478022" cy="35052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609600" y="1422706"/>
            <a:ext cx="6096000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2800" b="1" dirty="0" smtClean="0">
                <a:solidFill>
                  <a:srgbClr val="59B0B9">
                    <a:lumMod val="75000"/>
                  </a:srgbClr>
                </a:solidFill>
              </a:rPr>
              <a:t>Satellite </a:t>
            </a:r>
            <a:r>
              <a:rPr lang="en-US" sz="2800" b="1" dirty="0">
                <a:solidFill>
                  <a:srgbClr val="59B0B9">
                    <a:lumMod val="75000"/>
                  </a:srgbClr>
                </a:solidFill>
              </a:rPr>
              <a:t>applications to oceanography and </a:t>
            </a:r>
            <a:r>
              <a:rPr lang="en-US" sz="2800" b="1" dirty="0" smtClean="0">
                <a:solidFill>
                  <a:srgbClr val="59B0B9">
                    <a:lumMod val="75000"/>
                  </a:srgbClr>
                </a:solidFill>
              </a:rPr>
              <a:t>fisheries</a:t>
            </a:r>
          </a:p>
          <a:p>
            <a:pPr algn="r">
              <a:spcBef>
                <a:spcPct val="0"/>
              </a:spcBef>
            </a:pPr>
            <a:r>
              <a:rPr lang="en-US" sz="2400" i="1" dirty="0" smtClean="0">
                <a:solidFill>
                  <a:srgbClr val="59B0B9">
                    <a:lumMod val="75000"/>
                  </a:srgbClr>
                </a:solidFill>
              </a:rPr>
              <a:t>Case studies </a:t>
            </a:r>
          </a:p>
          <a:p>
            <a:pPr algn="r">
              <a:spcBef>
                <a:spcPct val="0"/>
              </a:spcBef>
            </a:pPr>
            <a:r>
              <a:rPr lang="en-US" i="1" dirty="0" smtClean="0">
                <a:solidFill>
                  <a:srgbClr val="59B0B9">
                    <a:lumMod val="75000"/>
                  </a:srgbClr>
                </a:solidFill>
              </a:rPr>
              <a:t>from the Portuguese Institute for the Sea and Atmosphere</a:t>
            </a:r>
          </a:p>
          <a:p>
            <a:pPr algn="r">
              <a:spcBef>
                <a:spcPct val="0"/>
              </a:spcBef>
            </a:pPr>
            <a:endParaRPr lang="pt-PT" sz="2000" i="1" dirty="0">
              <a:solidFill>
                <a:srgbClr val="59B0B9">
                  <a:lumMod val="75000"/>
                </a:srgbClr>
              </a:solidFill>
            </a:endParaRPr>
          </a:p>
        </p:txBody>
      </p:sp>
      <p:sp>
        <p:nvSpPr>
          <p:cNvPr id="7" name="Titre 5"/>
          <p:cNvSpPr txBox="1">
            <a:spLocks/>
          </p:cNvSpPr>
          <p:nvPr/>
        </p:nvSpPr>
        <p:spPr>
          <a:xfrm>
            <a:off x="762000" y="6400800"/>
            <a:ext cx="5274397" cy="457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pitchFamily="34" charset="0"/>
              </a:rPr>
              <a:t/>
            </a:r>
            <a:br>
              <a:rPr lang="fr-FR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pitchFamily="34" charset="0"/>
              </a:rPr>
            </a:br>
            <a:r>
              <a:rPr lang="fr-FR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ENCONTRO </a:t>
            </a:r>
            <a:r>
              <a:rPr lang="pt-PT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CIÊNCIA </a:t>
            </a:r>
            <a:r>
              <a:rPr lang="pt-PT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2017 - </a:t>
            </a:r>
            <a:r>
              <a:rPr lang="fr-FR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pitchFamily="34" charset="0"/>
              </a:rPr>
              <a:t>3-5 </a:t>
            </a:r>
            <a:r>
              <a:rPr lang="fr-FR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pitchFamily="34" charset="0"/>
              </a:rPr>
              <a:t>July 2017, </a:t>
            </a:r>
            <a:r>
              <a:rPr lang="fr-FR" sz="16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pitchFamily="34" charset="0"/>
              </a:rPr>
              <a:t>Lisbon</a:t>
            </a:r>
            <a:r>
              <a:rPr lang="fr-FR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pitchFamily="34" charset="0"/>
              </a:rPr>
              <a:t>, </a:t>
            </a:r>
            <a:r>
              <a:rPr lang="fr-FR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pitchFamily="34" charset="0"/>
              </a:rPr>
              <a:t>Portugal</a:t>
            </a:r>
            <a:r>
              <a:rPr lang="fr-FR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/>
            </a:r>
            <a:br>
              <a:rPr lang="fr-FR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endParaRPr lang="fr-FR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97832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 txBox="1">
            <a:spLocks/>
          </p:cNvSpPr>
          <p:nvPr/>
        </p:nvSpPr>
        <p:spPr>
          <a:xfrm>
            <a:off x="114076" y="193666"/>
            <a:ext cx="8688114" cy="87313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sz="2400" b="1" dirty="0">
                <a:solidFill>
                  <a:schemeClr val="accent2">
                    <a:lumMod val="75000"/>
                  </a:schemeClr>
                </a:solidFill>
              </a:rPr>
              <a:t>SERVICE 1 – </a:t>
            </a:r>
            <a:r>
              <a:rPr lang="en-GB" sz="2400" dirty="0">
                <a:solidFill>
                  <a:schemeClr val="accent2">
                    <a:lumMod val="75000"/>
                  </a:schemeClr>
                </a:solidFill>
              </a:rPr>
              <a:t>Support to aquaculture development, Aquaculture Site Optimization, Spatial Planning, and Licensing Support</a:t>
            </a:r>
          </a:p>
          <a:p>
            <a:pPr algn="r"/>
            <a:endParaRPr lang="fr-FR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5837" y="1371600"/>
            <a:ext cx="83445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 algn="ctr">
              <a:buFont typeface="Wingdings" pitchFamily="2" charset="2"/>
              <a:buChar char="v"/>
            </a:pPr>
            <a:r>
              <a:rPr lang="en-GB" sz="2400" b="1" i="1" dirty="0" err="1" smtClean="0">
                <a:solidFill>
                  <a:schemeClr val="accent2">
                    <a:lumMod val="75000"/>
                  </a:schemeClr>
                </a:solidFill>
              </a:rPr>
              <a:t>Shellfih</a:t>
            </a:r>
            <a:r>
              <a:rPr lang="en-GB" sz="2400" b="1" i="1" dirty="0" smtClean="0">
                <a:solidFill>
                  <a:schemeClr val="accent2">
                    <a:lumMod val="75000"/>
                  </a:schemeClr>
                </a:solidFill>
              </a:rPr>
              <a:t> site location, abundance index and maturity indicator</a:t>
            </a:r>
            <a:endParaRPr lang="en-GB" sz="24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1" name="Picture 4" descr="C:\rory\SAFI\02_Comms &amp; Logo\01b_Logo Dev Final\SAFI_Logo_Vector_D3_A_trans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644" y="710455"/>
            <a:ext cx="799409" cy="508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4" name="Group 23"/>
          <p:cNvGrpSpPr/>
          <p:nvPr/>
        </p:nvGrpSpPr>
        <p:grpSpPr>
          <a:xfrm>
            <a:off x="114075" y="1989607"/>
            <a:ext cx="1561859" cy="2593986"/>
            <a:chOff x="-450" y="2514600"/>
            <a:chExt cx="1561859" cy="2593986"/>
          </a:xfrm>
        </p:grpSpPr>
        <p:grpSp>
          <p:nvGrpSpPr>
            <p:cNvPr id="17" name="Group 16"/>
            <p:cNvGrpSpPr/>
            <p:nvPr/>
          </p:nvGrpSpPr>
          <p:grpSpPr>
            <a:xfrm>
              <a:off x="11668" y="2514600"/>
              <a:ext cx="1520385" cy="811499"/>
              <a:chOff x="250954" y="2870066"/>
              <a:chExt cx="2839188" cy="1308504"/>
            </a:xfrm>
          </p:grpSpPr>
          <p:pic>
            <p:nvPicPr>
              <p:cNvPr id="4" name="Picture 2"/>
              <p:cNvPicPr>
                <a:picLocks noChangeAspect="1" noChangeArrowheads="1"/>
              </p:cNvPicPr>
              <p:nvPr/>
            </p:nvPicPr>
            <p:blipFill rotWithShape="1">
              <a:blip r:embed="rId3" cstate="print"/>
              <a:srcRect l="4573" r="7030"/>
              <a:stretch/>
            </p:blipFill>
            <p:spPr bwMode="auto">
              <a:xfrm>
                <a:off x="798354" y="2870066"/>
                <a:ext cx="2291788" cy="13085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12" name="TextBox 11"/>
              <p:cNvSpPr txBox="1"/>
              <p:nvPr/>
            </p:nvSpPr>
            <p:spPr>
              <a:xfrm rot="16200000">
                <a:off x="89602" y="3179469"/>
                <a:ext cx="1012400" cy="6896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pt-PT" i="1" dirty="0" smtClean="0"/>
                  <a:t>Chla</a:t>
                </a:r>
                <a:endParaRPr lang="pt-PT" i="1" dirty="0"/>
              </a:p>
            </p:txBody>
          </p:sp>
        </p:grpSp>
        <p:grpSp>
          <p:nvGrpSpPr>
            <p:cNvPr id="20" name="Group 19"/>
            <p:cNvGrpSpPr/>
            <p:nvPr/>
          </p:nvGrpSpPr>
          <p:grpSpPr>
            <a:xfrm>
              <a:off x="11668" y="3326097"/>
              <a:ext cx="1549741" cy="895856"/>
              <a:chOff x="2767796" y="2638405"/>
              <a:chExt cx="2410607" cy="1203238"/>
            </a:xfrm>
          </p:grpSpPr>
          <p:pic>
            <p:nvPicPr>
              <p:cNvPr id="5" name="Picture 3"/>
              <p:cNvPicPr>
                <a:picLocks noChangeAspect="1" noChangeArrowheads="1"/>
              </p:cNvPicPr>
              <p:nvPr/>
            </p:nvPicPr>
            <p:blipFill rotWithShape="1">
              <a:blip r:embed="rId4" cstate="print"/>
              <a:srcRect l="4519" r="7783"/>
              <a:stretch/>
            </p:blipFill>
            <p:spPr bwMode="auto">
              <a:xfrm>
                <a:off x="3269425" y="2742763"/>
                <a:ext cx="1908978" cy="109888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13" name="TextBox 12"/>
              <p:cNvSpPr txBox="1"/>
              <p:nvPr/>
            </p:nvSpPr>
            <p:spPr>
              <a:xfrm rot="16200000">
                <a:off x="2596602" y="2809599"/>
                <a:ext cx="916879" cy="5744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pt-PT" i="1" dirty="0" smtClean="0"/>
                  <a:t>SST</a:t>
                </a:r>
                <a:endParaRPr lang="pt-PT" i="1" dirty="0"/>
              </a:p>
            </p:txBody>
          </p:sp>
        </p:grpSp>
        <p:grpSp>
          <p:nvGrpSpPr>
            <p:cNvPr id="21" name="Group 20"/>
            <p:cNvGrpSpPr/>
            <p:nvPr/>
          </p:nvGrpSpPr>
          <p:grpSpPr>
            <a:xfrm>
              <a:off x="-450" y="4230166"/>
              <a:ext cx="1558502" cy="878420"/>
              <a:chOff x="1013983" y="5026093"/>
              <a:chExt cx="2424234" cy="1179820"/>
            </a:xfrm>
          </p:grpSpPr>
          <p:pic>
            <p:nvPicPr>
              <p:cNvPr id="6" name="Picture 4"/>
              <p:cNvPicPr>
                <a:picLocks noChangeAspect="1" noChangeArrowheads="1"/>
              </p:cNvPicPr>
              <p:nvPr/>
            </p:nvPicPr>
            <p:blipFill rotWithShape="1">
              <a:blip r:embed="rId5" cstate="print"/>
              <a:srcRect l="3920" r="6410"/>
              <a:stretch/>
            </p:blipFill>
            <p:spPr bwMode="auto">
              <a:xfrm>
                <a:off x="1539683" y="5026093"/>
                <a:ext cx="1898534" cy="106884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14" name="TextBox 13"/>
              <p:cNvSpPr txBox="1"/>
              <p:nvPr/>
            </p:nvSpPr>
            <p:spPr>
              <a:xfrm rot="16200000">
                <a:off x="813845" y="5649490"/>
                <a:ext cx="756561" cy="35628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t-PT" i="1" dirty="0" smtClean="0"/>
                  <a:t>Altimetry</a:t>
                </a:r>
                <a:endParaRPr lang="pt-PT" i="1" dirty="0"/>
              </a:p>
            </p:txBody>
          </p:sp>
        </p:grpSp>
      </p:grpSp>
      <p:grpSp>
        <p:nvGrpSpPr>
          <p:cNvPr id="19" name="Group 18"/>
          <p:cNvGrpSpPr/>
          <p:nvPr/>
        </p:nvGrpSpPr>
        <p:grpSpPr>
          <a:xfrm>
            <a:off x="1905432" y="1993900"/>
            <a:ext cx="6470622" cy="1984614"/>
            <a:chOff x="4479099" y="1769052"/>
            <a:chExt cx="7531669" cy="2410280"/>
          </a:xfrm>
          <a:solidFill>
            <a:schemeClr val="bg1"/>
          </a:solidFill>
        </p:grpSpPr>
        <p:pic>
          <p:nvPicPr>
            <p:cNvPr id="7" name="Picture 5"/>
            <p:cNvPicPr>
              <a:picLocks noChangeAspect="1" noChangeArrowheads="1"/>
            </p:cNvPicPr>
            <p:nvPr/>
          </p:nvPicPr>
          <p:blipFill rotWithShape="1">
            <a:blip r:embed="rId6" cstate="print"/>
            <a:srcRect l="6356" r="7046"/>
            <a:stretch/>
          </p:blipFill>
          <p:spPr bwMode="auto">
            <a:xfrm>
              <a:off x="4479099" y="2169307"/>
              <a:ext cx="3579507" cy="20100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8" name="Picture 7"/>
            <p:cNvPicPr>
              <a:picLocks noChangeAspect="1" noChangeArrowheads="1"/>
            </p:cNvPicPr>
            <p:nvPr/>
          </p:nvPicPr>
          <p:blipFill rotWithShape="1">
            <a:blip r:embed="rId7" cstate="print"/>
            <a:srcRect l="1909" r="6872"/>
            <a:stretch/>
          </p:blipFill>
          <p:spPr bwMode="auto">
            <a:xfrm>
              <a:off x="8135384" y="2132894"/>
              <a:ext cx="3610336" cy="20100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5" name="TextBox 14"/>
            <p:cNvSpPr txBox="1"/>
            <p:nvPr/>
          </p:nvSpPr>
          <p:spPr>
            <a:xfrm>
              <a:off x="6075110" y="1817132"/>
              <a:ext cx="1751119" cy="369332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pt-PT" i="1" dirty="0" smtClean="0"/>
                <a:t>Potential habitat</a:t>
              </a:r>
              <a:endParaRPr lang="pt-PT" i="1" dirty="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8026405" y="1769052"/>
              <a:ext cx="3984363" cy="448547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pt-PT" i="1" dirty="0" smtClean="0"/>
                <a:t> + growth model - Potential weight</a:t>
              </a:r>
              <a:endParaRPr lang="pt-PT" i="1" dirty="0"/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76200" y="4972070"/>
            <a:ext cx="652128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GB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	</a:t>
            </a:r>
          </a:p>
          <a:p>
            <a:pPr algn="just"/>
            <a:r>
              <a:rPr lang="en-GB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Combined analysis of </a:t>
            </a:r>
            <a:r>
              <a:rPr lang="en-GB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satellite-derived SST and </a:t>
            </a:r>
            <a:r>
              <a:rPr lang="en-GB" b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Chl</a:t>
            </a:r>
            <a:r>
              <a:rPr lang="en-GB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-a data, and abundance of </a:t>
            </a:r>
            <a:r>
              <a:rPr lang="en-GB" b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spawners</a:t>
            </a:r>
            <a:r>
              <a:rPr lang="en-GB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from previous spawning season </a:t>
            </a:r>
            <a:r>
              <a:rPr lang="en-GB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- </a:t>
            </a:r>
            <a:r>
              <a:rPr lang="en-GB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Linear </a:t>
            </a:r>
            <a:r>
              <a:rPr lang="en-GB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Discriminant Analysis (LDA)</a:t>
            </a:r>
            <a:r>
              <a:rPr lang="en-GB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was applied to investigate the ability </a:t>
            </a:r>
            <a:r>
              <a:rPr lang="en-GB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in </a:t>
            </a:r>
            <a:r>
              <a:rPr lang="en-GB" dirty="0">
                <a:solidFill>
                  <a:schemeClr val="tx1">
                    <a:lumMod val="50000"/>
                    <a:lumOff val="50000"/>
                  </a:schemeClr>
                </a:solidFill>
              </a:rPr>
              <a:t>discriminating between </a:t>
            </a:r>
            <a:r>
              <a:rPr lang="en-GB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high </a:t>
            </a:r>
            <a:r>
              <a:rPr lang="en-GB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and </a:t>
            </a:r>
            <a:r>
              <a:rPr lang="en-GB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low </a:t>
            </a:r>
            <a:r>
              <a:rPr lang="en-GB" dirty="0">
                <a:solidFill>
                  <a:schemeClr val="tx1">
                    <a:lumMod val="50000"/>
                    <a:lumOff val="50000"/>
                  </a:schemeClr>
                </a:solidFill>
              </a:rPr>
              <a:t>recruitment years</a:t>
            </a:r>
            <a:r>
              <a:rPr lang="en-GB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LDA was 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able to </a:t>
            </a:r>
            <a:r>
              <a:rPr lang="en-US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correctly classify ~ 80% 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previous recruitment years</a:t>
            </a:r>
          </a:p>
          <a:p>
            <a:pPr algn="just"/>
            <a:endParaRPr lang="en-GB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2437" y="4719935"/>
            <a:ext cx="344061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>
              <a:buFont typeface="Wingdings" pitchFamily="2" charset="2"/>
              <a:buChar char="v"/>
            </a:pPr>
            <a:r>
              <a:rPr lang="pt-PT" sz="2400" b="1" i="1" dirty="0">
                <a:solidFill>
                  <a:schemeClr val="accent2">
                    <a:lumMod val="75000"/>
                  </a:schemeClr>
                </a:solidFill>
              </a:rPr>
              <a:t>Recruitment index</a:t>
            </a: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6967" y="4447586"/>
            <a:ext cx="1929833" cy="2308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595984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10" descr="C:\xana\BP-BPD - CV-IF\CV\COMUNICACOES\protocolos\sst-zona6-20150303-201509_d80.gif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44083" y="5257800"/>
            <a:ext cx="2362200" cy="106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152401" y="228600"/>
            <a:ext cx="859470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PT" sz="2400" b="1" dirty="0" smtClean="0">
                <a:solidFill>
                  <a:schemeClr val="accent2">
                    <a:lumMod val="75000"/>
                  </a:schemeClr>
                </a:solidFill>
              </a:rPr>
              <a:t>FINAL REMARKS – </a:t>
            </a:r>
          </a:p>
          <a:p>
            <a:pPr algn="r"/>
            <a:r>
              <a:rPr lang="pt-PT" sz="2000" dirty="0" smtClean="0">
                <a:solidFill>
                  <a:schemeClr val="accent2">
                    <a:lumMod val="75000"/>
                  </a:schemeClr>
                </a:solidFill>
              </a:rPr>
              <a:t>Satellite applications to oceanography and fisheries management</a:t>
            </a:r>
            <a:endParaRPr lang="pt-PT" sz="24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33400" y="1305580"/>
            <a:ext cx="35814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pt-PT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Increase </a:t>
            </a:r>
            <a:r>
              <a:rPr lang="pt-PT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scientific </a:t>
            </a:r>
            <a:r>
              <a:rPr lang="pt-PT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return and </a:t>
            </a:r>
            <a:r>
              <a:rPr lang="pt-PT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discovery, predition and  decision </a:t>
            </a:r>
            <a:r>
              <a:rPr lang="pt-PT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making </a:t>
            </a:r>
            <a:r>
              <a:rPr lang="pt-PT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process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659478" y="2448580"/>
            <a:ext cx="223263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PT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Builiding capacity to suport managment</a:t>
            </a:r>
          </a:p>
        </p:txBody>
      </p:sp>
      <p:sp>
        <p:nvSpPr>
          <p:cNvPr id="17" name="Rectangle 16"/>
          <p:cNvSpPr/>
          <p:nvPr/>
        </p:nvSpPr>
        <p:spPr>
          <a:xfrm>
            <a:off x="325508" y="3741874"/>
            <a:ext cx="20574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PT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Interoperability</a:t>
            </a:r>
            <a:endParaRPr lang="pt-PT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1143000" y="5257800"/>
            <a:ext cx="1526452" cy="982355"/>
            <a:chOff x="381000" y="5340105"/>
            <a:chExt cx="1860861" cy="1301871"/>
          </a:xfrm>
        </p:grpSpPr>
        <p:pic>
          <p:nvPicPr>
            <p:cNvPr id="9" name="Picture 7" descr="DataBouyDrawing"/>
            <p:cNvPicPr/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24000" y="5340105"/>
              <a:ext cx="717861" cy="130187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pic>
          <p:nvPicPr>
            <p:cNvPr id="15364" name="Picture 4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000" y="5340105"/>
              <a:ext cx="972944" cy="129126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20" name="Group 19"/>
          <p:cNvGrpSpPr/>
          <p:nvPr/>
        </p:nvGrpSpPr>
        <p:grpSpPr>
          <a:xfrm>
            <a:off x="2904744" y="5257800"/>
            <a:ext cx="2504046" cy="986962"/>
            <a:chOff x="2590800" y="5334000"/>
            <a:chExt cx="3052623" cy="1307977"/>
          </a:xfrm>
        </p:grpSpPr>
        <p:pic>
          <p:nvPicPr>
            <p:cNvPr id="8" name="Picture 6" descr="NASA-satellite-space.jpg"/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90800" y="5334000"/>
              <a:ext cx="1617640" cy="1307977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pic>
          <p:nvPicPr>
            <p:cNvPr id="15365" name="Picture 5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43400" y="5348825"/>
              <a:ext cx="1300023" cy="12931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4" name="Group 13"/>
          <p:cNvGrpSpPr/>
          <p:nvPr/>
        </p:nvGrpSpPr>
        <p:grpSpPr>
          <a:xfrm>
            <a:off x="1423146" y="1033284"/>
            <a:ext cx="6273054" cy="4072116"/>
            <a:chOff x="1251260" y="1848922"/>
            <a:chExt cx="4768540" cy="3256477"/>
          </a:xfrm>
        </p:grpSpPr>
        <p:graphicFrame>
          <p:nvGraphicFramePr>
            <p:cNvPr id="11" name="Diagram 10"/>
            <p:cNvGraphicFramePr/>
            <p:nvPr>
              <p:extLst>
                <p:ext uri="{D42A27DB-BD31-4B8C-83A1-F6EECF244321}">
                  <p14:modId xmlns:p14="http://schemas.microsoft.com/office/powerpoint/2010/main" val="3808227051"/>
                </p:ext>
              </p:extLst>
            </p:nvPr>
          </p:nvGraphicFramePr>
          <p:xfrm>
            <a:off x="1251260" y="1848922"/>
            <a:ext cx="4768540" cy="3256477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8" r:lo="rId9" r:qs="rId10" r:cs="rId11"/>
            </a:graphicData>
          </a:graphic>
        </p:graphicFrame>
        <p:sp>
          <p:nvSpPr>
            <p:cNvPr id="12" name="TextBox 11"/>
            <p:cNvSpPr txBox="1"/>
            <p:nvPr/>
          </p:nvSpPr>
          <p:spPr>
            <a:xfrm>
              <a:off x="3207903" y="2275292"/>
              <a:ext cx="858147" cy="2707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PT" sz="1600" b="1" dirty="0" smtClean="0">
                  <a:solidFill>
                    <a:schemeClr val="bg1"/>
                  </a:solidFill>
                </a:rPr>
                <a:t>Knowledge</a:t>
              </a:r>
              <a:endParaRPr lang="pt-PT" sz="16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15368" name="Picture 8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508" y="0"/>
            <a:ext cx="812209" cy="11524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Rectangle 22"/>
          <p:cNvSpPr/>
          <p:nvPr/>
        </p:nvSpPr>
        <p:spPr>
          <a:xfrm>
            <a:off x="-201773" y="4290536"/>
            <a:ext cx="218297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pt-PT" sz="1400" dirty="0">
                <a:solidFill>
                  <a:prstClr val="black">
                    <a:lumMod val="50000"/>
                    <a:lumOff val="50000"/>
                  </a:prstClr>
                </a:solidFill>
              </a:rPr>
              <a:t>Downscale </a:t>
            </a:r>
            <a:r>
              <a:rPr lang="pt-PT" sz="1400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spatial, temporal and spectral resolution </a:t>
            </a:r>
            <a:endParaRPr lang="pt-PT" sz="1400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grpSp>
        <p:nvGrpSpPr>
          <p:cNvPr id="31" name="Group 30"/>
          <p:cNvGrpSpPr/>
          <p:nvPr/>
        </p:nvGrpSpPr>
        <p:grpSpPr>
          <a:xfrm>
            <a:off x="7282382" y="3448763"/>
            <a:ext cx="1447801" cy="1105387"/>
            <a:chOff x="9448800" y="2159795"/>
            <a:chExt cx="1447801" cy="1105387"/>
          </a:xfrm>
        </p:grpSpPr>
        <p:pic>
          <p:nvPicPr>
            <p:cNvPr id="15366" name="Picture 6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33976" y="2757856"/>
              <a:ext cx="1287410" cy="5073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5367" name="Picture 7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448800" y="2159795"/>
              <a:ext cx="550395" cy="5503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5370" name="Picture 10"/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60369" y="2231538"/>
              <a:ext cx="836232" cy="47865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6" name="Rectangle 25"/>
          <p:cNvSpPr/>
          <p:nvPr/>
        </p:nvSpPr>
        <p:spPr>
          <a:xfrm>
            <a:off x="5093966" y="1290935"/>
            <a:ext cx="38520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PT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E.g.: Optical </a:t>
            </a:r>
            <a:r>
              <a:rPr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characteristics</a:t>
            </a:r>
            <a:r>
              <a:rPr lang="pt-PT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and distribution of </a:t>
            </a:r>
            <a:r>
              <a:rPr lang="pt-PT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water  - </a:t>
            </a:r>
          </a:p>
          <a:p>
            <a:pPr algn="ctr"/>
            <a:r>
              <a:rPr lang="pt-PT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Biogeochemical and </a:t>
            </a:r>
            <a:r>
              <a:rPr lang="pt-PT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physical oceanography </a:t>
            </a:r>
            <a:r>
              <a:rPr lang="pt-PT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explanations</a:t>
            </a:r>
            <a:endParaRPr lang="pt-PT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5940129" y="2325469"/>
            <a:ext cx="297527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pt-PT" sz="1200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E.g.: Bloom </a:t>
            </a:r>
            <a:r>
              <a:rPr lang="pt-PT" sz="1200" dirty="0">
                <a:solidFill>
                  <a:prstClr val="black">
                    <a:lumMod val="50000"/>
                    <a:lumOff val="50000"/>
                  </a:prstClr>
                </a:solidFill>
              </a:rPr>
              <a:t>formation </a:t>
            </a:r>
            <a:r>
              <a:rPr lang="pt-PT" sz="1200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– Recruitment - </a:t>
            </a:r>
            <a:r>
              <a:rPr lang="en-GB" sz="1200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Optimum</a:t>
            </a:r>
            <a:r>
              <a:rPr lang="pt-PT" sz="1200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 Site location - </a:t>
            </a:r>
            <a:r>
              <a:rPr lang="pt-PT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Species Distribution and Development (growth, spawning) - Risk Maps</a:t>
            </a:r>
            <a:endParaRPr lang="pt-PT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2209801" y="4797623"/>
            <a:ext cx="594594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1400" dirty="0" smtClean="0">
                <a:solidFill>
                  <a:schemeClr val="bg1"/>
                </a:solidFill>
              </a:rPr>
              <a:t>(multidisciplinary </a:t>
            </a:r>
            <a:r>
              <a:rPr lang="pt-PT" sz="1400" dirty="0">
                <a:solidFill>
                  <a:schemeClr val="bg1"/>
                </a:solidFill>
              </a:rPr>
              <a:t>, integrated, simultaneous and near real-time)</a:t>
            </a:r>
            <a:endParaRPr lang="pt-PT" sz="1400" dirty="0">
              <a:solidFill>
                <a:schemeClr val="bg1"/>
              </a:solidFill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140203" y="6396335"/>
            <a:ext cx="862279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defRPr/>
            </a:pPr>
            <a:r>
              <a:rPr lang="pt-PT" sz="1200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E.g. : In situ  – Multispectral sensores -  Radiometers - </a:t>
            </a:r>
            <a:r>
              <a:rPr lang="en-US" sz="1200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 True color image composite - Oceanographic </a:t>
            </a:r>
            <a:r>
              <a:rPr lang="en-US" sz="1200" dirty="0">
                <a:solidFill>
                  <a:prstClr val="black">
                    <a:lumMod val="50000"/>
                    <a:lumOff val="50000"/>
                  </a:prstClr>
                </a:solidFill>
              </a:rPr>
              <a:t>and Biogeochemical Parameters Retrieval and Analysis (</a:t>
            </a:r>
            <a:r>
              <a:rPr lang="en-US" sz="1200" dirty="0" err="1">
                <a:solidFill>
                  <a:prstClr val="black">
                    <a:lumMod val="50000"/>
                    <a:lumOff val="50000"/>
                  </a:prstClr>
                </a:solidFill>
              </a:rPr>
              <a:t>e.g</a:t>
            </a:r>
            <a:r>
              <a:rPr lang="en-US" sz="1200" dirty="0">
                <a:solidFill>
                  <a:prstClr val="black">
                    <a:lumMod val="50000"/>
                    <a:lumOff val="50000"/>
                  </a:prstClr>
                </a:solidFill>
              </a:rPr>
              <a:t> </a:t>
            </a:r>
            <a:r>
              <a:rPr lang="en-US" sz="1200" dirty="0" err="1">
                <a:solidFill>
                  <a:prstClr val="black">
                    <a:lumMod val="50000"/>
                    <a:lumOff val="50000"/>
                  </a:prstClr>
                </a:solidFill>
              </a:rPr>
              <a:t>Chla</a:t>
            </a:r>
            <a:r>
              <a:rPr lang="en-US" sz="1200" dirty="0">
                <a:solidFill>
                  <a:prstClr val="black">
                    <a:lumMod val="50000"/>
                    <a:lumOff val="50000"/>
                  </a:prstClr>
                </a:solidFill>
              </a:rPr>
              <a:t>, NPP, SST, Wind</a:t>
            </a:r>
            <a:r>
              <a:rPr lang="en-US" sz="1200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) – Models.</a:t>
            </a:r>
            <a:endParaRPr lang="en-US" sz="1200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94234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80973" y="214640"/>
            <a:ext cx="8077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2800" b="1" dirty="0" smtClean="0">
                <a:solidFill>
                  <a:srgbClr val="59B0B9">
                    <a:lumMod val="75000"/>
                  </a:srgbClr>
                </a:solidFill>
              </a:rPr>
              <a:t>Satellite </a:t>
            </a:r>
            <a:r>
              <a:rPr lang="en-US" sz="2800" b="1" dirty="0" smtClean="0">
                <a:solidFill>
                  <a:srgbClr val="59B0B9">
                    <a:lumMod val="75000"/>
                  </a:srgbClr>
                </a:solidFill>
              </a:rPr>
              <a:t>applications - Case studies </a:t>
            </a:r>
            <a:endParaRPr lang="pt-PT" sz="2800" b="1" dirty="0">
              <a:solidFill>
                <a:srgbClr val="59B0B9">
                  <a:lumMod val="75000"/>
                </a:srgbClr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57200" y="927080"/>
            <a:ext cx="82296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sz="2400" b="1" dirty="0" smtClean="0">
                <a:solidFill>
                  <a:srgbClr val="59B0B9">
                    <a:lumMod val="75000"/>
                  </a:srgbClr>
                </a:solidFill>
              </a:rPr>
              <a:t>Earth </a:t>
            </a:r>
            <a:r>
              <a:rPr lang="en-US" sz="2400" b="1" dirty="0">
                <a:solidFill>
                  <a:srgbClr val="59B0B9">
                    <a:lumMod val="75000"/>
                  </a:srgbClr>
                </a:solidFill>
              </a:rPr>
              <a:t>observation information </a:t>
            </a:r>
            <a:r>
              <a:rPr lang="en-US" sz="2400" dirty="0" smtClean="0">
                <a:solidFill>
                  <a:srgbClr val="59B0B9">
                    <a:lumMod val="75000"/>
                  </a:srgbClr>
                </a:solidFill>
              </a:rPr>
              <a:t>to support the development of </a:t>
            </a:r>
            <a:r>
              <a:rPr lang="en-US" sz="2400" dirty="0">
                <a:solidFill>
                  <a:srgbClr val="59B0B9">
                    <a:lumMod val="75000"/>
                  </a:srgbClr>
                </a:solidFill>
              </a:rPr>
              <a:t>methods, tools &amp; </a:t>
            </a:r>
            <a:r>
              <a:rPr lang="en-US" sz="2400" dirty="0" smtClean="0">
                <a:solidFill>
                  <a:srgbClr val="59B0B9">
                    <a:lumMod val="75000"/>
                  </a:srgbClr>
                </a:solidFill>
              </a:rPr>
              <a:t>services:</a:t>
            </a:r>
            <a:endParaRPr lang="en-US" sz="2400" dirty="0">
              <a:solidFill>
                <a:srgbClr val="59B0B9">
                  <a:lumMod val="75000"/>
                </a:srgbClr>
              </a:solidFill>
            </a:endParaRP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FontTx/>
              <a:buChar char="-"/>
            </a:pPr>
            <a:r>
              <a:rPr lang="en-US" sz="2400" dirty="0" smtClean="0">
                <a:solidFill>
                  <a:srgbClr val="59B0B9">
                    <a:lumMod val="75000"/>
                  </a:srgbClr>
                </a:solidFill>
              </a:rPr>
              <a:t>HAB </a:t>
            </a:r>
            <a:r>
              <a:rPr lang="en-US" sz="2400" dirty="0" err="1">
                <a:solidFill>
                  <a:srgbClr val="59B0B9">
                    <a:lumMod val="75000"/>
                  </a:srgbClr>
                </a:solidFill>
              </a:rPr>
              <a:t>n</a:t>
            </a:r>
            <a:r>
              <a:rPr lang="en-US" sz="2400" dirty="0" err="1" smtClean="0">
                <a:solidFill>
                  <a:srgbClr val="59B0B9">
                    <a:lumMod val="75000"/>
                  </a:srgbClr>
                </a:solidFill>
              </a:rPr>
              <a:t>owcast</a:t>
            </a:r>
            <a:r>
              <a:rPr lang="en-US" sz="2400" dirty="0" smtClean="0">
                <a:solidFill>
                  <a:srgbClr val="59B0B9">
                    <a:lumMod val="75000"/>
                  </a:srgbClr>
                </a:solidFill>
              </a:rPr>
              <a:t> and </a:t>
            </a:r>
            <a:r>
              <a:rPr lang="en-US" sz="2400" dirty="0">
                <a:solidFill>
                  <a:srgbClr val="59B0B9">
                    <a:lumMod val="75000"/>
                  </a:srgbClr>
                </a:solidFill>
              </a:rPr>
              <a:t>e</a:t>
            </a:r>
            <a:r>
              <a:rPr lang="en-US" sz="2400" dirty="0" smtClean="0">
                <a:solidFill>
                  <a:srgbClr val="59B0B9">
                    <a:lumMod val="75000"/>
                  </a:srgbClr>
                </a:solidFill>
              </a:rPr>
              <a:t>arly warning 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FontTx/>
              <a:buChar char="-"/>
            </a:pPr>
            <a:r>
              <a:rPr lang="en-US" sz="2400" dirty="0" smtClean="0">
                <a:solidFill>
                  <a:srgbClr val="59B0B9">
                    <a:lumMod val="75000"/>
                  </a:srgbClr>
                </a:solidFill>
              </a:rPr>
              <a:t>Aquaculture and fisheries management  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FontTx/>
              <a:buChar char="-"/>
            </a:pPr>
            <a:r>
              <a:rPr lang="en-US" sz="2400" dirty="0" smtClean="0">
                <a:solidFill>
                  <a:srgbClr val="59B0B9">
                    <a:lumMod val="75000"/>
                  </a:srgbClr>
                </a:solidFill>
              </a:rPr>
              <a:t>Environmental monitoring of marine and coastal areas</a:t>
            </a:r>
            <a:endParaRPr lang="en-US" sz="2400" dirty="0">
              <a:solidFill>
                <a:srgbClr val="59B0B9">
                  <a:lumMod val="75000"/>
                </a:srgbClr>
              </a:solidFill>
            </a:endParaRPr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629163" y="4114800"/>
            <a:ext cx="5838437" cy="2240382"/>
            <a:chOff x="491417" y="3570803"/>
            <a:chExt cx="7655776" cy="2937749"/>
          </a:xfrm>
        </p:grpSpPr>
        <p:grpSp>
          <p:nvGrpSpPr>
            <p:cNvPr id="8" name="Group 7"/>
            <p:cNvGrpSpPr/>
            <p:nvPr/>
          </p:nvGrpSpPr>
          <p:grpSpPr>
            <a:xfrm>
              <a:off x="491417" y="3570803"/>
              <a:ext cx="7655776" cy="2676525"/>
              <a:chOff x="491417" y="3570803"/>
              <a:chExt cx="7655776" cy="2676525"/>
            </a:xfrm>
          </p:grpSpPr>
          <p:pic>
            <p:nvPicPr>
              <p:cNvPr id="5122" name="Picture 2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91417" y="3570803"/>
                <a:ext cx="3568700" cy="26765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5124" name="Picture 4"/>
              <p:cNvPicPr>
                <a:picLocks noChangeAspect="1" noChangeArrowheads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2578" t="21575" r="16875" b="10972"/>
              <a:stretch/>
            </p:blipFill>
            <p:spPr bwMode="auto">
              <a:xfrm>
                <a:off x="4581525" y="3570803"/>
                <a:ext cx="3565668" cy="26765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6" name="TextBox 5"/>
            <p:cNvSpPr txBox="1"/>
            <p:nvPr/>
          </p:nvSpPr>
          <p:spPr>
            <a:xfrm>
              <a:off x="3089980" y="6200775"/>
              <a:ext cx="97013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PT" sz="1400" dirty="0">
                  <a:solidFill>
                    <a:schemeClr val="tx2"/>
                  </a:solidFill>
                </a:rPr>
                <a:t>2009-2013</a:t>
              </a:r>
              <a:endParaRPr lang="pt-PT" sz="1400" dirty="0">
                <a:solidFill>
                  <a:schemeClr val="tx2"/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7177056" y="6200775"/>
              <a:ext cx="97013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PT" sz="1400" dirty="0">
                  <a:solidFill>
                    <a:schemeClr val="tx2"/>
                  </a:solidFill>
                </a:rPr>
                <a:t>2013-2016</a:t>
              </a:r>
              <a:endParaRPr lang="pt-PT" sz="1400" dirty="0">
                <a:solidFill>
                  <a:schemeClr val="tx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452061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-180182"/>
            <a:ext cx="9144000" cy="703818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grpSp>
        <p:nvGrpSpPr>
          <p:cNvPr id="3" name="Group 2"/>
          <p:cNvGrpSpPr/>
          <p:nvPr/>
        </p:nvGrpSpPr>
        <p:grpSpPr>
          <a:xfrm>
            <a:off x="0" y="-180975"/>
            <a:ext cx="9144000" cy="7038975"/>
            <a:chOff x="0" y="-180975"/>
            <a:chExt cx="9144000" cy="7038975"/>
          </a:xfrm>
        </p:grpSpPr>
        <p:sp>
          <p:nvSpPr>
            <p:cNvPr id="5" name="Rectangle 4"/>
            <p:cNvSpPr/>
            <p:nvPr/>
          </p:nvSpPr>
          <p:spPr>
            <a:xfrm>
              <a:off x="2699792" y="404664"/>
              <a:ext cx="590465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E" dirty="0" smtClean="0">
                  <a:solidFill>
                    <a:srgbClr val="5B6973"/>
                  </a:solidFill>
                  <a:latin typeface="Arial" pitchFamily="34" charset="0"/>
                  <a:cs typeface="Arial" pitchFamily="34" charset="0"/>
                </a:rPr>
                <a:t>Forecasting Oceanic Events – Harmful Algal Blooms </a:t>
              </a:r>
              <a:endParaRPr lang="en-IE" dirty="0">
                <a:solidFill>
                  <a:prstClr val="black"/>
                </a:solidFill>
              </a:endParaRPr>
            </a:p>
          </p:txBody>
        </p:sp>
        <p:pic>
          <p:nvPicPr>
            <p:cNvPr id="22" name="Picture 21" descr="ASIMUTH_Colour_Logo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699792" y="1254747"/>
              <a:ext cx="5472608" cy="1737553"/>
            </a:xfrm>
            <a:prstGeom prst="rect">
              <a:avLst/>
            </a:prstGeom>
          </p:spPr>
        </p:pic>
        <p:sp>
          <p:nvSpPr>
            <p:cNvPr id="23" name="Rectangle 22"/>
            <p:cNvSpPr/>
            <p:nvPr/>
          </p:nvSpPr>
          <p:spPr>
            <a:xfrm>
              <a:off x="2071670" y="5429264"/>
              <a:ext cx="7072330" cy="1428736"/>
            </a:xfrm>
            <a:prstGeom prst="rect">
              <a:avLst/>
            </a:prstGeom>
            <a:solidFill>
              <a:srgbClr val="0070C0"/>
            </a:solidFill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prstClr val="white"/>
                  </a:solidFill>
                </a:rPr>
                <a:t>Supported by the EC FP7 </a:t>
              </a:r>
              <a:r>
                <a:rPr lang="en-US" dirty="0" err="1" smtClean="0">
                  <a:solidFill>
                    <a:prstClr val="white"/>
                  </a:solidFill>
                </a:rPr>
                <a:t>Programme</a:t>
              </a:r>
              <a:r>
                <a:rPr lang="en-US" dirty="0" smtClean="0">
                  <a:solidFill>
                    <a:prstClr val="white"/>
                  </a:solidFill>
                </a:rPr>
                <a:t>, Space Theme </a:t>
              </a:r>
              <a:br>
                <a:rPr lang="en-US" dirty="0" smtClean="0">
                  <a:solidFill>
                    <a:prstClr val="white"/>
                  </a:solidFill>
                </a:rPr>
              </a:br>
              <a:r>
                <a:rPr lang="en-US" dirty="0" smtClean="0">
                  <a:solidFill>
                    <a:prstClr val="white"/>
                  </a:solidFill>
                </a:rPr>
                <a:t>Grant Agreement No.: 261860</a:t>
              </a:r>
              <a:endParaRPr lang="en-IE" dirty="0">
                <a:solidFill>
                  <a:prstClr val="white"/>
                </a:solidFill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0" y="4343400"/>
              <a:ext cx="1928794" cy="990600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>
                <a:solidFill>
                  <a:prstClr val="white"/>
                </a:solidFill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0" y="-180975"/>
              <a:ext cx="1928794" cy="4429132"/>
            </a:xfrm>
            <a:prstGeom prst="rect">
              <a:avLst/>
            </a:prstGeom>
            <a:solidFill>
              <a:srgbClr val="0070C0"/>
            </a:solidFill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>
                <a:solidFill>
                  <a:prstClr val="white"/>
                </a:solidFill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0" y="5429264"/>
              <a:ext cx="1928794" cy="1428736"/>
            </a:xfrm>
            <a:prstGeom prst="rect">
              <a:avLst/>
            </a:prstGeom>
            <a:solidFill>
              <a:srgbClr val="0070C0"/>
            </a:solidFill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>
                <a:solidFill>
                  <a:prstClr val="white"/>
                </a:solidFill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2071670" y="4343400"/>
              <a:ext cx="7072330" cy="990600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>
                <a:solidFill>
                  <a:prstClr val="white"/>
                </a:solidFill>
              </a:endParaRPr>
            </a:p>
          </p:txBody>
        </p:sp>
        <p:cxnSp>
          <p:nvCxnSpPr>
            <p:cNvPr id="28" name="Straight Connector 27"/>
            <p:cNvCxnSpPr/>
            <p:nvPr/>
          </p:nvCxnSpPr>
          <p:spPr>
            <a:xfrm>
              <a:off x="2071670" y="4238632"/>
              <a:ext cx="7072330" cy="1588"/>
            </a:xfrm>
            <a:prstGeom prst="line">
              <a:avLst/>
            </a:prstGeom>
            <a:ln w="25400">
              <a:solidFill>
                <a:schemeClr val="tx2">
                  <a:lumMod val="50000"/>
                </a:schemeClr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5400000" flipH="1" flipV="1">
              <a:off x="-142896" y="2033591"/>
              <a:ext cx="4429132" cy="1588"/>
            </a:xfrm>
            <a:prstGeom prst="line">
              <a:avLst/>
            </a:prstGeom>
            <a:ln w="25400">
              <a:solidFill>
                <a:schemeClr val="tx2">
                  <a:lumMod val="50000"/>
                </a:schemeClr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30" name="Rectangle 29"/>
            <p:cNvSpPr/>
            <p:nvPr/>
          </p:nvSpPr>
          <p:spPr>
            <a:xfrm>
              <a:off x="2057400" y="4419600"/>
              <a:ext cx="7072330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E" sz="2400" b="1" dirty="0" smtClean="0">
                  <a:solidFill>
                    <a:prstClr val="white"/>
                  </a:solidFill>
                </a:rPr>
                <a:t>Applied Simulations and Integrated Modelling for the Understanding of Toxic and Harmful Algal Blooms </a:t>
              </a:r>
              <a:endParaRPr lang="en-IE" sz="2400" dirty="0">
                <a:solidFill>
                  <a:prstClr val="white"/>
                </a:solidFill>
              </a:endParaRPr>
            </a:p>
          </p:txBody>
        </p:sp>
        <p:pic>
          <p:nvPicPr>
            <p:cNvPr id="31" name="Picture 30" descr="FP7-gen-RBG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42844" y="4524711"/>
              <a:ext cx="714380" cy="580689"/>
            </a:xfrm>
            <a:prstGeom prst="rect">
              <a:avLst/>
            </a:prstGeom>
            <a:ln w="25400">
              <a:solidFill>
                <a:schemeClr val="tx2">
                  <a:lumMod val="50000"/>
                </a:schemeClr>
              </a:solidFill>
            </a:ln>
          </p:spPr>
        </p:pic>
        <p:pic>
          <p:nvPicPr>
            <p:cNvPr id="32" name="Picture 31" descr="logo-eu-CYMK.tif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28662" y="4510764"/>
              <a:ext cx="865915" cy="571504"/>
            </a:xfrm>
            <a:prstGeom prst="rect">
              <a:avLst/>
            </a:prstGeom>
            <a:ln w="25400">
              <a:solidFill>
                <a:schemeClr val="tx2">
                  <a:lumMod val="50000"/>
                </a:schemeClr>
              </a:solidFill>
            </a:ln>
          </p:spPr>
        </p:pic>
        <p:pic>
          <p:nvPicPr>
            <p:cNvPr id="33" name="Picture 32" descr="GMES.jp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14282" y="6143644"/>
              <a:ext cx="857256" cy="600963"/>
            </a:xfrm>
            <a:prstGeom prst="rect">
              <a:avLst/>
            </a:prstGeom>
            <a:ln w="25400">
              <a:solidFill>
                <a:schemeClr val="tx2">
                  <a:lumMod val="50000"/>
                </a:schemeClr>
              </a:solidFill>
            </a:ln>
          </p:spPr>
        </p:pic>
        <p:pic>
          <p:nvPicPr>
            <p:cNvPr id="34" name="Picture 2" descr="grand_logo"/>
            <p:cNvPicPr>
              <a:picLocks noChangeAspect="1" noChangeArrowheads="1"/>
            </p:cNvPicPr>
            <p:nvPr/>
          </p:nvPicPr>
          <p:blipFill>
            <a:blip r:embed="rId6" cstate="print"/>
            <a:srcRect l="9843" t="6256" r="7716" b="7428"/>
            <a:stretch>
              <a:fillRect/>
            </a:stretch>
          </p:blipFill>
          <p:spPr bwMode="auto">
            <a:xfrm>
              <a:off x="989746" y="5540152"/>
              <a:ext cx="724734" cy="746368"/>
            </a:xfrm>
            <a:prstGeom prst="rect">
              <a:avLst/>
            </a:prstGeom>
            <a:noFill/>
            <a:ln w="25400">
              <a:solidFill>
                <a:schemeClr val="tx2">
                  <a:lumMod val="50000"/>
                </a:schemeClr>
              </a:solidFill>
              <a:miter lim="800000"/>
              <a:headEnd/>
              <a:tailEnd/>
            </a:ln>
          </p:spPr>
        </p:pic>
        <p:sp>
          <p:nvSpPr>
            <p:cNvPr id="2" name="CaixaDeTexto 1"/>
            <p:cNvSpPr txBox="1"/>
            <p:nvPr/>
          </p:nvSpPr>
          <p:spPr>
            <a:xfrm>
              <a:off x="5695184" y="3404205"/>
              <a:ext cx="250190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PT" dirty="0">
                  <a:solidFill>
                    <a:srgbClr val="0070C0"/>
                  </a:solidFill>
                  <a:hlinkClick r:id="rId7"/>
                </a:rPr>
                <a:t>http://www.asimuth.eu/</a:t>
              </a:r>
              <a:endParaRPr lang="pt-PT" dirty="0">
                <a:solidFill>
                  <a:srgbClr val="0070C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819870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586880" y="5257800"/>
            <a:ext cx="482277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E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  GMES (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Global Monitoring for Environment and Security)</a:t>
            </a:r>
            <a:r>
              <a:rPr lang="en-IE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IE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downstream service to the European Aquaculture Industry</a:t>
            </a:r>
          </a:p>
        </p:txBody>
      </p:sp>
      <p:sp>
        <p:nvSpPr>
          <p:cNvPr id="7" name="Arc 6"/>
          <p:cNvSpPr/>
          <p:nvPr/>
        </p:nvSpPr>
        <p:spPr>
          <a:xfrm>
            <a:off x="-3214742" y="71414"/>
            <a:ext cx="6286544" cy="6286544"/>
          </a:xfrm>
          <a:prstGeom prst="arc">
            <a:avLst>
              <a:gd name="adj1" fmla="val 16200000"/>
              <a:gd name="adj2" fmla="val 5392005"/>
            </a:avLst>
          </a:prstGeom>
          <a:blipFill dpi="0" rotWithShape="1">
            <a:blip r:embed="rId3" cstate="print"/>
            <a:srcRect/>
            <a:stretch>
              <a:fillRect/>
            </a:stretch>
          </a:blipFill>
          <a:ln>
            <a:solidFill>
              <a:schemeClr val="tx2">
                <a:lumMod val="60000"/>
                <a:lumOff val="40000"/>
              </a:schemeClr>
            </a:solidFill>
          </a:ln>
          <a:effectLst>
            <a:innerShdw blurRad="254000" dist="254000" dir="18900000">
              <a:prstClr val="black">
                <a:alpha val="3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IE" dirty="0">
              <a:solidFill>
                <a:prstClr val="black"/>
              </a:solidFill>
            </a:endParaRPr>
          </a:p>
        </p:txBody>
      </p:sp>
      <p:sp>
        <p:nvSpPr>
          <p:cNvPr id="9" name="Arc 8"/>
          <p:cNvSpPr/>
          <p:nvPr/>
        </p:nvSpPr>
        <p:spPr>
          <a:xfrm>
            <a:off x="-4562639" y="-110362"/>
            <a:ext cx="8348821" cy="6274672"/>
          </a:xfrm>
          <a:prstGeom prst="arc">
            <a:avLst>
              <a:gd name="adj1" fmla="val 16200000"/>
              <a:gd name="adj2" fmla="val 5392005"/>
            </a:avLst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IE" dirty="0">
              <a:solidFill>
                <a:prstClr val="white"/>
              </a:solidFill>
            </a:endParaRPr>
          </a:p>
        </p:txBody>
      </p:sp>
      <p:sp>
        <p:nvSpPr>
          <p:cNvPr id="10" name="Arc 9"/>
          <p:cNvSpPr/>
          <p:nvPr/>
        </p:nvSpPr>
        <p:spPr>
          <a:xfrm>
            <a:off x="-4584700" y="441325"/>
            <a:ext cx="8370882" cy="6211888"/>
          </a:xfrm>
          <a:prstGeom prst="arc">
            <a:avLst>
              <a:gd name="adj1" fmla="val 16200000"/>
              <a:gd name="adj2" fmla="val 5392005"/>
            </a:avLst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IE" dirty="0">
              <a:solidFill>
                <a:prstClr val="white"/>
              </a:solidFill>
            </a:endParaRPr>
          </a:p>
        </p:txBody>
      </p:sp>
      <p:sp>
        <p:nvSpPr>
          <p:cNvPr id="8" name="Título 1"/>
          <p:cNvSpPr>
            <a:spLocks noGrp="1"/>
          </p:cNvSpPr>
          <p:nvPr>
            <p:ph type="title"/>
          </p:nvPr>
        </p:nvSpPr>
        <p:spPr>
          <a:xfrm>
            <a:off x="3786182" y="258343"/>
            <a:ext cx="4581757" cy="1440160"/>
          </a:xfrm>
        </p:spPr>
        <p:txBody>
          <a:bodyPr>
            <a:normAutofit/>
          </a:bodyPr>
          <a:lstStyle/>
          <a:p>
            <a:r>
              <a:rPr lang="en-US" dirty="0" smtClean="0"/>
              <a:t>What do we plan to deliver?</a:t>
            </a:r>
            <a:endParaRPr lang="en-US" dirty="0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4120477" y="2002754"/>
            <a:ext cx="4289180" cy="2423864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IE" sz="2800" dirty="0" smtClean="0">
                <a:solidFill>
                  <a:prstClr val="white"/>
                </a:solidFill>
              </a:rPr>
              <a:t>A  </a:t>
            </a:r>
            <a:r>
              <a:rPr lang="en-IE" sz="2800" dirty="0">
                <a:solidFill>
                  <a:prstClr val="white"/>
                </a:solidFill>
              </a:rPr>
              <a:t>3-4 day Harmful Algal Bloom forecast for the aquaculture industry situated along Europe’s Atlantic margin</a:t>
            </a:r>
          </a:p>
        </p:txBody>
      </p:sp>
      <p:sp>
        <p:nvSpPr>
          <p:cNvPr id="15" name="Rectangle 14"/>
          <p:cNvSpPr/>
          <p:nvPr/>
        </p:nvSpPr>
        <p:spPr>
          <a:xfrm>
            <a:off x="1143000" y="6483936"/>
            <a:ext cx="6858000" cy="338554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pt-PT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DOMMRS,</a:t>
            </a:r>
            <a:r>
              <a:rPr lang="pt-PT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MI,</a:t>
            </a:r>
            <a:r>
              <a:rPr lang="pt-PT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pt-PT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IFREMER, SAMS</a:t>
            </a:r>
            <a:r>
              <a:rPr lang="pt-PT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, </a:t>
            </a:r>
            <a:r>
              <a:rPr lang="en-GB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IPMA</a:t>
            </a:r>
            <a:r>
              <a:rPr lang="pt-PT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, </a:t>
            </a:r>
            <a:r>
              <a:rPr lang="pt-PT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IST, </a:t>
            </a:r>
            <a:r>
              <a:rPr lang="pt-PT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IEO</a:t>
            </a:r>
            <a:r>
              <a:rPr lang="pt-PT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</a:t>
            </a:r>
            <a:r>
              <a:rPr lang="pt-PT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Starlab</a:t>
            </a:r>
            <a:r>
              <a:rPr lang="pt-PT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</a:t>
            </a:r>
            <a:r>
              <a:rPr lang="en-GB" sz="16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Numerics</a:t>
            </a:r>
            <a:r>
              <a:rPr lang="en-GB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Warehouse Ltd</a:t>
            </a:r>
            <a:r>
              <a:rPr lang="en-GB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endParaRPr lang="en-GB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59169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107504" y="1143000"/>
            <a:ext cx="5616624" cy="2687596"/>
            <a:chOff x="107504" y="1122194"/>
            <a:chExt cx="5616624" cy="2687596"/>
          </a:xfrm>
        </p:grpSpPr>
        <p:sp>
          <p:nvSpPr>
            <p:cNvPr id="14" name="Rectangle 87"/>
            <p:cNvSpPr/>
            <p:nvPr/>
          </p:nvSpPr>
          <p:spPr>
            <a:xfrm>
              <a:off x="125648" y="1122194"/>
              <a:ext cx="2652367" cy="18360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22225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8" name="TextBox 15"/>
            <p:cNvSpPr txBox="1"/>
            <p:nvPr/>
          </p:nvSpPr>
          <p:spPr>
            <a:xfrm>
              <a:off x="1514816" y="1285128"/>
              <a:ext cx="1224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i="1" dirty="0" smtClean="0">
                  <a:solidFill>
                    <a:srgbClr val="98C723">
                      <a:lumMod val="50000"/>
                    </a:srgbClr>
                  </a:solidFill>
                </a:rPr>
                <a:t>In situ</a:t>
              </a:r>
            </a:p>
            <a:p>
              <a:pPr algn="ctr"/>
              <a:r>
                <a:rPr lang="en-US" sz="2400" b="1" dirty="0" smtClean="0">
                  <a:solidFill>
                    <a:srgbClr val="98C723">
                      <a:lumMod val="50000"/>
                    </a:srgbClr>
                  </a:solidFill>
                </a:rPr>
                <a:t>data</a:t>
              </a:r>
              <a:endParaRPr lang="en-US" sz="2400" b="1" dirty="0">
                <a:solidFill>
                  <a:srgbClr val="98C723">
                    <a:lumMod val="50000"/>
                  </a:srgbClr>
                </a:solidFill>
              </a:endParaRPr>
            </a:p>
          </p:txBody>
        </p:sp>
        <p:sp>
          <p:nvSpPr>
            <p:cNvPr id="19" name="TextBox 92"/>
            <p:cNvSpPr txBox="1"/>
            <p:nvPr/>
          </p:nvSpPr>
          <p:spPr>
            <a:xfrm>
              <a:off x="107504" y="2196000"/>
              <a:ext cx="2466417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Font typeface="Arial" pitchFamily="34" charset="0"/>
                <a:buChar char="•"/>
              </a:pPr>
              <a:r>
                <a:rPr lang="en-US" sz="1300" dirty="0" smtClean="0">
                  <a:solidFill>
                    <a:srgbClr val="98C723">
                      <a:lumMod val="50000"/>
                    </a:srgbClr>
                  </a:solidFill>
                </a:rPr>
                <a:t> </a:t>
              </a:r>
              <a:r>
                <a:rPr lang="en-US" sz="1300" b="1" dirty="0" smtClean="0">
                  <a:solidFill>
                    <a:srgbClr val="98C723">
                      <a:lumMod val="50000"/>
                    </a:srgbClr>
                  </a:solidFill>
                </a:rPr>
                <a:t>monitoring programs</a:t>
              </a:r>
            </a:p>
            <a:p>
              <a:pPr>
                <a:buFont typeface="Arial" pitchFamily="34" charset="0"/>
                <a:buChar char="•"/>
              </a:pPr>
              <a:r>
                <a:rPr lang="en-US" sz="1300" dirty="0" smtClean="0">
                  <a:solidFill>
                    <a:srgbClr val="98C723">
                      <a:lumMod val="50000"/>
                    </a:srgbClr>
                  </a:solidFill>
                </a:rPr>
                <a:t> species/toxic identification</a:t>
              </a:r>
            </a:p>
            <a:p>
              <a:pPr>
                <a:buFont typeface="Arial" pitchFamily="34" charset="0"/>
                <a:buChar char="•"/>
              </a:pPr>
              <a:r>
                <a:rPr lang="en-US" sz="1300" dirty="0">
                  <a:solidFill>
                    <a:srgbClr val="98C723">
                      <a:lumMod val="50000"/>
                    </a:srgbClr>
                  </a:solidFill>
                </a:rPr>
                <a:t> </a:t>
              </a:r>
              <a:r>
                <a:rPr lang="en-US" sz="1300" dirty="0" smtClean="0">
                  <a:solidFill>
                    <a:srgbClr val="98C723">
                      <a:lumMod val="50000"/>
                    </a:srgbClr>
                  </a:solidFill>
                </a:rPr>
                <a:t>low spatial/temporal resolution</a:t>
              </a:r>
              <a:endParaRPr lang="en-US" sz="1300" dirty="0">
                <a:solidFill>
                  <a:srgbClr val="98C723">
                    <a:lumMod val="50000"/>
                  </a:srgbClr>
                </a:solidFill>
              </a:endParaRPr>
            </a:p>
          </p:txBody>
        </p:sp>
        <p:pic>
          <p:nvPicPr>
            <p:cNvPr id="26" name="Picture 101" descr="fig1_insitu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33648" y="1239615"/>
              <a:ext cx="1030532" cy="900000"/>
            </a:xfrm>
            <a:prstGeom prst="rect">
              <a:avLst/>
            </a:prstGeom>
          </p:spPr>
        </p:pic>
        <p:cxnSp>
          <p:nvCxnSpPr>
            <p:cNvPr id="28" name="Straight Connector 167"/>
            <p:cNvCxnSpPr/>
            <p:nvPr/>
          </p:nvCxnSpPr>
          <p:spPr>
            <a:xfrm>
              <a:off x="415170" y="2974082"/>
              <a:ext cx="0" cy="828000"/>
            </a:xfrm>
            <a:prstGeom prst="line">
              <a:avLst/>
            </a:prstGeom>
            <a:ln w="38100">
              <a:solidFill>
                <a:schemeClr val="accent1">
                  <a:lumMod val="20000"/>
                  <a:lumOff val="80000"/>
                </a:schemeClr>
              </a:solidFill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169"/>
            <p:cNvCxnSpPr/>
            <p:nvPr/>
          </p:nvCxnSpPr>
          <p:spPr>
            <a:xfrm>
              <a:off x="415170" y="3083426"/>
              <a:ext cx="2362845" cy="0"/>
            </a:xfrm>
            <a:prstGeom prst="line">
              <a:avLst/>
            </a:prstGeom>
            <a:ln w="38100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Arrow Connector 171"/>
            <p:cNvCxnSpPr/>
            <p:nvPr/>
          </p:nvCxnSpPr>
          <p:spPr>
            <a:xfrm>
              <a:off x="2771800" y="3069681"/>
              <a:ext cx="0" cy="720000"/>
            </a:xfrm>
            <a:prstGeom prst="straightConnector1">
              <a:avLst/>
            </a:prstGeom>
            <a:ln w="38100">
              <a:solidFill>
                <a:schemeClr val="accent1">
                  <a:lumMod val="20000"/>
                  <a:lumOff val="80000"/>
                </a:schemeClr>
              </a:solidFill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" name="Grupo 5"/>
            <p:cNvGrpSpPr/>
            <p:nvPr/>
          </p:nvGrpSpPr>
          <p:grpSpPr>
            <a:xfrm>
              <a:off x="1258390" y="1123200"/>
              <a:ext cx="4465738" cy="2686590"/>
              <a:chOff x="1258390" y="1123200"/>
              <a:chExt cx="4465738" cy="2686590"/>
            </a:xfrm>
          </p:grpSpPr>
          <p:cxnSp>
            <p:nvCxnSpPr>
              <p:cNvPr id="13" name="Straight Arrow Connector 30"/>
              <p:cNvCxnSpPr/>
              <p:nvPr/>
            </p:nvCxnSpPr>
            <p:spPr>
              <a:xfrm>
                <a:off x="3203848" y="2966844"/>
                <a:ext cx="0" cy="828000"/>
              </a:xfrm>
              <a:prstGeom prst="straightConnector1">
                <a:avLst/>
              </a:prstGeom>
              <a:ln w="38100">
                <a:solidFill>
                  <a:schemeClr val="accent1">
                    <a:lumMod val="60000"/>
                    <a:lumOff val="40000"/>
                  </a:schemeClr>
                </a:solidFill>
                <a:tailEnd type="triangl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" name="Grupo 2"/>
              <p:cNvGrpSpPr/>
              <p:nvPr/>
            </p:nvGrpSpPr>
            <p:grpSpPr>
              <a:xfrm>
                <a:off x="2974726" y="1123200"/>
                <a:ext cx="2749402" cy="1836000"/>
                <a:chOff x="2974726" y="1123200"/>
                <a:chExt cx="2749402" cy="1836000"/>
              </a:xfrm>
            </p:grpSpPr>
            <p:sp>
              <p:nvSpPr>
                <p:cNvPr id="20" name="Rectangle 93"/>
                <p:cNvSpPr/>
                <p:nvPr/>
              </p:nvSpPr>
              <p:spPr>
                <a:xfrm>
                  <a:off x="2974726" y="1123200"/>
                  <a:ext cx="2749402" cy="183600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22225">
                  <a:solidFill>
                    <a:schemeClr val="tx2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1" name="TextBox 95"/>
                <p:cNvSpPr txBox="1"/>
                <p:nvPr/>
              </p:nvSpPr>
              <p:spPr>
                <a:xfrm>
                  <a:off x="4355977" y="1285128"/>
                  <a:ext cx="1368151" cy="83099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2400" b="1" dirty="0" smtClean="0">
                      <a:solidFill>
                        <a:srgbClr val="98C723">
                          <a:lumMod val="50000"/>
                        </a:srgbClr>
                      </a:solidFill>
                    </a:rPr>
                    <a:t>Remote sensing</a:t>
                  </a:r>
                  <a:endParaRPr lang="en-US" sz="2400" b="1" dirty="0">
                    <a:solidFill>
                      <a:srgbClr val="98C723">
                        <a:lumMod val="50000"/>
                      </a:srgbClr>
                    </a:solidFill>
                  </a:endParaRPr>
                </a:p>
              </p:txBody>
            </p:sp>
            <p:sp>
              <p:nvSpPr>
                <p:cNvPr id="22" name="TextBox 96"/>
                <p:cNvSpPr txBox="1"/>
                <p:nvPr/>
              </p:nvSpPr>
              <p:spPr>
                <a:xfrm>
                  <a:off x="2980334" y="2196000"/>
                  <a:ext cx="2646152" cy="69249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buFont typeface="Arial" pitchFamily="34" charset="0"/>
                    <a:buChar char="•"/>
                  </a:pPr>
                  <a:r>
                    <a:rPr lang="en-US" sz="1300" dirty="0" smtClean="0">
                      <a:solidFill>
                        <a:srgbClr val="98C723">
                          <a:lumMod val="50000"/>
                        </a:srgbClr>
                      </a:solidFill>
                    </a:rPr>
                    <a:t> </a:t>
                  </a:r>
                  <a:r>
                    <a:rPr lang="en-US" sz="1300" dirty="0" smtClean="0">
                      <a:solidFill>
                        <a:srgbClr val="98C723">
                          <a:lumMod val="50000"/>
                        </a:srgbClr>
                      </a:solidFill>
                    </a:rPr>
                    <a:t>model </a:t>
                  </a:r>
                  <a:r>
                    <a:rPr lang="en-US" sz="1300" dirty="0" smtClean="0">
                      <a:solidFill>
                        <a:srgbClr val="98C723">
                          <a:lumMod val="50000"/>
                        </a:srgbClr>
                      </a:solidFill>
                    </a:rPr>
                    <a:t>validation (temp, </a:t>
                  </a:r>
                  <a:r>
                    <a:rPr lang="en-US" sz="1300" dirty="0" err="1" smtClean="0">
                      <a:solidFill>
                        <a:srgbClr val="98C723">
                          <a:lumMod val="50000"/>
                        </a:srgbClr>
                      </a:solidFill>
                    </a:rPr>
                    <a:t>chla</a:t>
                  </a:r>
                  <a:r>
                    <a:rPr lang="en-US" sz="1300" dirty="0" smtClean="0">
                      <a:solidFill>
                        <a:srgbClr val="98C723">
                          <a:lumMod val="50000"/>
                        </a:srgbClr>
                      </a:solidFill>
                    </a:rPr>
                    <a:t>)</a:t>
                  </a:r>
                </a:p>
                <a:p>
                  <a:pPr>
                    <a:buFont typeface="Arial" pitchFamily="34" charset="0"/>
                    <a:buChar char="•"/>
                  </a:pPr>
                  <a:r>
                    <a:rPr lang="en-US" sz="1300" dirty="0">
                      <a:solidFill>
                        <a:srgbClr val="98C723">
                          <a:lumMod val="50000"/>
                        </a:srgbClr>
                      </a:solidFill>
                    </a:rPr>
                    <a:t> </a:t>
                  </a:r>
                  <a:r>
                    <a:rPr lang="en-US" sz="1300" b="1" dirty="0" smtClean="0">
                      <a:solidFill>
                        <a:srgbClr val="98C723">
                          <a:lumMod val="50000"/>
                        </a:srgbClr>
                      </a:solidFill>
                    </a:rPr>
                    <a:t>bloom tracking</a:t>
                  </a:r>
                  <a:r>
                    <a:rPr lang="en-US" sz="1300" dirty="0" smtClean="0">
                      <a:solidFill>
                        <a:srgbClr val="98C723">
                          <a:lumMod val="50000"/>
                        </a:srgbClr>
                      </a:solidFill>
                    </a:rPr>
                    <a:t> (</a:t>
                  </a:r>
                  <a:r>
                    <a:rPr lang="en-US" sz="1300" dirty="0" err="1" smtClean="0">
                      <a:solidFill>
                        <a:srgbClr val="98C723">
                          <a:lumMod val="50000"/>
                        </a:srgbClr>
                      </a:solidFill>
                    </a:rPr>
                    <a:t>hindcast</a:t>
                  </a:r>
                  <a:r>
                    <a:rPr lang="en-US" sz="1300" dirty="0" smtClean="0">
                      <a:solidFill>
                        <a:srgbClr val="98C723">
                          <a:lumMod val="50000"/>
                        </a:srgbClr>
                      </a:solidFill>
                    </a:rPr>
                    <a:t>/</a:t>
                  </a:r>
                  <a:r>
                    <a:rPr lang="en-US" sz="1300" dirty="0" err="1" smtClean="0">
                      <a:solidFill>
                        <a:srgbClr val="98C723">
                          <a:lumMod val="50000"/>
                        </a:srgbClr>
                      </a:solidFill>
                    </a:rPr>
                    <a:t>nowcast</a:t>
                  </a:r>
                  <a:r>
                    <a:rPr lang="en-US" sz="1300" dirty="0" smtClean="0">
                      <a:solidFill>
                        <a:srgbClr val="98C723">
                          <a:lumMod val="50000"/>
                        </a:srgbClr>
                      </a:solidFill>
                    </a:rPr>
                    <a:t>)</a:t>
                  </a:r>
                </a:p>
                <a:p>
                  <a:pPr>
                    <a:buFont typeface="Arial" pitchFamily="34" charset="0"/>
                    <a:buChar char="•"/>
                  </a:pPr>
                  <a:r>
                    <a:rPr lang="en-US" sz="1300" dirty="0" smtClean="0">
                      <a:solidFill>
                        <a:srgbClr val="98C723">
                          <a:lumMod val="50000"/>
                        </a:srgbClr>
                      </a:solidFill>
                    </a:rPr>
                    <a:t> </a:t>
                  </a:r>
                  <a:r>
                    <a:rPr lang="en-US" sz="1300" dirty="0">
                      <a:solidFill>
                        <a:srgbClr val="98C723">
                          <a:lumMod val="50000"/>
                        </a:srgbClr>
                      </a:solidFill>
                    </a:rPr>
                    <a:t>large synoptic sampling</a:t>
                  </a:r>
                </a:p>
              </p:txBody>
            </p:sp>
            <p:pic>
              <p:nvPicPr>
                <p:cNvPr id="27" name="Picture 102" descr="fig1_remote.jpg"/>
                <p:cNvPicPr>
                  <a:picLocks noChangeAspect="1"/>
                </p:cNvPicPr>
                <p:nvPr/>
              </p:nvPicPr>
              <p:blipFill>
                <a:blip r:embed="rId4" cstate="print"/>
                <a:stretch>
                  <a:fillRect/>
                </a:stretch>
              </p:blipFill>
              <p:spPr>
                <a:xfrm>
                  <a:off x="3074809" y="1249713"/>
                  <a:ext cx="962555" cy="900000"/>
                </a:xfrm>
                <a:prstGeom prst="rect">
                  <a:avLst/>
                </a:prstGeom>
              </p:spPr>
            </p:pic>
          </p:grpSp>
          <p:cxnSp>
            <p:nvCxnSpPr>
              <p:cNvPr id="31" name="Straight Connector 174"/>
              <p:cNvCxnSpPr/>
              <p:nvPr/>
            </p:nvCxnSpPr>
            <p:spPr>
              <a:xfrm>
                <a:off x="1258390" y="3268954"/>
                <a:ext cx="1945458" cy="836"/>
              </a:xfrm>
              <a:prstGeom prst="line">
                <a:avLst/>
              </a:prstGeom>
              <a:ln w="38100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Arrow Connector 175"/>
              <p:cNvCxnSpPr/>
              <p:nvPr/>
            </p:nvCxnSpPr>
            <p:spPr>
              <a:xfrm>
                <a:off x="1279306" y="3269790"/>
                <a:ext cx="0" cy="540000"/>
              </a:xfrm>
              <a:prstGeom prst="straightConnector1">
                <a:avLst/>
              </a:prstGeom>
              <a:ln w="38100">
                <a:solidFill>
                  <a:schemeClr val="accent1">
                    <a:lumMod val="60000"/>
                    <a:lumOff val="40000"/>
                  </a:schemeClr>
                </a:solidFill>
                <a:tailEnd type="triangl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1" name="CaixaDeTexto 50"/>
          <p:cNvSpPr txBox="1"/>
          <p:nvPr/>
        </p:nvSpPr>
        <p:spPr>
          <a:xfrm>
            <a:off x="3195941" y="228600"/>
            <a:ext cx="5515356" cy="5232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spcBef>
                <a:spcPct val="0"/>
              </a:spcBef>
              <a:buNone/>
              <a:defRPr sz="2800" b="1">
                <a:solidFill>
                  <a:schemeClr val="accent2">
                    <a:lumMod val="7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Basic </a:t>
            </a:r>
            <a:r>
              <a:rPr lang="en-US" dirty="0"/>
              <a:t>methodologies and outcomes </a:t>
            </a:r>
          </a:p>
        </p:txBody>
      </p:sp>
      <p:pic>
        <p:nvPicPr>
          <p:cNvPr id="52" name="Imagem 5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722" y="340642"/>
            <a:ext cx="1086782" cy="345158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107504" y="3602389"/>
            <a:ext cx="8856984" cy="3179411"/>
            <a:chOff x="107504" y="3345933"/>
            <a:chExt cx="8856984" cy="3179411"/>
          </a:xfrm>
        </p:grpSpPr>
        <p:sp>
          <p:nvSpPr>
            <p:cNvPr id="15" name="Pentagon 3"/>
            <p:cNvSpPr/>
            <p:nvPr/>
          </p:nvSpPr>
          <p:spPr>
            <a:xfrm>
              <a:off x="107504" y="3813354"/>
              <a:ext cx="2520000" cy="720000"/>
            </a:xfrm>
            <a:prstGeom prst="homePlat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err="1" smtClean="0">
                  <a:solidFill>
                    <a:prstClr val="black"/>
                  </a:solidFill>
                </a:rPr>
                <a:t>hindcast</a:t>
              </a:r>
              <a:endParaRPr lang="en-US" b="1" dirty="0">
                <a:solidFill>
                  <a:prstClr val="black"/>
                </a:solidFill>
              </a:endParaRPr>
            </a:p>
          </p:txBody>
        </p:sp>
        <p:sp>
          <p:nvSpPr>
            <p:cNvPr id="16" name="Chevron 4"/>
            <p:cNvSpPr/>
            <p:nvPr/>
          </p:nvSpPr>
          <p:spPr>
            <a:xfrm>
              <a:off x="2411760" y="3813354"/>
              <a:ext cx="2520000" cy="720000"/>
            </a:xfrm>
            <a:prstGeom prst="chevron">
              <a:avLst/>
            </a:prstGeom>
            <a:solidFill>
              <a:schemeClr val="accent2">
                <a:lumMod val="40000"/>
                <a:lumOff val="60000"/>
              </a:schemeClr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err="1" smtClean="0">
                  <a:solidFill>
                    <a:prstClr val="black"/>
                  </a:solidFill>
                </a:rPr>
                <a:t>nowcast</a:t>
              </a:r>
              <a:endParaRPr lang="en-US" dirty="0">
                <a:solidFill>
                  <a:prstClr val="black"/>
                </a:solidFill>
              </a:endParaRPr>
            </a:p>
          </p:txBody>
        </p:sp>
        <p:grpSp>
          <p:nvGrpSpPr>
            <p:cNvPr id="5" name="Grupo 4"/>
            <p:cNvGrpSpPr/>
            <p:nvPr/>
          </p:nvGrpSpPr>
          <p:grpSpPr>
            <a:xfrm>
              <a:off x="7092280" y="3345933"/>
              <a:ext cx="1872208" cy="3179411"/>
              <a:chOff x="7092280" y="3345933"/>
              <a:chExt cx="1872208" cy="3179411"/>
            </a:xfrm>
          </p:grpSpPr>
          <p:sp>
            <p:nvSpPr>
              <p:cNvPr id="43" name="CaixaDeTexto 42"/>
              <p:cNvSpPr txBox="1"/>
              <p:nvPr/>
            </p:nvSpPr>
            <p:spPr>
              <a:xfrm>
                <a:off x="7092280" y="3345933"/>
                <a:ext cx="187220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1600" b="1" dirty="0" smtClean="0">
                    <a:solidFill>
                      <a:prstClr val="black"/>
                    </a:solidFill>
                  </a:rPr>
                  <a:t>Warning system</a:t>
                </a:r>
                <a:endParaRPr lang="pt-PT" sz="1600" b="1" dirty="0">
                  <a:solidFill>
                    <a:prstClr val="black"/>
                  </a:solidFill>
                </a:endParaRPr>
              </a:p>
            </p:txBody>
          </p:sp>
          <p:pic>
            <p:nvPicPr>
              <p:cNvPr id="44" name="Imagem 43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07744" y="5610134"/>
                <a:ext cx="1220280" cy="915210"/>
              </a:xfrm>
              <a:prstGeom prst="rect">
                <a:avLst/>
              </a:prstGeom>
            </p:spPr>
          </p:pic>
          <p:pic>
            <p:nvPicPr>
              <p:cNvPr id="45" name="Imagem 44"/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1666"/>
              <a:stretch/>
            </p:blipFill>
            <p:spPr>
              <a:xfrm>
                <a:off x="7412189" y="3684487"/>
                <a:ext cx="1215835" cy="896690"/>
              </a:xfrm>
              <a:prstGeom prst="rect">
                <a:avLst/>
              </a:prstGeom>
            </p:spPr>
          </p:pic>
          <p:pic>
            <p:nvPicPr>
              <p:cNvPr id="46" name="Imagem 45"/>
              <p:cNvPicPr>
                <a:picLocks noChangeAspect="1"/>
              </p:cNvPicPr>
              <p:nvPr/>
            </p:nvPicPr>
            <p:blipFill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57" t="22376" r="20204"/>
              <a:stretch/>
            </p:blipFill>
            <p:spPr>
              <a:xfrm>
                <a:off x="7420490" y="4653136"/>
                <a:ext cx="1215835" cy="896690"/>
              </a:xfrm>
              <a:prstGeom prst="rect">
                <a:avLst/>
              </a:prstGeom>
            </p:spPr>
          </p:pic>
        </p:grpSp>
        <p:sp>
          <p:nvSpPr>
            <p:cNvPr id="48" name="TextBox 182"/>
            <p:cNvSpPr txBox="1"/>
            <p:nvPr/>
          </p:nvSpPr>
          <p:spPr>
            <a:xfrm>
              <a:off x="2411761" y="4627004"/>
              <a:ext cx="2304256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Font typeface="Arial" pitchFamily="34" charset="0"/>
                <a:buChar char="•"/>
              </a:pPr>
              <a:r>
                <a:rPr lang="en-US" dirty="0" smtClean="0">
                  <a:solidFill>
                    <a:srgbClr val="5B6973">
                      <a:lumMod val="50000"/>
                    </a:srgbClr>
                  </a:solidFill>
                </a:rPr>
                <a:t> </a:t>
              </a:r>
              <a:r>
                <a:rPr lang="en-US" sz="1400" b="1" dirty="0" smtClean="0">
                  <a:solidFill>
                    <a:srgbClr val="5B6973">
                      <a:lumMod val="50000"/>
                    </a:srgbClr>
                  </a:solidFill>
                </a:rPr>
                <a:t>Delivery </a:t>
              </a:r>
              <a:r>
                <a:rPr lang="en-US" sz="1400" b="1" dirty="0">
                  <a:solidFill>
                    <a:srgbClr val="5B6973">
                      <a:lumMod val="50000"/>
                    </a:srgbClr>
                  </a:solidFill>
                </a:rPr>
                <a:t>of nowcast for specific HAB and location </a:t>
              </a:r>
              <a:r>
                <a:rPr lang="en-US" sz="1400" b="1" dirty="0" smtClean="0">
                  <a:solidFill>
                    <a:srgbClr val="5B6973">
                      <a:lumMod val="50000"/>
                    </a:srgbClr>
                  </a:solidFill>
                </a:rPr>
                <a:t>information and </a:t>
              </a:r>
              <a:r>
                <a:rPr lang="en-US" sz="1400" b="1" dirty="0">
                  <a:solidFill>
                    <a:srgbClr val="5B6973">
                      <a:lumMod val="50000"/>
                    </a:srgbClr>
                  </a:solidFill>
                </a:rPr>
                <a:t>transport </a:t>
              </a:r>
              <a:r>
                <a:rPr lang="en-US" sz="1400" b="1" dirty="0" smtClean="0">
                  <a:solidFill>
                    <a:srgbClr val="5B6973">
                      <a:lumMod val="50000"/>
                    </a:srgbClr>
                  </a:solidFill>
                </a:rPr>
                <a:t>pathways</a:t>
              </a:r>
              <a:endParaRPr lang="pt-PT" sz="1400" b="1" dirty="0" smtClean="0">
                <a:solidFill>
                  <a:srgbClr val="5B6973">
                    <a:lumMod val="50000"/>
                  </a:srgbClr>
                </a:solidFill>
              </a:endParaRPr>
            </a:p>
            <a:p>
              <a:endParaRPr lang="pt-PT" sz="1200" dirty="0">
                <a:solidFill>
                  <a:srgbClr val="5B6973">
                    <a:lumMod val="50000"/>
                  </a:srgbClr>
                </a:solidFill>
              </a:endParaRPr>
            </a:p>
          </p:txBody>
        </p:sp>
        <p:sp>
          <p:nvSpPr>
            <p:cNvPr id="49" name="TextBox 183"/>
            <p:cNvSpPr txBox="1"/>
            <p:nvPr/>
          </p:nvSpPr>
          <p:spPr>
            <a:xfrm>
              <a:off x="107504" y="4620828"/>
              <a:ext cx="2123615" cy="163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Font typeface="Arial" pitchFamily="34" charset="0"/>
                <a:buChar char="•"/>
              </a:pPr>
              <a:r>
                <a:rPr lang="en-US" dirty="0" smtClean="0">
                  <a:solidFill>
                    <a:srgbClr val="5B6973">
                      <a:lumMod val="50000"/>
                    </a:srgbClr>
                  </a:solidFill>
                </a:rPr>
                <a:t> </a:t>
              </a:r>
              <a:r>
                <a:rPr lang="en-US" sz="1400" dirty="0" smtClean="0">
                  <a:solidFill>
                    <a:srgbClr val="5B6973">
                      <a:lumMod val="50000"/>
                    </a:srgbClr>
                  </a:solidFill>
                </a:rPr>
                <a:t>The </a:t>
              </a:r>
              <a:r>
                <a:rPr lang="en-US" sz="1400" b="1" dirty="0" smtClean="0">
                  <a:solidFill>
                    <a:srgbClr val="5B6973">
                      <a:lumMod val="50000"/>
                    </a:srgbClr>
                  </a:solidFill>
                </a:rPr>
                <a:t>identification of key past events </a:t>
              </a:r>
              <a:r>
                <a:rPr lang="en-US" sz="1400" dirty="0" smtClean="0">
                  <a:solidFill>
                    <a:srgbClr val="5B6973">
                      <a:lumMod val="50000"/>
                    </a:srgbClr>
                  </a:solidFill>
                </a:rPr>
                <a:t>for training the </a:t>
              </a:r>
              <a:r>
                <a:rPr lang="en-US" sz="1400" dirty="0" err="1" smtClean="0">
                  <a:solidFill>
                    <a:srgbClr val="5B6973">
                      <a:lumMod val="50000"/>
                    </a:srgbClr>
                  </a:solidFill>
                </a:rPr>
                <a:t>modelling</a:t>
              </a:r>
              <a:r>
                <a:rPr lang="en-US" sz="1400" dirty="0" smtClean="0">
                  <a:solidFill>
                    <a:srgbClr val="5B6973">
                      <a:lumMod val="50000"/>
                    </a:srgbClr>
                  </a:solidFill>
                </a:rPr>
                <a:t> </a:t>
              </a:r>
              <a:r>
                <a:rPr lang="en-US" sz="1400" dirty="0" smtClean="0">
                  <a:solidFill>
                    <a:srgbClr val="5B6973">
                      <a:lumMod val="50000"/>
                    </a:srgbClr>
                  </a:solidFill>
                </a:rPr>
                <a:t>system, towards </a:t>
              </a:r>
              <a:r>
                <a:rPr lang="en-US" sz="1400" dirty="0" smtClean="0">
                  <a:solidFill>
                    <a:srgbClr val="5B6973">
                      <a:lumMod val="50000"/>
                    </a:srgbClr>
                  </a:solidFill>
                </a:rPr>
                <a:t>an operational model for forecasting events</a:t>
              </a:r>
              <a:endParaRPr lang="pt-PT" sz="1400" dirty="0">
                <a:solidFill>
                  <a:srgbClr val="5B6973">
                    <a:lumMod val="50000"/>
                  </a:srgbClr>
                </a:solidFill>
              </a:endParaRPr>
            </a:p>
            <a:p>
              <a:endParaRPr lang="pt-PT" sz="1200" dirty="0">
                <a:solidFill>
                  <a:srgbClr val="5B6973">
                    <a:lumMod val="50000"/>
                  </a:srgbClr>
                </a:solidFill>
              </a:endParaRPr>
            </a:p>
          </p:txBody>
        </p:sp>
      </p:grpSp>
      <p:sp>
        <p:nvSpPr>
          <p:cNvPr id="50" name="TextBox 184"/>
          <p:cNvSpPr txBox="1"/>
          <p:nvPr/>
        </p:nvSpPr>
        <p:spPr>
          <a:xfrm>
            <a:off x="4716017" y="4891207"/>
            <a:ext cx="2475204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dirty="0" smtClean="0">
                <a:solidFill>
                  <a:srgbClr val="5B6973">
                    <a:lumMod val="50000"/>
                  </a:srgbClr>
                </a:solidFill>
              </a:rPr>
              <a:t> </a:t>
            </a:r>
            <a:r>
              <a:rPr lang="en-US" sz="1400" b="1" dirty="0" smtClean="0">
                <a:solidFill>
                  <a:srgbClr val="5B6973">
                    <a:lumMod val="50000"/>
                  </a:srgbClr>
                </a:solidFill>
              </a:rPr>
              <a:t>regional alert system to </a:t>
            </a:r>
            <a:r>
              <a:rPr lang="en-US" sz="1400" b="1" dirty="0">
                <a:solidFill>
                  <a:srgbClr val="5B6973">
                    <a:lumMod val="50000"/>
                  </a:srgbClr>
                </a:solidFill>
              </a:rPr>
              <a:t>end </a:t>
            </a:r>
            <a:r>
              <a:rPr lang="en-US" sz="1400" b="1" dirty="0" smtClean="0">
                <a:solidFill>
                  <a:srgbClr val="5B6973">
                    <a:lumMod val="50000"/>
                  </a:srgbClr>
                </a:solidFill>
              </a:rPr>
              <a:t>users , web-published </a:t>
            </a:r>
            <a:r>
              <a:rPr lang="en-US" sz="1400" dirty="0" smtClean="0">
                <a:solidFill>
                  <a:srgbClr val="5B6973">
                    <a:lumMod val="50000"/>
                  </a:srgbClr>
                </a:solidFill>
              </a:rPr>
              <a:t>on </a:t>
            </a:r>
            <a:r>
              <a:rPr lang="en-US" sz="1400" dirty="0">
                <a:solidFill>
                  <a:srgbClr val="5B6973">
                    <a:lumMod val="50000"/>
                  </a:srgbClr>
                </a:solidFill>
              </a:rPr>
              <a:t>a periodic </a:t>
            </a:r>
            <a:r>
              <a:rPr lang="en-US" sz="1400" dirty="0" smtClean="0">
                <a:solidFill>
                  <a:srgbClr val="5B6973">
                    <a:lumMod val="50000"/>
                  </a:srgbClr>
                </a:solidFill>
              </a:rPr>
              <a:t>basis</a:t>
            </a:r>
            <a:endParaRPr lang="en-US" sz="1400" dirty="0" smtClean="0">
              <a:solidFill>
                <a:srgbClr val="5B6973">
                  <a:lumMod val="50000"/>
                </a:srgbClr>
              </a:solidFill>
            </a:endParaRPr>
          </a:p>
        </p:txBody>
      </p:sp>
      <p:grpSp>
        <p:nvGrpSpPr>
          <p:cNvPr id="37" name="Group 36"/>
          <p:cNvGrpSpPr/>
          <p:nvPr/>
        </p:nvGrpSpPr>
        <p:grpSpPr>
          <a:xfrm>
            <a:off x="1835696" y="1143000"/>
            <a:ext cx="6935052" cy="2692887"/>
            <a:chOff x="1835696" y="1143000"/>
            <a:chExt cx="6935052" cy="2692887"/>
          </a:xfrm>
        </p:grpSpPr>
        <p:grpSp>
          <p:nvGrpSpPr>
            <p:cNvPr id="17" name="Group 16"/>
            <p:cNvGrpSpPr/>
            <p:nvPr/>
          </p:nvGrpSpPr>
          <p:grpSpPr>
            <a:xfrm>
              <a:off x="1835696" y="2974074"/>
              <a:ext cx="4392488" cy="861813"/>
              <a:chOff x="1835696" y="2974074"/>
              <a:chExt cx="4392488" cy="861813"/>
            </a:xfrm>
          </p:grpSpPr>
          <p:cxnSp>
            <p:nvCxnSpPr>
              <p:cNvPr id="11" name="Straight Connector 177"/>
              <p:cNvCxnSpPr/>
              <p:nvPr/>
            </p:nvCxnSpPr>
            <p:spPr>
              <a:xfrm>
                <a:off x="6228184" y="2974074"/>
                <a:ext cx="0" cy="828000"/>
              </a:xfrm>
              <a:prstGeom prst="line">
                <a:avLst/>
              </a:prstGeom>
              <a:ln w="38100">
                <a:solidFill>
                  <a:srgbClr val="91B44A">
                    <a:alpha val="88000"/>
                  </a:srgbClr>
                </a:solidFill>
                <a:tailEnd type="triangl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2" name="Group 11"/>
              <p:cNvGrpSpPr/>
              <p:nvPr/>
            </p:nvGrpSpPr>
            <p:grpSpPr>
              <a:xfrm>
                <a:off x="1835696" y="3467339"/>
                <a:ext cx="4392488" cy="368548"/>
                <a:chOff x="1835696" y="3467339"/>
                <a:chExt cx="4392488" cy="368548"/>
              </a:xfrm>
            </p:grpSpPr>
            <p:cxnSp>
              <p:nvCxnSpPr>
                <p:cNvPr id="33" name="Straight Connector 178"/>
                <p:cNvCxnSpPr/>
                <p:nvPr/>
              </p:nvCxnSpPr>
              <p:spPr>
                <a:xfrm>
                  <a:off x="1835696" y="3479343"/>
                  <a:ext cx="4392488" cy="0"/>
                </a:xfrm>
                <a:prstGeom prst="line">
                  <a:avLst/>
                </a:prstGeom>
                <a:ln w="38100">
                  <a:solidFill>
                    <a:srgbClr val="91B44A">
                      <a:alpha val="88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Straight Arrow Connector 179"/>
                <p:cNvCxnSpPr/>
                <p:nvPr/>
              </p:nvCxnSpPr>
              <p:spPr>
                <a:xfrm>
                  <a:off x="1835696" y="3475887"/>
                  <a:ext cx="0" cy="360000"/>
                </a:xfrm>
                <a:prstGeom prst="straightConnector1">
                  <a:avLst/>
                </a:prstGeom>
                <a:ln w="38100">
                  <a:solidFill>
                    <a:srgbClr val="91B44A">
                      <a:alpha val="88000"/>
                    </a:srgbClr>
                  </a:solidFill>
                  <a:tailEnd type="triangle" w="lg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Straight Arrow Connector 29"/>
                <p:cNvCxnSpPr/>
                <p:nvPr/>
              </p:nvCxnSpPr>
              <p:spPr>
                <a:xfrm>
                  <a:off x="3851920" y="3467339"/>
                  <a:ext cx="0" cy="360000"/>
                </a:xfrm>
                <a:prstGeom prst="straightConnector1">
                  <a:avLst/>
                </a:prstGeom>
                <a:ln w="38100">
                  <a:solidFill>
                    <a:srgbClr val="91B44A">
                      <a:alpha val="88000"/>
                    </a:srgbClr>
                  </a:solidFill>
                  <a:tailEnd type="triangle" w="lg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4" name="Grupo 3"/>
            <p:cNvGrpSpPr/>
            <p:nvPr/>
          </p:nvGrpSpPr>
          <p:grpSpPr>
            <a:xfrm>
              <a:off x="5868144" y="1143000"/>
              <a:ext cx="2902604" cy="1836000"/>
              <a:chOff x="5868144" y="1114811"/>
              <a:chExt cx="2902604" cy="1836000"/>
            </a:xfrm>
          </p:grpSpPr>
          <p:sp>
            <p:nvSpPr>
              <p:cNvPr id="23" name="Rectangle 97"/>
              <p:cNvSpPr/>
              <p:nvPr/>
            </p:nvSpPr>
            <p:spPr>
              <a:xfrm>
                <a:off x="5906610" y="1114811"/>
                <a:ext cx="2864138" cy="1836000"/>
              </a:xfrm>
              <a:prstGeom prst="rect">
                <a:avLst/>
              </a:prstGeom>
              <a:solidFill>
                <a:srgbClr val="91B44A">
                  <a:alpha val="76000"/>
                </a:srgbClr>
              </a:solidFill>
              <a:ln w="22225">
                <a:solidFill>
                  <a:schemeClr val="tx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4" name="TextBox 99"/>
              <p:cNvSpPr txBox="1"/>
              <p:nvPr/>
            </p:nvSpPr>
            <p:spPr>
              <a:xfrm>
                <a:off x="7020272" y="1285128"/>
                <a:ext cx="1657187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b="1" dirty="0" smtClean="0">
                    <a:solidFill>
                      <a:srgbClr val="98C723">
                        <a:lumMod val="50000"/>
                      </a:srgbClr>
                    </a:solidFill>
                  </a:rPr>
                  <a:t>Model simulations</a:t>
                </a:r>
                <a:endParaRPr lang="en-US" sz="2400" b="1" dirty="0">
                  <a:solidFill>
                    <a:srgbClr val="98C723">
                      <a:lumMod val="50000"/>
                    </a:srgbClr>
                  </a:solidFill>
                </a:endParaRPr>
              </a:p>
            </p:txBody>
          </p:sp>
          <p:sp>
            <p:nvSpPr>
              <p:cNvPr id="25" name="TextBox 100"/>
              <p:cNvSpPr txBox="1"/>
              <p:nvPr/>
            </p:nvSpPr>
            <p:spPr>
              <a:xfrm>
                <a:off x="5868144" y="2196000"/>
                <a:ext cx="2646152" cy="6924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buFont typeface="Arial" pitchFamily="34" charset="0"/>
                  <a:buChar char="•"/>
                </a:pPr>
                <a:r>
                  <a:rPr lang="en-US" sz="1300" dirty="0">
                    <a:solidFill>
                      <a:srgbClr val="98C723">
                        <a:lumMod val="50000"/>
                      </a:srgbClr>
                    </a:solidFill>
                  </a:rPr>
                  <a:t> </a:t>
                </a:r>
                <a:r>
                  <a:rPr lang="en-US" sz="1300" b="1" dirty="0" smtClean="0">
                    <a:solidFill>
                      <a:srgbClr val="98C723">
                        <a:lumMod val="50000"/>
                      </a:srgbClr>
                    </a:solidFill>
                  </a:rPr>
                  <a:t>Identification of bloom triggers</a:t>
                </a:r>
              </a:p>
              <a:p>
                <a:pPr>
                  <a:buFont typeface="Arial" pitchFamily="34" charset="0"/>
                  <a:buChar char="•"/>
                </a:pPr>
                <a:r>
                  <a:rPr lang="en-US" sz="1300" dirty="0" smtClean="0">
                    <a:solidFill>
                      <a:srgbClr val="98C723">
                        <a:lumMod val="50000"/>
                      </a:srgbClr>
                    </a:solidFill>
                  </a:rPr>
                  <a:t> </a:t>
                </a:r>
                <a:r>
                  <a:rPr lang="en-US" sz="1300" dirty="0" smtClean="0">
                    <a:solidFill>
                      <a:srgbClr val="98C723">
                        <a:lumMod val="50000"/>
                      </a:srgbClr>
                    </a:solidFill>
                  </a:rPr>
                  <a:t> </a:t>
                </a:r>
                <a:r>
                  <a:rPr lang="en-US" sz="1300" b="1" dirty="0" smtClean="0">
                    <a:solidFill>
                      <a:srgbClr val="98C723">
                        <a:lumMod val="50000"/>
                      </a:srgbClr>
                    </a:solidFill>
                  </a:rPr>
                  <a:t>bloom tracking (forecast</a:t>
                </a:r>
                <a:r>
                  <a:rPr lang="en-US" sz="1300" b="1" dirty="0" smtClean="0">
                    <a:solidFill>
                      <a:srgbClr val="98C723">
                        <a:lumMod val="50000"/>
                      </a:srgbClr>
                    </a:solidFill>
                  </a:rPr>
                  <a:t>)</a:t>
                </a:r>
                <a:r>
                  <a:rPr lang="en-US" sz="1300" dirty="0">
                    <a:solidFill>
                      <a:srgbClr val="98C723">
                        <a:lumMod val="50000"/>
                      </a:srgbClr>
                    </a:solidFill>
                  </a:rPr>
                  <a:t> </a:t>
                </a:r>
                <a:endParaRPr lang="en-US" sz="1300" dirty="0" smtClean="0">
                  <a:solidFill>
                    <a:srgbClr val="98C723">
                      <a:lumMod val="50000"/>
                    </a:srgbClr>
                  </a:solidFill>
                </a:endParaRPr>
              </a:p>
              <a:p>
                <a:pPr>
                  <a:buFont typeface="Arial" pitchFamily="34" charset="0"/>
                  <a:buChar char="•"/>
                </a:pPr>
                <a:r>
                  <a:rPr lang="en-US" sz="1300" dirty="0" smtClean="0">
                    <a:solidFill>
                      <a:srgbClr val="98C723">
                        <a:lumMod val="50000"/>
                      </a:srgbClr>
                    </a:solidFill>
                  </a:rPr>
                  <a:t> high </a:t>
                </a:r>
                <a:r>
                  <a:rPr lang="en-US" sz="1300" dirty="0">
                    <a:solidFill>
                      <a:srgbClr val="98C723">
                        <a:lumMod val="50000"/>
                      </a:srgbClr>
                    </a:solidFill>
                  </a:rPr>
                  <a:t>spatial/temporal resolution</a:t>
                </a:r>
                <a:endParaRPr lang="en-US" sz="1300" b="1" dirty="0">
                  <a:solidFill>
                    <a:srgbClr val="98C723">
                      <a:lumMod val="50000"/>
                    </a:srgbClr>
                  </a:solidFill>
                </a:endParaRPr>
              </a:p>
            </p:txBody>
          </p:sp>
          <p:pic>
            <p:nvPicPr>
              <p:cNvPr id="36" name="Picture 31" descr="fig1_model.jpg"/>
              <p:cNvPicPr>
                <a:picLocks noChangeAspect="1"/>
              </p:cNvPicPr>
              <p:nvPr/>
            </p:nvPicPr>
            <p:blipFill>
              <a:blip r:embed="rId9" cstate="print"/>
              <a:srcRect l="743" t="740"/>
              <a:stretch>
                <a:fillRect/>
              </a:stretch>
            </p:blipFill>
            <p:spPr>
              <a:xfrm>
                <a:off x="5980413" y="1237520"/>
                <a:ext cx="961233" cy="965387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sp>
        <p:nvSpPr>
          <p:cNvPr id="41" name="Chevron 5"/>
          <p:cNvSpPr/>
          <p:nvPr/>
        </p:nvSpPr>
        <p:spPr>
          <a:xfrm>
            <a:off x="4760811" y="4071075"/>
            <a:ext cx="2520000" cy="720000"/>
          </a:xfrm>
          <a:prstGeom prst="chevron">
            <a:avLst/>
          </a:prstGeom>
          <a:solidFill>
            <a:schemeClr val="accent2">
              <a:lumMod val="60000"/>
              <a:lumOff val="40000"/>
            </a:schemeClr>
          </a:solidFill>
          <a:ln w="127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prstClr val="black"/>
                </a:solidFill>
              </a:rPr>
              <a:t>forecast</a:t>
            </a:r>
            <a:endParaRPr lang="en-US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622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18" t="16230" r="33564" b="6553"/>
          <a:stretch/>
        </p:blipFill>
        <p:spPr bwMode="auto">
          <a:xfrm>
            <a:off x="5257800" y="97915"/>
            <a:ext cx="2667000" cy="376923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18" t="17843" r="33564" b="6553"/>
          <a:stretch/>
        </p:blipFill>
        <p:spPr bwMode="auto">
          <a:xfrm>
            <a:off x="6743809" y="4800598"/>
            <a:ext cx="1395058" cy="193043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18" t="16230" r="33564" b="12933"/>
          <a:stretch/>
        </p:blipFill>
        <p:spPr bwMode="auto">
          <a:xfrm>
            <a:off x="4867275" y="4819650"/>
            <a:ext cx="1488951" cy="1930429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95" t="16633" r="33534" b="6754"/>
          <a:stretch/>
        </p:blipFill>
        <p:spPr bwMode="auto">
          <a:xfrm>
            <a:off x="533400" y="900578"/>
            <a:ext cx="3810000" cy="5264726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33400" y="6273225"/>
            <a:ext cx="37773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Front page of the bulletin – </a:t>
            </a:r>
            <a:r>
              <a:rPr lang="pt-PT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</a:t>
            </a:r>
            <a:r>
              <a:rPr lang="pt-PT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tatus  </a:t>
            </a:r>
            <a:r>
              <a:rPr lang="pt-PT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of shellfish harvesting areas and forecast </a:t>
            </a:r>
            <a:endParaRPr lang="pt-PT" sz="1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0" y="3893403"/>
            <a:ext cx="4267200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600">
                <a:solidFill>
                  <a:prstClr val="black"/>
                </a:solidFill>
              </a:defRPr>
            </a:lvl1pPr>
          </a:lstStyle>
          <a:p>
            <a:pPr algn="ctr"/>
            <a:r>
              <a:rPr lang="pt-PT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Additional information</a:t>
            </a:r>
            <a:r>
              <a:rPr lang="pt-PT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: </a:t>
            </a:r>
            <a:r>
              <a:rPr lang="pt-PT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Satelite Chla and SST, Model </a:t>
            </a:r>
            <a:r>
              <a:rPr lang="pt-PT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simulations: surface circulation, temperature, </a:t>
            </a:r>
            <a:r>
              <a:rPr lang="pt-PT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particle tracking</a:t>
            </a:r>
            <a:endParaRPr lang="pt-PT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05812" y="69581"/>
            <a:ext cx="515198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pt-PT" sz="2400" dirty="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Weekly regional alert on Harmful Algal Bloom via a web-published bulletin</a:t>
            </a:r>
            <a:endParaRPr lang="pt-PT" altLang="pt-PT" sz="2400" dirty="0">
              <a:solidFill>
                <a:schemeClr val="accent2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3" name="Rectangle 12"/>
          <p:cNvSpPr/>
          <p:nvPr/>
        </p:nvSpPr>
        <p:spPr>
          <a:xfrm rot="16200000">
            <a:off x="-1997542" y="3105835"/>
            <a:ext cx="4581525" cy="646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mbria" panose="02040503050406030204" pitchFamily="18" charset="0"/>
                <a:hlinkClick r:id="rId7"/>
              </a:rPr>
              <a:t>http://</a:t>
            </a:r>
            <a:r>
              <a:rPr lang="pt-PT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mbria" panose="02040503050406030204" pitchFamily="18" charset="0"/>
                <a:hlinkClick r:id="rId7"/>
              </a:rPr>
              <a:t>www.asimuth.eu/en-ie/Hab-Bulletin/Pages/default.aspx</a:t>
            </a:r>
            <a:r>
              <a:rPr lang="pt-PT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mbria" panose="02040503050406030204" pitchFamily="18" charset="0"/>
              </a:rPr>
              <a:t>, </a:t>
            </a:r>
            <a:r>
              <a:rPr lang="pt-PT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ambria" panose="02040503050406030204" pitchFamily="18" charset="0"/>
                <a:hlinkClick r:id="rId8"/>
              </a:rPr>
              <a:t>https://www.ipma.pt/en/pescas/bivalves/prev.toxinas/</a:t>
            </a:r>
            <a:endParaRPr lang="pt-PT" sz="1200" dirty="0">
              <a:solidFill>
                <a:schemeClr val="tx1">
                  <a:lumMod val="50000"/>
                  <a:lumOff val="50000"/>
                </a:schemeClr>
              </a:solidFill>
              <a:latin typeface="Cambria" panose="02040503050406030204" pitchFamily="18" charset="0"/>
            </a:endParaRPr>
          </a:p>
          <a:p>
            <a:endParaRPr lang="pt-PT" sz="1200" dirty="0" smtClean="0">
              <a:solidFill>
                <a:schemeClr val="tx1">
                  <a:lumMod val="50000"/>
                  <a:lumOff val="50000"/>
                </a:schemeClr>
              </a:solidFill>
              <a:latin typeface="Cambria" panose="02040503050406030204" pitchFamily="18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27000" y="1574813"/>
            <a:ext cx="8458200" cy="4191000"/>
            <a:chOff x="-3200399" y="3276600"/>
            <a:chExt cx="8458200" cy="4191000"/>
          </a:xfrm>
        </p:grpSpPr>
        <p:sp>
          <p:nvSpPr>
            <p:cNvPr id="2" name="Rectangle 1"/>
            <p:cNvSpPr/>
            <p:nvPr/>
          </p:nvSpPr>
          <p:spPr>
            <a:xfrm>
              <a:off x="-3200399" y="3276600"/>
              <a:ext cx="8458200" cy="4191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-2362200" y="3988653"/>
              <a:ext cx="7389971" cy="830997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wrap="square">
              <a:spAutoFit/>
            </a:bodyPr>
            <a:lstStyle/>
            <a:p>
              <a:pPr lvl="0" algn="r">
                <a:spcBef>
                  <a:spcPct val="0"/>
                </a:spcBef>
              </a:pPr>
              <a:r>
                <a:rPr lang="en-US" altLang="pt-PT" sz="2400" dirty="0">
                  <a:solidFill>
                    <a:schemeClr val="bg1"/>
                  </a:solidFill>
                </a:rPr>
                <a:t>ASIMUTH elected as the winner of the </a:t>
              </a:r>
            </a:p>
            <a:p>
              <a:pPr lvl="0" algn="r">
                <a:spcBef>
                  <a:spcPct val="0"/>
                </a:spcBef>
              </a:pPr>
              <a:r>
                <a:rPr lang="en-US" altLang="pt-PT" sz="2400" b="1" dirty="0">
                  <a:solidFill>
                    <a:schemeClr val="bg1"/>
                  </a:solidFill>
                </a:rPr>
                <a:t>Best Service Challenge </a:t>
              </a:r>
              <a:r>
                <a:rPr lang="en-US" altLang="pt-PT" sz="2400" dirty="0">
                  <a:solidFill>
                    <a:schemeClr val="bg1"/>
                  </a:solidFill>
                </a:rPr>
                <a:t>of the Copernicus Masters 2013</a:t>
              </a:r>
              <a:endParaRPr lang="en-US" altLang="pt-PT" sz="2400" dirty="0">
                <a:solidFill>
                  <a:schemeClr val="bg1"/>
                </a:solidFill>
              </a:endParaRPr>
            </a:p>
          </p:txBody>
        </p:sp>
        <p:pic>
          <p:nvPicPr>
            <p:cNvPr id="18434" name="Picture 2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6858" y="5581637"/>
              <a:ext cx="4760913" cy="137795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9269205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304800" y="457200"/>
            <a:ext cx="8788400" cy="5986284"/>
            <a:chOff x="304800" y="457200"/>
            <a:chExt cx="8788400" cy="5986284"/>
          </a:xfrm>
        </p:grpSpPr>
        <p:sp>
          <p:nvSpPr>
            <p:cNvPr id="5" name="ZoneTexte 3"/>
            <p:cNvSpPr txBox="1"/>
            <p:nvPr/>
          </p:nvSpPr>
          <p:spPr>
            <a:xfrm>
              <a:off x="2286000" y="3124200"/>
              <a:ext cx="4495800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b="1" dirty="0" smtClean="0">
                  <a:solidFill>
                    <a:schemeClr val="bg1"/>
                  </a:solidFill>
                </a:rPr>
                <a:t>SAFI: Supporting our Aquaculture &amp; </a:t>
              </a:r>
              <a:r>
                <a:rPr lang="fr-FR" sz="3200" b="1" dirty="0" err="1" smtClean="0">
                  <a:solidFill>
                    <a:schemeClr val="bg1"/>
                  </a:solidFill>
                </a:rPr>
                <a:t>Fisheries</a:t>
              </a:r>
              <a:r>
                <a:rPr lang="fr-FR" sz="3200" b="1" dirty="0" smtClean="0">
                  <a:solidFill>
                    <a:schemeClr val="bg1"/>
                  </a:solidFill>
                </a:rPr>
                <a:t> Industries</a:t>
              </a:r>
            </a:p>
            <a:p>
              <a:endParaRPr lang="fr-FR" sz="2400" dirty="0">
                <a:solidFill>
                  <a:schemeClr val="bg1"/>
                </a:solidFill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8755638" y="2463452"/>
              <a:ext cx="337045" cy="2286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rgbClr val="92D050"/>
                </a:solidFill>
              </a:endParaRPr>
            </a:p>
          </p:txBody>
        </p:sp>
        <p:pic>
          <p:nvPicPr>
            <p:cNvPr id="7" name="Picture 6" descr="C:\rory\SAFI\02_Comms &amp; Logo\02_ProjectPartnerLogos\Commission_logo-ce-horizontal-en-pantone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55507" y="2243821"/>
              <a:ext cx="1632986" cy="4347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7" descr="C:\rory\SAFI\02_Comms &amp; Logo\02_ProjectPartnerLogos\FP7-gen-RGB.gif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3600" y="2399085"/>
              <a:ext cx="439281" cy="3573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8" descr="C:\rory\SAFI\02_Comms &amp; Logo\02_ProjectPartnerLogos\copernicus-figurative-trade-mark_transparent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10400" y="2284439"/>
              <a:ext cx="1371600" cy="4587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3" descr="C:\rory\SAFI\02_Comms &amp; Logo\01_Logos &amp; Branding\SAFI Logo\CreateEPS\03_Output\Logos_rasters\SAFI_Logo__Colour_Png3333x2212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55614" y="457200"/>
              <a:ext cx="2640586" cy="16733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Rectangle 1"/>
            <p:cNvSpPr>
              <a:spLocks noChangeArrowheads="1"/>
            </p:cNvSpPr>
            <p:nvPr/>
          </p:nvSpPr>
          <p:spPr bwMode="auto">
            <a:xfrm>
              <a:off x="304800" y="5181600"/>
              <a:ext cx="8788400" cy="12618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sz="1400" dirty="0">
                  <a:solidFill>
                    <a:srgbClr val="FF0000"/>
                  </a:solidFill>
                </a:rPr>
                <a:t>The </a:t>
              </a:r>
              <a:r>
                <a:rPr lang="en-US" sz="1400" dirty="0" smtClean="0">
                  <a:solidFill>
                    <a:srgbClr val="FF0000"/>
                  </a:solidFill>
                </a:rPr>
                <a:t>SAFI Project </a:t>
              </a:r>
              <a:r>
                <a:rPr lang="en-US" sz="1400" dirty="0">
                  <a:solidFill>
                    <a:srgbClr val="FF0000"/>
                  </a:solidFill>
                </a:rPr>
                <a:t>has received funding from the European Community's Seventh Framework </a:t>
              </a:r>
              <a:r>
                <a:rPr lang="en-US" sz="1400" dirty="0" err="1" smtClean="0">
                  <a:solidFill>
                    <a:srgbClr val="FF0000"/>
                  </a:solidFill>
                </a:rPr>
                <a:t>Programme</a:t>
              </a:r>
              <a:r>
                <a:rPr lang="en-US" sz="1400" dirty="0" smtClean="0">
                  <a:solidFill>
                    <a:srgbClr val="FF0000"/>
                  </a:solidFill>
                </a:rPr>
                <a:t> (</a:t>
              </a:r>
              <a:r>
                <a:rPr lang="en-US" sz="1400" dirty="0" err="1" smtClean="0">
                  <a:solidFill>
                    <a:srgbClr val="FF0000"/>
                  </a:solidFill>
                </a:rPr>
                <a:t>FP7</a:t>
              </a:r>
              <a:r>
                <a:rPr lang="en-US" sz="1400" dirty="0" smtClean="0">
                  <a:solidFill>
                    <a:srgbClr val="FF0000"/>
                  </a:solidFill>
                </a:rPr>
                <a:t>/2007-2013) under </a:t>
              </a:r>
              <a:r>
                <a:rPr lang="en-US" sz="1400" dirty="0">
                  <a:solidFill>
                    <a:srgbClr val="FF0000"/>
                  </a:solidFill>
                </a:rPr>
                <a:t>grant agreement n° </a:t>
              </a:r>
              <a:r>
                <a:rPr lang="en-US" sz="1400" dirty="0" smtClean="0">
                  <a:solidFill>
                    <a:srgbClr val="FF0000"/>
                  </a:solidFill>
                </a:rPr>
                <a:t>607155</a:t>
              </a:r>
            </a:p>
            <a:p>
              <a:endParaRPr lang="en-US" sz="1200" dirty="0" smtClean="0">
                <a:solidFill>
                  <a:srgbClr val="FF0000"/>
                </a:solidFill>
              </a:endParaRPr>
            </a:p>
            <a:p>
              <a:r>
                <a:rPr lang="en-GB" sz="2400" dirty="0" smtClean="0">
                  <a:solidFill>
                    <a:schemeClr val="bg1"/>
                  </a:solidFill>
                  <a:latin typeface="Comic Sans MS" pitchFamily="66" charset="0"/>
                </a:rPr>
                <a:t>http://www.safiservices.eu/</a:t>
              </a:r>
            </a:p>
            <a:p>
              <a:endParaRPr lang="fr-FR" sz="1200" dirty="0">
                <a:solidFill>
                  <a:srgbClr val="FF0000"/>
                </a:solidFill>
              </a:endParaRPr>
            </a:p>
          </p:txBody>
        </p:sp>
        <p:pic>
          <p:nvPicPr>
            <p:cNvPr id="13" name="Picture 12" descr="IPMA2017.jpg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562600" y="4686296"/>
              <a:ext cx="1066800" cy="225304"/>
            </a:xfrm>
            <a:prstGeom prst="rect">
              <a:avLst/>
            </a:prstGeom>
          </p:spPr>
        </p:pic>
      </p:grp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983423"/>
            <a:ext cx="2060575" cy="1951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97614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527" y="2362200"/>
            <a:ext cx="4133574" cy="434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ítulo 1"/>
          <p:cNvSpPr txBox="1">
            <a:spLocks/>
          </p:cNvSpPr>
          <p:nvPr/>
        </p:nvSpPr>
        <p:spPr>
          <a:xfrm>
            <a:off x="210273" y="228600"/>
            <a:ext cx="8560856" cy="2438400"/>
          </a:xfrm>
          <a:prstGeom prst="rect">
            <a:avLst/>
          </a:prstGeom>
        </p:spPr>
        <p:txBody>
          <a:bodyPr>
            <a:norm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2800" b="1" kern="1200">
                <a:solidFill>
                  <a:schemeClr val="accent2">
                    <a:lumMod val="7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What do we plan to deliver?	</a:t>
            </a:r>
          </a:p>
          <a:p>
            <a:pPr algn="l">
              <a:defRPr/>
            </a:pPr>
            <a:endParaRPr lang="en-GB" sz="24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defRPr/>
            </a:pPr>
            <a:r>
              <a:rPr lang="en-GB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Develop </a:t>
            </a:r>
            <a:r>
              <a:rPr lang="en-GB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operational tools and products incorporating EO </a:t>
            </a:r>
            <a:r>
              <a:rPr lang="en-GB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data </a:t>
            </a:r>
            <a:r>
              <a:rPr lang="en-GB" sz="2400" b="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with </a:t>
            </a:r>
            <a:r>
              <a:rPr lang="en-GB" sz="2400" b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 situ </a:t>
            </a:r>
            <a:r>
              <a:rPr lang="en-GB" sz="2400" b="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data, </a:t>
            </a:r>
            <a:r>
              <a:rPr lang="en-GB" sz="2400" b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for </a:t>
            </a:r>
            <a:r>
              <a:rPr lang="en-GB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indicator development </a:t>
            </a:r>
          </a:p>
          <a:p>
            <a:pPr>
              <a:defRPr/>
            </a:pPr>
            <a:r>
              <a:rPr lang="en-US" altLang="fr-FR" sz="2200" u="sng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EO </a:t>
            </a:r>
            <a:r>
              <a:rPr lang="en-US" altLang="fr-FR" sz="2200" u="sng" dirty="0">
                <a:solidFill>
                  <a:schemeClr val="tx1">
                    <a:lumMod val="50000"/>
                    <a:lumOff val="50000"/>
                  </a:schemeClr>
                </a:solidFill>
              </a:rPr>
              <a:t>data</a:t>
            </a:r>
            <a:r>
              <a:rPr lang="en-US" altLang="fr-FR" sz="2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: </a:t>
            </a:r>
            <a:r>
              <a:rPr lang="en-US" altLang="fr-FR" sz="2200" b="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Sentinel-2,3: GSM_CHL1</a:t>
            </a:r>
            <a:r>
              <a:rPr lang="en-US" altLang="fr-FR" sz="2200" b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SST-ODYSSEA, HSMOY, HSMX</a:t>
            </a:r>
            <a:endParaRPr lang="fr-FR" altLang="fr-FR" sz="2200" b="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just">
              <a:spcBef>
                <a:spcPts val="600"/>
              </a:spcBef>
            </a:pPr>
            <a:endParaRPr lang="en-IE" sz="2400" dirty="0"/>
          </a:p>
          <a:p>
            <a:pPr algn="just"/>
            <a:endParaRPr lang="en-US" b="0" dirty="0"/>
          </a:p>
        </p:txBody>
      </p:sp>
      <p:sp>
        <p:nvSpPr>
          <p:cNvPr id="6" name="Rectangle 5"/>
          <p:cNvSpPr/>
          <p:nvPr/>
        </p:nvSpPr>
        <p:spPr>
          <a:xfrm>
            <a:off x="4876800" y="2971800"/>
            <a:ext cx="3733800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Font typeface="Arial" pitchFamily="34" charset="0"/>
              <a:buNone/>
            </a:pPr>
            <a:r>
              <a:rPr lang="en-US" sz="2000" b="1" dirty="0" smtClean="0">
                <a:solidFill>
                  <a:schemeClr val="accent2">
                    <a:lumMod val="75000"/>
                  </a:schemeClr>
                </a:solidFill>
              </a:rPr>
              <a:t>Assist </a:t>
            </a:r>
            <a:r>
              <a:rPr lang="en-US" sz="2000" b="1" dirty="0">
                <a:solidFill>
                  <a:schemeClr val="accent2">
                    <a:lumMod val="75000"/>
                  </a:schemeClr>
                </a:solidFill>
              </a:rPr>
              <a:t>aquaculture deployment and environmental monitoring during </a:t>
            </a:r>
            <a:r>
              <a:rPr lang="en-US" sz="2000" b="1" dirty="0" smtClean="0">
                <a:solidFill>
                  <a:schemeClr val="accent2">
                    <a:lumMod val="75000"/>
                  </a:schemeClr>
                </a:solidFill>
              </a:rPr>
              <a:t>operations</a:t>
            </a:r>
          </a:p>
          <a:p>
            <a:pPr algn="ctr">
              <a:spcBef>
                <a:spcPct val="20000"/>
              </a:spcBef>
              <a:buFont typeface="Arial" pitchFamily="34" charset="0"/>
              <a:buNone/>
            </a:pPr>
            <a:endParaRPr lang="en-US" sz="2000" b="1" dirty="0">
              <a:solidFill>
                <a:schemeClr val="accent2">
                  <a:lumMod val="75000"/>
                </a:schemeClr>
              </a:solidFill>
            </a:endParaRPr>
          </a:p>
          <a:p>
            <a:pPr algn="ctr">
              <a:spcBef>
                <a:spcPct val="20000"/>
              </a:spcBef>
              <a:buFont typeface="Arial" pitchFamily="34" charset="0"/>
              <a:buNone/>
            </a:pPr>
            <a:r>
              <a:rPr lang="en-US" sz="2000" b="1" dirty="0" smtClean="0">
                <a:solidFill>
                  <a:schemeClr val="accent2">
                    <a:lumMod val="75000"/>
                  </a:schemeClr>
                </a:solidFill>
              </a:rPr>
              <a:t>Support </a:t>
            </a:r>
            <a:r>
              <a:rPr lang="en-US" sz="2000" b="1" dirty="0">
                <a:solidFill>
                  <a:schemeClr val="accent2">
                    <a:lumMod val="75000"/>
                  </a:schemeClr>
                </a:solidFill>
              </a:rPr>
              <a:t>fisheries by providing indicators of recruitments,</a:t>
            </a:r>
          </a:p>
          <a:p>
            <a:pPr algn="ctr">
              <a:spcBef>
                <a:spcPct val="20000"/>
              </a:spcBef>
              <a:buFont typeface="Arial" pitchFamily="34" charset="0"/>
              <a:buNone/>
            </a:pPr>
            <a:r>
              <a:rPr lang="en-US" sz="2000" b="1" dirty="0">
                <a:solidFill>
                  <a:schemeClr val="accent2">
                    <a:lumMod val="75000"/>
                  </a:schemeClr>
                </a:solidFill>
              </a:rPr>
              <a:t>abundances and shell/fish locations</a:t>
            </a:r>
          </a:p>
        </p:txBody>
      </p:sp>
    </p:spTree>
    <p:extLst>
      <p:ext uri="{BB962C8B-B14F-4D97-AF65-F5344CB8AC3E}">
        <p14:creationId xmlns:p14="http://schemas.microsoft.com/office/powerpoint/2010/main" val="33029682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Rectangle à coins arrondis 1"/>
          <p:cNvSpPr/>
          <p:nvPr/>
        </p:nvSpPr>
        <p:spPr>
          <a:xfrm>
            <a:off x="6073783" y="2159000"/>
            <a:ext cx="3070225" cy="939800"/>
          </a:xfrm>
          <a:prstGeom prst="roundRect">
            <a:avLst/>
          </a:prstGeom>
          <a:solidFill>
            <a:srgbClr val="C0504D">
              <a:lumMod val="40000"/>
              <a:lumOff val="60000"/>
            </a:srgbClr>
          </a:solidFill>
          <a:ln w="3175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222" name="Group 118"/>
          <p:cNvGrpSpPr>
            <a:grpSpLocks/>
          </p:cNvGrpSpPr>
          <p:nvPr/>
        </p:nvGrpSpPr>
        <p:grpSpPr bwMode="auto">
          <a:xfrm>
            <a:off x="6061075" y="1008062"/>
            <a:ext cx="3082925" cy="1069975"/>
            <a:chOff x="118227" y="6203248"/>
            <a:chExt cx="3083016" cy="1069673"/>
          </a:xfrm>
          <a:solidFill>
            <a:srgbClr val="4BACC6">
              <a:lumMod val="60000"/>
              <a:lumOff val="40000"/>
            </a:srgbClr>
          </a:solidFill>
        </p:grpSpPr>
        <p:grpSp>
          <p:nvGrpSpPr>
            <p:cNvPr id="300" name="Group 119"/>
            <p:cNvGrpSpPr>
              <a:grpSpLocks/>
            </p:cNvGrpSpPr>
            <p:nvPr/>
          </p:nvGrpSpPr>
          <p:grpSpPr bwMode="auto">
            <a:xfrm>
              <a:off x="118227" y="6203248"/>
              <a:ext cx="3083016" cy="1069673"/>
              <a:chOff x="3573016" y="383516"/>
              <a:chExt cx="3083016" cy="1069673"/>
            </a:xfrm>
            <a:grpFill/>
          </p:grpSpPr>
          <p:grpSp>
            <p:nvGrpSpPr>
              <p:cNvPr id="302" name="Group 121"/>
              <p:cNvGrpSpPr>
                <a:grpSpLocks/>
              </p:cNvGrpSpPr>
              <p:nvPr/>
            </p:nvGrpSpPr>
            <p:grpSpPr bwMode="auto">
              <a:xfrm>
                <a:off x="3573016" y="383516"/>
                <a:ext cx="3065408" cy="1041092"/>
                <a:chOff x="0" y="31097"/>
                <a:chExt cx="3065408" cy="1041092"/>
              </a:xfrm>
              <a:grpFill/>
            </p:grpSpPr>
            <p:sp>
              <p:nvSpPr>
                <p:cNvPr id="316" name="Rounded Rectangle 315"/>
                <p:cNvSpPr/>
                <p:nvPr/>
              </p:nvSpPr>
              <p:spPr>
                <a:xfrm>
                  <a:off x="0" y="31097"/>
                  <a:ext cx="3065553" cy="1041106"/>
                </a:xfrm>
                <a:prstGeom prst="roundRect">
                  <a:avLst>
                    <a:gd name="adj" fmla="val 10000"/>
                  </a:avLst>
                </a:prstGeom>
                <a:grpFill/>
                <a:ln>
                  <a:noFill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</p:sp>
            <p:sp>
              <p:nvSpPr>
                <p:cNvPr id="317" name="Rounded Rectangle 4"/>
                <p:cNvSpPr/>
                <p:nvPr/>
              </p:nvSpPr>
              <p:spPr>
                <a:xfrm>
                  <a:off x="38101" y="31097"/>
                  <a:ext cx="3027452" cy="1041106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</p:spPr>
              <p:txBody>
                <a:bodyPr lIns="38100" tIns="38100" rIns="38100" bIns="38100"/>
                <a:lstStyle>
                  <a:lvl1pPr marL="87313" indent="-85725" defTabSz="444500" eaLnBrk="0" hangingPunct="0">
                    <a:tabLst>
                      <a:tab pos="90488" algn="l"/>
                    </a:tabLs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1pPr>
                  <a:lvl2pPr marL="717550" defTabSz="444500" eaLnBrk="0" hangingPunct="0">
                    <a:tabLst>
                      <a:tab pos="90488" algn="l"/>
                    </a:tabLs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2pPr>
                  <a:lvl3pPr marL="1143000" indent="-228600" defTabSz="444500" eaLnBrk="0" hangingPunct="0">
                    <a:tabLst>
                      <a:tab pos="90488" algn="l"/>
                    </a:tabLs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3pPr>
                  <a:lvl4pPr marL="1600200" indent="-228600" defTabSz="444500" eaLnBrk="0" hangingPunct="0">
                    <a:tabLst>
                      <a:tab pos="90488" algn="l"/>
                    </a:tabLs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4pPr>
                  <a:lvl5pPr marL="2057400" indent="-228600" defTabSz="444500" eaLnBrk="0" hangingPunct="0">
                    <a:tabLst>
                      <a:tab pos="90488" algn="l"/>
                    </a:tabLs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5pPr>
                  <a:lvl6pPr marL="2514600" indent="-228600" defTabSz="4445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90488" algn="l"/>
                    </a:tabLs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6pPr>
                  <a:lvl7pPr marL="2971800" indent="-228600" defTabSz="4445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90488" algn="l"/>
                    </a:tabLs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7pPr>
                  <a:lvl8pPr marL="3429000" indent="-228600" defTabSz="4445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90488" algn="l"/>
                    </a:tabLs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8pPr>
                  <a:lvl9pPr marL="3886200" indent="-228600" defTabSz="4445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90488" algn="l"/>
                    </a:tabLs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9pPr>
                </a:lstStyle>
                <a:p>
                  <a:pPr marL="87313" marR="0" lvl="0" indent="-85725" defTabSz="444500" eaLnBrk="1" fontAlgn="auto" latinLnBrk="0" hangingPunct="1">
                    <a:lnSpc>
                      <a:spcPct val="90000"/>
                    </a:lnSpc>
                    <a:spcBef>
                      <a:spcPts val="0"/>
                    </a:spcBef>
                    <a:spcAft>
                      <a:spcPct val="35000"/>
                    </a:spcAft>
                    <a:buClrTx/>
                    <a:buSzTx/>
                    <a:buFontTx/>
                    <a:buNone/>
                    <a:tabLst>
                      <a:tab pos="90488" algn="l"/>
                    </a:tabLst>
                    <a:defRPr/>
                  </a:pPr>
                  <a:r>
                    <a:rPr kumimoji="0" lang="en-US" altLang="fr-FR" sz="10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Calibri" pitchFamily="34" charset="0"/>
                      <a:ea typeface="+mn-ea"/>
                      <a:cs typeface="Arial" pitchFamily="34" charset="0"/>
                    </a:rPr>
                    <a:t>EDDY KINETIC ENERGY</a:t>
                  </a:r>
                  <a:r>
                    <a:rPr kumimoji="0" lang="pt-PT" altLang="fr-FR" sz="10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Calibri" pitchFamily="34" charset="0"/>
                      <a:ea typeface="+mn-ea"/>
                      <a:cs typeface="Arial" pitchFamily="34" charset="0"/>
                    </a:rPr>
                    <a:t> (EKE)</a:t>
                  </a:r>
                </a:p>
                <a:p>
                  <a:pPr marL="717550" marR="0" lvl="1" indent="0" defTabSz="444500" eaLnBrk="1" fontAlgn="auto" latinLnBrk="0" hangingPunct="1">
                    <a:lnSpc>
                      <a:spcPct val="90000"/>
                    </a:lnSpc>
                    <a:spcBef>
                      <a:spcPts val="0"/>
                    </a:spcBef>
                    <a:spcAft>
                      <a:spcPct val="15000"/>
                    </a:spcAft>
                    <a:buClrTx/>
                    <a:buSzTx/>
                    <a:buFontTx/>
                    <a:buNone/>
                    <a:tabLst>
                      <a:tab pos="90488" algn="l"/>
                    </a:tabLst>
                    <a:defRPr/>
                  </a:pPr>
                  <a:r>
                    <a:rPr kumimoji="0" lang="en-US" altLang="fr-FR" sz="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Calibri" pitchFamily="34" charset="0"/>
                      <a:ea typeface="+mn-ea"/>
                      <a:cs typeface="Arial" pitchFamily="34" charset="0"/>
                    </a:rPr>
                    <a:t>A proxy of energy from horizontal currents (U, V)</a:t>
                  </a:r>
                </a:p>
              </p:txBody>
            </p:sp>
          </p:grpSp>
          <p:pic>
            <p:nvPicPr>
              <p:cNvPr id="303" name="Picture 12" descr="http://www.iconexperience.com/_img/o_collection_png/green_dark_grey/512x512/plain/magnifying_glass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88034" y="817396"/>
                <a:ext cx="144000" cy="1440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04" name="Rectangle 123"/>
              <p:cNvSpPr>
                <a:spLocks noChangeArrowheads="1"/>
              </p:cNvSpPr>
              <p:nvPr/>
            </p:nvSpPr>
            <p:spPr bwMode="auto">
              <a:xfrm>
                <a:off x="5373216" y="725166"/>
                <a:ext cx="1282816" cy="6032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marL="342900" indent="-342900" defTabSz="355600" eaLnBrk="0" hangingPunct="0">
                  <a:spcBef>
                    <a:spcPct val="20000"/>
                  </a:spcBef>
                  <a:buFont typeface="Arial" pitchFamily="34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85725" defTabSz="355600" eaLnBrk="0" hangingPunct="0">
                  <a:spcBef>
                    <a:spcPct val="20000"/>
                  </a:spcBef>
                  <a:buFont typeface="Arial" pitchFamily="34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defTabSz="355600" eaLnBrk="0" hangingPunct="0">
                  <a:spcBef>
                    <a:spcPct val="20000"/>
                  </a:spcBef>
                  <a:buFont typeface="Arial" pitchFamily="34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defTabSz="355600" eaLnBrk="0" hangingPunct="0">
                  <a:spcBef>
                    <a:spcPct val="20000"/>
                  </a:spcBef>
                  <a:buFont typeface="Arial" pitchFamily="34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defTabSz="355600" eaLnBrk="0" hangingPunct="0">
                  <a:spcBef>
                    <a:spcPct val="20000"/>
                  </a:spcBef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defTabSz="355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defTabSz="355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defTabSz="355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defTabSz="355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marL="85725" marR="0" lvl="1" indent="0" defTabSz="355600" eaLnBrk="1" fontAlgn="auto" latinLnBrk="0" hangingPunct="1">
                  <a:lnSpc>
                    <a:spcPct val="200000"/>
                  </a:lnSpc>
                  <a:spcBef>
                    <a:spcPct val="0"/>
                  </a:spcBef>
                  <a:spcAft>
                    <a:spcPct val="1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fr-FR" sz="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 pitchFamily="34" charset="0"/>
                    <a:cs typeface="Arial" pitchFamily="34" charset="0"/>
                  </a:rPr>
                  <a:t>25km resolution</a:t>
                </a:r>
              </a:p>
              <a:p>
                <a:pPr marL="85725" marR="0" lvl="1" indent="0" defTabSz="355600" eaLnBrk="1" fontAlgn="auto" latinLnBrk="0" hangingPunct="1">
                  <a:lnSpc>
                    <a:spcPct val="200000"/>
                  </a:lnSpc>
                  <a:spcBef>
                    <a:spcPct val="0"/>
                  </a:spcBef>
                  <a:spcAft>
                    <a:spcPct val="1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PT" altLang="fr-FR" sz="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 pitchFamily="34" charset="0"/>
                    <a:cs typeface="Arial" pitchFamily="34" charset="0"/>
                  </a:rPr>
                  <a:t>EKE = ½*(U</a:t>
                </a:r>
                <a:r>
                  <a:rPr kumimoji="0" lang="pt-PT" altLang="fr-FR" sz="800" b="0" i="0" u="none" strike="noStrike" kern="0" cap="none" spc="0" normalizeH="0" baseline="3000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 pitchFamily="34" charset="0"/>
                    <a:cs typeface="Arial" pitchFamily="34" charset="0"/>
                  </a:rPr>
                  <a:t>2</a:t>
                </a:r>
                <a:r>
                  <a:rPr kumimoji="0" lang="pt-PT" altLang="fr-FR" sz="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 pitchFamily="34" charset="0"/>
                    <a:cs typeface="Arial" pitchFamily="34" charset="0"/>
                  </a:rPr>
                  <a:t>+V</a:t>
                </a:r>
                <a:r>
                  <a:rPr kumimoji="0" lang="pt-PT" altLang="fr-FR" sz="800" b="0" i="0" u="none" strike="noStrike" kern="0" cap="none" spc="0" normalizeH="0" baseline="3000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 pitchFamily="34" charset="0"/>
                    <a:cs typeface="Arial" pitchFamily="34" charset="0"/>
                  </a:rPr>
                  <a:t>2</a:t>
                </a:r>
                <a:r>
                  <a:rPr kumimoji="0" lang="pt-PT" altLang="fr-FR" sz="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 pitchFamily="34" charset="0"/>
                    <a:cs typeface="Arial" pitchFamily="34" charset="0"/>
                  </a:rPr>
                  <a:t>)</a:t>
                </a:r>
              </a:p>
            </p:txBody>
          </p:sp>
          <p:sp>
            <p:nvSpPr>
              <p:cNvPr id="305" name="Rectangle 124"/>
              <p:cNvSpPr>
                <a:spLocks noChangeArrowheads="1"/>
              </p:cNvSpPr>
              <p:nvPr/>
            </p:nvSpPr>
            <p:spPr bwMode="auto">
              <a:xfrm>
                <a:off x="4401080" y="725166"/>
                <a:ext cx="972136" cy="6032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marL="342900" indent="-342900" defTabSz="355600" eaLnBrk="0" hangingPunct="0">
                  <a:spcBef>
                    <a:spcPct val="20000"/>
                  </a:spcBef>
                  <a:buFont typeface="Arial" pitchFamily="34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85725" defTabSz="355600" eaLnBrk="0" hangingPunct="0">
                  <a:spcBef>
                    <a:spcPct val="20000"/>
                  </a:spcBef>
                  <a:buFont typeface="Arial" pitchFamily="34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defTabSz="355600" eaLnBrk="0" hangingPunct="0">
                  <a:spcBef>
                    <a:spcPct val="20000"/>
                  </a:spcBef>
                  <a:buFont typeface="Arial" pitchFamily="34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defTabSz="355600" eaLnBrk="0" hangingPunct="0">
                  <a:spcBef>
                    <a:spcPct val="20000"/>
                  </a:spcBef>
                  <a:buFont typeface="Arial" pitchFamily="34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defTabSz="355600" eaLnBrk="0" hangingPunct="0">
                  <a:spcBef>
                    <a:spcPct val="20000"/>
                  </a:spcBef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defTabSz="355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defTabSz="355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defTabSz="355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defTabSz="355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marL="85725" marR="0" lvl="1" indent="0" defTabSz="355600" eaLnBrk="1" fontAlgn="auto" latinLnBrk="0" hangingPunct="1">
                  <a:lnSpc>
                    <a:spcPct val="200000"/>
                  </a:lnSpc>
                  <a:spcBef>
                    <a:spcPct val="0"/>
                  </a:spcBef>
                  <a:spcAft>
                    <a:spcPct val="1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fr-FR" sz="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 pitchFamily="34" charset="0"/>
                    <a:cs typeface="Arial" pitchFamily="34" charset="0"/>
                  </a:rPr>
                  <a:t>global coverage</a:t>
                </a:r>
                <a:endParaRPr kumimoji="0" lang="pt-PT" altLang="fr-FR" sz="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itchFamily="34" charset="0"/>
                  <a:cs typeface="Arial" pitchFamily="34" charset="0"/>
                </a:endParaRPr>
              </a:p>
              <a:p>
                <a:pPr marL="85725" marR="0" lvl="1" indent="0" defTabSz="355600" eaLnBrk="1" fontAlgn="auto" latinLnBrk="0" hangingPunct="1">
                  <a:lnSpc>
                    <a:spcPct val="200000"/>
                  </a:lnSpc>
                  <a:spcBef>
                    <a:spcPct val="0"/>
                  </a:spcBef>
                  <a:spcAft>
                    <a:spcPct val="1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fr-FR" sz="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 pitchFamily="34" charset="0"/>
                    <a:cs typeface="Arial" pitchFamily="34" charset="0"/>
                  </a:rPr>
                  <a:t>Daily </a:t>
                </a:r>
                <a:r>
                  <a:rPr kumimoji="0" lang="en-US" altLang="fr-FR" sz="7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 pitchFamily="34" charset="0"/>
                    <a:cs typeface="Arial" pitchFamily="34" charset="0"/>
                  </a:rPr>
                  <a:t>93-NRT</a:t>
                </a:r>
                <a:endParaRPr kumimoji="0" lang="pt-PT" altLang="fr-FR" sz="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itchFamily="34" charset="0"/>
                  <a:cs typeface="Arial" pitchFamily="34" charset="0"/>
                </a:endParaRPr>
              </a:p>
            </p:txBody>
          </p:sp>
          <p:pic>
            <p:nvPicPr>
              <p:cNvPr id="306" name="Picture 24" descr="https://encrypted-tbn2.gstatic.com/images?q=tbn:ANd9GcQpHrkfT2n0_Hc9-Rh7iLO4W1EmzZIHRvbwdvbf8sj2cpqSMuM7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92790" y="1044003"/>
                <a:ext cx="144000" cy="14109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07" name="Picture 28" descr="https://cdn3.iconfinder.com/data/icons/business-office-2/512/glasswatch_timer-512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clrChange>
                  <a:clrFrom>
                    <a:srgbClr val="414141"/>
                  </a:clrFrom>
                  <a:clrTo>
                    <a:srgbClr val="414141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15906" y="1036140"/>
                <a:ext cx="144000" cy="1440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08" name="Picture 30" descr="https://encrypted-tbn2.gstatic.com/images?q=tbn:ANd9GcR4vv5SunMvzos-1Wnyeolx6uu99xMURDcQ9FgvqdzC-tyJq9Ag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92400" y="804580"/>
                <a:ext cx="180000" cy="14987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309" name="Group 128"/>
              <p:cNvGrpSpPr>
                <a:grpSpLocks/>
              </p:cNvGrpSpPr>
              <p:nvPr/>
            </p:nvGrpSpPr>
            <p:grpSpPr bwMode="auto">
              <a:xfrm>
                <a:off x="4350410" y="1283912"/>
                <a:ext cx="2226892" cy="169277"/>
                <a:chOff x="4317749" y="1280283"/>
                <a:chExt cx="2226892" cy="169277"/>
              </a:xfrm>
              <a:grpFill/>
            </p:grpSpPr>
            <p:grpSp>
              <p:nvGrpSpPr>
                <p:cNvPr id="310" name="Group 129"/>
                <p:cNvGrpSpPr>
                  <a:grpSpLocks/>
                </p:cNvGrpSpPr>
                <p:nvPr/>
              </p:nvGrpSpPr>
              <p:grpSpPr bwMode="auto">
                <a:xfrm>
                  <a:off x="4317749" y="1280283"/>
                  <a:ext cx="2226892" cy="169277"/>
                  <a:chOff x="3803848" y="151952"/>
                  <a:chExt cx="2226892" cy="169277"/>
                </a:xfrm>
                <a:grpFill/>
              </p:grpSpPr>
              <p:sp>
                <p:nvSpPr>
                  <p:cNvPr id="312" name="TextBox 311"/>
                  <p:cNvSpPr txBox="1"/>
                  <p:nvPr/>
                </p:nvSpPr>
                <p:spPr>
                  <a:xfrm>
                    <a:off x="3804352" y="151415"/>
                    <a:ext cx="2225741" cy="169814"/>
                  </a:xfrm>
                  <a:prstGeom prst="rect">
                    <a:avLst/>
                  </a:prstGeom>
                  <a:grpFill/>
                </p:spPr>
                <p:txBody>
                  <a:bodyPr wrap="none">
                    <a:spAutoFit/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pt-PT" sz="5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ysClr val="window" lastClr="FFFFFF">
                            <a:lumMod val="50000"/>
                          </a:sysClr>
                        </a:solidFill>
                        <a:effectLst/>
                        <a:uLnTx/>
                        <a:uFillTx/>
                      </a:rPr>
                      <a:t>82   84    86    88   90    92    94    96   98    00    02   04    06    08   10    12   14   </a:t>
                    </a:r>
                  </a:p>
                </p:txBody>
              </p:sp>
              <p:grpSp>
                <p:nvGrpSpPr>
                  <p:cNvPr id="313" name="Group 132"/>
                  <p:cNvGrpSpPr>
                    <a:grpSpLocks/>
                  </p:cNvGrpSpPr>
                  <p:nvPr/>
                </p:nvGrpSpPr>
                <p:grpSpPr bwMode="auto">
                  <a:xfrm>
                    <a:off x="3894609" y="166468"/>
                    <a:ext cx="1944000" cy="3629"/>
                    <a:chOff x="3894609" y="166468"/>
                    <a:chExt cx="1944000" cy="3629"/>
                  </a:xfrm>
                  <a:grpFill/>
                </p:grpSpPr>
                <p:cxnSp>
                  <p:nvCxnSpPr>
                    <p:cNvPr id="314" name="Straight Connector 313"/>
                    <p:cNvCxnSpPr/>
                    <p:nvPr/>
                  </p:nvCxnSpPr>
                  <p:spPr>
                    <a:xfrm>
                      <a:off x="3898018" y="165698"/>
                      <a:ext cx="1939983" cy="0"/>
                    </a:xfrm>
                    <a:prstGeom prst="line">
                      <a:avLst/>
                    </a:prstGeom>
                    <a:grpFill/>
                    <a:ln w="57150" cap="flat" cmpd="sng" algn="ctr">
                      <a:solidFill>
                        <a:sysClr val="window" lastClr="FFFFFF">
                          <a:lumMod val="85000"/>
                        </a:sysClr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315" name="Straight Connector 314"/>
                    <p:cNvCxnSpPr/>
                    <p:nvPr/>
                  </p:nvCxnSpPr>
                  <p:spPr>
                    <a:xfrm>
                      <a:off x="3894843" y="165698"/>
                      <a:ext cx="1939983" cy="0"/>
                    </a:xfrm>
                    <a:prstGeom prst="line">
                      <a:avLst/>
                    </a:prstGeom>
                    <a:grpFill/>
                    <a:ln w="57150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ysDot"/>
                    </a:ln>
                    <a:effectLst/>
                  </p:spPr>
                </p:cxnSp>
              </p:grpSp>
            </p:grpSp>
            <p:cxnSp>
              <p:nvCxnSpPr>
                <p:cNvPr id="311" name="Straight Connector 310"/>
                <p:cNvCxnSpPr/>
                <p:nvPr/>
              </p:nvCxnSpPr>
              <p:spPr>
                <a:xfrm>
                  <a:off x="5053288" y="1289268"/>
                  <a:ext cx="1258924" cy="0"/>
                </a:xfrm>
                <a:prstGeom prst="line">
                  <a:avLst/>
                </a:prstGeom>
                <a:grpFill/>
                <a:ln w="38100" cap="rnd" cmpd="sng" algn="ctr">
                  <a:solidFill>
                    <a:srgbClr val="FFC000"/>
                  </a:solidFill>
                  <a:prstDash val="solid"/>
                </a:ln>
                <a:effectLst/>
              </p:spPr>
            </p:cxnSp>
          </p:grpSp>
        </p:grpSp>
        <p:pic>
          <p:nvPicPr>
            <p:cNvPr id="301" name="Picture 48" descr="http://www.aoml.noaa.gov/phod/altimetry/cvar/mal/mean_eke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6263" y="6486186"/>
              <a:ext cx="483713" cy="5760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31" name="ZoneTexte 213"/>
          <p:cNvSpPr txBox="1">
            <a:spLocks noChangeArrowheads="1"/>
          </p:cNvSpPr>
          <p:nvPr/>
        </p:nvSpPr>
        <p:spPr bwMode="auto">
          <a:xfrm>
            <a:off x="6386513" y="2220107"/>
            <a:ext cx="2605095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1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+ local </a:t>
            </a:r>
            <a:r>
              <a:rPr kumimoji="0" lang="fr-FR" altLang="fr-FR" sz="1400" b="1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analysis</a:t>
            </a:r>
            <a:r>
              <a:rPr kumimoji="0" lang="fr-FR" altLang="fr-FR" sz="1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 for </a:t>
            </a:r>
            <a:r>
              <a:rPr kumimoji="0" lang="fr-FR" altLang="fr-FR" sz="1400" b="1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sea</a:t>
            </a:r>
            <a:r>
              <a:rPr kumimoji="0" lang="fr-FR" altLang="fr-FR" sz="1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 </a:t>
            </a:r>
            <a:r>
              <a:rPr kumimoji="0" lang="fr-FR" altLang="fr-FR" sz="1400" b="1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bottom</a:t>
            </a:r>
            <a:r>
              <a:rPr kumimoji="0" lang="fr-FR" altLang="fr-FR" sz="1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 classification &amp; </a:t>
            </a:r>
            <a:r>
              <a:rPr kumimoji="0" lang="fr-FR" altLang="fr-FR" sz="1400" b="1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bathymetry</a:t>
            </a:r>
            <a:r>
              <a:rPr kumimoji="0" lang="fr-FR" altLang="fr-FR" sz="1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,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1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local </a:t>
            </a:r>
            <a:r>
              <a:rPr kumimoji="0" lang="fr-FR" altLang="fr-FR" sz="1400" b="1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hydrodynamic</a:t>
            </a:r>
            <a:r>
              <a:rPr kumimoji="0" lang="fr-FR" altLang="fr-FR" sz="1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 </a:t>
            </a:r>
            <a:r>
              <a:rPr kumimoji="0" lang="fr-FR" altLang="fr-FR" sz="1400" b="1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modelling</a:t>
            </a:r>
            <a:endParaRPr kumimoji="0" lang="fr-FR" altLang="fr-FR" sz="14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grpSp>
        <p:nvGrpSpPr>
          <p:cNvPr id="426" name="Group 425"/>
          <p:cNvGrpSpPr/>
          <p:nvPr/>
        </p:nvGrpSpPr>
        <p:grpSpPr>
          <a:xfrm>
            <a:off x="57158" y="1030287"/>
            <a:ext cx="3082925" cy="5675313"/>
            <a:chOff x="57158" y="738993"/>
            <a:chExt cx="3082925" cy="5675313"/>
          </a:xfrm>
        </p:grpSpPr>
        <p:grpSp>
          <p:nvGrpSpPr>
            <p:cNvPr id="215" name="Group 4"/>
            <p:cNvGrpSpPr>
              <a:grpSpLocks/>
            </p:cNvGrpSpPr>
            <p:nvPr/>
          </p:nvGrpSpPr>
          <p:grpSpPr bwMode="auto">
            <a:xfrm>
              <a:off x="57158" y="2982131"/>
              <a:ext cx="3065463" cy="1069975"/>
              <a:chOff x="122609" y="2765169"/>
              <a:chExt cx="3065408" cy="1069673"/>
            </a:xfrm>
            <a:solidFill>
              <a:srgbClr val="9BBB59">
                <a:lumMod val="40000"/>
                <a:lumOff val="60000"/>
              </a:srgbClr>
            </a:solidFill>
          </p:grpSpPr>
          <p:grpSp>
            <p:nvGrpSpPr>
              <p:cNvPr id="406" name="Group 5"/>
              <p:cNvGrpSpPr>
                <a:grpSpLocks/>
              </p:cNvGrpSpPr>
              <p:nvPr/>
            </p:nvGrpSpPr>
            <p:grpSpPr bwMode="auto">
              <a:xfrm>
                <a:off x="122609" y="2765169"/>
                <a:ext cx="3065408" cy="1069673"/>
                <a:chOff x="3573016" y="383516"/>
                <a:chExt cx="3065408" cy="1069673"/>
              </a:xfrm>
              <a:grpFill/>
            </p:grpSpPr>
            <p:grpSp>
              <p:nvGrpSpPr>
                <p:cNvPr id="408" name="Group 7"/>
                <p:cNvGrpSpPr>
                  <a:grpSpLocks/>
                </p:cNvGrpSpPr>
                <p:nvPr/>
              </p:nvGrpSpPr>
              <p:grpSpPr bwMode="auto">
                <a:xfrm>
                  <a:off x="3573016" y="383516"/>
                  <a:ext cx="3065408" cy="1041092"/>
                  <a:chOff x="0" y="31097"/>
                  <a:chExt cx="3065408" cy="1041092"/>
                </a:xfrm>
                <a:grpFill/>
              </p:grpSpPr>
              <p:sp>
                <p:nvSpPr>
                  <p:cNvPr id="422" name="Rounded Rectangle 421"/>
                  <p:cNvSpPr/>
                  <p:nvPr/>
                </p:nvSpPr>
                <p:spPr>
                  <a:xfrm>
                    <a:off x="0" y="31097"/>
                    <a:ext cx="3065408" cy="1041106"/>
                  </a:xfrm>
                  <a:prstGeom prst="roundRect">
                    <a:avLst>
                      <a:gd name="adj" fmla="val 10000"/>
                    </a:avLst>
                  </a:prstGeom>
                  <a:grpFill/>
                  <a:ln>
                    <a:noFill/>
                  </a:ln>
                  <a:effectLst>
                    <a:outerShdw blurRad="40000" dist="20000" dir="5400000" rotWithShape="0">
                      <a:srgbClr val="000000">
                        <a:alpha val="38000"/>
                      </a:srgbClr>
                    </a:outerShdw>
                  </a:effectLst>
                </p:spPr>
              </p:sp>
              <p:sp>
                <p:nvSpPr>
                  <p:cNvPr id="423" name="Rounded Rectangle 4"/>
                  <p:cNvSpPr/>
                  <p:nvPr/>
                </p:nvSpPr>
                <p:spPr>
                  <a:xfrm>
                    <a:off x="38099" y="31097"/>
                    <a:ext cx="3027309" cy="1041106"/>
                  </a:xfrm>
                  <a:prstGeom prst="rect">
                    <a:avLst/>
                  </a:prstGeom>
                  <a:grpFill/>
                  <a:ln>
                    <a:noFill/>
                  </a:ln>
                  <a:effectLst/>
                </p:spPr>
                <p:txBody>
                  <a:bodyPr lIns="38100" tIns="38100" rIns="38100" bIns="38100"/>
                  <a:lstStyle>
                    <a:lvl1pPr marL="87313" indent="-85725" defTabSz="444500" eaLnBrk="0" hangingPunct="0">
                      <a:tabLst>
                        <a:tab pos="90488" algn="l"/>
                      </a:tabLs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1pPr>
                    <a:lvl2pPr marL="717550" defTabSz="444500" eaLnBrk="0" hangingPunct="0">
                      <a:tabLst>
                        <a:tab pos="90488" algn="l"/>
                      </a:tabLs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2pPr>
                    <a:lvl3pPr marL="1143000" indent="-228600" defTabSz="444500" eaLnBrk="0" hangingPunct="0">
                      <a:tabLst>
                        <a:tab pos="90488" algn="l"/>
                      </a:tabLs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3pPr>
                    <a:lvl4pPr marL="1600200" indent="-228600" defTabSz="444500" eaLnBrk="0" hangingPunct="0">
                      <a:tabLst>
                        <a:tab pos="90488" algn="l"/>
                      </a:tabLs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4pPr>
                    <a:lvl5pPr marL="2057400" indent="-228600" defTabSz="444500" eaLnBrk="0" hangingPunct="0">
                      <a:tabLst>
                        <a:tab pos="90488" algn="l"/>
                      </a:tabLs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5pPr>
                    <a:lvl6pPr marL="2514600" indent="-228600" defTabSz="4445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tabLst>
                        <a:tab pos="90488" algn="l"/>
                      </a:tabLs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6pPr>
                    <a:lvl7pPr marL="2971800" indent="-228600" defTabSz="4445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tabLst>
                        <a:tab pos="90488" algn="l"/>
                      </a:tabLs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7pPr>
                    <a:lvl8pPr marL="3429000" indent="-228600" defTabSz="4445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tabLst>
                        <a:tab pos="90488" algn="l"/>
                      </a:tabLs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8pPr>
                    <a:lvl9pPr marL="3886200" indent="-228600" defTabSz="4445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tabLst>
                        <a:tab pos="90488" algn="l"/>
                      </a:tabLs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9pPr>
                  </a:lstStyle>
                  <a:p>
                    <a:pPr marL="87313" marR="0" lvl="0" indent="-85725" defTabSz="444500" eaLnBrk="1" fontAlgn="auto" latinLnBrk="0" hangingPunct="1">
                      <a:lnSpc>
                        <a:spcPct val="90000"/>
                      </a:lnSpc>
                      <a:spcBef>
                        <a:spcPts val="0"/>
                      </a:spcBef>
                      <a:spcAft>
                        <a:spcPct val="35000"/>
                      </a:spcAft>
                      <a:buClrTx/>
                      <a:buSzTx/>
                      <a:buFontTx/>
                      <a:buNone/>
                      <a:tabLst>
                        <a:tab pos="90488" algn="l"/>
                      </a:tabLst>
                      <a:defRPr/>
                    </a:pPr>
                    <a:r>
                      <a:rPr kumimoji="0" lang="en-US" altLang="fr-FR" sz="1000" b="1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itchFamily="34" charset="0"/>
                        <a:ea typeface="+mn-ea"/>
                        <a:cs typeface="Arial" pitchFamily="34" charset="0"/>
                      </a:rPr>
                      <a:t>PARTICULATE BACK-SCATTERING COEFFICIENT </a:t>
                    </a:r>
                    <a:r>
                      <a:rPr kumimoji="0" lang="pt-PT" altLang="fr-FR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itchFamily="34" charset="0"/>
                        <a:ea typeface="+mn-ea"/>
                        <a:cs typeface="Arial" pitchFamily="34" charset="0"/>
                      </a:rPr>
                      <a:t> (BBP)</a:t>
                    </a:r>
                  </a:p>
                  <a:p>
                    <a:pPr marL="717550" marR="0" lvl="1" indent="0" defTabSz="444500" eaLnBrk="1" fontAlgn="auto" latinLnBrk="0" hangingPunct="1">
                      <a:lnSpc>
                        <a:spcPct val="90000"/>
                      </a:lnSpc>
                      <a:spcBef>
                        <a:spcPts val="0"/>
                      </a:spcBef>
                      <a:spcAft>
                        <a:spcPct val="15000"/>
                      </a:spcAft>
                      <a:buClrTx/>
                      <a:buSzTx/>
                      <a:buFontTx/>
                      <a:buNone/>
                      <a:tabLst>
                        <a:tab pos="90488" algn="l"/>
                      </a:tabLst>
                      <a:defRPr/>
                    </a:pPr>
                    <a:r>
                      <a:rPr kumimoji="0" lang="en-US" altLang="fr-FR" sz="8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itchFamily="34" charset="0"/>
                        <a:ea typeface="+mn-ea"/>
                        <a:cs typeface="Arial" pitchFamily="34" charset="0"/>
                      </a:rPr>
                      <a:t>A proxy for the concentration of suspended matter</a:t>
                    </a:r>
                    <a:endParaRPr kumimoji="0" lang="pt-PT" altLang="fr-FR" sz="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 pitchFamily="34" charset="0"/>
                      <a:ea typeface="+mn-ea"/>
                      <a:cs typeface="Arial" pitchFamily="34" charset="0"/>
                    </a:endParaRPr>
                  </a:p>
                  <a:p>
                    <a:pPr marL="717550" marR="0" lvl="1" indent="0" defTabSz="444500" eaLnBrk="1" fontAlgn="auto" latinLnBrk="0" hangingPunct="1">
                      <a:lnSpc>
                        <a:spcPct val="90000"/>
                      </a:lnSpc>
                      <a:spcBef>
                        <a:spcPts val="0"/>
                      </a:spcBef>
                      <a:spcAft>
                        <a:spcPct val="15000"/>
                      </a:spcAft>
                      <a:buClrTx/>
                      <a:buSzTx/>
                      <a:buFontTx/>
                      <a:buNone/>
                      <a:tabLst>
                        <a:tab pos="90488" algn="l"/>
                      </a:tabLst>
                      <a:defRPr/>
                    </a:pPr>
                    <a:endParaRPr kumimoji="0" lang="en-US" altLang="fr-FR" sz="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 pitchFamily="34" charset="0"/>
                      <a:ea typeface="+mn-ea"/>
                      <a:cs typeface="Arial" pitchFamily="34" charset="0"/>
                    </a:endParaRPr>
                  </a:p>
                </p:txBody>
              </p:sp>
            </p:grpSp>
            <p:pic>
              <p:nvPicPr>
                <p:cNvPr id="409" name="Picture 12" descr="http://www.iconexperience.com/_img/o_collection_png/green_dark_grey/512x512/plain/magnifying_glass.png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88034" y="817396"/>
                  <a:ext cx="144000" cy="14400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410" name="Rectangle 9"/>
                <p:cNvSpPr>
                  <a:spLocks noChangeArrowheads="1"/>
                </p:cNvSpPr>
                <p:nvPr/>
              </p:nvSpPr>
              <p:spPr bwMode="auto">
                <a:xfrm>
                  <a:off x="5373216" y="719400"/>
                  <a:ext cx="1152128" cy="603242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marL="342900" indent="-342900" defTabSz="355600" eaLnBrk="0" hangingPunct="0">
                    <a:spcBef>
                      <a:spcPct val="20000"/>
                    </a:spcBef>
                    <a:buFont typeface="Arial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85725" defTabSz="355600" eaLnBrk="0" hangingPunct="0">
                    <a:spcBef>
                      <a:spcPct val="20000"/>
                    </a:spcBef>
                    <a:buFont typeface="Arial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 defTabSz="355600" eaLnBrk="0" hangingPunct="0">
                    <a:spcBef>
                      <a:spcPct val="20000"/>
                    </a:spcBef>
                    <a:buFont typeface="Arial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 defTabSz="355600" eaLnBrk="0" hangingPunct="0">
                    <a:spcBef>
                      <a:spcPct val="20000"/>
                    </a:spcBef>
                    <a:buFont typeface="Arial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 defTabSz="355600" eaLnBrk="0" hangingPunct="0">
                    <a:spcBef>
                      <a:spcPct val="20000"/>
                    </a:spcBef>
                    <a:buFont typeface="Arial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defTabSz="355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defTabSz="355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defTabSz="355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defTabSz="355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marL="85725" marR="0" lvl="1" indent="0" defTabSz="355600" eaLnBrk="1" fontAlgn="auto" latinLnBrk="0" hangingPunct="1">
                    <a:lnSpc>
                      <a:spcPct val="200000"/>
                    </a:lnSpc>
                    <a:spcBef>
                      <a:spcPct val="0"/>
                    </a:spcBef>
                    <a:spcAft>
                      <a:spcPct val="150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fr-FR" sz="8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Calibri" pitchFamily="34" charset="0"/>
                      <a:cs typeface="Arial" pitchFamily="34" charset="0"/>
                    </a:rPr>
                    <a:t>1km resolution</a:t>
                  </a:r>
                  <a:endParaRPr kumimoji="0" lang="pt-PT" altLang="fr-FR" sz="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 pitchFamily="34" charset="0"/>
                    <a:cs typeface="Arial" pitchFamily="34" charset="0"/>
                  </a:endParaRPr>
                </a:p>
                <a:p>
                  <a:pPr marL="85725" marR="0" lvl="1" indent="0" defTabSz="355600" eaLnBrk="1" fontAlgn="auto" latinLnBrk="0" hangingPunct="1">
                    <a:lnSpc>
                      <a:spcPct val="200000"/>
                    </a:lnSpc>
                    <a:spcBef>
                      <a:spcPct val="0"/>
                    </a:spcBef>
                    <a:spcAft>
                      <a:spcPct val="150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pt-PT" altLang="fr-FR" sz="8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Calibri" pitchFamily="34" charset="0"/>
                      <a:cs typeface="Arial" pitchFamily="34" charset="0"/>
                    </a:rPr>
                    <a:t>GSM &amp; AV algorithm</a:t>
                  </a:r>
                </a:p>
              </p:txBody>
            </p:sp>
            <p:sp>
              <p:nvSpPr>
                <p:cNvPr id="411" name="Rectangle 10"/>
                <p:cNvSpPr>
                  <a:spLocks noChangeArrowheads="1"/>
                </p:cNvSpPr>
                <p:nvPr/>
              </p:nvSpPr>
              <p:spPr bwMode="auto">
                <a:xfrm>
                  <a:off x="4401080" y="719400"/>
                  <a:ext cx="972136" cy="603242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marL="342900" indent="-342900" defTabSz="355600" eaLnBrk="0" hangingPunct="0">
                    <a:spcBef>
                      <a:spcPct val="20000"/>
                    </a:spcBef>
                    <a:buFont typeface="Arial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85725" defTabSz="355600" eaLnBrk="0" hangingPunct="0">
                    <a:spcBef>
                      <a:spcPct val="20000"/>
                    </a:spcBef>
                    <a:buFont typeface="Arial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 defTabSz="355600" eaLnBrk="0" hangingPunct="0">
                    <a:spcBef>
                      <a:spcPct val="20000"/>
                    </a:spcBef>
                    <a:buFont typeface="Arial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 defTabSz="355600" eaLnBrk="0" hangingPunct="0">
                    <a:spcBef>
                      <a:spcPct val="20000"/>
                    </a:spcBef>
                    <a:buFont typeface="Arial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 defTabSz="355600" eaLnBrk="0" hangingPunct="0">
                    <a:spcBef>
                      <a:spcPct val="20000"/>
                    </a:spcBef>
                    <a:buFont typeface="Arial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defTabSz="355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defTabSz="355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defTabSz="355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defTabSz="355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marL="85725" marR="0" lvl="1" indent="0" defTabSz="355600" eaLnBrk="1" fontAlgn="auto" latinLnBrk="0" hangingPunct="1">
                    <a:lnSpc>
                      <a:spcPct val="200000"/>
                    </a:lnSpc>
                    <a:spcBef>
                      <a:spcPct val="0"/>
                    </a:spcBef>
                    <a:spcAft>
                      <a:spcPct val="150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fr-FR" sz="8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Calibri" pitchFamily="34" charset="0"/>
                      <a:cs typeface="Arial" pitchFamily="34" charset="0"/>
                    </a:rPr>
                    <a:t>global coverage</a:t>
                  </a:r>
                  <a:endParaRPr kumimoji="0" lang="pt-PT" altLang="fr-FR" sz="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 pitchFamily="34" charset="0"/>
                    <a:cs typeface="Arial" pitchFamily="34" charset="0"/>
                  </a:endParaRPr>
                </a:p>
                <a:p>
                  <a:pPr marL="85725" marR="0" lvl="1" indent="0" defTabSz="355600" eaLnBrk="1" fontAlgn="auto" latinLnBrk="0" hangingPunct="1">
                    <a:lnSpc>
                      <a:spcPct val="200000"/>
                    </a:lnSpc>
                    <a:spcBef>
                      <a:spcPct val="0"/>
                    </a:spcBef>
                    <a:spcAft>
                      <a:spcPct val="150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fr-FR" sz="8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Calibri" pitchFamily="34" charset="0"/>
                      <a:cs typeface="Arial" pitchFamily="34" charset="0"/>
                    </a:rPr>
                    <a:t>Daily    1997-NRT</a:t>
                  </a:r>
                  <a:endParaRPr kumimoji="0" lang="pt-PT" altLang="fr-FR" sz="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 pitchFamily="34" charset="0"/>
                    <a:cs typeface="Arial" pitchFamily="34" charset="0"/>
                  </a:endParaRPr>
                </a:p>
              </p:txBody>
            </p:sp>
            <p:pic>
              <p:nvPicPr>
                <p:cNvPr id="412" name="Picture 24" descr="https://encrypted-tbn2.gstatic.com/images?q=tbn:ANd9GcQpHrkfT2n0_Hc9-Rh7iLO4W1EmzZIHRvbwdvbf8sj2cpqSMuM7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92790" y="1044003"/>
                  <a:ext cx="144000" cy="14109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413" name="Picture 28" descr="https://cdn3.iconfinder.com/data/icons/business-office-2/512/glasswatch_timer-512.png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clrChange>
                    <a:clrFrom>
                      <a:srgbClr val="414141"/>
                    </a:clrFrom>
                    <a:clrTo>
                      <a:srgbClr val="414141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415906" y="1036140"/>
                  <a:ext cx="144000" cy="14400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414" name="Picture 30" descr="https://encrypted-tbn2.gstatic.com/images?q=tbn:ANd9GcR4vv5SunMvzos-1Wnyeolx6uu99xMURDcQ9FgvqdzC-tyJq9Ag"/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392400" y="804580"/>
                  <a:ext cx="180000" cy="149874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grpSp>
              <p:nvGrpSpPr>
                <p:cNvPr id="415" name="Group 14"/>
                <p:cNvGrpSpPr>
                  <a:grpSpLocks/>
                </p:cNvGrpSpPr>
                <p:nvPr/>
              </p:nvGrpSpPr>
              <p:grpSpPr bwMode="auto">
                <a:xfrm>
                  <a:off x="4350410" y="1283912"/>
                  <a:ext cx="2226892" cy="169277"/>
                  <a:chOff x="4317749" y="1280283"/>
                  <a:chExt cx="2226892" cy="169277"/>
                </a:xfrm>
                <a:grpFill/>
              </p:grpSpPr>
              <p:grpSp>
                <p:nvGrpSpPr>
                  <p:cNvPr id="416" name="Group 15"/>
                  <p:cNvGrpSpPr>
                    <a:grpSpLocks/>
                  </p:cNvGrpSpPr>
                  <p:nvPr/>
                </p:nvGrpSpPr>
                <p:grpSpPr bwMode="auto">
                  <a:xfrm>
                    <a:off x="4317749" y="1280283"/>
                    <a:ext cx="2226892" cy="169277"/>
                    <a:chOff x="3803848" y="151952"/>
                    <a:chExt cx="2226892" cy="169277"/>
                  </a:xfrm>
                  <a:grpFill/>
                </p:grpSpPr>
                <p:sp>
                  <p:nvSpPr>
                    <p:cNvPr id="418" name="TextBox 417"/>
                    <p:cNvSpPr txBox="1"/>
                    <p:nvPr/>
                  </p:nvSpPr>
                  <p:spPr>
                    <a:xfrm>
                      <a:off x="3804315" y="151414"/>
                      <a:ext cx="2225635" cy="169815"/>
                    </a:xfrm>
                    <a:prstGeom prst="rect">
                      <a:avLst/>
                    </a:prstGeom>
                    <a:grpFill/>
                  </p:spPr>
                  <p:txBody>
                    <a:bodyPr wrap="none">
                      <a:spAutoFit/>
                    </a:bodyPr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PT" sz="5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ysClr val="window" lastClr="FFFFFF">
                              <a:lumMod val="50000"/>
                            </a:sysClr>
                          </a:solidFill>
                          <a:effectLst/>
                          <a:uLnTx/>
                          <a:uFillTx/>
                        </a:rPr>
                        <a:t>82   84    86    88   90    92    94    96   98    00    02   04    06    08   10    12   14   </a:t>
                      </a:r>
                    </a:p>
                  </p:txBody>
                </p:sp>
                <p:grpSp>
                  <p:nvGrpSpPr>
                    <p:cNvPr id="419" name="Group 24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94609" y="166468"/>
                      <a:ext cx="1944000" cy="3629"/>
                      <a:chOff x="3894609" y="166468"/>
                      <a:chExt cx="1944000" cy="3629"/>
                    </a:xfrm>
                    <a:grpFill/>
                  </p:grpSpPr>
                  <p:cxnSp>
                    <p:nvCxnSpPr>
                      <p:cNvPr id="420" name="Straight Connector 419"/>
                      <p:cNvCxnSpPr/>
                      <p:nvPr/>
                    </p:nvCxnSpPr>
                    <p:spPr>
                      <a:xfrm>
                        <a:off x="3897976" y="165698"/>
                        <a:ext cx="1939890" cy="0"/>
                      </a:xfrm>
                      <a:prstGeom prst="line">
                        <a:avLst/>
                      </a:prstGeom>
                      <a:grpFill/>
                      <a:ln w="57150" cap="flat" cmpd="sng" algn="ctr">
                        <a:solidFill>
                          <a:sysClr val="window" lastClr="FFFFFF">
                            <a:lumMod val="85000"/>
                          </a:sysClr>
                        </a:solidFill>
                        <a:prstDash val="solid"/>
                      </a:ln>
                      <a:effectLst/>
                    </p:spPr>
                  </p:cxnSp>
                  <p:cxnSp>
                    <p:nvCxnSpPr>
                      <p:cNvPr id="421" name="Straight Connector 420"/>
                      <p:cNvCxnSpPr/>
                      <p:nvPr/>
                    </p:nvCxnSpPr>
                    <p:spPr>
                      <a:xfrm>
                        <a:off x="3894801" y="165698"/>
                        <a:ext cx="1939890" cy="0"/>
                      </a:xfrm>
                      <a:prstGeom prst="line">
                        <a:avLst/>
                      </a:prstGeom>
                      <a:grpFill/>
                      <a:ln w="57150" cap="flat" cmpd="sng" algn="ctr">
                        <a:solidFill>
                          <a:sysClr val="window" lastClr="FFFFFF">
                            <a:lumMod val="65000"/>
                          </a:sysClr>
                        </a:solidFill>
                        <a:prstDash val="sysDot"/>
                      </a:ln>
                      <a:effectLst/>
                    </p:spPr>
                  </p:cxnSp>
                </p:grpSp>
              </p:grpSp>
              <p:cxnSp>
                <p:nvCxnSpPr>
                  <p:cNvPr id="417" name="Straight Connector 416"/>
                  <p:cNvCxnSpPr/>
                  <p:nvPr/>
                </p:nvCxnSpPr>
                <p:spPr>
                  <a:xfrm>
                    <a:off x="5310386" y="1282919"/>
                    <a:ext cx="1006457" cy="0"/>
                  </a:xfrm>
                  <a:prstGeom prst="line">
                    <a:avLst/>
                  </a:prstGeom>
                  <a:grpFill/>
                  <a:ln w="38100" cap="rnd" cmpd="sng" algn="ctr">
                    <a:solidFill>
                      <a:srgbClr val="FFC000"/>
                    </a:solidFill>
                    <a:prstDash val="solid"/>
                  </a:ln>
                  <a:effectLst/>
                </p:spPr>
              </p:cxnSp>
            </p:grpSp>
          </p:grpSp>
          <p:pic>
            <p:nvPicPr>
              <p:cNvPr id="407" name="Picture 38" descr="http://www.eumetsat.int/eps_webcast/eps/media/graphics/ascatvsers_erscov_scgrab.png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30119" y="3100975"/>
                <a:ext cx="576000" cy="57387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216" name="Group 23"/>
            <p:cNvGrpSpPr>
              <a:grpSpLocks/>
            </p:cNvGrpSpPr>
            <p:nvPr/>
          </p:nvGrpSpPr>
          <p:grpSpPr bwMode="auto">
            <a:xfrm>
              <a:off x="57158" y="738993"/>
              <a:ext cx="3065463" cy="1068388"/>
              <a:chOff x="3573016" y="383516"/>
              <a:chExt cx="3065408" cy="1069673"/>
            </a:xfrm>
            <a:solidFill>
              <a:srgbClr val="9BBB59">
                <a:lumMod val="40000"/>
                <a:lumOff val="60000"/>
              </a:srgbClr>
            </a:solidFill>
          </p:grpSpPr>
          <p:grpSp>
            <p:nvGrpSpPr>
              <p:cNvPr id="390" name="Group 24"/>
              <p:cNvGrpSpPr>
                <a:grpSpLocks/>
              </p:cNvGrpSpPr>
              <p:nvPr/>
            </p:nvGrpSpPr>
            <p:grpSpPr bwMode="auto">
              <a:xfrm>
                <a:off x="3573016" y="383516"/>
                <a:ext cx="3065408" cy="1041092"/>
                <a:chOff x="0" y="31097"/>
                <a:chExt cx="3065408" cy="1041092"/>
              </a:xfrm>
              <a:grpFill/>
            </p:grpSpPr>
            <p:sp>
              <p:nvSpPr>
                <p:cNvPr id="404" name="Rounded Rectangle 403"/>
                <p:cNvSpPr/>
                <p:nvPr/>
              </p:nvSpPr>
              <p:spPr>
                <a:xfrm>
                  <a:off x="0" y="31097"/>
                  <a:ext cx="3065408" cy="1041064"/>
                </a:xfrm>
                <a:prstGeom prst="roundRect">
                  <a:avLst>
                    <a:gd name="adj" fmla="val 10000"/>
                  </a:avLst>
                </a:prstGeom>
                <a:grpFill/>
                <a:ln>
                  <a:noFill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</p:sp>
            <p:sp>
              <p:nvSpPr>
                <p:cNvPr id="405" name="Rounded Rectangle 4"/>
                <p:cNvSpPr/>
                <p:nvPr/>
              </p:nvSpPr>
              <p:spPr>
                <a:xfrm>
                  <a:off x="38099" y="31097"/>
                  <a:ext cx="3027309" cy="1041064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</p:spPr>
              <p:txBody>
                <a:bodyPr lIns="38100" tIns="38100" rIns="38100" bIns="38100"/>
                <a:lstStyle>
                  <a:lvl1pPr marL="87313" indent="-85725" defTabSz="444500" eaLnBrk="0" hangingPunct="0">
                    <a:tabLst>
                      <a:tab pos="90488" algn="l"/>
                    </a:tabLs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1pPr>
                  <a:lvl2pPr marL="717550" defTabSz="444500" eaLnBrk="0" hangingPunct="0">
                    <a:tabLst>
                      <a:tab pos="90488" algn="l"/>
                    </a:tabLs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2pPr>
                  <a:lvl3pPr marL="1143000" indent="-228600" defTabSz="444500" eaLnBrk="0" hangingPunct="0">
                    <a:tabLst>
                      <a:tab pos="90488" algn="l"/>
                    </a:tabLs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3pPr>
                  <a:lvl4pPr marL="1600200" indent="-228600" defTabSz="444500" eaLnBrk="0" hangingPunct="0">
                    <a:tabLst>
                      <a:tab pos="90488" algn="l"/>
                    </a:tabLs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4pPr>
                  <a:lvl5pPr marL="2057400" indent="-228600" defTabSz="444500" eaLnBrk="0" hangingPunct="0">
                    <a:tabLst>
                      <a:tab pos="90488" algn="l"/>
                    </a:tabLs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5pPr>
                  <a:lvl6pPr marL="2514600" indent="-228600" defTabSz="4445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90488" algn="l"/>
                    </a:tabLs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6pPr>
                  <a:lvl7pPr marL="2971800" indent="-228600" defTabSz="4445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90488" algn="l"/>
                    </a:tabLs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7pPr>
                  <a:lvl8pPr marL="3429000" indent="-228600" defTabSz="4445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90488" algn="l"/>
                    </a:tabLs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8pPr>
                  <a:lvl9pPr marL="3886200" indent="-228600" defTabSz="4445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90488" algn="l"/>
                    </a:tabLs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9pPr>
                </a:lstStyle>
                <a:p>
                  <a:pPr marL="87313" marR="0" lvl="0" indent="-85725" defTabSz="444500" eaLnBrk="1" fontAlgn="auto" latinLnBrk="0" hangingPunct="1">
                    <a:lnSpc>
                      <a:spcPct val="90000"/>
                    </a:lnSpc>
                    <a:spcBef>
                      <a:spcPts val="0"/>
                    </a:spcBef>
                    <a:spcAft>
                      <a:spcPct val="35000"/>
                    </a:spcAft>
                    <a:buClrTx/>
                    <a:buSzTx/>
                    <a:buFontTx/>
                    <a:buNone/>
                    <a:tabLst>
                      <a:tab pos="90488" algn="l"/>
                    </a:tabLst>
                    <a:defRPr/>
                  </a:pPr>
                  <a:r>
                    <a:rPr kumimoji="0" lang="en-US" altLang="fr-FR" sz="1000" b="1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 pitchFamily="34" charset="0"/>
                      <a:ea typeface="+mn-ea"/>
                      <a:cs typeface="Arial" pitchFamily="34" charset="0"/>
                    </a:rPr>
                    <a:t>CHLOROPHYLL-A CONCENTRATION </a:t>
                  </a:r>
                  <a:r>
                    <a:rPr kumimoji="0" lang="pt-PT" altLang="fr-FR" sz="10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 pitchFamily="34" charset="0"/>
                      <a:ea typeface="+mn-ea"/>
                      <a:cs typeface="Arial" pitchFamily="34" charset="0"/>
                    </a:rPr>
                    <a:t> (CHL1)</a:t>
                  </a:r>
                </a:p>
                <a:p>
                  <a:pPr marL="717550" marR="0" lvl="1" indent="0" defTabSz="444500" eaLnBrk="1" fontAlgn="auto" latinLnBrk="0" hangingPunct="1">
                    <a:lnSpc>
                      <a:spcPct val="90000"/>
                    </a:lnSpc>
                    <a:spcBef>
                      <a:spcPts val="0"/>
                    </a:spcBef>
                    <a:spcAft>
                      <a:spcPct val="15000"/>
                    </a:spcAft>
                    <a:buClrTx/>
                    <a:buSzTx/>
                    <a:buFontTx/>
                    <a:buNone/>
                    <a:tabLst>
                      <a:tab pos="90488" algn="l"/>
                    </a:tabLst>
                    <a:defRPr/>
                  </a:pPr>
                  <a:r>
                    <a:rPr kumimoji="0" lang="en-US" altLang="fr-FR" sz="8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 pitchFamily="34" charset="0"/>
                      <a:ea typeface="+mn-ea"/>
                      <a:cs typeface="Arial" pitchFamily="34" charset="0"/>
                    </a:rPr>
                    <a:t>A proxy for the quantity of phytoplankton</a:t>
                  </a:r>
                  <a:endParaRPr kumimoji="0" lang="pt-PT" altLang="fr-FR" sz="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itchFamily="34" charset="0"/>
                    <a:ea typeface="+mn-ea"/>
                    <a:cs typeface="Arial" pitchFamily="34" charset="0"/>
                  </a:endParaRPr>
                </a:p>
                <a:p>
                  <a:pPr marL="717550" marR="0" lvl="1" indent="0" defTabSz="444500" eaLnBrk="1" fontAlgn="auto" latinLnBrk="0" hangingPunct="1">
                    <a:lnSpc>
                      <a:spcPct val="90000"/>
                    </a:lnSpc>
                    <a:spcBef>
                      <a:spcPts val="0"/>
                    </a:spcBef>
                    <a:spcAft>
                      <a:spcPct val="15000"/>
                    </a:spcAft>
                    <a:buClrTx/>
                    <a:buSzTx/>
                    <a:buFontTx/>
                    <a:buNone/>
                    <a:tabLst>
                      <a:tab pos="90488" algn="l"/>
                    </a:tabLst>
                    <a:defRPr/>
                  </a:pPr>
                  <a:endParaRPr kumimoji="0" lang="en-US" altLang="fr-FR" sz="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itchFamily="34" charset="0"/>
                    <a:ea typeface="+mn-ea"/>
                    <a:cs typeface="Arial" pitchFamily="34" charset="0"/>
                  </a:endParaRPr>
                </a:p>
              </p:txBody>
            </p:sp>
          </p:grpSp>
          <p:pic>
            <p:nvPicPr>
              <p:cNvPr id="391" name="Picture 12" descr="http://www.iconexperience.com/_img/o_collection_png/green_dark_grey/512x512/plain/magnifying_glass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88034" y="817396"/>
                <a:ext cx="144000" cy="1440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92" name="Rectangle 27"/>
              <p:cNvSpPr>
                <a:spLocks noChangeArrowheads="1"/>
              </p:cNvSpPr>
              <p:nvPr/>
            </p:nvSpPr>
            <p:spPr bwMode="auto">
              <a:xfrm>
                <a:off x="5373216" y="730802"/>
                <a:ext cx="1152128" cy="6032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marL="342900" indent="-342900" defTabSz="355600" eaLnBrk="0" hangingPunct="0">
                  <a:spcBef>
                    <a:spcPct val="20000"/>
                  </a:spcBef>
                  <a:buFont typeface="Arial" pitchFamily="34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85725" defTabSz="355600" eaLnBrk="0" hangingPunct="0">
                  <a:spcBef>
                    <a:spcPct val="20000"/>
                  </a:spcBef>
                  <a:buFont typeface="Arial" pitchFamily="34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defTabSz="355600" eaLnBrk="0" hangingPunct="0">
                  <a:spcBef>
                    <a:spcPct val="20000"/>
                  </a:spcBef>
                  <a:buFont typeface="Arial" pitchFamily="34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defTabSz="355600" eaLnBrk="0" hangingPunct="0">
                  <a:spcBef>
                    <a:spcPct val="20000"/>
                  </a:spcBef>
                  <a:buFont typeface="Arial" pitchFamily="34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defTabSz="355600" eaLnBrk="0" hangingPunct="0">
                  <a:spcBef>
                    <a:spcPct val="20000"/>
                  </a:spcBef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defTabSz="355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defTabSz="355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defTabSz="355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defTabSz="355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marL="85725" marR="0" lvl="1" indent="0" defTabSz="355600" eaLnBrk="1" fontAlgn="auto" latinLnBrk="0" hangingPunct="1">
                  <a:lnSpc>
                    <a:spcPct val="200000"/>
                  </a:lnSpc>
                  <a:spcBef>
                    <a:spcPct val="0"/>
                  </a:spcBef>
                  <a:spcAft>
                    <a:spcPct val="1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fr-FR" sz="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 pitchFamily="34" charset="0"/>
                    <a:cs typeface="Arial" pitchFamily="34" charset="0"/>
                  </a:rPr>
                  <a:t>1km resolution</a:t>
                </a:r>
                <a:endParaRPr kumimoji="0" lang="pt-PT" altLang="fr-FR" sz="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itchFamily="34" charset="0"/>
                  <a:cs typeface="Arial" pitchFamily="34" charset="0"/>
                </a:endParaRPr>
              </a:p>
              <a:p>
                <a:pPr marL="85725" marR="0" lvl="1" indent="0" defTabSz="355600" eaLnBrk="1" fontAlgn="auto" latinLnBrk="0" hangingPunct="1">
                  <a:lnSpc>
                    <a:spcPct val="200000"/>
                  </a:lnSpc>
                  <a:spcBef>
                    <a:spcPct val="0"/>
                  </a:spcBef>
                  <a:spcAft>
                    <a:spcPct val="1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PT" altLang="fr-FR" sz="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 pitchFamily="34" charset="0"/>
                    <a:cs typeface="Arial" pitchFamily="34" charset="0"/>
                  </a:rPr>
                  <a:t>GSM &amp; AV algorithm</a:t>
                </a:r>
              </a:p>
            </p:txBody>
          </p:sp>
          <p:sp>
            <p:nvSpPr>
              <p:cNvPr id="393" name="Rectangle 28"/>
              <p:cNvSpPr>
                <a:spLocks noChangeArrowheads="1"/>
              </p:cNvSpPr>
              <p:nvPr/>
            </p:nvSpPr>
            <p:spPr bwMode="auto">
              <a:xfrm>
                <a:off x="4401080" y="730802"/>
                <a:ext cx="972136" cy="6032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marL="342900" indent="-342900" defTabSz="355600" eaLnBrk="0" hangingPunct="0">
                  <a:spcBef>
                    <a:spcPct val="20000"/>
                  </a:spcBef>
                  <a:buFont typeface="Arial" pitchFamily="34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85725" defTabSz="355600" eaLnBrk="0" hangingPunct="0">
                  <a:spcBef>
                    <a:spcPct val="20000"/>
                  </a:spcBef>
                  <a:buFont typeface="Arial" pitchFamily="34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defTabSz="355600" eaLnBrk="0" hangingPunct="0">
                  <a:spcBef>
                    <a:spcPct val="20000"/>
                  </a:spcBef>
                  <a:buFont typeface="Arial" pitchFamily="34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defTabSz="355600" eaLnBrk="0" hangingPunct="0">
                  <a:spcBef>
                    <a:spcPct val="20000"/>
                  </a:spcBef>
                  <a:buFont typeface="Arial" pitchFamily="34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defTabSz="355600" eaLnBrk="0" hangingPunct="0">
                  <a:spcBef>
                    <a:spcPct val="20000"/>
                  </a:spcBef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defTabSz="355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defTabSz="355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defTabSz="355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defTabSz="355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marL="85725" marR="0" lvl="1" indent="0" defTabSz="355600" eaLnBrk="1" fontAlgn="auto" latinLnBrk="0" hangingPunct="1">
                  <a:lnSpc>
                    <a:spcPct val="200000"/>
                  </a:lnSpc>
                  <a:spcBef>
                    <a:spcPct val="0"/>
                  </a:spcBef>
                  <a:spcAft>
                    <a:spcPct val="1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fr-FR" sz="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 pitchFamily="34" charset="0"/>
                    <a:cs typeface="Arial" pitchFamily="34" charset="0"/>
                  </a:rPr>
                  <a:t>global coverage</a:t>
                </a:r>
                <a:endParaRPr kumimoji="0" lang="pt-PT" altLang="fr-FR" sz="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itchFamily="34" charset="0"/>
                  <a:cs typeface="Arial" pitchFamily="34" charset="0"/>
                </a:endParaRPr>
              </a:p>
              <a:p>
                <a:pPr marL="85725" marR="0" lvl="1" indent="0" defTabSz="355600" eaLnBrk="1" fontAlgn="auto" latinLnBrk="0" hangingPunct="1">
                  <a:lnSpc>
                    <a:spcPct val="200000"/>
                  </a:lnSpc>
                  <a:spcBef>
                    <a:spcPct val="0"/>
                  </a:spcBef>
                  <a:spcAft>
                    <a:spcPct val="1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fr-FR" sz="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 pitchFamily="34" charset="0"/>
                    <a:cs typeface="Arial" pitchFamily="34" charset="0"/>
                  </a:rPr>
                  <a:t>Daily   1997-NRT</a:t>
                </a:r>
                <a:endParaRPr kumimoji="0" lang="pt-PT" altLang="fr-FR" sz="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itchFamily="34" charset="0"/>
                  <a:cs typeface="Arial" pitchFamily="34" charset="0"/>
                </a:endParaRPr>
              </a:p>
            </p:txBody>
          </p:sp>
          <p:pic>
            <p:nvPicPr>
              <p:cNvPr id="394" name="Picture 24" descr="https://encrypted-tbn2.gstatic.com/images?q=tbn:ANd9GcQpHrkfT2n0_Hc9-Rh7iLO4W1EmzZIHRvbwdvbf8sj2cpqSMuM7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92790" y="1044003"/>
                <a:ext cx="144000" cy="14109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95" name="Picture 28" descr="https://cdn3.iconfinder.com/data/icons/business-office-2/512/glasswatch_timer-512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clrChange>
                  <a:clrFrom>
                    <a:srgbClr val="414141"/>
                  </a:clrFrom>
                  <a:clrTo>
                    <a:srgbClr val="414141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15906" y="1036140"/>
                <a:ext cx="144000" cy="1440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96" name="Picture 30" descr="https://encrypted-tbn2.gstatic.com/images?q=tbn:ANd9GcR4vv5SunMvzos-1Wnyeolx6uu99xMURDcQ9FgvqdzC-tyJq9Ag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92400" y="804580"/>
                <a:ext cx="180000" cy="14987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397" name="Group 32"/>
              <p:cNvGrpSpPr>
                <a:grpSpLocks/>
              </p:cNvGrpSpPr>
              <p:nvPr/>
            </p:nvGrpSpPr>
            <p:grpSpPr bwMode="auto">
              <a:xfrm>
                <a:off x="4350410" y="1283912"/>
                <a:ext cx="2226892" cy="169277"/>
                <a:chOff x="4317749" y="1280283"/>
                <a:chExt cx="2226892" cy="169277"/>
              </a:xfrm>
              <a:grpFill/>
            </p:grpSpPr>
            <p:grpSp>
              <p:nvGrpSpPr>
                <p:cNvPr id="398" name="Group 33"/>
                <p:cNvGrpSpPr>
                  <a:grpSpLocks/>
                </p:cNvGrpSpPr>
                <p:nvPr/>
              </p:nvGrpSpPr>
              <p:grpSpPr bwMode="auto">
                <a:xfrm>
                  <a:off x="4317749" y="1280283"/>
                  <a:ext cx="2226892" cy="169277"/>
                  <a:chOff x="3803848" y="151952"/>
                  <a:chExt cx="2226892" cy="169277"/>
                </a:xfrm>
                <a:grpFill/>
              </p:grpSpPr>
              <p:sp>
                <p:nvSpPr>
                  <p:cNvPr id="400" name="TextBox 399"/>
                  <p:cNvSpPr txBox="1"/>
                  <p:nvPr/>
                </p:nvSpPr>
                <p:spPr>
                  <a:xfrm>
                    <a:off x="3804315" y="151162"/>
                    <a:ext cx="2225635" cy="170067"/>
                  </a:xfrm>
                  <a:prstGeom prst="rect">
                    <a:avLst/>
                  </a:prstGeom>
                  <a:grpFill/>
                </p:spPr>
                <p:txBody>
                  <a:bodyPr wrap="none">
                    <a:spAutoFit/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pt-PT" sz="5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ysClr val="window" lastClr="FFFFFF">
                            <a:lumMod val="50000"/>
                          </a:sysClr>
                        </a:solidFill>
                        <a:effectLst/>
                        <a:uLnTx/>
                        <a:uFillTx/>
                      </a:rPr>
                      <a:t>82   84    86    88   90    92    94    96   98    00    02   04    06    08   10    12   14   </a:t>
                    </a:r>
                  </a:p>
                </p:txBody>
              </p:sp>
              <p:grpSp>
                <p:nvGrpSpPr>
                  <p:cNvPr id="401" name="Group 36"/>
                  <p:cNvGrpSpPr>
                    <a:grpSpLocks/>
                  </p:cNvGrpSpPr>
                  <p:nvPr/>
                </p:nvGrpSpPr>
                <p:grpSpPr bwMode="auto">
                  <a:xfrm>
                    <a:off x="3894609" y="166468"/>
                    <a:ext cx="1944000" cy="3629"/>
                    <a:chOff x="3894609" y="166468"/>
                    <a:chExt cx="1944000" cy="3629"/>
                  </a:xfrm>
                  <a:grpFill/>
                </p:grpSpPr>
                <p:cxnSp>
                  <p:nvCxnSpPr>
                    <p:cNvPr id="402" name="Straight Connector 401"/>
                    <p:cNvCxnSpPr/>
                    <p:nvPr/>
                  </p:nvCxnSpPr>
                  <p:spPr>
                    <a:xfrm>
                      <a:off x="3897976" y="163877"/>
                      <a:ext cx="1939890" cy="0"/>
                    </a:xfrm>
                    <a:prstGeom prst="line">
                      <a:avLst/>
                    </a:prstGeom>
                    <a:grpFill/>
                    <a:ln w="57150" cap="flat" cmpd="sng" algn="ctr">
                      <a:solidFill>
                        <a:sysClr val="window" lastClr="FFFFFF">
                          <a:lumMod val="85000"/>
                        </a:sysClr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403" name="Straight Connector 402"/>
                    <p:cNvCxnSpPr/>
                    <p:nvPr/>
                  </p:nvCxnSpPr>
                  <p:spPr>
                    <a:xfrm>
                      <a:off x="3894801" y="163877"/>
                      <a:ext cx="1939890" cy="0"/>
                    </a:xfrm>
                    <a:prstGeom prst="line">
                      <a:avLst/>
                    </a:prstGeom>
                    <a:grpFill/>
                    <a:ln w="57150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ysDot"/>
                    </a:ln>
                    <a:effectLst/>
                  </p:spPr>
                </p:cxnSp>
              </p:grpSp>
            </p:grpSp>
            <p:cxnSp>
              <p:nvCxnSpPr>
                <p:cNvPr id="399" name="Straight Connector 398"/>
                <p:cNvCxnSpPr/>
                <p:nvPr/>
              </p:nvCxnSpPr>
              <p:spPr>
                <a:xfrm>
                  <a:off x="5310386" y="1282672"/>
                  <a:ext cx="1006457" cy="0"/>
                </a:xfrm>
                <a:prstGeom prst="line">
                  <a:avLst/>
                </a:prstGeom>
                <a:grpFill/>
                <a:ln w="38100" cap="rnd" cmpd="sng" algn="ctr">
                  <a:solidFill>
                    <a:srgbClr val="FFC000"/>
                  </a:solidFill>
                  <a:prstDash val="solid"/>
                </a:ln>
                <a:effectLst/>
              </p:spPr>
            </p:cxnSp>
          </p:grpSp>
        </p:grpSp>
        <p:grpSp>
          <p:nvGrpSpPr>
            <p:cNvPr id="217" name="Group 41"/>
            <p:cNvGrpSpPr>
              <a:grpSpLocks/>
            </p:cNvGrpSpPr>
            <p:nvPr/>
          </p:nvGrpSpPr>
          <p:grpSpPr bwMode="auto">
            <a:xfrm>
              <a:off x="57158" y="4115606"/>
              <a:ext cx="3065463" cy="1069975"/>
              <a:chOff x="112942" y="3919046"/>
              <a:chExt cx="3065408" cy="1069673"/>
            </a:xfrm>
            <a:solidFill>
              <a:srgbClr val="9BBB59">
                <a:lumMod val="40000"/>
                <a:lumOff val="60000"/>
              </a:srgbClr>
            </a:solidFill>
          </p:grpSpPr>
          <p:grpSp>
            <p:nvGrpSpPr>
              <p:cNvPr id="372" name="Group 42"/>
              <p:cNvGrpSpPr>
                <a:grpSpLocks/>
              </p:cNvGrpSpPr>
              <p:nvPr/>
            </p:nvGrpSpPr>
            <p:grpSpPr bwMode="auto">
              <a:xfrm>
                <a:off x="112942" y="3919046"/>
                <a:ext cx="3065408" cy="1069673"/>
                <a:chOff x="3573016" y="383516"/>
                <a:chExt cx="3065408" cy="1069673"/>
              </a:xfrm>
              <a:grpFill/>
            </p:grpSpPr>
            <p:grpSp>
              <p:nvGrpSpPr>
                <p:cNvPr id="374" name="Group 44"/>
                <p:cNvGrpSpPr>
                  <a:grpSpLocks/>
                </p:cNvGrpSpPr>
                <p:nvPr/>
              </p:nvGrpSpPr>
              <p:grpSpPr bwMode="auto">
                <a:xfrm>
                  <a:off x="3573016" y="383516"/>
                  <a:ext cx="3065408" cy="1041092"/>
                  <a:chOff x="0" y="31097"/>
                  <a:chExt cx="3065408" cy="1041092"/>
                </a:xfrm>
                <a:grpFill/>
              </p:grpSpPr>
              <p:sp>
                <p:nvSpPr>
                  <p:cNvPr id="388" name="Rounded Rectangle 387"/>
                  <p:cNvSpPr/>
                  <p:nvPr/>
                </p:nvSpPr>
                <p:spPr>
                  <a:xfrm>
                    <a:off x="0" y="31097"/>
                    <a:ext cx="3065408" cy="1041106"/>
                  </a:xfrm>
                  <a:prstGeom prst="roundRect">
                    <a:avLst>
                      <a:gd name="adj" fmla="val 10000"/>
                    </a:avLst>
                  </a:prstGeom>
                  <a:grpFill/>
                  <a:ln>
                    <a:noFill/>
                  </a:ln>
                  <a:effectLst>
                    <a:outerShdw blurRad="40000" dist="20000" dir="5400000" rotWithShape="0">
                      <a:srgbClr val="000000">
                        <a:alpha val="38000"/>
                      </a:srgbClr>
                    </a:outerShdw>
                  </a:effectLst>
                </p:spPr>
              </p:sp>
              <p:sp>
                <p:nvSpPr>
                  <p:cNvPr id="389" name="Rounded Rectangle 4"/>
                  <p:cNvSpPr/>
                  <p:nvPr/>
                </p:nvSpPr>
                <p:spPr>
                  <a:xfrm>
                    <a:off x="38099" y="31097"/>
                    <a:ext cx="3027309" cy="1041106"/>
                  </a:xfrm>
                  <a:prstGeom prst="rect">
                    <a:avLst/>
                  </a:prstGeom>
                  <a:grpFill/>
                  <a:ln>
                    <a:noFill/>
                  </a:ln>
                  <a:effectLst/>
                </p:spPr>
                <p:txBody>
                  <a:bodyPr lIns="38100" tIns="38100" rIns="38100" bIns="38100"/>
                  <a:lstStyle>
                    <a:lvl1pPr marL="87313" indent="-85725" defTabSz="444500" eaLnBrk="0" hangingPunct="0">
                      <a:tabLst>
                        <a:tab pos="90488" algn="l"/>
                      </a:tabLs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1pPr>
                    <a:lvl2pPr marL="717550" defTabSz="444500" eaLnBrk="0" hangingPunct="0">
                      <a:tabLst>
                        <a:tab pos="90488" algn="l"/>
                      </a:tabLs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2pPr>
                    <a:lvl3pPr marL="1143000" indent="-228600" defTabSz="444500" eaLnBrk="0" hangingPunct="0">
                      <a:tabLst>
                        <a:tab pos="90488" algn="l"/>
                      </a:tabLs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3pPr>
                    <a:lvl4pPr marL="1600200" indent="-228600" defTabSz="444500" eaLnBrk="0" hangingPunct="0">
                      <a:tabLst>
                        <a:tab pos="90488" algn="l"/>
                      </a:tabLs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4pPr>
                    <a:lvl5pPr marL="2057400" indent="-228600" defTabSz="444500" eaLnBrk="0" hangingPunct="0">
                      <a:tabLst>
                        <a:tab pos="90488" algn="l"/>
                      </a:tabLs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5pPr>
                    <a:lvl6pPr marL="2514600" indent="-228600" defTabSz="4445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tabLst>
                        <a:tab pos="90488" algn="l"/>
                      </a:tabLs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6pPr>
                    <a:lvl7pPr marL="2971800" indent="-228600" defTabSz="4445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tabLst>
                        <a:tab pos="90488" algn="l"/>
                      </a:tabLs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7pPr>
                    <a:lvl8pPr marL="3429000" indent="-228600" defTabSz="4445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tabLst>
                        <a:tab pos="90488" algn="l"/>
                      </a:tabLs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8pPr>
                    <a:lvl9pPr marL="3886200" indent="-228600" defTabSz="4445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tabLst>
                        <a:tab pos="90488" algn="l"/>
                      </a:tabLs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9pPr>
                  </a:lstStyle>
                  <a:p>
                    <a:pPr marL="87313" marR="0" lvl="0" indent="-85725" defTabSz="444500" eaLnBrk="1" fontAlgn="auto" latinLnBrk="0" hangingPunct="1">
                      <a:lnSpc>
                        <a:spcPct val="90000"/>
                      </a:lnSpc>
                      <a:spcBef>
                        <a:spcPts val="0"/>
                      </a:spcBef>
                      <a:spcAft>
                        <a:spcPct val="35000"/>
                      </a:spcAft>
                      <a:buClrTx/>
                      <a:buSzTx/>
                      <a:buFontTx/>
                      <a:buNone/>
                      <a:tabLst>
                        <a:tab pos="90488" algn="l"/>
                      </a:tabLst>
                      <a:defRPr/>
                    </a:pPr>
                    <a:r>
                      <a:rPr kumimoji="0" lang="en-US" altLang="fr-FR" sz="1000" b="1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itchFamily="34" charset="0"/>
                        <a:ea typeface="+mn-ea"/>
                        <a:cs typeface="Arial" pitchFamily="34" charset="0"/>
                      </a:rPr>
                      <a:t>SECCHI DISK DEPTH</a:t>
                    </a:r>
                    <a:r>
                      <a:rPr kumimoji="0" lang="pt-PT" altLang="fr-FR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itchFamily="34" charset="0"/>
                        <a:ea typeface="+mn-ea"/>
                        <a:cs typeface="Arial" pitchFamily="34" charset="0"/>
                      </a:rPr>
                      <a:t> (ZSD)</a:t>
                    </a:r>
                  </a:p>
                  <a:p>
                    <a:pPr marL="717550" marR="0" lvl="1" indent="0" defTabSz="444500" eaLnBrk="1" fontAlgn="auto" latinLnBrk="0" hangingPunct="1">
                      <a:lnSpc>
                        <a:spcPct val="90000"/>
                      </a:lnSpc>
                      <a:spcBef>
                        <a:spcPts val="0"/>
                      </a:spcBef>
                      <a:spcAft>
                        <a:spcPct val="15000"/>
                      </a:spcAft>
                      <a:buClrTx/>
                      <a:buSzTx/>
                      <a:buFontTx/>
                      <a:buNone/>
                      <a:tabLst>
                        <a:tab pos="90488" algn="l"/>
                      </a:tabLst>
                      <a:defRPr/>
                    </a:pPr>
                    <a:r>
                      <a:rPr kumimoji="0" lang="en-US" altLang="fr-FR" sz="8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itchFamily="34" charset="0"/>
                        <a:ea typeface="+mn-ea"/>
                        <a:cs typeface="Arial" pitchFamily="34" charset="0"/>
                      </a:rPr>
                      <a:t>A proxy of water column vertical visibility</a:t>
                    </a:r>
                    <a:endParaRPr kumimoji="0" lang="pt-PT" altLang="fr-FR" sz="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 pitchFamily="34" charset="0"/>
                      <a:ea typeface="+mn-ea"/>
                      <a:cs typeface="Arial" pitchFamily="34" charset="0"/>
                    </a:endParaRPr>
                  </a:p>
                  <a:p>
                    <a:pPr marL="717550" marR="0" lvl="1" indent="0" defTabSz="444500" eaLnBrk="1" fontAlgn="auto" latinLnBrk="0" hangingPunct="1">
                      <a:lnSpc>
                        <a:spcPct val="90000"/>
                      </a:lnSpc>
                      <a:spcBef>
                        <a:spcPts val="0"/>
                      </a:spcBef>
                      <a:spcAft>
                        <a:spcPct val="15000"/>
                      </a:spcAft>
                      <a:buClrTx/>
                      <a:buSzTx/>
                      <a:buFontTx/>
                      <a:buNone/>
                      <a:tabLst>
                        <a:tab pos="90488" algn="l"/>
                      </a:tabLst>
                      <a:defRPr/>
                    </a:pPr>
                    <a:endParaRPr kumimoji="0" lang="en-US" altLang="fr-FR" sz="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 pitchFamily="34" charset="0"/>
                      <a:ea typeface="+mn-ea"/>
                      <a:cs typeface="Arial" pitchFamily="34" charset="0"/>
                    </a:endParaRPr>
                  </a:p>
                </p:txBody>
              </p:sp>
            </p:grpSp>
            <p:pic>
              <p:nvPicPr>
                <p:cNvPr id="375" name="Picture 12" descr="http://www.iconexperience.com/_img/o_collection_png/green_dark_grey/512x512/plain/magnifying_glass.png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88034" y="817396"/>
                  <a:ext cx="144000" cy="14400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76" name="Rectangle 46"/>
                <p:cNvSpPr>
                  <a:spLocks noChangeArrowheads="1"/>
                </p:cNvSpPr>
                <p:nvPr/>
              </p:nvSpPr>
              <p:spPr bwMode="auto">
                <a:xfrm>
                  <a:off x="5373216" y="738048"/>
                  <a:ext cx="1152128" cy="603242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marL="342900" indent="-342900" defTabSz="355600" eaLnBrk="0" hangingPunct="0">
                    <a:spcBef>
                      <a:spcPct val="20000"/>
                    </a:spcBef>
                    <a:buFont typeface="Arial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85725" defTabSz="355600" eaLnBrk="0" hangingPunct="0">
                    <a:spcBef>
                      <a:spcPct val="20000"/>
                    </a:spcBef>
                    <a:buFont typeface="Arial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 defTabSz="355600" eaLnBrk="0" hangingPunct="0">
                    <a:spcBef>
                      <a:spcPct val="20000"/>
                    </a:spcBef>
                    <a:buFont typeface="Arial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 defTabSz="355600" eaLnBrk="0" hangingPunct="0">
                    <a:spcBef>
                      <a:spcPct val="20000"/>
                    </a:spcBef>
                    <a:buFont typeface="Arial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 defTabSz="355600" eaLnBrk="0" hangingPunct="0">
                    <a:spcBef>
                      <a:spcPct val="20000"/>
                    </a:spcBef>
                    <a:buFont typeface="Arial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defTabSz="355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defTabSz="355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defTabSz="355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defTabSz="355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marL="85725" marR="0" lvl="1" indent="0" defTabSz="355600" eaLnBrk="1" fontAlgn="auto" latinLnBrk="0" hangingPunct="1">
                    <a:lnSpc>
                      <a:spcPct val="200000"/>
                    </a:lnSpc>
                    <a:spcBef>
                      <a:spcPct val="0"/>
                    </a:spcBef>
                    <a:spcAft>
                      <a:spcPct val="150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fr-FR" sz="8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Calibri" pitchFamily="34" charset="0"/>
                      <a:cs typeface="Arial" pitchFamily="34" charset="0"/>
                    </a:rPr>
                    <a:t>1km resolution</a:t>
                  </a:r>
                  <a:endParaRPr kumimoji="0" lang="pt-PT" altLang="fr-FR" sz="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 pitchFamily="34" charset="0"/>
                    <a:cs typeface="Arial" pitchFamily="34" charset="0"/>
                  </a:endParaRPr>
                </a:p>
                <a:p>
                  <a:pPr marL="85725" marR="0" lvl="1" indent="0" defTabSz="355600" eaLnBrk="1" fontAlgn="auto" latinLnBrk="0" hangingPunct="1">
                    <a:lnSpc>
                      <a:spcPct val="200000"/>
                    </a:lnSpc>
                    <a:spcBef>
                      <a:spcPct val="0"/>
                    </a:spcBef>
                    <a:spcAft>
                      <a:spcPct val="150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pt-PT" altLang="fr-FR" sz="8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Calibri" pitchFamily="34" charset="0"/>
                      <a:cs typeface="Arial" pitchFamily="34" charset="0"/>
                    </a:rPr>
                    <a:t>GSM &amp; AV algorithm</a:t>
                  </a:r>
                </a:p>
              </p:txBody>
            </p:sp>
            <p:sp>
              <p:nvSpPr>
                <p:cNvPr id="377" name="Rectangle 47"/>
                <p:cNvSpPr>
                  <a:spLocks noChangeArrowheads="1"/>
                </p:cNvSpPr>
                <p:nvPr/>
              </p:nvSpPr>
              <p:spPr bwMode="auto">
                <a:xfrm>
                  <a:off x="4401080" y="738048"/>
                  <a:ext cx="972136" cy="603242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marL="342900" indent="-342900" defTabSz="355600" eaLnBrk="0" hangingPunct="0">
                    <a:spcBef>
                      <a:spcPct val="20000"/>
                    </a:spcBef>
                    <a:buFont typeface="Arial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85725" defTabSz="355600" eaLnBrk="0" hangingPunct="0">
                    <a:spcBef>
                      <a:spcPct val="20000"/>
                    </a:spcBef>
                    <a:buFont typeface="Arial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 defTabSz="355600" eaLnBrk="0" hangingPunct="0">
                    <a:spcBef>
                      <a:spcPct val="20000"/>
                    </a:spcBef>
                    <a:buFont typeface="Arial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 defTabSz="355600" eaLnBrk="0" hangingPunct="0">
                    <a:spcBef>
                      <a:spcPct val="20000"/>
                    </a:spcBef>
                    <a:buFont typeface="Arial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 defTabSz="355600" eaLnBrk="0" hangingPunct="0">
                    <a:spcBef>
                      <a:spcPct val="20000"/>
                    </a:spcBef>
                    <a:buFont typeface="Arial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defTabSz="355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defTabSz="355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defTabSz="355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defTabSz="355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marL="85725" marR="0" lvl="1" indent="0" defTabSz="355600" eaLnBrk="1" fontAlgn="auto" latinLnBrk="0" hangingPunct="1">
                    <a:lnSpc>
                      <a:spcPct val="200000"/>
                    </a:lnSpc>
                    <a:spcBef>
                      <a:spcPct val="0"/>
                    </a:spcBef>
                    <a:spcAft>
                      <a:spcPct val="150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fr-FR" sz="8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Calibri" pitchFamily="34" charset="0"/>
                      <a:cs typeface="Arial" pitchFamily="34" charset="0"/>
                    </a:rPr>
                    <a:t>global coverage</a:t>
                  </a:r>
                  <a:endParaRPr kumimoji="0" lang="pt-PT" altLang="fr-FR" sz="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 pitchFamily="34" charset="0"/>
                    <a:cs typeface="Arial" pitchFamily="34" charset="0"/>
                  </a:endParaRPr>
                </a:p>
                <a:p>
                  <a:pPr marL="85725" marR="0" lvl="1" indent="0" defTabSz="355600" eaLnBrk="1" fontAlgn="auto" latinLnBrk="0" hangingPunct="1">
                    <a:lnSpc>
                      <a:spcPct val="200000"/>
                    </a:lnSpc>
                    <a:spcBef>
                      <a:spcPct val="0"/>
                    </a:spcBef>
                    <a:spcAft>
                      <a:spcPct val="150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fr-FR" sz="8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Calibri" pitchFamily="34" charset="0"/>
                      <a:cs typeface="Arial" pitchFamily="34" charset="0"/>
                    </a:rPr>
                    <a:t>Daily    1997-NRT</a:t>
                  </a:r>
                  <a:endParaRPr kumimoji="0" lang="pt-PT" altLang="fr-FR" sz="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 pitchFamily="34" charset="0"/>
                    <a:cs typeface="Arial" pitchFamily="34" charset="0"/>
                  </a:endParaRPr>
                </a:p>
              </p:txBody>
            </p:sp>
            <p:pic>
              <p:nvPicPr>
                <p:cNvPr id="378" name="Picture 24" descr="https://encrypted-tbn2.gstatic.com/images?q=tbn:ANd9GcQpHrkfT2n0_Hc9-Rh7iLO4W1EmzZIHRvbwdvbf8sj2cpqSMuM7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92790" y="1044003"/>
                  <a:ext cx="144000" cy="14109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79" name="Picture 28" descr="https://cdn3.iconfinder.com/data/icons/business-office-2/512/glasswatch_timer-512.png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clrChange>
                    <a:clrFrom>
                      <a:srgbClr val="414141"/>
                    </a:clrFrom>
                    <a:clrTo>
                      <a:srgbClr val="414141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415906" y="1036140"/>
                  <a:ext cx="144000" cy="14400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80" name="Picture 30" descr="https://encrypted-tbn2.gstatic.com/images?q=tbn:ANd9GcR4vv5SunMvzos-1Wnyeolx6uu99xMURDcQ9FgvqdzC-tyJq9Ag"/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392400" y="804580"/>
                  <a:ext cx="180000" cy="149874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grpSp>
              <p:nvGrpSpPr>
                <p:cNvPr id="381" name="Group 51"/>
                <p:cNvGrpSpPr>
                  <a:grpSpLocks/>
                </p:cNvGrpSpPr>
                <p:nvPr/>
              </p:nvGrpSpPr>
              <p:grpSpPr bwMode="auto">
                <a:xfrm>
                  <a:off x="4350410" y="1283912"/>
                  <a:ext cx="2226892" cy="169277"/>
                  <a:chOff x="4317749" y="1280283"/>
                  <a:chExt cx="2226892" cy="169277"/>
                </a:xfrm>
                <a:grpFill/>
              </p:grpSpPr>
              <p:grpSp>
                <p:nvGrpSpPr>
                  <p:cNvPr id="382" name="Group 52"/>
                  <p:cNvGrpSpPr>
                    <a:grpSpLocks/>
                  </p:cNvGrpSpPr>
                  <p:nvPr/>
                </p:nvGrpSpPr>
                <p:grpSpPr bwMode="auto">
                  <a:xfrm>
                    <a:off x="4317749" y="1280283"/>
                    <a:ext cx="2226892" cy="169277"/>
                    <a:chOff x="3803848" y="151952"/>
                    <a:chExt cx="2226892" cy="169277"/>
                  </a:xfrm>
                  <a:grpFill/>
                </p:grpSpPr>
                <p:sp>
                  <p:nvSpPr>
                    <p:cNvPr id="384" name="TextBox 383"/>
                    <p:cNvSpPr txBox="1"/>
                    <p:nvPr/>
                  </p:nvSpPr>
                  <p:spPr>
                    <a:xfrm>
                      <a:off x="3804315" y="151414"/>
                      <a:ext cx="2225635" cy="169815"/>
                    </a:xfrm>
                    <a:prstGeom prst="rect">
                      <a:avLst/>
                    </a:prstGeom>
                    <a:grpFill/>
                  </p:spPr>
                  <p:txBody>
                    <a:bodyPr wrap="none">
                      <a:spAutoFit/>
                    </a:bodyPr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PT" sz="5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ysClr val="window" lastClr="FFFFFF">
                              <a:lumMod val="50000"/>
                            </a:sysClr>
                          </a:solidFill>
                          <a:effectLst/>
                          <a:uLnTx/>
                          <a:uFillTx/>
                        </a:rPr>
                        <a:t>82   84    86    88   90    92    94    96   98    00    02   04    06    08   10    12   14   </a:t>
                      </a:r>
                    </a:p>
                  </p:txBody>
                </p:sp>
                <p:grpSp>
                  <p:nvGrpSpPr>
                    <p:cNvPr id="385" name="Group 5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94609" y="166468"/>
                      <a:ext cx="1944000" cy="3629"/>
                      <a:chOff x="3894609" y="166468"/>
                      <a:chExt cx="1944000" cy="3629"/>
                    </a:xfrm>
                    <a:grpFill/>
                  </p:grpSpPr>
                  <p:cxnSp>
                    <p:nvCxnSpPr>
                      <p:cNvPr id="386" name="Straight Connector 385"/>
                      <p:cNvCxnSpPr/>
                      <p:nvPr/>
                    </p:nvCxnSpPr>
                    <p:spPr>
                      <a:xfrm>
                        <a:off x="3897976" y="165698"/>
                        <a:ext cx="1939890" cy="0"/>
                      </a:xfrm>
                      <a:prstGeom prst="line">
                        <a:avLst/>
                      </a:prstGeom>
                      <a:grpFill/>
                      <a:ln w="57150" cap="flat" cmpd="sng" algn="ctr">
                        <a:solidFill>
                          <a:sysClr val="window" lastClr="FFFFFF">
                            <a:lumMod val="85000"/>
                          </a:sysClr>
                        </a:solidFill>
                        <a:prstDash val="solid"/>
                      </a:ln>
                      <a:effectLst/>
                    </p:spPr>
                  </p:cxnSp>
                  <p:cxnSp>
                    <p:nvCxnSpPr>
                      <p:cNvPr id="387" name="Straight Connector 386"/>
                      <p:cNvCxnSpPr/>
                      <p:nvPr/>
                    </p:nvCxnSpPr>
                    <p:spPr>
                      <a:xfrm>
                        <a:off x="3894801" y="165698"/>
                        <a:ext cx="1939890" cy="0"/>
                      </a:xfrm>
                      <a:prstGeom prst="line">
                        <a:avLst/>
                      </a:prstGeom>
                      <a:grpFill/>
                      <a:ln w="57150" cap="flat" cmpd="sng" algn="ctr">
                        <a:solidFill>
                          <a:sysClr val="window" lastClr="FFFFFF">
                            <a:lumMod val="65000"/>
                          </a:sysClr>
                        </a:solidFill>
                        <a:prstDash val="sysDot"/>
                      </a:ln>
                      <a:effectLst/>
                    </p:spPr>
                  </p:cxnSp>
                </p:grpSp>
              </p:grpSp>
              <p:cxnSp>
                <p:nvCxnSpPr>
                  <p:cNvPr id="383" name="Straight Connector 382"/>
                  <p:cNvCxnSpPr/>
                  <p:nvPr/>
                </p:nvCxnSpPr>
                <p:spPr>
                  <a:xfrm>
                    <a:off x="5310386" y="1282919"/>
                    <a:ext cx="1006457" cy="0"/>
                  </a:xfrm>
                  <a:prstGeom prst="line">
                    <a:avLst/>
                  </a:prstGeom>
                  <a:grpFill/>
                  <a:ln w="38100" cap="rnd" cmpd="sng" algn="ctr">
                    <a:solidFill>
                      <a:srgbClr val="FFC000"/>
                    </a:solidFill>
                    <a:prstDash val="solid"/>
                  </a:ln>
                  <a:effectLst/>
                </p:spPr>
              </p:cxnSp>
            </p:grpSp>
          </p:grpSp>
          <p:pic>
            <p:nvPicPr>
              <p:cNvPr id="373" name="Picture 36" descr="http://scistarter.com/blog/wp-content/uploads/2013/07/Secchi-Disk-a-150x150.jpg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30119" y="4229865"/>
                <a:ext cx="576000" cy="5760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218" name="Group 60"/>
            <p:cNvGrpSpPr>
              <a:grpSpLocks/>
            </p:cNvGrpSpPr>
            <p:nvPr/>
          </p:nvGrpSpPr>
          <p:grpSpPr bwMode="auto">
            <a:xfrm>
              <a:off x="57158" y="5345918"/>
              <a:ext cx="3082925" cy="1068388"/>
              <a:chOff x="122579" y="5124417"/>
              <a:chExt cx="3083016" cy="1069673"/>
            </a:xfrm>
            <a:solidFill>
              <a:srgbClr val="9BBB59">
                <a:lumMod val="40000"/>
                <a:lumOff val="60000"/>
              </a:srgbClr>
            </a:solidFill>
          </p:grpSpPr>
          <p:grpSp>
            <p:nvGrpSpPr>
              <p:cNvPr id="354" name="Group 61"/>
              <p:cNvGrpSpPr>
                <a:grpSpLocks/>
              </p:cNvGrpSpPr>
              <p:nvPr/>
            </p:nvGrpSpPr>
            <p:grpSpPr bwMode="auto">
              <a:xfrm>
                <a:off x="122579" y="5124417"/>
                <a:ext cx="3083016" cy="1069673"/>
                <a:chOff x="3573016" y="383516"/>
                <a:chExt cx="3083016" cy="1069673"/>
              </a:xfrm>
              <a:grpFill/>
            </p:grpSpPr>
            <p:grpSp>
              <p:nvGrpSpPr>
                <p:cNvPr id="356" name="Group 63"/>
                <p:cNvGrpSpPr>
                  <a:grpSpLocks/>
                </p:cNvGrpSpPr>
                <p:nvPr/>
              </p:nvGrpSpPr>
              <p:grpSpPr bwMode="auto">
                <a:xfrm>
                  <a:off x="3573016" y="383516"/>
                  <a:ext cx="3065408" cy="1041092"/>
                  <a:chOff x="0" y="31097"/>
                  <a:chExt cx="3065408" cy="1041092"/>
                </a:xfrm>
                <a:grpFill/>
              </p:grpSpPr>
              <p:sp>
                <p:nvSpPr>
                  <p:cNvPr id="370" name="Rounded Rectangle 369"/>
                  <p:cNvSpPr/>
                  <p:nvPr/>
                </p:nvSpPr>
                <p:spPr>
                  <a:xfrm>
                    <a:off x="0" y="31097"/>
                    <a:ext cx="3065553" cy="1041064"/>
                  </a:xfrm>
                  <a:prstGeom prst="roundRect">
                    <a:avLst>
                      <a:gd name="adj" fmla="val 10000"/>
                    </a:avLst>
                  </a:prstGeom>
                  <a:grpFill/>
                  <a:ln>
                    <a:noFill/>
                  </a:ln>
                  <a:effectLst>
                    <a:outerShdw blurRad="40000" dist="20000" dir="5400000" rotWithShape="0">
                      <a:srgbClr val="000000">
                        <a:alpha val="38000"/>
                      </a:srgbClr>
                    </a:outerShdw>
                  </a:effectLst>
                </p:spPr>
              </p:sp>
              <p:sp>
                <p:nvSpPr>
                  <p:cNvPr id="371" name="Rounded Rectangle 4"/>
                  <p:cNvSpPr/>
                  <p:nvPr/>
                </p:nvSpPr>
                <p:spPr>
                  <a:xfrm>
                    <a:off x="38101" y="31097"/>
                    <a:ext cx="3027452" cy="1041064"/>
                  </a:xfrm>
                  <a:prstGeom prst="rect">
                    <a:avLst/>
                  </a:prstGeom>
                  <a:grpFill/>
                  <a:ln>
                    <a:noFill/>
                  </a:ln>
                  <a:effectLst/>
                </p:spPr>
                <p:txBody>
                  <a:bodyPr lIns="38100" tIns="38100" rIns="38100" bIns="38100"/>
                  <a:lstStyle>
                    <a:lvl1pPr marL="87313" indent="-85725" defTabSz="444500" eaLnBrk="0" hangingPunct="0">
                      <a:tabLst>
                        <a:tab pos="90488" algn="l"/>
                      </a:tabLs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1pPr>
                    <a:lvl2pPr marL="717550" defTabSz="444500" eaLnBrk="0" hangingPunct="0">
                      <a:tabLst>
                        <a:tab pos="90488" algn="l"/>
                      </a:tabLs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2pPr>
                    <a:lvl3pPr marL="1143000" indent="-228600" defTabSz="444500" eaLnBrk="0" hangingPunct="0">
                      <a:tabLst>
                        <a:tab pos="90488" algn="l"/>
                      </a:tabLs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3pPr>
                    <a:lvl4pPr marL="1600200" indent="-228600" defTabSz="444500" eaLnBrk="0" hangingPunct="0">
                      <a:tabLst>
                        <a:tab pos="90488" algn="l"/>
                      </a:tabLs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4pPr>
                    <a:lvl5pPr marL="2057400" indent="-228600" defTabSz="444500" eaLnBrk="0" hangingPunct="0">
                      <a:tabLst>
                        <a:tab pos="90488" algn="l"/>
                      </a:tabLs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5pPr>
                    <a:lvl6pPr marL="2514600" indent="-228600" defTabSz="4445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tabLst>
                        <a:tab pos="90488" algn="l"/>
                      </a:tabLs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6pPr>
                    <a:lvl7pPr marL="2971800" indent="-228600" defTabSz="4445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tabLst>
                        <a:tab pos="90488" algn="l"/>
                      </a:tabLs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7pPr>
                    <a:lvl8pPr marL="3429000" indent="-228600" defTabSz="4445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tabLst>
                        <a:tab pos="90488" algn="l"/>
                      </a:tabLs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8pPr>
                    <a:lvl9pPr marL="3886200" indent="-228600" defTabSz="4445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tabLst>
                        <a:tab pos="90488" algn="l"/>
                      </a:tabLs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9pPr>
                  </a:lstStyle>
                  <a:p>
                    <a:pPr marL="87313" marR="0" lvl="0" indent="-85725" defTabSz="444500" eaLnBrk="1" fontAlgn="auto" latinLnBrk="0" hangingPunct="1">
                      <a:lnSpc>
                        <a:spcPct val="90000"/>
                      </a:lnSpc>
                      <a:spcBef>
                        <a:spcPts val="0"/>
                      </a:spcBef>
                      <a:spcAft>
                        <a:spcPct val="35000"/>
                      </a:spcAft>
                      <a:buClrTx/>
                      <a:buSzTx/>
                      <a:buFontTx/>
                      <a:buNone/>
                      <a:tabLst>
                        <a:tab pos="90488" algn="l"/>
                      </a:tabLst>
                      <a:defRPr/>
                    </a:pPr>
                    <a:r>
                      <a:rPr kumimoji="0" lang="en-US" altLang="fr-FR" sz="1000" b="1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itchFamily="34" charset="0"/>
                        <a:ea typeface="+mn-ea"/>
                        <a:cs typeface="Arial" pitchFamily="34" charset="0"/>
                      </a:rPr>
                      <a:t>PARTICLE SIZE DISTRIBUTION</a:t>
                    </a:r>
                    <a:r>
                      <a:rPr kumimoji="0" lang="pt-PT" altLang="fr-FR" sz="100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itchFamily="34" charset="0"/>
                        <a:ea typeface="+mn-ea"/>
                        <a:cs typeface="Arial" pitchFamily="34" charset="0"/>
                      </a:rPr>
                      <a:t> (PSD-PICO, -NANO, -MICRO) </a:t>
                    </a:r>
                    <a:r>
                      <a:rPr kumimoji="0" lang="en-US" altLang="fr-FR" sz="80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itchFamily="34" charset="0"/>
                        <a:ea typeface="+mn-ea"/>
                        <a:cs typeface="Arial" pitchFamily="34" charset="0"/>
                      </a:rPr>
                      <a:t>A proxy of particle (plankton) distribution/size</a:t>
                    </a:r>
                    <a:endParaRPr kumimoji="0" lang="pt-PT" altLang="fr-FR" sz="8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 pitchFamily="34" charset="0"/>
                      <a:ea typeface="+mn-ea"/>
                      <a:cs typeface="Arial" pitchFamily="34" charset="0"/>
                    </a:endParaRPr>
                  </a:p>
                  <a:p>
                    <a:pPr marL="717550" marR="0" lvl="1" indent="0" defTabSz="444500" eaLnBrk="1" fontAlgn="auto" latinLnBrk="0" hangingPunct="1">
                      <a:lnSpc>
                        <a:spcPct val="90000"/>
                      </a:lnSpc>
                      <a:spcBef>
                        <a:spcPts val="0"/>
                      </a:spcBef>
                      <a:spcAft>
                        <a:spcPct val="15000"/>
                      </a:spcAft>
                      <a:buClrTx/>
                      <a:buSzTx/>
                      <a:buFontTx/>
                      <a:buNone/>
                      <a:tabLst>
                        <a:tab pos="90488" algn="l"/>
                      </a:tabLst>
                      <a:defRPr/>
                    </a:pPr>
                    <a:endParaRPr kumimoji="0" lang="en-US" altLang="fr-FR" sz="8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 pitchFamily="34" charset="0"/>
                      <a:ea typeface="+mn-ea"/>
                      <a:cs typeface="Arial" pitchFamily="34" charset="0"/>
                    </a:endParaRPr>
                  </a:p>
                </p:txBody>
              </p:sp>
            </p:grpSp>
            <p:pic>
              <p:nvPicPr>
                <p:cNvPr id="357" name="Picture 12" descr="http://www.iconexperience.com/_img/o_collection_png/green_dark_grey/512x512/plain/magnifying_glass.png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88034" y="817396"/>
                  <a:ext cx="144000" cy="14400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58" name="Rectangle 65"/>
                <p:cNvSpPr>
                  <a:spLocks noChangeArrowheads="1"/>
                </p:cNvSpPr>
                <p:nvPr/>
              </p:nvSpPr>
              <p:spPr bwMode="auto">
                <a:xfrm>
                  <a:off x="5373216" y="675496"/>
                  <a:ext cx="1282816" cy="603242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marL="342900" indent="-342900" defTabSz="355600" eaLnBrk="0" hangingPunct="0">
                    <a:spcBef>
                      <a:spcPct val="20000"/>
                    </a:spcBef>
                    <a:buFont typeface="Arial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85725" defTabSz="355600" eaLnBrk="0" hangingPunct="0">
                    <a:spcBef>
                      <a:spcPct val="20000"/>
                    </a:spcBef>
                    <a:buFont typeface="Arial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 defTabSz="355600" eaLnBrk="0" hangingPunct="0">
                    <a:spcBef>
                      <a:spcPct val="20000"/>
                    </a:spcBef>
                    <a:buFont typeface="Arial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 defTabSz="355600" eaLnBrk="0" hangingPunct="0">
                    <a:spcBef>
                      <a:spcPct val="20000"/>
                    </a:spcBef>
                    <a:buFont typeface="Arial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 defTabSz="355600" eaLnBrk="0" hangingPunct="0">
                    <a:spcBef>
                      <a:spcPct val="20000"/>
                    </a:spcBef>
                    <a:buFont typeface="Arial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defTabSz="355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defTabSz="355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defTabSz="355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defTabSz="355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marL="85725" marR="0" lvl="1" indent="0" defTabSz="355600" eaLnBrk="1" fontAlgn="auto" latinLnBrk="0" hangingPunct="1">
                    <a:lnSpc>
                      <a:spcPct val="200000"/>
                    </a:lnSpc>
                    <a:spcBef>
                      <a:spcPct val="0"/>
                    </a:spcBef>
                    <a:spcAft>
                      <a:spcPct val="150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fr-FR" sz="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Calibri" pitchFamily="34" charset="0"/>
                      <a:cs typeface="Arial" pitchFamily="34" charset="0"/>
                    </a:rPr>
                    <a:t>25km resolution</a:t>
                  </a:r>
                  <a:endParaRPr kumimoji="0" lang="pt-PT" altLang="fr-FR" sz="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 pitchFamily="34" charset="0"/>
                    <a:cs typeface="Arial" pitchFamily="34" charset="0"/>
                  </a:endParaRPr>
                </a:p>
                <a:p>
                  <a:pPr marL="85725" marR="0" lvl="1" indent="0" defTabSz="355600" eaLnBrk="1" fontAlgn="auto" latinLnBrk="0" hangingPunct="1">
                    <a:lnSpc>
                      <a:spcPct val="200000"/>
                    </a:lnSpc>
                    <a:spcBef>
                      <a:spcPct val="0"/>
                    </a:spcBef>
                    <a:spcAft>
                      <a:spcPct val="150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pt-PT" altLang="fr-FR" sz="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Calibri" pitchFamily="34" charset="0"/>
                      <a:cs typeface="Arial" pitchFamily="34" charset="0"/>
                    </a:rPr>
                    <a:t>Doron &amp; AV algorithm</a:t>
                  </a:r>
                </a:p>
              </p:txBody>
            </p:sp>
            <p:sp>
              <p:nvSpPr>
                <p:cNvPr id="359" name="Rectangle 66"/>
                <p:cNvSpPr>
                  <a:spLocks noChangeArrowheads="1"/>
                </p:cNvSpPr>
                <p:nvPr/>
              </p:nvSpPr>
              <p:spPr bwMode="auto">
                <a:xfrm>
                  <a:off x="4401079" y="675496"/>
                  <a:ext cx="1063711" cy="603242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marL="342900" indent="-342900" defTabSz="355600" eaLnBrk="0" hangingPunct="0">
                    <a:spcBef>
                      <a:spcPct val="20000"/>
                    </a:spcBef>
                    <a:buFont typeface="Arial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85725" defTabSz="355600" eaLnBrk="0" hangingPunct="0">
                    <a:spcBef>
                      <a:spcPct val="20000"/>
                    </a:spcBef>
                    <a:buFont typeface="Arial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 defTabSz="355600" eaLnBrk="0" hangingPunct="0">
                    <a:spcBef>
                      <a:spcPct val="20000"/>
                    </a:spcBef>
                    <a:buFont typeface="Arial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 defTabSz="355600" eaLnBrk="0" hangingPunct="0">
                    <a:spcBef>
                      <a:spcPct val="20000"/>
                    </a:spcBef>
                    <a:buFont typeface="Arial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 defTabSz="355600" eaLnBrk="0" hangingPunct="0">
                    <a:spcBef>
                      <a:spcPct val="20000"/>
                    </a:spcBef>
                    <a:buFont typeface="Arial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defTabSz="355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defTabSz="355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defTabSz="355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defTabSz="355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marL="85725" marR="0" lvl="1" indent="0" defTabSz="355600" eaLnBrk="1" fontAlgn="auto" latinLnBrk="0" hangingPunct="1">
                    <a:lnSpc>
                      <a:spcPct val="200000"/>
                    </a:lnSpc>
                    <a:spcBef>
                      <a:spcPct val="0"/>
                    </a:spcBef>
                    <a:spcAft>
                      <a:spcPct val="150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fr-FR" sz="8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Calibri" pitchFamily="34" charset="0"/>
                      <a:cs typeface="Arial" pitchFamily="34" charset="0"/>
                    </a:rPr>
                    <a:t>global coverage</a:t>
                  </a:r>
                  <a:endParaRPr kumimoji="0" lang="pt-PT" altLang="fr-FR" sz="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 pitchFamily="34" charset="0"/>
                    <a:cs typeface="Arial" pitchFamily="34" charset="0"/>
                  </a:endParaRPr>
                </a:p>
                <a:p>
                  <a:pPr marL="85725" marR="0" lvl="1" indent="0" defTabSz="355600" eaLnBrk="1" fontAlgn="auto" latinLnBrk="0" hangingPunct="1">
                    <a:lnSpc>
                      <a:spcPct val="200000"/>
                    </a:lnSpc>
                    <a:spcBef>
                      <a:spcPct val="0"/>
                    </a:spcBef>
                    <a:spcAft>
                      <a:spcPct val="150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fr-FR" sz="8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Calibri" pitchFamily="34" charset="0"/>
                      <a:cs typeface="Arial" pitchFamily="34" charset="0"/>
                    </a:rPr>
                    <a:t>Monthly  1997</a:t>
                  </a:r>
                  <a:r>
                    <a:rPr kumimoji="0" lang="en-US" altLang="fr-FR" sz="7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Calibri" pitchFamily="34" charset="0"/>
                      <a:cs typeface="Arial" pitchFamily="34" charset="0"/>
                    </a:rPr>
                    <a:t>-NRT</a:t>
                  </a:r>
                  <a:endParaRPr kumimoji="0" lang="pt-PT" altLang="fr-FR" sz="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 pitchFamily="34" charset="0"/>
                    <a:cs typeface="Arial" pitchFamily="34" charset="0"/>
                  </a:endParaRPr>
                </a:p>
              </p:txBody>
            </p:sp>
            <p:pic>
              <p:nvPicPr>
                <p:cNvPr id="360" name="Picture 24" descr="https://encrypted-tbn2.gstatic.com/images?q=tbn:ANd9GcQpHrkfT2n0_Hc9-Rh7iLO4W1EmzZIHRvbwdvbf8sj2cpqSMuM7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92790" y="1044003"/>
                  <a:ext cx="144000" cy="14109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61" name="Picture 28" descr="https://cdn3.iconfinder.com/data/icons/business-office-2/512/glasswatch_timer-512.png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clrChange>
                    <a:clrFrom>
                      <a:srgbClr val="414141"/>
                    </a:clrFrom>
                    <a:clrTo>
                      <a:srgbClr val="414141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415906" y="1036140"/>
                  <a:ext cx="144000" cy="14400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62" name="Picture 30" descr="https://encrypted-tbn2.gstatic.com/images?q=tbn:ANd9GcR4vv5SunMvzos-1Wnyeolx6uu99xMURDcQ9FgvqdzC-tyJq9Ag"/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392400" y="804580"/>
                  <a:ext cx="180000" cy="149874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grpSp>
              <p:nvGrpSpPr>
                <p:cNvPr id="363" name="Group 70"/>
                <p:cNvGrpSpPr>
                  <a:grpSpLocks/>
                </p:cNvGrpSpPr>
                <p:nvPr/>
              </p:nvGrpSpPr>
              <p:grpSpPr bwMode="auto">
                <a:xfrm>
                  <a:off x="4350410" y="1283912"/>
                  <a:ext cx="2226892" cy="169277"/>
                  <a:chOff x="4317749" y="1280283"/>
                  <a:chExt cx="2226892" cy="169277"/>
                </a:xfrm>
                <a:grpFill/>
              </p:grpSpPr>
              <p:grpSp>
                <p:nvGrpSpPr>
                  <p:cNvPr id="364" name="Group 71"/>
                  <p:cNvGrpSpPr>
                    <a:grpSpLocks/>
                  </p:cNvGrpSpPr>
                  <p:nvPr/>
                </p:nvGrpSpPr>
                <p:grpSpPr bwMode="auto">
                  <a:xfrm>
                    <a:off x="4317749" y="1280283"/>
                    <a:ext cx="2226892" cy="169277"/>
                    <a:chOff x="3803848" y="151952"/>
                    <a:chExt cx="2226892" cy="169277"/>
                  </a:xfrm>
                  <a:grpFill/>
                </p:grpSpPr>
                <p:sp>
                  <p:nvSpPr>
                    <p:cNvPr id="366" name="TextBox 365"/>
                    <p:cNvSpPr txBox="1"/>
                    <p:nvPr/>
                  </p:nvSpPr>
                  <p:spPr>
                    <a:xfrm>
                      <a:off x="3804352" y="151162"/>
                      <a:ext cx="2225741" cy="170067"/>
                    </a:xfrm>
                    <a:prstGeom prst="rect">
                      <a:avLst/>
                    </a:prstGeom>
                    <a:grpFill/>
                  </p:spPr>
                  <p:txBody>
                    <a:bodyPr wrap="none">
                      <a:spAutoFit/>
                    </a:bodyPr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PT" sz="5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ysClr val="window" lastClr="FFFFFF">
                              <a:lumMod val="50000"/>
                            </a:sysClr>
                          </a:solidFill>
                          <a:effectLst/>
                          <a:uLnTx/>
                          <a:uFillTx/>
                        </a:rPr>
                        <a:t>82   84    86    88   90    92    94    96   98    00    02   04    06    08   10    12   14   </a:t>
                      </a:r>
                    </a:p>
                  </p:txBody>
                </p:sp>
                <p:grpSp>
                  <p:nvGrpSpPr>
                    <p:cNvPr id="367" name="Group 7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94609" y="166468"/>
                      <a:ext cx="1944000" cy="3629"/>
                      <a:chOff x="3894609" y="166468"/>
                      <a:chExt cx="1944000" cy="3629"/>
                    </a:xfrm>
                    <a:grpFill/>
                  </p:grpSpPr>
                  <p:cxnSp>
                    <p:nvCxnSpPr>
                      <p:cNvPr id="368" name="Straight Connector 367"/>
                      <p:cNvCxnSpPr/>
                      <p:nvPr/>
                    </p:nvCxnSpPr>
                    <p:spPr>
                      <a:xfrm>
                        <a:off x="3898018" y="163877"/>
                        <a:ext cx="1939983" cy="0"/>
                      </a:xfrm>
                      <a:prstGeom prst="line">
                        <a:avLst/>
                      </a:prstGeom>
                      <a:grpFill/>
                      <a:ln w="57150" cap="flat" cmpd="sng" algn="ctr">
                        <a:solidFill>
                          <a:sysClr val="window" lastClr="FFFFFF">
                            <a:lumMod val="85000"/>
                          </a:sysClr>
                        </a:solidFill>
                        <a:prstDash val="solid"/>
                      </a:ln>
                      <a:effectLst/>
                    </p:spPr>
                  </p:cxnSp>
                  <p:cxnSp>
                    <p:nvCxnSpPr>
                      <p:cNvPr id="369" name="Straight Connector 368"/>
                      <p:cNvCxnSpPr/>
                      <p:nvPr/>
                    </p:nvCxnSpPr>
                    <p:spPr>
                      <a:xfrm>
                        <a:off x="3894843" y="163877"/>
                        <a:ext cx="1939983" cy="0"/>
                      </a:xfrm>
                      <a:prstGeom prst="line">
                        <a:avLst/>
                      </a:prstGeom>
                      <a:grpFill/>
                      <a:ln w="57150" cap="flat" cmpd="sng" algn="ctr">
                        <a:solidFill>
                          <a:sysClr val="window" lastClr="FFFFFF">
                            <a:lumMod val="65000"/>
                          </a:sysClr>
                        </a:solidFill>
                        <a:prstDash val="sysDot"/>
                      </a:ln>
                      <a:effectLst/>
                    </p:spPr>
                  </p:cxnSp>
                </p:grpSp>
              </p:grpSp>
              <p:cxnSp>
                <p:nvCxnSpPr>
                  <p:cNvPr id="365" name="Straight Connector 364"/>
                  <p:cNvCxnSpPr/>
                  <p:nvPr/>
                </p:nvCxnSpPr>
                <p:spPr>
                  <a:xfrm>
                    <a:off x="5310470" y="1282672"/>
                    <a:ext cx="863626" cy="0"/>
                  </a:xfrm>
                  <a:prstGeom prst="line">
                    <a:avLst/>
                  </a:prstGeom>
                  <a:grpFill/>
                  <a:ln w="38100" cap="rnd" cmpd="sng" algn="ctr">
                    <a:solidFill>
                      <a:srgbClr val="FFC000"/>
                    </a:solidFill>
                    <a:prstDash val="solid"/>
                  </a:ln>
                  <a:effectLst/>
                </p:spPr>
              </p:cxnSp>
            </p:grpSp>
          </p:grpSp>
          <p:pic>
            <p:nvPicPr>
              <p:cNvPr id="355" name="Picture 40" descr="http://www.nrcs.usda.gov/Internet/FSE_MEDIA/nrcs142p2_050665.jpg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791" t="7912" r="2734" b="7661"/>
              <a:stretch>
                <a:fillRect/>
              </a:stretch>
            </p:blipFill>
            <p:spPr bwMode="auto">
              <a:xfrm>
                <a:off x="230119" y="5479754"/>
                <a:ext cx="576000" cy="57029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220" name="Group 98"/>
            <p:cNvGrpSpPr>
              <a:grpSpLocks/>
            </p:cNvGrpSpPr>
            <p:nvPr/>
          </p:nvGrpSpPr>
          <p:grpSpPr bwMode="auto">
            <a:xfrm>
              <a:off x="57158" y="1893106"/>
              <a:ext cx="3065463" cy="1069975"/>
              <a:chOff x="140187" y="1677275"/>
              <a:chExt cx="3065408" cy="1069673"/>
            </a:xfrm>
            <a:solidFill>
              <a:srgbClr val="9BBB59">
                <a:lumMod val="40000"/>
                <a:lumOff val="60000"/>
              </a:srgbClr>
            </a:solidFill>
          </p:grpSpPr>
          <p:grpSp>
            <p:nvGrpSpPr>
              <p:cNvPr id="318" name="Group 99"/>
              <p:cNvGrpSpPr>
                <a:grpSpLocks/>
              </p:cNvGrpSpPr>
              <p:nvPr/>
            </p:nvGrpSpPr>
            <p:grpSpPr bwMode="auto">
              <a:xfrm>
                <a:off x="140187" y="1677275"/>
                <a:ext cx="3065408" cy="1069673"/>
                <a:chOff x="3573016" y="383516"/>
                <a:chExt cx="3065408" cy="1069673"/>
              </a:xfrm>
              <a:grpFill/>
            </p:grpSpPr>
            <p:grpSp>
              <p:nvGrpSpPr>
                <p:cNvPr id="320" name="Group 101"/>
                <p:cNvGrpSpPr>
                  <a:grpSpLocks/>
                </p:cNvGrpSpPr>
                <p:nvPr/>
              </p:nvGrpSpPr>
              <p:grpSpPr bwMode="auto">
                <a:xfrm>
                  <a:off x="3573016" y="383516"/>
                  <a:ext cx="3065408" cy="1041092"/>
                  <a:chOff x="0" y="31097"/>
                  <a:chExt cx="3065408" cy="1041092"/>
                </a:xfrm>
                <a:grpFill/>
              </p:grpSpPr>
              <p:sp>
                <p:nvSpPr>
                  <p:cNvPr id="334" name="Rounded Rectangle 333"/>
                  <p:cNvSpPr/>
                  <p:nvPr/>
                </p:nvSpPr>
                <p:spPr>
                  <a:xfrm>
                    <a:off x="0" y="31097"/>
                    <a:ext cx="3065408" cy="1041106"/>
                  </a:xfrm>
                  <a:prstGeom prst="roundRect">
                    <a:avLst>
                      <a:gd name="adj" fmla="val 10000"/>
                    </a:avLst>
                  </a:prstGeom>
                  <a:grpFill/>
                  <a:ln>
                    <a:noFill/>
                  </a:ln>
                  <a:effectLst>
                    <a:outerShdw blurRad="40000" dist="20000" dir="5400000" rotWithShape="0">
                      <a:srgbClr val="000000">
                        <a:alpha val="38000"/>
                      </a:srgbClr>
                    </a:outerShdw>
                  </a:effectLst>
                </p:spPr>
              </p:sp>
              <p:sp>
                <p:nvSpPr>
                  <p:cNvPr id="335" name="Rounded Rectangle 4"/>
                  <p:cNvSpPr/>
                  <p:nvPr/>
                </p:nvSpPr>
                <p:spPr>
                  <a:xfrm>
                    <a:off x="38099" y="31097"/>
                    <a:ext cx="3027309" cy="1041106"/>
                  </a:xfrm>
                  <a:prstGeom prst="rect">
                    <a:avLst/>
                  </a:prstGeom>
                  <a:grpFill/>
                  <a:ln>
                    <a:noFill/>
                  </a:ln>
                  <a:effectLst/>
                </p:spPr>
                <p:txBody>
                  <a:bodyPr lIns="38100" tIns="38100" rIns="38100" bIns="38100"/>
                  <a:lstStyle>
                    <a:lvl1pPr marL="87313" indent="-85725" defTabSz="444500" eaLnBrk="0" hangingPunct="0">
                      <a:tabLst>
                        <a:tab pos="90488" algn="l"/>
                      </a:tabLs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1pPr>
                    <a:lvl2pPr marL="717550" defTabSz="444500" eaLnBrk="0" hangingPunct="0">
                      <a:tabLst>
                        <a:tab pos="90488" algn="l"/>
                      </a:tabLs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2pPr>
                    <a:lvl3pPr marL="1143000" indent="-228600" defTabSz="444500" eaLnBrk="0" hangingPunct="0">
                      <a:tabLst>
                        <a:tab pos="90488" algn="l"/>
                      </a:tabLs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3pPr>
                    <a:lvl4pPr marL="1600200" indent="-228600" defTabSz="444500" eaLnBrk="0" hangingPunct="0">
                      <a:tabLst>
                        <a:tab pos="90488" algn="l"/>
                      </a:tabLs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4pPr>
                    <a:lvl5pPr marL="2057400" indent="-228600" defTabSz="444500" eaLnBrk="0" hangingPunct="0">
                      <a:tabLst>
                        <a:tab pos="90488" algn="l"/>
                      </a:tabLs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5pPr>
                    <a:lvl6pPr marL="2514600" indent="-228600" defTabSz="4445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tabLst>
                        <a:tab pos="90488" algn="l"/>
                      </a:tabLs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6pPr>
                    <a:lvl7pPr marL="2971800" indent="-228600" defTabSz="4445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tabLst>
                        <a:tab pos="90488" algn="l"/>
                      </a:tabLs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7pPr>
                    <a:lvl8pPr marL="3429000" indent="-228600" defTabSz="4445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tabLst>
                        <a:tab pos="90488" algn="l"/>
                      </a:tabLs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8pPr>
                    <a:lvl9pPr marL="3886200" indent="-228600" defTabSz="4445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tabLst>
                        <a:tab pos="90488" algn="l"/>
                      </a:tabLs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9pPr>
                  </a:lstStyle>
                  <a:p>
                    <a:pPr marL="87313" marR="0" lvl="0" indent="-85725" defTabSz="444500" eaLnBrk="1" fontAlgn="auto" latinLnBrk="0" hangingPunct="1">
                      <a:lnSpc>
                        <a:spcPct val="90000"/>
                      </a:lnSpc>
                      <a:spcBef>
                        <a:spcPts val="0"/>
                      </a:spcBef>
                      <a:spcAft>
                        <a:spcPct val="35000"/>
                      </a:spcAft>
                      <a:buClrTx/>
                      <a:buSzTx/>
                      <a:buFontTx/>
                      <a:buNone/>
                      <a:tabLst>
                        <a:tab pos="90488" algn="l"/>
                      </a:tabLst>
                      <a:defRPr/>
                    </a:pPr>
                    <a:r>
                      <a:rPr kumimoji="0" lang="en-US" altLang="fr-FR" sz="1000" b="1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itchFamily="34" charset="0"/>
                        <a:ea typeface="+mn-ea"/>
                        <a:cs typeface="Arial" pitchFamily="34" charset="0"/>
                      </a:rPr>
                      <a:t>ABSORPTION COEFFICIENT </a:t>
                    </a:r>
                    <a:r>
                      <a:rPr kumimoji="0" lang="pt-PT" altLang="fr-FR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itchFamily="34" charset="0"/>
                        <a:ea typeface="+mn-ea"/>
                        <a:cs typeface="Arial" pitchFamily="34" charset="0"/>
                      </a:rPr>
                      <a:t> (CDM)</a:t>
                    </a:r>
                  </a:p>
                  <a:p>
                    <a:pPr marL="717550" marR="0" lvl="1" indent="0" defTabSz="444500" eaLnBrk="1" fontAlgn="auto" latinLnBrk="0" hangingPunct="1">
                      <a:lnSpc>
                        <a:spcPct val="90000"/>
                      </a:lnSpc>
                      <a:spcBef>
                        <a:spcPts val="0"/>
                      </a:spcBef>
                      <a:spcAft>
                        <a:spcPct val="15000"/>
                      </a:spcAft>
                      <a:buClrTx/>
                      <a:buSzTx/>
                      <a:buFontTx/>
                      <a:buNone/>
                      <a:tabLst>
                        <a:tab pos="90488" algn="l"/>
                      </a:tabLst>
                      <a:defRPr/>
                    </a:pPr>
                    <a:r>
                      <a:rPr kumimoji="0" lang="en-US" altLang="fr-FR" sz="7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itchFamily="34" charset="0"/>
                        <a:ea typeface="+mn-ea"/>
                        <a:cs typeface="Arial" pitchFamily="34" charset="0"/>
                      </a:rPr>
                      <a:t>A proxy for </a:t>
                    </a:r>
                    <a:r>
                      <a:rPr kumimoji="0" lang="en-US" altLang="fr-FR" sz="7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Calibri" pitchFamily="34" charset="0"/>
                        <a:ea typeface="+mn-ea"/>
                        <a:cs typeface="Arial" pitchFamily="34" charset="0"/>
                      </a:rPr>
                      <a:t>salinity (inversely correlated) and marker for estuarine waters</a:t>
                    </a:r>
                    <a:endParaRPr kumimoji="0" lang="pt-PT" altLang="fr-FR" sz="7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Calibri" pitchFamily="34" charset="0"/>
                      <a:ea typeface="+mn-ea"/>
                      <a:cs typeface="Arial" pitchFamily="34" charset="0"/>
                    </a:endParaRPr>
                  </a:p>
                  <a:p>
                    <a:pPr marL="717550" marR="0" lvl="1" indent="0" defTabSz="444500" eaLnBrk="1" fontAlgn="auto" latinLnBrk="0" hangingPunct="1">
                      <a:lnSpc>
                        <a:spcPct val="90000"/>
                      </a:lnSpc>
                      <a:spcBef>
                        <a:spcPts val="0"/>
                      </a:spcBef>
                      <a:spcAft>
                        <a:spcPct val="15000"/>
                      </a:spcAft>
                      <a:buClrTx/>
                      <a:buSzTx/>
                      <a:buFontTx/>
                      <a:buNone/>
                      <a:tabLst>
                        <a:tab pos="90488" algn="l"/>
                      </a:tabLst>
                      <a:defRPr/>
                    </a:pPr>
                    <a:endParaRPr kumimoji="0" lang="en-US" altLang="fr-FR" sz="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 pitchFamily="34" charset="0"/>
                      <a:ea typeface="+mn-ea"/>
                      <a:cs typeface="Arial" pitchFamily="34" charset="0"/>
                    </a:endParaRPr>
                  </a:p>
                </p:txBody>
              </p:sp>
            </p:grpSp>
            <p:pic>
              <p:nvPicPr>
                <p:cNvPr id="321" name="Picture 12" descr="http://www.iconexperience.com/_img/o_collection_png/green_dark_grey/512x512/plain/magnifying_glass.png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88034" y="817396"/>
                  <a:ext cx="144000" cy="14400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22" name="Rectangle 103"/>
                <p:cNvSpPr>
                  <a:spLocks noChangeArrowheads="1"/>
                </p:cNvSpPr>
                <p:nvPr/>
              </p:nvSpPr>
              <p:spPr bwMode="auto">
                <a:xfrm>
                  <a:off x="5373216" y="728303"/>
                  <a:ext cx="1152128" cy="603242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marL="342900" indent="-342900" defTabSz="355600" eaLnBrk="0" hangingPunct="0">
                    <a:spcBef>
                      <a:spcPct val="20000"/>
                    </a:spcBef>
                    <a:buFont typeface="Arial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85725" defTabSz="355600" eaLnBrk="0" hangingPunct="0">
                    <a:spcBef>
                      <a:spcPct val="20000"/>
                    </a:spcBef>
                    <a:buFont typeface="Arial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 defTabSz="355600" eaLnBrk="0" hangingPunct="0">
                    <a:spcBef>
                      <a:spcPct val="20000"/>
                    </a:spcBef>
                    <a:buFont typeface="Arial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 defTabSz="355600" eaLnBrk="0" hangingPunct="0">
                    <a:spcBef>
                      <a:spcPct val="20000"/>
                    </a:spcBef>
                    <a:buFont typeface="Arial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 defTabSz="355600" eaLnBrk="0" hangingPunct="0">
                    <a:spcBef>
                      <a:spcPct val="20000"/>
                    </a:spcBef>
                    <a:buFont typeface="Arial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defTabSz="355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defTabSz="355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defTabSz="355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defTabSz="355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marL="85725" marR="0" lvl="1" indent="0" defTabSz="355600" eaLnBrk="1" fontAlgn="auto" latinLnBrk="0" hangingPunct="1">
                    <a:lnSpc>
                      <a:spcPct val="200000"/>
                    </a:lnSpc>
                    <a:spcBef>
                      <a:spcPct val="0"/>
                    </a:spcBef>
                    <a:spcAft>
                      <a:spcPct val="150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fr-FR" sz="8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Calibri" pitchFamily="34" charset="0"/>
                      <a:cs typeface="Arial" pitchFamily="34" charset="0"/>
                    </a:rPr>
                    <a:t>1km resolution</a:t>
                  </a:r>
                  <a:endParaRPr kumimoji="0" lang="pt-PT" altLang="fr-FR" sz="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 pitchFamily="34" charset="0"/>
                    <a:cs typeface="Arial" pitchFamily="34" charset="0"/>
                  </a:endParaRPr>
                </a:p>
                <a:p>
                  <a:pPr marL="85725" marR="0" lvl="1" indent="0" defTabSz="355600" eaLnBrk="1" fontAlgn="auto" latinLnBrk="0" hangingPunct="1">
                    <a:lnSpc>
                      <a:spcPct val="200000"/>
                    </a:lnSpc>
                    <a:spcBef>
                      <a:spcPct val="0"/>
                    </a:spcBef>
                    <a:spcAft>
                      <a:spcPct val="150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pt-PT" altLang="fr-FR" sz="8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Calibri" pitchFamily="34" charset="0"/>
                      <a:cs typeface="Arial" pitchFamily="34" charset="0"/>
                    </a:rPr>
                    <a:t>GSM &amp; AV algorithm</a:t>
                  </a:r>
                </a:p>
              </p:txBody>
            </p:sp>
            <p:sp>
              <p:nvSpPr>
                <p:cNvPr id="323" name="Rectangle 104"/>
                <p:cNvSpPr>
                  <a:spLocks noChangeArrowheads="1"/>
                </p:cNvSpPr>
                <p:nvPr/>
              </p:nvSpPr>
              <p:spPr bwMode="auto">
                <a:xfrm>
                  <a:off x="4401080" y="772950"/>
                  <a:ext cx="972136" cy="603242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marL="342900" indent="-342900" defTabSz="355600" eaLnBrk="0" hangingPunct="0">
                    <a:spcBef>
                      <a:spcPct val="20000"/>
                    </a:spcBef>
                    <a:buFont typeface="Arial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85725" defTabSz="355600" eaLnBrk="0" hangingPunct="0">
                    <a:spcBef>
                      <a:spcPct val="20000"/>
                    </a:spcBef>
                    <a:buFont typeface="Arial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 defTabSz="355600" eaLnBrk="0" hangingPunct="0">
                    <a:spcBef>
                      <a:spcPct val="20000"/>
                    </a:spcBef>
                    <a:buFont typeface="Arial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 defTabSz="355600" eaLnBrk="0" hangingPunct="0">
                    <a:spcBef>
                      <a:spcPct val="20000"/>
                    </a:spcBef>
                    <a:buFont typeface="Arial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 defTabSz="355600" eaLnBrk="0" hangingPunct="0">
                    <a:spcBef>
                      <a:spcPct val="20000"/>
                    </a:spcBef>
                    <a:buFont typeface="Arial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defTabSz="355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defTabSz="355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defTabSz="355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defTabSz="355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marL="85725" marR="0" lvl="1" indent="0" defTabSz="355600" eaLnBrk="1" fontAlgn="auto" latinLnBrk="0" hangingPunct="1">
                    <a:lnSpc>
                      <a:spcPct val="200000"/>
                    </a:lnSpc>
                    <a:spcBef>
                      <a:spcPct val="0"/>
                    </a:spcBef>
                    <a:spcAft>
                      <a:spcPct val="150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fr-FR" sz="8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Calibri" pitchFamily="34" charset="0"/>
                      <a:cs typeface="Arial" pitchFamily="34" charset="0"/>
                    </a:rPr>
                    <a:t>global coverage</a:t>
                  </a:r>
                  <a:endParaRPr kumimoji="0" lang="pt-PT" altLang="fr-FR" sz="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 pitchFamily="34" charset="0"/>
                    <a:cs typeface="Arial" pitchFamily="34" charset="0"/>
                  </a:endParaRPr>
                </a:p>
                <a:p>
                  <a:pPr marL="85725" marR="0" lvl="1" indent="0" defTabSz="355600" eaLnBrk="1" fontAlgn="auto" latinLnBrk="0" hangingPunct="1">
                    <a:lnSpc>
                      <a:spcPct val="200000"/>
                    </a:lnSpc>
                    <a:spcBef>
                      <a:spcPct val="0"/>
                    </a:spcBef>
                    <a:spcAft>
                      <a:spcPct val="150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fr-FR" sz="8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Calibri" pitchFamily="34" charset="0"/>
                      <a:cs typeface="Arial" pitchFamily="34" charset="0"/>
                    </a:rPr>
                    <a:t>Daily    1997-NRT</a:t>
                  </a:r>
                  <a:endParaRPr kumimoji="0" lang="pt-PT" altLang="fr-FR" sz="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 pitchFamily="34" charset="0"/>
                    <a:cs typeface="Arial" pitchFamily="34" charset="0"/>
                  </a:endParaRPr>
                </a:p>
              </p:txBody>
            </p:sp>
            <p:pic>
              <p:nvPicPr>
                <p:cNvPr id="324" name="Picture 24" descr="https://encrypted-tbn2.gstatic.com/images?q=tbn:ANd9GcQpHrkfT2n0_Hc9-Rh7iLO4W1EmzZIHRvbwdvbf8sj2cpqSMuM7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92790" y="1044003"/>
                  <a:ext cx="144000" cy="14109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25" name="Picture 28" descr="https://cdn3.iconfinder.com/data/icons/business-office-2/512/glasswatch_timer-512.png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clrChange>
                    <a:clrFrom>
                      <a:srgbClr val="414141"/>
                    </a:clrFrom>
                    <a:clrTo>
                      <a:srgbClr val="414141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415906" y="1036140"/>
                  <a:ext cx="144000" cy="14400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26" name="Picture 30" descr="https://encrypted-tbn2.gstatic.com/images?q=tbn:ANd9GcR4vv5SunMvzos-1Wnyeolx6uu99xMURDcQ9FgvqdzC-tyJq9Ag"/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392400" y="804580"/>
                  <a:ext cx="180000" cy="149874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grpSp>
              <p:nvGrpSpPr>
                <p:cNvPr id="327" name="Group 108"/>
                <p:cNvGrpSpPr>
                  <a:grpSpLocks/>
                </p:cNvGrpSpPr>
                <p:nvPr/>
              </p:nvGrpSpPr>
              <p:grpSpPr bwMode="auto">
                <a:xfrm>
                  <a:off x="4350410" y="1283912"/>
                  <a:ext cx="2226892" cy="169277"/>
                  <a:chOff x="4317749" y="1280283"/>
                  <a:chExt cx="2226892" cy="169277"/>
                </a:xfrm>
                <a:grpFill/>
              </p:grpSpPr>
              <p:grpSp>
                <p:nvGrpSpPr>
                  <p:cNvPr id="328" name="Group 109"/>
                  <p:cNvGrpSpPr>
                    <a:grpSpLocks/>
                  </p:cNvGrpSpPr>
                  <p:nvPr/>
                </p:nvGrpSpPr>
                <p:grpSpPr bwMode="auto">
                  <a:xfrm>
                    <a:off x="4317749" y="1280283"/>
                    <a:ext cx="2226892" cy="169277"/>
                    <a:chOff x="3803848" y="151952"/>
                    <a:chExt cx="2226892" cy="169277"/>
                  </a:xfrm>
                  <a:grpFill/>
                </p:grpSpPr>
                <p:sp>
                  <p:nvSpPr>
                    <p:cNvPr id="330" name="TextBox 329"/>
                    <p:cNvSpPr txBox="1"/>
                    <p:nvPr/>
                  </p:nvSpPr>
                  <p:spPr>
                    <a:xfrm>
                      <a:off x="3804315" y="151414"/>
                      <a:ext cx="2225635" cy="169815"/>
                    </a:xfrm>
                    <a:prstGeom prst="rect">
                      <a:avLst/>
                    </a:prstGeom>
                    <a:grpFill/>
                  </p:spPr>
                  <p:txBody>
                    <a:bodyPr wrap="none">
                      <a:spAutoFit/>
                    </a:bodyPr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PT" sz="5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ysClr val="window" lastClr="FFFFFF">
                              <a:lumMod val="50000"/>
                            </a:sysClr>
                          </a:solidFill>
                          <a:effectLst/>
                          <a:uLnTx/>
                          <a:uFillTx/>
                        </a:rPr>
                        <a:t>82   84    86    88   90    92    94    96   98    00    02   04    06    08   10    12   14   </a:t>
                      </a:r>
                    </a:p>
                  </p:txBody>
                </p:sp>
                <p:grpSp>
                  <p:nvGrpSpPr>
                    <p:cNvPr id="331" name="Group 11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94609" y="166468"/>
                      <a:ext cx="1944000" cy="3629"/>
                      <a:chOff x="3894609" y="166468"/>
                      <a:chExt cx="1944000" cy="3629"/>
                    </a:xfrm>
                    <a:grpFill/>
                  </p:grpSpPr>
                  <p:cxnSp>
                    <p:nvCxnSpPr>
                      <p:cNvPr id="332" name="Straight Connector 331"/>
                      <p:cNvCxnSpPr/>
                      <p:nvPr/>
                    </p:nvCxnSpPr>
                    <p:spPr>
                      <a:xfrm>
                        <a:off x="3897976" y="165698"/>
                        <a:ext cx="1939890" cy="0"/>
                      </a:xfrm>
                      <a:prstGeom prst="line">
                        <a:avLst/>
                      </a:prstGeom>
                      <a:grpFill/>
                      <a:ln w="57150" cap="flat" cmpd="sng" algn="ctr">
                        <a:solidFill>
                          <a:sysClr val="window" lastClr="FFFFFF">
                            <a:lumMod val="85000"/>
                          </a:sysClr>
                        </a:solidFill>
                        <a:prstDash val="solid"/>
                      </a:ln>
                      <a:effectLst/>
                    </p:spPr>
                  </p:cxnSp>
                  <p:cxnSp>
                    <p:nvCxnSpPr>
                      <p:cNvPr id="333" name="Straight Connector 332"/>
                      <p:cNvCxnSpPr/>
                      <p:nvPr/>
                    </p:nvCxnSpPr>
                    <p:spPr>
                      <a:xfrm>
                        <a:off x="3894801" y="165698"/>
                        <a:ext cx="1939890" cy="0"/>
                      </a:xfrm>
                      <a:prstGeom prst="line">
                        <a:avLst/>
                      </a:prstGeom>
                      <a:grpFill/>
                      <a:ln w="57150" cap="flat" cmpd="sng" algn="ctr">
                        <a:solidFill>
                          <a:sysClr val="window" lastClr="FFFFFF">
                            <a:lumMod val="65000"/>
                          </a:sysClr>
                        </a:solidFill>
                        <a:prstDash val="sysDot"/>
                      </a:ln>
                      <a:effectLst/>
                    </p:spPr>
                  </p:cxnSp>
                </p:grpSp>
              </p:grpSp>
              <p:cxnSp>
                <p:nvCxnSpPr>
                  <p:cNvPr id="329" name="Straight Connector 328"/>
                  <p:cNvCxnSpPr/>
                  <p:nvPr/>
                </p:nvCxnSpPr>
                <p:spPr>
                  <a:xfrm>
                    <a:off x="5310386" y="1282919"/>
                    <a:ext cx="1006457" cy="0"/>
                  </a:xfrm>
                  <a:prstGeom prst="line">
                    <a:avLst/>
                  </a:prstGeom>
                  <a:grpFill/>
                  <a:ln w="38100" cap="rnd" cmpd="sng" algn="ctr">
                    <a:solidFill>
                      <a:srgbClr val="FFC000"/>
                    </a:solidFill>
                    <a:prstDash val="solid"/>
                  </a:ln>
                  <a:effectLst/>
                </p:spPr>
              </p:cxnSp>
            </p:grpSp>
          </p:grpSp>
          <p:pic>
            <p:nvPicPr>
              <p:cNvPr id="319" name="Picture 46" descr="http://solarwiki.ucdavis.edu/@api/deki/files/143/spectral_light_absorption.gif"/>
              <p:cNvPicPr>
                <a:picLocks noChangeAspect="1" noChangeArrowheads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94119" y="2000931"/>
                <a:ext cx="648000" cy="5450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232" name="Rounded Rectangle 26"/>
            <p:cNvSpPr/>
            <p:nvPr/>
          </p:nvSpPr>
          <p:spPr bwMode="auto">
            <a:xfrm>
              <a:off x="160346" y="1007281"/>
              <a:ext cx="574675" cy="574675"/>
            </a:xfrm>
            <a:prstGeom prst="roundRect">
              <a:avLst>
                <a:gd name="adj" fmla="val 10000"/>
              </a:avLst>
            </a:prstGeom>
            <a:blipFill rotWithShape="1">
              <a:blip r:embed="rId11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9525" cap="flat" cmpd="sng" algn="ctr">
              <a:noFill/>
              <a:prstDash val="solid"/>
            </a:ln>
            <a:effectLst/>
          </p:spPr>
        </p:sp>
      </p:grpSp>
      <p:sp>
        <p:nvSpPr>
          <p:cNvPr id="424" name="Espace réservé du contenu 1"/>
          <p:cNvSpPr txBox="1">
            <a:spLocks/>
          </p:cNvSpPr>
          <p:nvPr/>
        </p:nvSpPr>
        <p:spPr>
          <a:xfrm>
            <a:off x="113210" y="117025"/>
            <a:ext cx="9183190" cy="118154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fr-FR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EO DATA – </a:t>
            </a:r>
            <a:r>
              <a:rPr kumimoji="0" lang="fr-FR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Calibri"/>
              </a:rPr>
              <a:t>Biogeochemical</a:t>
            </a:r>
            <a:r>
              <a:rPr kumimoji="0" lang="fr-FR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Calibri"/>
              </a:rPr>
              <a:t> and </a:t>
            </a:r>
            <a:r>
              <a:rPr kumimoji="0" lang="fr-FR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Calibri"/>
              </a:rPr>
              <a:t>Physical</a:t>
            </a:r>
            <a:r>
              <a:rPr kumimoji="0" lang="fr-FR" sz="2000" b="1" i="0" u="none" strike="noStrike" kern="1200" cap="none" spc="0" normalizeH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Calibri"/>
              </a:rPr>
              <a:t> </a:t>
            </a:r>
            <a:r>
              <a:rPr lang="fr-FR" sz="2000" b="1" dirty="0" smtClean="0">
                <a:solidFill>
                  <a:schemeClr val="accent2">
                    <a:lumMod val="75000"/>
                  </a:schemeClr>
                </a:solidFill>
                <a:latin typeface="Calibri"/>
              </a:rPr>
              <a:t>O</a:t>
            </a:r>
            <a:r>
              <a:rPr kumimoji="0" lang="fr-FR" sz="2000" b="1" i="0" u="none" strike="noStrike" kern="1200" cap="none" spc="0" normalizeH="0" noProof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Calibri"/>
              </a:rPr>
              <a:t>ceanographic</a:t>
            </a:r>
            <a:r>
              <a:rPr kumimoji="0" lang="fr-FR" sz="2000" b="1" i="0" u="none" strike="noStrike" kern="1200" cap="none" spc="0" normalizeH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Calibri"/>
              </a:rPr>
              <a:t> </a:t>
            </a:r>
            <a:r>
              <a:rPr kumimoji="0" lang="fr-FR" sz="2000" b="1" i="0" u="none" strike="noStrike" kern="1200" cap="none" spc="0" normalizeH="0" noProof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Calibri"/>
              </a:rPr>
              <a:t>parameters</a:t>
            </a:r>
            <a:endParaRPr kumimoji="0" lang="fr-FR" sz="2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425" name="ZoneTexte 2"/>
          <p:cNvSpPr txBox="1">
            <a:spLocks noChangeArrowheads="1"/>
          </p:cNvSpPr>
          <p:nvPr/>
        </p:nvSpPr>
        <p:spPr bwMode="auto">
          <a:xfrm>
            <a:off x="6096000" y="3771543"/>
            <a:ext cx="2743200" cy="240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fr-FR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Data </a:t>
            </a:r>
            <a:r>
              <a:rPr lang="fr-FR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prepared</a:t>
            </a:r>
            <a:r>
              <a:rPr lang="fr-FR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by SAFI </a:t>
            </a:r>
            <a:r>
              <a:rPr lang="fr-FR" sz="20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is</a:t>
            </a:r>
            <a:r>
              <a:rPr lang="fr-FR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</a:t>
            </a:r>
            <a:r>
              <a:rPr lang="fr-FR" sz="20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at</a:t>
            </a:r>
            <a:r>
              <a:rPr lang="fr-FR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</a:t>
            </a:r>
            <a:r>
              <a:rPr lang="fr-FR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the </a:t>
            </a:r>
            <a:r>
              <a:rPr lang="fr-FR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disposal</a:t>
            </a:r>
            <a:r>
              <a:rPr lang="fr-FR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of partners for </a:t>
            </a:r>
            <a:r>
              <a:rPr lang="fr-FR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analyses, </a:t>
            </a:r>
            <a:r>
              <a:rPr lang="fr-FR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testing, validation and </a:t>
            </a:r>
            <a:r>
              <a:rPr lang="fr-FR" sz="20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demonstration</a:t>
            </a:r>
            <a:r>
              <a:rPr lang="fr-FR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. </a:t>
            </a:r>
            <a:endParaRPr lang="fr-FR" sz="20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grpSp>
        <p:nvGrpSpPr>
          <p:cNvPr id="427" name="Group 426"/>
          <p:cNvGrpSpPr/>
          <p:nvPr/>
        </p:nvGrpSpPr>
        <p:grpSpPr>
          <a:xfrm>
            <a:off x="3035308" y="1030287"/>
            <a:ext cx="3082925" cy="5675313"/>
            <a:chOff x="3035308" y="738993"/>
            <a:chExt cx="3082925" cy="5675313"/>
          </a:xfrm>
        </p:grpSpPr>
        <p:grpSp>
          <p:nvGrpSpPr>
            <p:cNvPr id="219" name="Group 79"/>
            <p:cNvGrpSpPr>
              <a:grpSpLocks/>
            </p:cNvGrpSpPr>
            <p:nvPr/>
          </p:nvGrpSpPr>
          <p:grpSpPr bwMode="auto">
            <a:xfrm>
              <a:off x="3035308" y="738993"/>
              <a:ext cx="3082925" cy="1068388"/>
              <a:chOff x="3357995" y="501303"/>
              <a:chExt cx="3083016" cy="1069673"/>
            </a:xfrm>
            <a:solidFill>
              <a:sysClr val="window" lastClr="FFFFFF">
                <a:lumMod val="65000"/>
              </a:sysClr>
            </a:solidFill>
          </p:grpSpPr>
          <p:grpSp>
            <p:nvGrpSpPr>
              <p:cNvPr id="336" name="Group 80"/>
              <p:cNvGrpSpPr>
                <a:grpSpLocks/>
              </p:cNvGrpSpPr>
              <p:nvPr/>
            </p:nvGrpSpPr>
            <p:grpSpPr bwMode="auto">
              <a:xfrm>
                <a:off x="3357995" y="501303"/>
                <a:ext cx="3083016" cy="1069673"/>
                <a:chOff x="3573016" y="383516"/>
                <a:chExt cx="3083016" cy="1069673"/>
              </a:xfrm>
              <a:grpFill/>
            </p:grpSpPr>
            <p:grpSp>
              <p:nvGrpSpPr>
                <p:cNvPr id="338" name="Group 82"/>
                <p:cNvGrpSpPr>
                  <a:grpSpLocks/>
                </p:cNvGrpSpPr>
                <p:nvPr/>
              </p:nvGrpSpPr>
              <p:grpSpPr bwMode="auto">
                <a:xfrm>
                  <a:off x="3573016" y="383516"/>
                  <a:ext cx="3065408" cy="1041092"/>
                  <a:chOff x="0" y="31097"/>
                  <a:chExt cx="3065408" cy="1041092"/>
                </a:xfrm>
                <a:grpFill/>
              </p:grpSpPr>
              <p:sp>
                <p:nvSpPr>
                  <p:cNvPr id="352" name="Rounded Rectangle 351"/>
                  <p:cNvSpPr/>
                  <p:nvPr/>
                </p:nvSpPr>
                <p:spPr>
                  <a:xfrm>
                    <a:off x="0" y="31097"/>
                    <a:ext cx="3065553" cy="1041064"/>
                  </a:xfrm>
                  <a:prstGeom prst="roundRect">
                    <a:avLst>
                      <a:gd name="adj" fmla="val 10000"/>
                    </a:avLst>
                  </a:prstGeom>
                  <a:grpFill/>
                  <a:ln>
                    <a:noFill/>
                  </a:ln>
                  <a:effectLst>
                    <a:outerShdw blurRad="40000" dist="20000" dir="5400000" rotWithShape="0">
                      <a:srgbClr val="000000">
                        <a:alpha val="38000"/>
                      </a:srgbClr>
                    </a:outerShdw>
                  </a:effectLst>
                </p:spPr>
              </p:sp>
              <p:sp>
                <p:nvSpPr>
                  <p:cNvPr id="353" name="Rounded Rectangle 4"/>
                  <p:cNvSpPr/>
                  <p:nvPr/>
                </p:nvSpPr>
                <p:spPr>
                  <a:xfrm>
                    <a:off x="38101" y="31097"/>
                    <a:ext cx="3027452" cy="1041064"/>
                  </a:xfrm>
                  <a:prstGeom prst="rect">
                    <a:avLst/>
                  </a:prstGeom>
                  <a:grpFill/>
                  <a:ln>
                    <a:noFill/>
                  </a:ln>
                  <a:effectLst/>
                </p:spPr>
                <p:txBody>
                  <a:bodyPr lIns="38100" tIns="38100" rIns="38100" bIns="38100"/>
                  <a:lstStyle>
                    <a:lvl1pPr marL="87313" indent="-85725" defTabSz="444500" eaLnBrk="0" hangingPunct="0">
                      <a:tabLst>
                        <a:tab pos="90488" algn="l"/>
                      </a:tabLs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1pPr>
                    <a:lvl2pPr marL="717550" defTabSz="444500" eaLnBrk="0" hangingPunct="0">
                      <a:tabLst>
                        <a:tab pos="90488" algn="l"/>
                      </a:tabLs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2pPr>
                    <a:lvl3pPr marL="1143000" indent="-228600" defTabSz="444500" eaLnBrk="0" hangingPunct="0">
                      <a:tabLst>
                        <a:tab pos="90488" algn="l"/>
                      </a:tabLs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3pPr>
                    <a:lvl4pPr marL="1600200" indent="-228600" defTabSz="444500" eaLnBrk="0" hangingPunct="0">
                      <a:tabLst>
                        <a:tab pos="90488" algn="l"/>
                      </a:tabLs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4pPr>
                    <a:lvl5pPr marL="2057400" indent="-228600" defTabSz="444500" eaLnBrk="0" hangingPunct="0">
                      <a:tabLst>
                        <a:tab pos="90488" algn="l"/>
                      </a:tabLs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5pPr>
                    <a:lvl6pPr marL="2514600" indent="-228600" defTabSz="4445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tabLst>
                        <a:tab pos="90488" algn="l"/>
                      </a:tabLs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6pPr>
                    <a:lvl7pPr marL="2971800" indent="-228600" defTabSz="4445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tabLst>
                        <a:tab pos="90488" algn="l"/>
                      </a:tabLs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7pPr>
                    <a:lvl8pPr marL="3429000" indent="-228600" defTabSz="4445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tabLst>
                        <a:tab pos="90488" algn="l"/>
                      </a:tabLs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8pPr>
                    <a:lvl9pPr marL="3886200" indent="-228600" defTabSz="4445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tabLst>
                        <a:tab pos="90488" algn="l"/>
                      </a:tabLs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9pPr>
                  </a:lstStyle>
                  <a:p>
                    <a:pPr marL="87313" marR="0" lvl="0" indent="-85725" defTabSz="444500" eaLnBrk="1" fontAlgn="auto" latinLnBrk="0" hangingPunct="1">
                      <a:lnSpc>
                        <a:spcPct val="90000"/>
                      </a:lnSpc>
                      <a:spcBef>
                        <a:spcPts val="0"/>
                      </a:spcBef>
                      <a:spcAft>
                        <a:spcPct val="35000"/>
                      </a:spcAft>
                      <a:buClrTx/>
                      <a:buSzTx/>
                      <a:buFontTx/>
                      <a:buNone/>
                      <a:tabLst>
                        <a:tab pos="90488" algn="l"/>
                      </a:tabLst>
                      <a:defRPr/>
                    </a:pPr>
                    <a:r>
                      <a:rPr kumimoji="0" lang="en-US" altLang="fr-FR" sz="1000" b="1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itchFamily="34" charset="0"/>
                        <a:ea typeface="+mn-ea"/>
                        <a:cs typeface="Arial" pitchFamily="34" charset="0"/>
                      </a:rPr>
                      <a:t>PRIMARY PRODUCTION </a:t>
                    </a:r>
                    <a:r>
                      <a:rPr kumimoji="0" lang="pt-PT" altLang="fr-FR" sz="100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itchFamily="34" charset="0"/>
                        <a:ea typeface="+mn-ea"/>
                        <a:cs typeface="Arial" pitchFamily="34" charset="0"/>
                      </a:rPr>
                      <a:t>(PP)</a:t>
                    </a:r>
                  </a:p>
                  <a:p>
                    <a:pPr marL="717550" marR="0" lvl="1" indent="0" defTabSz="444500" eaLnBrk="1" fontAlgn="auto" latinLnBrk="0" hangingPunct="1">
                      <a:lnSpc>
                        <a:spcPct val="90000"/>
                      </a:lnSpc>
                      <a:spcBef>
                        <a:spcPts val="0"/>
                      </a:spcBef>
                      <a:spcAft>
                        <a:spcPct val="15000"/>
                      </a:spcAft>
                      <a:buClrTx/>
                      <a:buSzTx/>
                      <a:buFontTx/>
                      <a:buNone/>
                      <a:tabLst>
                        <a:tab pos="90488" algn="l"/>
                      </a:tabLst>
                      <a:defRPr/>
                    </a:pPr>
                    <a:r>
                      <a:rPr kumimoji="0" lang="en-US" altLang="fr-FR" sz="80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itchFamily="34" charset="0"/>
                        <a:ea typeface="+mn-ea"/>
                        <a:cs typeface="Arial" pitchFamily="34" charset="0"/>
                      </a:rPr>
                      <a:t>A proxy of primary production of the biomass</a:t>
                    </a:r>
                    <a:endParaRPr kumimoji="0" lang="pt-PT" altLang="fr-FR" sz="8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 pitchFamily="34" charset="0"/>
                      <a:ea typeface="+mn-ea"/>
                      <a:cs typeface="Arial" pitchFamily="34" charset="0"/>
                    </a:endParaRPr>
                  </a:p>
                  <a:p>
                    <a:pPr marL="717550" marR="0" lvl="1" indent="0" defTabSz="444500" eaLnBrk="1" fontAlgn="auto" latinLnBrk="0" hangingPunct="1">
                      <a:lnSpc>
                        <a:spcPct val="90000"/>
                      </a:lnSpc>
                      <a:spcBef>
                        <a:spcPts val="0"/>
                      </a:spcBef>
                      <a:spcAft>
                        <a:spcPct val="15000"/>
                      </a:spcAft>
                      <a:buClrTx/>
                      <a:buSzTx/>
                      <a:buFontTx/>
                      <a:buNone/>
                      <a:tabLst>
                        <a:tab pos="90488" algn="l"/>
                      </a:tabLst>
                      <a:defRPr/>
                    </a:pPr>
                    <a:endParaRPr kumimoji="0" lang="en-US" altLang="fr-FR" sz="8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 pitchFamily="34" charset="0"/>
                      <a:ea typeface="+mn-ea"/>
                      <a:cs typeface="Arial" pitchFamily="34" charset="0"/>
                    </a:endParaRPr>
                  </a:p>
                </p:txBody>
              </p:sp>
            </p:grpSp>
            <p:pic>
              <p:nvPicPr>
                <p:cNvPr id="339" name="Picture 12" descr="http://www.iconexperience.com/_img/o_collection_png/green_dark_grey/512x512/plain/magnifying_glass.png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88034" y="817396"/>
                  <a:ext cx="144000" cy="14400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40" name="Rectangle 84"/>
                <p:cNvSpPr>
                  <a:spLocks noChangeArrowheads="1"/>
                </p:cNvSpPr>
                <p:nvPr/>
              </p:nvSpPr>
              <p:spPr bwMode="auto">
                <a:xfrm>
                  <a:off x="5373216" y="730802"/>
                  <a:ext cx="1282816" cy="603242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marL="342900" indent="-342900" defTabSz="355600" eaLnBrk="0" hangingPunct="0">
                    <a:spcBef>
                      <a:spcPct val="20000"/>
                    </a:spcBef>
                    <a:buFont typeface="Arial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85725" defTabSz="355600" eaLnBrk="0" hangingPunct="0">
                    <a:spcBef>
                      <a:spcPct val="20000"/>
                    </a:spcBef>
                    <a:buFont typeface="Arial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 defTabSz="355600" eaLnBrk="0" hangingPunct="0">
                    <a:spcBef>
                      <a:spcPct val="20000"/>
                    </a:spcBef>
                    <a:buFont typeface="Arial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 defTabSz="355600" eaLnBrk="0" hangingPunct="0">
                    <a:spcBef>
                      <a:spcPct val="20000"/>
                    </a:spcBef>
                    <a:buFont typeface="Arial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 defTabSz="355600" eaLnBrk="0" hangingPunct="0">
                    <a:spcBef>
                      <a:spcPct val="20000"/>
                    </a:spcBef>
                    <a:buFont typeface="Arial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defTabSz="355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defTabSz="355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defTabSz="355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defTabSz="355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marL="85725" marR="0" lvl="1" indent="0" defTabSz="355600" eaLnBrk="1" fontAlgn="auto" latinLnBrk="0" hangingPunct="1">
                    <a:lnSpc>
                      <a:spcPct val="200000"/>
                    </a:lnSpc>
                    <a:spcBef>
                      <a:spcPct val="0"/>
                    </a:spcBef>
                    <a:spcAft>
                      <a:spcPct val="150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fr-FR" sz="8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Calibri" pitchFamily="34" charset="0"/>
                      <a:cs typeface="Arial" pitchFamily="34" charset="0"/>
                    </a:rPr>
                    <a:t>25km resolution</a:t>
                  </a:r>
                  <a:endParaRPr kumimoji="0" lang="pt-PT" altLang="fr-FR" sz="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 pitchFamily="34" charset="0"/>
                    <a:cs typeface="Arial" pitchFamily="34" charset="0"/>
                  </a:endParaRPr>
                </a:p>
                <a:p>
                  <a:pPr marL="85725" marR="0" lvl="1" indent="0" defTabSz="355600" eaLnBrk="1" fontAlgn="auto" latinLnBrk="0" hangingPunct="1">
                    <a:lnSpc>
                      <a:spcPct val="200000"/>
                    </a:lnSpc>
                    <a:spcBef>
                      <a:spcPct val="0"/>
                    </a:spcBef>
                    <a:spcAft>
                      <a:spcPct val="150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pt-PT" altLang="fr-FR" sz="8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Calibri" pitchFamily="34" charset="0"/>
                      <a:cs typeface="Arial" pitchFamily="34" charset="0"/>
                    </a:rPr>
                    <a:t>AM and </a:t>
                  </a:r>
                  <a:r>
                    <a:rPr kumimoji="0" lang="pt-PT" altLang="fr-FR" sz="800" b="1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Calibri" pitchFamily="34" charset="0"/>
                      <a:cs typeface="Arial" pitchFamily="34" charset="0"/>
                    </a:rPr>
                    <a:t>UITZ</a:t>
                  </a:r>
                </a:p>
              </p:txBody>
            </p:sp>
            <p:sp>
              <p:nvSpPr>
                <p:cNvPr id="341" name="Rectangle 85"/>
                <p:cNvSpPr>
                  <a:spLocks noChangeArrowheads="1"/>
                </p:cNvSpPr>
                <p:nvPr/>
              </p:nvSpPr>
              <p:spPr bwMode="auto">
                <a:xfrm>
                  <a:off x="4401080" y="730802"/>
                  <a:ext cx="972136" cy="603242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marL="342900" indent="-342900" defTabSz="355600" eaLnBrk="0" hangingPunct="0">
                    <a:spcBef>
                      <a:spcPct val="20000"/>
                    </a:spcBef>
                    <a:buFont typeface="Arial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85725" defTabSz="355600" eaLnBrk="0" hangingPunct="0">
                    <a:spcBef>
                      <a:spcPct val="20000"/>
                    </a:spcBef>
                    <a:buFont typeface="Arial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 defTabSz="355600" eaLnBrk="0" hangingPunct="0">
                    <a:spcBef>
                      <a:spcPct val="20000"/>
                    </a:spcBef>
                    <a:buFont typeface="Arial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 defTabSz="355600" eaLnBrk="0" hangingPunct="0">
                    <a:spcBef>
                      <a:spcPct val="20000"/>
                    </a:spcBef>
                    <a:buFont typeface="Arial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 defTabSz="355600" eaLnBrk="0" hangingPunct="0">
                    <a:spcBef>
                      <a:spcPct val="20000"/>
                    </a:spcBef>
                    <a:buFont typeface="Arial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defTabSz="355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defTabSz="355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defTabSz="355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defTabSz="355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marL="85725" marR="0" lvl="1" indent="0" defTabSz="355600" eaLnBrk="1" fontAlgn="auto" latinLnBrk="0" hangingPunct="1">
                    <a:lnSpc>
                      <a:spcPct val="200000"/>
                    </a:lnSpc>
                    <a:spcBef>
                      <a:spcPct val="0"/>
                    </a:spcBef>
                    <a:spcAft>
                      <a:spcPct val="150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fr-FR" sz="8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Calibri" pitchFamily="34" charset="0"/>
                      <a:cs typeface="Arial" pitchFamily="34" charset="0"/>
                    </a:rPr>
                    <a:t>global coverage</a:t>
                  </a:r>
                  <a:endParaRPr kumimoji="0" lang="pt-PT" altLang="fr-FR" sz="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 pitchFamily="34" charset="0"/>
                    <a:cs typeface="Arial" pitchFamily="34" charset="0"/>
                  </a:endParaRPr>
                </a:p>
                <a:p>
                  <a:pPr marL="85725" marR="0" lvl="1" indent="0" defTabSz="355600" eaLnBrk="1" fontAlgn="auto" latinLnBrk="0" hangingPunct="1">
                    <a:lnSpc>
                      <a:spcPct val="200000"/>
                    </a:lnSpc>
                    <a:spcBef>
                      <a:spcPct val="0"/>
                    </a:spcBef>
                    <a:spcAft>
                      <a:spcPct val="150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fr-FR" sz="8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Calibri" pitchFamily="34" charset="0"/>
                      <a:cs typeface="Arial" pitchFamily="34" charset="0"/>
                    </a:rPr>
                    <a:t>Monthly </a:t>
                  </a:r>
                  <a:r>
                    <a:rPr kumimoji="0" lang="en-US" altLang="fr-FR" sz="7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Calibri" pitchFamily="34" charset="0"/>
                      <a:cs typeface="Arial" pitchFamily="34" charset="0"/>
                    </a:rPr>
                    <a:t>98-2010</a:t>
                  </a:r>
                  <a:endParaRPr kumimoji="0" lang="pt-PT" altLang="fr-FR" sz="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 pitchFamily="34" charset="0"/>
                    <a:cs typeface="Arial" pitchFamily="34" charset="0"/>
                  </a:endParaRPr>
                </a:p>
              </p:txBody>
            </p:sp>
            <p:pic>
              <p:nvPicPr>
                <p:cNvPr id="342" name="Picture 24" descr="https://encrypted-tbn2.gstatic.com/images?q=tbn:ANd9GcQpHrkfT2n0_Hc9-Rh7iLO4W1EmzZIHRvbwdvbf8sj2cpqSMuM7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92790" y="1044003"/>
                  <a:ext cx="144000" cy="14109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43" name="Picture 28" descr="https://cdn3.iconfinder.com/data/icons/business-office-2/512/glasswatch_timer-512.png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clrChange>
                    <a:clrFrom>
                      <a:srgbClr val="414141"/>
                    </a:clrFrom>
                    <a:clrTo>
                      <a:srgbClr val="414141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415906" y="1036140"/>
                  <a:ext cx="144000" cy="14400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44" name="Picture 30" descr="https://encrypted-tbn2.gstatic.com/images?q=tbn:ANd9GcR4vv5SunMvzos-1Wnyeolx6uu99xMURDcQ9FgvqdzC-tyJq9Ag"/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392400" y="804580"/>
                  <a:ext cx="180000" cy="149874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grpSp>
              <p:nvGrpSpPr>
                <p:cNvPr id="345" name="Group 89"/>
                <p:cNvGrpSpPr>
                  <a:grpSpLocks/>
                </p:cNvGrpSpPr>
                <p:nvPr/>
              </p:nvGrpSpPr>
              <p:grpSpPr bwMode="auto">
                <a:xfrm>
                  <a:off x="4350410" y="1283912"/>
                  <a:ext cx="2226892" cy="169277"/>
                  <a:chOff x="4317749" y="1280283"/>
                  <a:chExt cx="2226892" cy="169277"/>
                </a:xfrm>
                <a:grpFill/>
              </p:grpSpPr>
              <p:grpSp>
                <p:nvGrpSpPr>
                  <p:cNvPr id="346" name="Group 90"/>
                  <p:cNvGrpSpPr>
                    <a:grpSpLocks/>
                  </p:cNvGrpSpPr>
                  <p:nvPr/>
                </p:nvGrpSpPr>
                <p:grpSpPr bwMode="auto">
                  <a:xfrm>
                    <a:off x="4317749" y="1280283"/>
                    <a:ext cx="2226892" cy="169277"/>
                    <a:chOff x="3803848" y="151952"/>
                    <a:chExt cx="2226892" cy="169277"/>
                  </a:xfrm>
                  <a:grpFill/>
                </p:grpSpPr>
                <p:sp>
                  <p:nvSpPr>
                    <p:cNvPr id="348" name="TextBox 347"/>
                    <p:cNvSpPr txBox="1"/>
                    <p:nvPr/>
                  </p:nvSpPr>
                  <p:spPr>
                    <a:xfrm>
                      <a:off x="3804352" y="151162"/>
                      <a:ext cx="2225741" cy="170067"/>
                    </a:xfrm>
                    <a:prstGeom prst="rect">
                      <a:avLst/>
                    </a:prstGeom>
                    <a:grpFill/>
                  </p:spPr>
                  <p:txBody>
                    <a:bodyPr wrap="none">
                      <a:spAutoFit/>
                    </a:bodyPr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PT" sz="5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ysClr val="window" lastClr="FFFFFF">
                              <a:lumMod val="50000"/>
                            </a:sysClr>
                          </a:solidFill>
                          <a:effectLst/>
                          <a:uLnTx/>
                          <a:uFillTx/>
                        </a:rPr>
                        <a:t>82   84    86    88   90    92    94    96   98    00    02   04    06    08   10    12   14   </a:t>
                      </a:r>
                    </a:p>
                  </p:txBody>
                </p:sp>
                <p:grpSp>
                  <p:nvGrpSpPr>
                    <p:cNvPr id="349" name="Group 9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94609" y="166468"/>
                      <a:ext cx="1944000" cy="3629"/>
                      <a:chOff x="3894609" y="166468"/>
                      <a:chExt cx="1944000" cy="3629"/>
                    </a:xfrm>
                    <a:grpFill/>
                  </p:grpSpPr>
                  <p:cxnSp>
                    <p:nvCxnSpPr>
                      <p:cNvPr id="350" name="Straight Connector 349"/>
                      <p:cNvCxnSpPr/>
                      <p:nvPr/>
                    </p:nvCxnSpPr>
                    <p:spPr>
                      <a:xfrm>
                        <a:off x="3898018" y="163877"/>
                        <a:ext cx="1939983" cy="0"/>
                      </a:xfrm>
                      <a:prstGeom prst="line">
                        <a:avLst/>
                      </a:prstGeom>
                      <a:grpFill/>
                      <a:ln w="57150" cap="flat" cmpd="sng" algn="ctr">
                        <a:solidFill>
                          <a:sysClr val="window" lastClr="FFFFFF">
                            <a:lumMod val="85000"/>
                          </a:sysClr>
                        </a:solidFill>
                        <a:prstDash val="solid"/>
                      </a:ln>
                      <a:effectLst/>
                    </p:spPr>
                  </p:cxnSp>
                  <p:cxnSp>
                    <p:nvCxnSpPr>
                      <p:cNvPr id="351" name="Straight Connector 350"/>
                      <p:cNvCxnSpPr/>
                      <p:nvPr/>
                    </p:nvCxnSpPr>
                    <p:spPr>
                      <a:xfrm>
                        <a:off x="3894843" y="163877"/>
                        <a:ext cx="1939983" cy="0"/>
                      </a:xfrm>
                      <a:prstGeom prst="line">
                        <a:avLst/>
                      </a:prstGeom>
                      <a:grpFill/>
                      <a:ln w="57150" cap="flat" cmpd="sng" algn="ctr">
                        <a:solidFill>
                          <a:sysClr val="window" lastClr="FFFFFF">
                            <a:lumMod val="65000"/>
                          </a:sysClr>
                        </a:solidFill>
                        <a:prstDash val="sysDot"/>
                      </a:ln>
                      <a:effectLst/>
                    </p:spPr>
                  </p:cxnSp>
                </p:grpSp>
              </p:grpSp>
              <p:cxnSp>
                <p:nvCxnSpPr>
                  <p:cNvPr id="347" name="Straight Connector 346"/>
                  <p:cNvCxnSpPr/>
                  <p:nvPr/>
                </p:nvCxnSpPr>
                <p:spPr>
                  <a:xfrm>
                    <a:off x="5339046" y="1290619"/>
                    <a:ext cx="682645" cy="0"/>
                  </a:xfrm>
                  <a:prstGeom prst="line">
                    <a:avLst/>
                  </a:prstGeom>
                  <a:grpFill/>
                  <a:ln w="38100" cap="rnd" cmpd="sng" algn="ctr">
                    <a:solidFill>
                      <a:srgbClr val="FFC000"/>
                    </a:solidFill>
                    <a:prstDash val="solid"/>
                  </a:ln>
                  <a:effectLst/>
                </p:spPr>
              </p:cxnSp>
            </p:grpSp>
          </p:grpSp>
          <p:pic>
            <p:nvPicPr>
              <p:cNvPr id="337" name="Picture 44" descr="http://oceanworld.tamu.edu/students/fisheries/images/micro_plankton_1.jpg"/>
              <p:cNvPicPr>
                <a:picLocks noChangeAspect="1" noChangeArrowheads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65929" y="793715"/>
                <a:ext cx="540000" cy="53637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221" name="Rectangle 117"/>
            <p:cNvSpPr>
              <a:spLocks noChangeArrowheads="1"/>
            </p:cNvSpPr>
            <p:nvPr/>
          </p:nvSpPr>
          <p:spPr bwMode="auto">
            <a:xfrm>
              <a:off x="3035308" y="5345918"/>
              <a:ext cx="971550" cy="603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85725" marR="0" lvl="1" indent="0" defTabSz="35560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ct val="1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fr-FR" sz="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Gulf of Cadiz</a:t>
              </a:r>
              <a:endParaRPr kumimoji="0" lang="pt-PT" altLang="fr-FR" sz="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  <a:p>
              <a:pPr marL="85725" marR="0" lvl="1" indent="0" defTabSz="35560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ct val="1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fr-FR" sz="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3 hours </a:t>
              </a:r>
              <a:r>
                <a:rPr kumimoji="0" lang="en-US" altLang="fr-FR" sz="7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90-2015</a:t>
              </a:r>
              <a:endParaRPr kumimoji="0" lang="pt-PT" altLang="fr-FR" sz="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223" name="Group 137"/>
            <p:cNvGrpSpPr>
              <a:grpSpLocks/>
            </p:cNvGrpSpPr>
            <p:nvPr/>
          </p:nvGrpSpPr>
          <p:grpSpPr bwMode="auto">
            <a:xfrm>
              <a:off x="3035308" y="5345918"/>
              <a:ext cx="3082925" cy="1068388"/>
              <a:chOff x="3573016" y="383516"/>
              <a:chExt cx="3083016" cy="1069673"/>
            </a:xfrm>
            <a:solidFill>
              <a:srgbClr val="4BACC6">
                <a:lumMod val="60000"/>
                <a:lumOff val="40000"/>
              </a:srgbClr>
            </a:solidFill>
          </p:grpSpPr>
          <p:grpSp>
            <p:nvGrpSpPr>
              <p:cNvPr id="285" name="Group 138"/>
              <p:cNvGrpSpPr>
                <a:grpSpLocks/>
              </p:cNvGrpSpPr>
              <p:nvPr/>
            </p:nvGrpSpPr>
            <p:grpSpPr bwMode="auto">
              <a:xfrm>
                <a:off x="3573016" y="383516"/>
                <a:ext cx="3065408" cy="1041092"/>
                <a:chOff x="0" y="31097"/>
                <a:chExt cx="3065408" cy="1041092"/>
              </a:xfrm>
              <a:grpFill/>
            </p:grpSpPr>
            <p:sp>
              <p:nvSpPr>
                <p:cNvPr id="298" name="Rounded Rectangle 297"/>
                <p:cNvSpPr/>
                <p:nvPr/>
              </p:nvSpPr>
              <p:spPr>
                <a:xfrm>
                  <a:off x="0" y="31097"/>
                  <a:ext cx="3065553" cy="1041064"/>
                </a:xfrm>
                <a:prstGeom prst="roundRect">
                  <a:avLst>
                    <a:gd name="adj" fmla="val 10000"/>
                  </a:avLst>
                </a:prstGeom>
                <a:grpFill/>
                <a:ln>
                  <a:noFill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</p:sp>
            <p:sp>
              <p:nvSpPr>
                <p:cNvPr id="299" name="Rounded Rectangle 4"/>
                <p:cNvSpPr/>
                <p:nvPr/>
              </p:nvSpPr>
              <p:spPr>
                <a:xfrm>
                  <a:off x="38101" y="31097"/>
                  <a:ext cx="3027452" cy="1041064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</p:spPr>
              <p:txBody>
                <a:bodyPr lIns="38100" tIns="38100" rIns="38100" bIns="38100"/>
                <a:lstStyle>
                  <a:lvl1pPr marL="87313" indent="-85725" defTabSz="444500" eaLnBrk="0" hangingPunct="0">
                    <a:tabLst>
                      <a:tab pos="90488" algn="l"/>
                    </a:tabLs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1pPr>
                  <a:lvl2pPr marL="717550" defTabSz="444500" eaLnBrk="0" hangingPunct="0">
                    <a:tabLst>
                      <a:tab pos="90488" algn="l"/>
                    </a:tabLs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2pPr>
                  <a:lvl3pPr marL="1143000" indent="-228600" defTabSz="444500" eaLnBrk="0" hangingPunct="0">
                    <a:tabLst>
                      <a:tab pos="90488" algn="l"/>
                    </a:tabLs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3pPr>
                  <a:lvl4pPr marL="1600200" indent="-228600" defTabSz="444500" eaLnBrk="0" hangingPunct="0">
                    <a:tabLst>
                      <a:tab pos="90488" algn="l"/>
                    </a:tabLs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4pPr>
                  <a:lvl5pPr marL="2057400" indent="-228600" defTabSz="444500" eaLnBrk="0" hangingPunct="0">
                    <a:tabLst>
                      <a:tab pos="90488" algn="l"/>
                    </a:tabLs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5pPr>
                  <a:lvl6pPr marL="2514600" indent="-228600" defTabSz="4445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90488" algn="l"/>
                    </a:tabLs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6pPr>
                  <a:lvl7pPr marL="2971800" indent="-228600" defTabSz="4445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90488" algn="l"/>
                    </a:tabLs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7pPr>
                  <a:lvl8pPr marL="3429000" indent="-228600" defTabSz="4445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90488" algn="l"/>
                    </a:tabLs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8pPr>
                  <a:lvl9pPr marL="3886200" indent="-228600" defTabSz="4445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90488" algn="l"/>
                    </a:tabLs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9pPr>
                </a:lstStyle>
                <a:p>
                  <a:pPr marL="87313" marR="0" lvl="0" indent="-85725" defTabSz="444500" eaLnBrk="1" fontAlgn="auto" latinLnBrk="0" hangingPunct="1">
                    <a:lnSpc>
                      <a:spcPct val="90000"/>
                    </a:lnSpc>
                    <a:spcBef>
                      <a:spcPts val="0"/>
                    </a:spcBef>
                    <a:spcAft>
                      <a:spcPct val="35000"/>
                    </a:spcAft>
                    <a:buClrTx/>
                    <a:buSzTx/>
                    <a:buFontTx/>
                    <a:buNone/>
                    <a:tabLst>
                      <a:tab pos="90488" algn="l"/>
                    </a:tabLst>
                    <a:defRPr/>
                  </a:pPr>
                  <a:r>
                    <a:rPr kumimoji="0" lang="en-US" altLang="fr-FR" sz="10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Calibri" pitchFamily="34" charset="0"/>
                      <a:ea typeface="+mn-ea"/>
                      <a:cs typeface="Arial" pitchFamily="34" charset="0"/>
                    </a:rPr>
                    <a:t>SIGNIFICANT WAVE HEIGHT </a:t>
                  </a:r>
                  <a:r>
                    <a:rPr kumimoji="0" lang="pt-PT" altLang="fr-FR" sz="10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Calibri" pitchFamily="34" charset="0"/>
                      <a:ea typeface="+mn-ea"/>
                      <a:cs typeface="Arial" pitchFamily="34" charset="0"/>
                    </a:rPr>
                    <a:t>(HSMOY, HSMAX, HS12)</a:t>
                  </a:r>
                </a:p>
                <a:p>
                  <a:pPr marL="717550" marR="0" lvl="1" indent="0" defTabSz="444500" eaLnBrk="1" fontAlgn="auto" latinLnBrk="0" hangingPunct="1">
                    <a:lnSpc>
                      <a:spcPct val="90000"/>
                    </a:lnSpc>
                    <a:spcBef>
                      <a:spcPts val="0"/>
                    </a:spcBef>
                    <a:spcAft>
                      <a:spcPct val="15000"/>
                    </a:spcAft>
                    <a:buClrTx/>
                    <a:buSzTx/>
                    <a:buFontTx/>
                    <a:buNone/>
                    <a:tabLst>
                      <a:tab pos="90488" algn="l"/>
                    </a:tabLst>
                    <a:defRPr/>
                  </a:pPr>
                  <a:r>
                    <a:rPr kumimoji="0" lang="en-US" altLang="fr-FR" sz="7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Calibri" pitchFamily="34" charset="0"/>
                      <a:ea typeface="+mn-ea"/>
                      <a:cs typeface="Arial" pitchFamily="34" charset="0"/>
                    </a:rPr>
                    <a:t>Wave data from wavemodel WaveWatch-III. Mean, max, value @ noon. </a:t>
                  </a:r>
                </a:p>
              </p:txBody>
            </p:sp>
          </p:grpSp>
          <p:pic>
            <p:nvPicPr>
              <p:cNvPr id="286" name="Picture 12" descr="http://www.iconexperience.com/_img/o_collection_png/green_dark_grey/512x512/plain/magnifying_glass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88034" y="817396"/>
                <a:ext cx="144000" cy="1440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87" name="Rectangle 140"/>
              <p:cNvSpPr>
                <a:spLocks noChangeArrowheads="1"/>
              </p:cNvSpPr>
              <p:nvPr/>
            </p:nvSpPr>
            <p:spPr bwMode="auto">
              <a:xfrm>
                <a:off x="5373216" y="675496"/>
                <a:ext cx="1282816" cy="6032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marL="342900" indent="-342900" defTabSz="355600" eaLnBrk="0" hangingPunct="0">
                  <a:spcBef>
                    <a:spcPct val="20000"/>
                  </a:spcBef>
                  <a:buFont typeface="Arial" pitchFamily="34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85725" defTabSz="355600" eaLnBrk="0" hangingPunct="0">
                  <a:spcBef>
                    <a:spcPct val="20000"/>
                  </a:spcBef>
                  <a:buFont typeface="Arial" pitchFamily="34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defTabSz="355600" eaLnBrk="0" hangingPunct="0">
                  <a:spcBef>
                    <a:spcPct val="20000"/>
                  </a:spcBef>
                  <a:buFont typeface="Arial" pitchFamily="34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defTabSz="355600" eaLnBrk="0" hangingPunct="0">
                  <a:spcBef>
                    <a:spcPct val="20000"/>
                  </a:spcBef>
                  <a:buFont typeface="Arial" pitchFamily="34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defTabSz="355600" eaLnBrk="0" hangingPunct="0">
                  <a:spcBef>
                    <a:spcPct val="20000"/>
                  </a:spcBef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defTabSz="355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defTabSz="355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defTabSz="355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defTabSz="355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marL="85725" marR="0" lvl="1" indent="0" defTabSz="355600" eaLnBrk="1" fontAlgn="auto" latinLnBrk="0" hangingPunct="1">
                  <a:lnSpc>
                    <a:spcPct val="200000"/>
                  </a:lnSpc>
                  <a:spcBef>
                    <a:spcPct val="0"/>
                  </a:spcBef>
                  <a:spcAft>
                    <a:spcPct val="1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fr-FR" sz="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 pitchFamily="34" charset="0"/>
                    <a:cs typeface="Arial" pitchFamily="34" charset="0"/>
                  </a:rPr>
                  <a:t>18.5km resolution</a:t>
                </a:r>
                <a:endParaRPr kumimoji="0" lang="pt-PT" altLang="fr-FR" sz="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itchFamily="34" charset="0"/>
                  <a:cs typeface="Arial" pitchFamily="34" charset="0"/>
                </a:endParaRPr>
              </a:p>
              <a:p>
                <a:pPr marL="85725" marR="0" lvl="1" indent="0" defTabSz="355600" eaLnBrk="1" fontAlgn="auto" latinLnBrk="0" hangingPunct="1">
                  <a:lnSpc>
                    <a:spcPct val="200000"/>
                  </a:lnSpc>
                  <a:spcBef>
                    <a:spcPct val="0"/>
                  </a:spcBef>
                  <a:spcAft>
                    <a:spcPct val="1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PT" altLang="fr-FR" sz="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 pitchFamily="34" charset="0"/>
                    <a:cs typeface="Arial" pitchFamily="34" charset="0"/>
                  </a:rPr>
                  <a:t>Ardhuin </a:t>
                </a:r>
                <a:r>
                  <a:rPr kumimoji="0" lang="pt-PT" altLang="fr-FR" sz="800" b="0" i="1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 pitchFamily="34" charset="0"/>
                    <a:cs typeface="Arial" pitchFamily="34" charset="0"/>
                  </a:rPr>
                  <a:t>et al.</a:t>
                </a:r>
                <a:r>
                  <a:rPr kumimoji="0" lang="pt-PT" altLang="fr-FR" sz="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 pitchFamily="34" charset="0"/>
                    <a:cs typeface="Arial" pitchFamily="34" charset="0"/>
                  </a:rPr>
                  <a:t> 2010</a:t>
                </a:r>
              </a:p>
            </p:txBody>
          </p:sp>
          <p:pic>
            <p:nvPicPr>
              <p:cNvPr id="288" name="Picture 24" descr="https://encrypted-tbn2.gstatic.com/images?q=tbn:ANd9GcQpHrkfT2n0_Hc9-Rh7iLO4W1EmzZIHRvbwdvbf8sj2cpqSMuM7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92790" y="1044003"/>
                <a:ext cx="144000" cy="14109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89" name="Picture 28" descr="https://cdn3.iconfinder.com/data/icons/business-office-2/512/glasswatch_timer-512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clrChange>
                  <a:clrFrom>
                    <a:srgbClr val="414141"/>
                  </a:clrFrom>
                  <a:clrTo>
                    <a:srgbClr val="414141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15906" y="1036140"/>
                <a:ext cx="144000" cy="1440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90" name="Picture 30" descr="https://encrypted-tbn2.gstatic.com/images?q=tbn:ANd9GcR4vv5SunMvzos-1Wnyeolx6uu99xMURDcQ9FgvqdzC-tyJq9Ag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92400" y="804580"/>
                <a:ext cx="180000" cy="14987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291" name="Group 144"/>
              <p:cNvGrpSpPr>
                <a:grpSpLocks/>
              </p:cNvGrpSpPr>
              <p:nvPr/>
            </p:nvGrpSpPr>
            <p:grpSpPr bwMode="auto">
              <a:xfrm>
                <a:off x="4350410" y="1283912"/>
                <a:ext cx="2140330" cy="169277"/>
                <a:chOff x="4317749" y="1280283"/>
                <a:chExt cx="2140330" cy="169277"/>
              </a:xfrm>
              <a:grpFill/>
            </p:grpSpPr>
            <p:grpSp>
              <p:nvGrpSpPr>
                <p:cNvPr id="292" name="Group 145"/>
                <p:cNvGrpSpPr>
                  <a:grpSpLocks/>
                </p:cNvGrpSpPr>
                <p:nvPr/>
              </p:nvGrpSpPr>
              <p:grpSpPr bwMode="auto">
                <a:xfrm>
                  <a:off x="4317749" y="1280283"/>
                  <a:ext cx="2140330" cy="169277"/>
                  <a:chOff x="3803848" y="151952"/>
                  <a:chExt cx="2140330" cy="169277"/>
                </a:xfrm>
                <a:grpFill/>
              </p:grpSpPr>
              <p:sp>
                <p:nvSpPr>
                  <p:cNvPr id="294" name="TextBox 293"/>
                  <p:cNvSpPr txBox="1"/>
                  <p:nvPr/>
                </p:nvSpPr>
                <p:spPr>
                  <a:xfrm>
                    <a:off x="3804352" y="151162"/>
                    <a:ext cx="2140013" cy="170067"/>
                  </a:xfrm>
                  <a:prstGeom prst="rect">
                    <a:avLst/>
                  </a:prstGeom>
                  <a:grpFill/>
                </p:spPr>
                <p:txBody>
                  <a:bodyPr wrap="none">
                    <a:spAutoFit/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pt-PT" sz="5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ysClr val="window" lastClr="FFFFFF">
                            <a:lumMod val="50000"/>
                          </a:sysClr>
                        </a:solidFill>
                        <a:effectLst/>
                        <a:uLnTx/>
                        <a:uFillTx/>
                      </a:rPr>
                      <a:t>82   84    86    88   90    92    94    96   98   00    02   04    06   08   10    12   14   </a:t>
                    </a:r>
                  </a:p>
                </p:txBody>
              </p:sp>
              <p:grpSp>
                <p:nvGrpSpPr>
                  <p:cNvPr id="295" name="Group 148"/>
                  <p:cNvGrpSpPr>
                    <a:grpSpLocks/>
                  </p:cNvGrpSpPr>
                  <p:nvPr/>
                </p:nvGrpSpPr>
                <p:grpSpPr bwMode="auto">
                  <a:xfrm>
                    <a:off x="3894609" y="166468"/>
                    <a:ext cx="1944000" cy="3629"/>
                    <a:chOff x="3894609" y="166468"/>
                    <a:chExt cx="1944000" cy="3629"/>
                  </a:xfrm>
                  <a:grpFill/>
                </p:grpSpPr>
                <p:cxnSp>
                  <p:nvCxnSpPr>
                    <p:cNvPr id="296" name="Straight Connector 295"/>
                    <p:cNvCxnSpPr/>
                    <p:nvPr/>
                  </p:nvCxnSpPr>
                  <p:spPr>
                    <a:xfrm>
                      <a:off x="3898018" y="163877"/>
                      <a:ext cx="1947919" cy="0"/>
                    </a:xfrm>
                    <a:prstGeom prst="line">
                      <a:avLst/>
                    </a:prstGeom>
                    <a:grpFill/>
                    <a:ln w="57150" cap="flat" cmpd="sng" algn="ctr">
                      <a:solidFill>
                        <a:sysClr val="window" lastClr="FFFFFF">
                          <a:lumMod val="85000"/>
                        </a:sysClr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297" name="Straight Connector 296"/>
                    <p:cNvCxnSpPr/>
                    <p:nvPr/>
                  </p:nvCxnSpPr>
                  <p:spPr>
                    <a:xfrm>
                      <a:off x="3894843" y="163877"/>
                      <a:ext cx="1947919" cy="0"/>
                    </a:xfrm>
                    <a:prstGeom prst="line">
                      <a:avLst/>
                    </a:prstGeom>
                    <a:grpFill/>
                    <a:ln w="57150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ysDot"/>
                    </a:ln>
                    <a:effectLst/>
                  </p:spPr>
                </p:cxnSp>
              </p:grpSp>
            </p:grpSp>
            <p:cxnSp>
              <p:nvCxnSpPr>
                <p:cNvPr id="293" name="Straight Connector 292"/>
                <p:cNvCxnSpPr/>
                <p:nvPr/>
              </p:nvCxnSpPr>
              <p:spPr>
                <a:xfrm>
                  <a:off x="4892945" y="1287441"/>
                  <a:ext cx="1439905" cy="0"/>
                </a:xfrm>
                <a:prstGeom prst="line">
                  <a:avLst/>
                </a:prstGeom>
                <a:grpFill/>
                <a:ln w="38100" cap="rnd" cmpd="sng" algn="ctr">
                  <a:solidFill>
                    <a:srgbClr val="FFC000"/>
                  </a:solidFill>
                  <a:prstDash val="solid"/>
                </a:ln>
                <a:effectLst/>
              </p:spPr>
            </p:cxnSp>
          </p:grpSp>
        </p:grpSp>
        <p:pic>
          <p:nvPicPr>
            <p:cNvPr id="224" name="Picture 50" descr="http://www.thesurfchannel.com/newwave/wp-content/uploads/2014/01/Hurricane-Hercules-storm-surf-graph-thumbnail-jan-4-2013-northern-europe-xxl-swell.jpg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3159133" y="5593568"/>
              <a:ext cx="644525" cy="5762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25" name="Group 154"/>
            <p:cNvGrpSpPr>
              <a:grpSpLocks/>
            </p:cNvGrpSpPr>
            <p:nvPr/>
          </p:nvGrpSpPr>
          <p:grpSpPr bwMode="auto">
            <a:xfrm>
              <a:off x="3035308" y="1893106"/>
              <a:ext cx="3082925" cy="1069975"/>
              <a:chOff x="3361548" y="1656490"/>
              <a:chExt cx="3083016" cy="1069673"/>
            </a:xfrm>
            <a:solidFill>
              <a:srgbClr val="F79646">
                <a:lumMod val="60000"/>
                <a:lumOff val="40000"/>
              </a:srgbClr>
            </a:solidFill>
          </p:grpSpPr>
          <p:grpSp>
            <p:nvGrpSpPr>
              <p:cNvPr id="267" name="Group 155"/>
              <p:cNvGrpSpPr>
                <a:grpSpLocks/>
              </p:cNvGrpSpPr>
              <p:nvPr/>
            </p:nvGrpSpPr>
            <p:grpSpPr bwMode="auto">
              <a:xfrm>
                <a:off x="3361548" y="1656490"/>
                <a:ext cx="3083016" cy="1069673"/>
                <a:chOff x="3573016" y="383516"/>
                <a:chExt cx="3083016" cy="1069673"/>
              </a:xfrm>
              <a:grpFill/>
            </p:grpSpPr>
            <p:grpSp>
              <p:nvGrpSpPr>
                <p:cNvPr id="269" name="Group 157"/>
                <p:cNvGrpSpPr>
                  <a:grpSpLocks/>
                </p:cNvGrpSpPr>
                <p:nvPr/>
              </p:nvGrpSpPr>
              <p:grpSpPr bwMode="auto">
                <a:xfrm>
                  <a:off x="3573016" y="383516"/>
                  <a:ext cx="3065408" cy="1041092"/>
                  <a:chOff x="0" y="31097"/>
                  <a:chExt cx="3065408" cy="1041092"/>
                </a:xfrm>
                <a:grpFill/>
              </p:grpSpPr>
              <p:sp>
                <p:nvSpPr>
                  <p:cNvPr id="283" name="Rounded Rectangle 282"/>
                  <p:cNvSpPr/>
                  <p:nvPr/>
                </p:nvSpPr>
                <p:spPr>
                  <a:xfrm>
                    <a:off x="0" y="31097"/>
                    <a:ext cx="3065553" cy="1041106"/>
                  </a:xfrm>
                  <a:prstGeom prst="roundRect">
                    <a:avLst>
                      <a:gd name="adj" fmla="val 10000"/>
                    </a:avLst>
                  </a:prstGeom>
                  <a:grpFill/>
                  <a:ln>
                    <a:noFill/>
                  </a:ln>
                  <a:effectLst>
                    <a:outerShdw blurRad="40000" dist="20000" dir="5400000" rotWithShape="0">
                      <a:srgbClr val="000000">
                        <a:alpha val="38000"/>
                      </a:srgbClr>
                    </a:outerShdw>
                  </a:effectLst>
                </p:spPr>
              </p:sp>
              <p:sp>
                <p:nvSpPr>
                  <p:cNvPr id="284" name="Rounded Rectangle 4"/>
                  <p:cNvSpPr/>
                  <p:nvPr/>
                </p:nvSpPr>
                <p:spPr>
                  <a:xfrm>
                    <a:off x="38101" y="31097"/>
                    <a:ext cx="3027452" cy="1041106"/>
                  </a:xfrm>
                  <a:prstGeom prst="rect">
                    <a:avLst/>
                  </a:prstGeom>
                  <a:grpFill/>
                  <a:ln>
                    <a:noFill/>
                  </a:ln>
                  <a:effectLst/>
                </p:spPr>
                <p:txBody>
                  <a:bodyPr lIns="38100" tIns="38100" rIns="38100" bIns="38100"/>
                  <a:lstStyle>
                    <a:lvl1pPr marL="87313" indent="-85725" defTabSz="444500" eaLnBrk="0" hangingPunct="0">
                      <a:tabLst>
                        <a:tab pos="90488" algn="l"/>
                      </a:tabLs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1pPr>
                    <a:lvl2pPr marL="717550" defTabSz="444500" eaLnBrk="0" hangingPunct="0">
                      <a:tabLst>
                        <a:tab pos="90488" algn="l"/>
                      </a:tabLs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2pPr>
                    <a:lvl3pPr marL="1143000" indent="-228600" defTabSz="444500" eaLnBrk="0" hangingPunct="0">
                      <a:tabLst>
                        <a:tab pos="90488" algn="l"/>
                      </a:tabLs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3pPr>
                    <a:lvl4pPr marL="1600200" indent="-228600" defTabSz="444500" eaLnBrk="0" hangingPunct="0">
                      <a:tabLst>
                        <a:tab pos="90488" algn="l"/>
                      </a:tabLs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4pPr>
                    <a:lvl5pPr marL="2057400" indent="-228600" defTabSz="444500" eaLnBrk="0" hangingPunct="0">
                      <a:tabLst>
                        <a:tab pos="90488" algn="l"/>
                      </a:tabLs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5pPr>
                    <a:lvl6pPr marL="2514600" indent="-228600" defTabSz="4445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tabLst>
                        <a:tab pos="90488" algn="l"/>
                      </a:tabLs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6pPr>
                    <a:lvl7pPr marL="2971800" indent="-228600" defTabSz="4445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tabLst>
                        <a:tab pos="90488" algn="l"/>
                      </a:tabLs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7pPr>
                    <a:lvl8pPr marL="3429000" indent="-228600" defTabSz="4445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tabLst>
                        <a:tab pos="90488" algn="l"/>
                      </a:tabLs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8pPr>
                    <a:lvl9pPr marL="3886200" indent="-228600" defTabSz="4445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tabLst>
                        <a:tab pos="90488" algn="l"/>
                      </a:tabLs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9pPr>
                  </a:lstStyle>
                  <a:p>
                    <a:pPr marL="87313" marR="0" lvl="0" indent="-85725" defTabSz="444500" eaLnBrk="1" fontAlgn="auto" latinLnBrk="0" hangingPunct="1">
                      <a:lnSpc>
                        <a:spcPct val="90000"/>
                      </a:lnSpc>
                      <a:spcBef>
                        <a:spcPts val="0"/>
                      </a:spcBef>
                      <a:spcAft>
                        <a:spcPct val="35000"/>
                      </a:spcAft>
                      <a:buClrTx/>
                      <a:buSzTx/>
                      <a:buFontTx/>
                      <a:buNone/>
                      <a:tabLst>
                        <a:tab pos="90488" algn="l"/>
                      </a:tabLst>
                      <a:defRPr/>
                    </a:pPr>
                    <a:r>
                      <a:rPr kumimoji="0" lang="en-US" altLang="fr-FR" sz="1000" b="1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itchFamily="34" charset="0"/>
                        <a:ea typeface="+mn-ea"/>
                        <a:cs typeface="Arial" pitchFamily="34" charset="0"/>
                      </a:rPr>
                      <a:t>SEA SURFACE TEMPERATURE </a:t>
                    </a:r>
                    <a:r>
                      <a:rPr kumimoji="0" lang="pt-PT" altLang="fr-FR" sz="100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itchFamily="34" charset="0"/>
                        <a:ea typeface="+mn-ea"/>
                        <a:cs typeface="Arial" pitchFamily="34" charset="0"/>
                      </a:rPr>
                      <a:t>(SST-PATHFINDER)</a:t>
                    </a:r>
                  </a:p>
                  <a:p>
                    <a:pPr marL="717550" marR="0" lvl="1" indent="0" defTabSz="444500" eaLnBrk="1" fontAlgn="auto" latinLnBrk="0" hangingPunct="1">
                      <a:lnSpc>
                        <a:spcPct val="90000"/>
                      </a:lnSpc>
                      <a:spcBef>
                        <a:spcPts val="0"/>
                      </a:spcBef>
                      <a:spcAft>
                        <a:spcPct val="15000"/>
                      </a:spcAft>
                      <a:buClrTx/>
                      <a:buSzTx/>
                      <a:buFontTx/>
                      <a:buNone/>
                      <a:tabLst>
                        <a:tab pos="90488" algn="l"/>
                      </a:tabLst>
                      <a:defRPr/>
                    </a:pPr>
                    <a:r>
                      <a:rPr kumimoji="0" lang="en-US" altLang="fr-FR" sz="80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itchFamily="34" charset="0"/>
                        <a:ea typeface="+mn-ea"/>
                        <a:cs typeface="Arial" pitchFamily="34" charset="0"/>
                      </a:rPr>
                      <a:t>The skin temperature estimate from PATHFINDER</a:t>
                    </a:r>
                    <a:endParaRPr kumimoji="0" lang="pt-PT" altLang="fr-FR" sz="8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 pitchFamily="34" charset="0"/>
                      <a:ea typeface="+mn-ea"/>
                      <a:cs typeface="Arial" pitchFamily="34" charset="0"/>
                    </a:endParaRPr>
                  </a:p>
                  <a:p>
                    <a:pPr marL="717550" marR="0" lvl="1" indent="0" defTabSz="444500" eaLnBrk="1" fontAlgn="auto" latinLnBrk="0" hangingPunct="1">
                      <a:lnSpc>
                        <a:spcPct val="90000"/>
                      </a:lnSpc>
                      <a:spcBef>
                        <a:spcPts val="0"/>
                      </a:spcBef>
                      <a:spcAft>
                        <a:spcPct val="15000"/>
                      </a:spcAft>
                      <a:buClrTx/>
                      <a:buSzTx/>
                      <a:buFontTx/>
                      <a:buNone/>
                      <a:tabLst>
                        <a:tab pos="90488" algn="l"/>
                      </a:tabLst>
                      <a:defRPr/>
                    </a:pPr>
                    <a:endParaRPr kumimoji="0" lang="en-US" altLang="fr-FR" sz="8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 pitchFamily="34" charset="0"/>
                      <a:ea typeface="+mn-ea"/>
                      <a:cs typeface="Arial" pitchFamily="34" charset="0"/>
                    </a:endParaRPr>
                  </a:p>
                </p:txBody>
              </p:sp>
            </p:grpSp>
            <p:pic>
              <p:nvPicPr>
                <p:cNvPr id="270" name="Picture 12" descr="http://www.iconexperience.com/_img/o_collection_png/green_dark_grey/512x512/plain/magnifying_glass.png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88034" y="817396"/>
                  <a:ext cx="144000" cy="14400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71" name="Rectangle 159"/>
                <p:cNvSpPr>
                  <a:spLocks noChangeArrowheads="1"/>
                </p:cNvSpPr>
                <p:nvPr/>
              </p:nvSpPr>
              <p:spPr bwMode="auto">
                <a:xfrm>
                  <a:off x="5373216" y="700962"/>
                  <a:ext cx="1282816" cy="603242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marL="342900" indent="-342900" defTabSz="355600" eaLnBrk="0" hangingPunct="0">
                    <a:spcBef>
                      <a:spcPct val="20000"/>
                    </a:spcBef>
                    <a:buFont typeface="Arial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85725" defTabSz="355600" eaLnBrk="0" hangingPunct="0">
                    <a:spcBef>
                      <a:spcPct val="20000"/>
                    </a:spcBef>
                    <a:buFont typeface="Arial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 defTabSz="355600" eaLnBrk="0" hangingPunct="0">
                    <a:spcBef>
                      <a:spcPct val="20000"/>
                    </a:spcBef>
                    <a:buFont typeface="Arial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 defTabSz="355600" eaLnBrk="0" hangingPunct="0">
                    <a:spcBef>
                      <a:spcPct val="20000"/>
                    </a:spcBef>
                    <a:buFont typeface="Arial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 defTabSz="355600" eaLnBrk="0" hangingPunct="0">
                    <a:spcBef>
                      <a:spcPct val="20000"/>
                    </a:spcBef>
                    <a:buFont typeface="Arial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defTabSz="355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defTabSz="355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defTabSz="355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defTabSz="355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marL="85725" marR="0" lvl="1" indent="0" defTabSz="355600" eaLnBrk="1" fontAlgn="auto" latinLnBrk="0" hangingPunct="1">
                    <a:lnSpc>
                      <a:spcPct val="200000"/>
                    </a:lnSpc>
                    <a:spcBef>
                      <a:spcPct val="0"/>
                    </a:spcBef>
                    <a:spcAft>
                      <a:spcPct val="150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fr-FR" sz="8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Calibri" pitchFamily="34" charset="0"/>
                      <a:cs typeface="Arial" pitchFamily="34" charset="0"/>
                    </a:rPr>
                    <a:t>4km resolution</a:t>
                  </a:r>
                  <a:endParaRPr kumimoji="0" lang="pt-PT" altLang="fr-FR" sz="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 pitchFamily="34" charset="0"/>
                    <a:cs typeface="Arial" pitchFamily="34" charset="0"/>
                  </a:endParaRPr>
                </a:p>
                <a:p>
                  <a:pPr marL="85725" marR="0" lvl="1" indent="0" defTabSz="355600" eaLnBrk="1" fontAlgn="auto" latinLnBrk="0" hangingPunct="1">
                    <a:lnSpc>
                      <a:spcPct val="200000"/>
                    </a:lnSpc>
                    <a:spcBef>
                      <a:spcPct val="0"/>
                    </a:spcBef>
                    <a:spcAft>
                      <a:spcPct val="150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pt-PT" altLang="fr-FR" sz="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272" name="Rectangle 160"/>
                <p:cNvSpPr>
                  <a:spLocks noChangeArrowheads="1"/>
                </p:cNvSpPr>
                <p:nvPr/>
              </p:nvSpPr>
              <p:spPr bwMode="auto">
                <a:xfrm>
                  <a:off x="4401080" y="728303"/>
                  <a:ext cx="972136" cy="603242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marL="342900" indent="-342900" defTabSz="355600" eaLnBrk="0" hangingPunct="0">
                    <a:spcBef>
                      <a:spcPct val="20000"/>
                    </a:spcBef>
                    <a:buFont typeface="Arial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85725" defTabSz="355600" eaLnBrk="0" hangingPunct="0">
                    <a:spcBef>
                      <a:spcPct val="20000"/>
                    </a:spcBef>
                    <a:buFont typeface="Arial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 defTabSz="355600" eaLnBrk="0" hangingPunct="0">
                    <a:spcBef>
                      <a:spcPct val="20000"/>
                    </a:spcBef>
                    <a:buFont typeface="Arial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 defTabSz="355600" eaLnBrk="0" hangingPunct="0">
                    <a:spcBef>
                      <a:spcPct val="20000"/>
                    </a:spcBef>
                    <a:buFont typeface="Arial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 defTabSz="355600" eaLnBrk="0" hangingPunct="0">
                    <a:spcBef>
                      <a:spcPct val="20000"/>
                    </a:spcBef>
                    <a:buFont typeface="Arial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defTabSz="355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defTabSz="355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defTabSz="355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defTabSz="355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marL="85725" marR="0" lvl="1" indent="0" defTabSz="355600" eaLnBrk="1" fontAlgn="auto" latinLnBrk="0" hangingPunct="1">
                    <a:lnSpc>
                      <a:spcPct val="200000"/>
                    </a:lnSpc>
                    <a:spcBef>
                      <a:spcPct val="0"/>
                    </a:spcBef>
                    <a:spcAft>
                      <a:spcPct val="150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fr-FR" sz="8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Calibri" pitchFamily="34" charset="0"/>
                      <a:cs typeface="Arial" pitchFamily="34" charset="0"/>
                    </a:rPr>
                    <a:t>global coverage</a:t>
                  </a:r>
                  <a:endParaRPr kumimoji="0" lang="pt-PT" altLang="fr-FR" sz="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 pitchFamily="34" charset="0"/>
                    <a:cs typeface="Arial" pitchFamily="34" charset="0"/>
                  </a:endParaRPr>
                </a:p>
                <a:p>
                  <a:pPr marL="85725" marR="0" lvl="1" indent="0" defTabSz="355600" eaLnBrk="1" fontAlgn="auto" latinLnBrk="0" hangingPunct="1">
                    <a:lnSpc>
                      <a:spcPct val="200000"/>
                    </a:lnSpc>
                    <a:spcBef>
                      <a:spcPct val="0"/>
                    </a:spcBef>
                    <a:spcAft>
                      <a:spcPct val="150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fr-FR" sz="8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Calibri" pitchFamily="34" charset="0"/>
                      <a:cs typeface="Arial" pitchFamily="34" charset="0"/>
                    </a:rPr>
                    <a:t>Daily </a:t>
                  </a:r>
                  <a:r>
                    <a:rPr kumimoji="0" lang="en-US" altLang="fr-FR" sz="7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Calibri" pitchFamily="34" charset="0"/>
                      <a:cs typeface="Arial" pitchFamily="34" charset="0"/>
                    </a:rPr>
                    <a:t>81-2012</a:t>
                  </a:r>
                  <a:endParaRPr kumimoji="0" lang="pt-PT" altLang="fr-FR" sz="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 pitchFamily="34" charset="0"/>
                    <a:cs typeface="Arial" pitchFamily="34" charset="0"/>
                  </a:endParaRPr>
                </a:p>
              </p:txBody>
            </p:sp>
            <p:pic>
              <p:nvPicPr>
                <p:cNvPr id="273" name="Picture 24" descr="https://encrypted-tbn2.gstatic.com/images?q=tbn:ANd9GcQpHrkfT2n0_Hc9-Rh7iLO4W1EmzZIHRvbwdvbf8sj2cpqSMuM7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92790" y="1044003"/>
                  <a:ext cx="144000" cy="14109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74" name="Picture 28" descr="https://cdn3.iconfinder.com/data/icons/business-office-2/512/glasswatch_timer-512.png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clrChange>
                    <a:clrFrom>
                      <a:srgbClr val="414141"/>
                    </a:clrFrom>
                    <a:clrTo>
                      <a:srgbClr val="414141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415906" y="1036140"/>
                  <a:ext cx="144000" cy="14400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75" name="Picture 30" descr="https://encrypted-tbn2.gstatic.com/images?q=tbn:ANd9GcR4vv5SunMvzos-1Wnyeolx6uu99xMURDcQ9FgvqdzC-tyJq9Ag"/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392400" y="804580"/>
                  <a:ext cx="180000" cy="149874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grpSp>
              <p:nvGrpSpPr>
                <p:cNvPr id="276" name="Group 164"/>
                <p:cNvGrpSpPr>
                  <a:grpSpLocks/>
                </p:cNvGrpSpPr>
                <p:nvPr/>
              </p:nvGrpSpPr>
              <p:grpSpPr bwMode="auto">
                <a:xfrm>
                  <a:off x="4350410" y="1283912"/>
                  <a:ext cx="2140330" cy="169277"/>
                  <a:chOff x="4317749" y="1280283"/>
                  <a:chExt cx="2140330" cy="169277"/>
                </a:xfrm>
                <a:grpFill/>
              </p:grpSpPr>
              <p:grpSp>
                <p:nvGrpSpPr>
                  <p:cNvPr id="277" name="Group 165"/>
                  <p:cNvGrpSpPr>
                    <a:grpSpLocks/>
                  </p:cNvGrpSpPr>
                  <p:nvPr/>
                </p:nvGrpSpPr>
                <p:grpSpPr bwMode="auto">
                  <a:xfrm>
                    <a:off x="4317749" y="1280283"/>
                    <a:ext cx="2140330" cy="169277"/>
                    <a:chOff x="3803848" y="151952"/>
                    <a:chExt cx="2140330" cy="169277"/>
                  </a:xfrm>
                  <a:grpFill/>
                </p:grpSpPr>
                <p:sp>
                  <p:nvSpPr>
                    <p:cNvPr id="279" name="TextBox 278"/>
                    <p:cNvSpPr txBox="1"/>
                    <p:nvPr/>
                  </p:nvSpPr>
                  <p:spPr>
                    <a:xfrm>
                      <a:off x="3804352" y="151414"/>
                      <a:ext cx="2140013" cy="169815"/>
                    </a:xfrm>
                    <a:prstGeom prst="rect">
                      <a:avLst/>
                    </a:prstGeom>
                    <a:grpFill/>
                  </p:spPr>
                  <p:txBody>
                    <a:bodyPr wrap="none">
                      <a:spAutoFit/>
                    </a:bodyPr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PT" sz="5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ysClr val="window" lastClr="FFFFFF">
                              <a:lumMod val="50000"/>
                            </a:sysClr>
                          </a:solidFill>
                          <a:effectLst/>
                          <a:uLnTx/>
                          <a:uFillTx/>
                        </a:rPr>
                        <a:t>82   84    86    88   90    92    94    96   98   00    02   04    06   08   10    12   14   </a:t>
                      </a:r>
                    </a:p>
                  </p:txBody>
                </p:sp>
                <p:grpSp>
                  <p:nvGrpSpPr>
                    <p:cNvPr id="280" name="Group 16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94609" y="166468"/>
                      <a:ext cx="1944000" cy="3629"/>
                      <a:chOff x="3894609" y="166468"/>
                      <a:chExt cx="1944000" cy="3629"/>
                    </a:xfrm>
                    <a:grpFill/>
                  </p:grpSpPr>
                  <p:cxnSp>
                    <p:nvCxnSpPr>
                      <p:cNvPr id="281" name="Straight Connector 280"/>
                      <p:cNvCxnSpPr/>
                      <p:nvPr/>
                    </p:nvCxnSpPr>
                    <p:spPr>
                      <a:xfrm>
                        <a:off x="3898018" y="165698"/>
                        <a:ext cx="1947919" cy="0"/>
                      </a:xfrm>
                      <a:prstGeom prst="line">
                        <a:avLst/>
                      </a:prstGeom>
                      <a:grpFill/>
                      <a:ln w="57150" cap="flat" cmpd="sng" algn="ctr">
                        <a:solidFill>
                          <a:sysClr val="window" lastClr="FFFFFF">
                            <a:lumMod val="85000"/>
                          </a:sysClr>
                        </a:solidFill>
                        <a:prstDash val="solid"/>
                      </a:ln>
                      <a:effectLst/>
                    </p:spPr>
                  </p:cxnSp>
                  <p:cxnSp>
                    <p:nvCxnSpPr>
                      <p:cNvPr id="282" name="Straight Connector 281"/>
                      <p:cNvCxnSpPr/>
                      <p:nvPr/>
                    </p:nvCxnSpPr>
                    <p:spPr>
                      <a:xfrm>
                        <a:off x="3894843" y="165698"/>
                        <a:ext cx="1947919" cy="0"/>
                      </a:xfrm>
                      <a:prstGeom prst="line">
                        <a:avLst/>
                      </a:prstGeom>
                      <a:grpFill/>
                      <a:ln w="57150" cap="flat" cmpd="sng" algn="ctr">
                        <a:solidFill>
                          <a:sysClr val="window" lastClr="FFFFFF">
                            <a:lumMod val="65000"/>
                          </a:sysClr>
                        </a:solidFill>
                        <a:prstDash val="sysDot"/>
                      </a:ln>
                      <a:effectLst/>
                    </p:spPr>
                  </p:cxnSp>
                </p:grpSp>
              </p:grpSp>
              <p:cxnSp>
                <p:nvCxnSpPr>
                  <p:cNvPr id="278" name="Straight Connector 277"/>
                  <p:cNvCxnSpPr/>
                  <p:nvPr/>
                </p:nvCxnSpPr>
                <p:spPr>
                  <a:xfrm>
                    <a:off x="4434144" y="1287681"/>
                    <a:ext cx="1727251" cy="0"/>
                  </a:xfrm>
                  <a:prstGeom prst="line">
                    <a:avLst/>
                  </a:prstGeom>
                  <a:grpFill/>
                  <a:ln w="38100" cap="rnd" cmpd="sng" algn="ctr">
                    <a:solidFill>
                      <a:srgbClr val="FFC000"/>
                    </a:solidFill>
                    <a:prstDash val="solid"/>
                  </a:ln>
                  <a:effectLst/>
                </p:spPr>
              </p:cxnSp>
            </p:grpSp>
          </p:grpSp>
          <p:pic>
            <p:nvPicPr>
              <p:cNvPr id="268" name="Picture 54" descr="http://www.siplab.fct.ualg.pt/proj/atoms/po041022-1022medcol.gif"/>
              <p:cNvPicPr>
                <a:picLocks noChangeAspect="1" noChangeArrowheads="1"/>
              </p:cNvPicPr>
              <p:nvPr/>
            </p:nvPicPr>
            <p:blipFill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9517"/>
              <a:stretch>
                <a:fillRect/>
              </a:stretch>
            </p:blipFill>
            <p:spPr bwMode="auto">
              <a:xfrm>
                <a:off x="3553132" y="1954511"/>
                <a:ext cx="565594" cy="5760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226" name="Group 173"/>
            <p:cNvGrpSpPr>
              <a:grpSpLocks/>
            </p:cNvGrpSpPr>
            <p:nvPr/>
          </p:nvGrpSpPr>
          <p:grpSpPr bwMode="auto">
            <a:xfrm>
              <a:off x="3035308" y="2982131"/>
              <a:ext cx="3082925" cy="1069975"/>
              <a:chOff x="3573016" y="383516"/>
              <a:chExt cx="3083016" cy="1069673"/>
            </a:xfrm>
            <a:solidFill>
              <a:srgbClr val="F79646">
                <a:lumMod val="60000"/>
                <a:lumOff val="40000"/>
              </a:srgbClr>
            </a:solidFill>
          </p:grpSpPr>
          <p:grpSp>
            <p:nvGrpSpPr>
              <p:cNvPr id="251" name="Group 174"/>
              <p:cNvGrpSpPr>
                <a:grpSpLocks/>
              </p:cNvGrpSpPr>
              <p:nvPr/>
            </p:nvGrpSpPr>
            <p:grpSpPr bwMode="auto">
              <a:xfrm>
                <a:off x="3573016" y="383516"/>
                <a:ext cx="3065408" cy="1041092"/>
                <a:chOff x="0" y="31097"/>
                <a:chExt cx="3065408" cy="1041092"/>
              </a:xfrm>
              <a:grpFill/>
            </p:grpSpPr>
            <p:sp>
              <p:nvSpPr>
                <p:cNvPr id="265" name="Rounded Rectangle 264"/>
                <p:cNvSpPr/>
                <p:nvPr/>
              </p:nvSpPr>
              <p:spPr>
                <a:xfrm>
                  <a:off x="0" y="31097"/>
                  <a:ext cx="3065553" cy="1041106"/>
                </a:xfrm>
                <a:prstGeom prst="roundRect">
                  <a:avLst>
                    <a:gd name="adj" fmla="val 10000"/>
                  </a:avLst>
                </a:prstGeom>
                <a:grpFill/>
                <a:ln>
                  <a:noFill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</p:sp>
            <p:sp>
              <p:nvSpPr>
                <p:cNvPr id="266" name="Rounded Rectangle 4"/>
                <p:cNvSpPr/>
                <p:nvPr/>
              </p:nvSpPr>
              <p:spPr>
                <a:xfrm>
                  <a:off x="38101" y="31097"/>
                  <a:ext cx="3027452" cy="1041106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</p:spPr>
              <p:txBody>
                <a:bodyPr lIns="38100" tIns="38100" rIns="38100" bIns="38100"/>
                <a:lstStyle>
                  <a:lvl1pPr marL="87313" indent="-85725" defTabSz="444500" eaLnBrk="0" hangingPunct="0">
                    <a:tabLst>
                      <a:tab pos="90488" algn="l"/>
                    </a:tabLs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1pPr>
                  <a:lvl2pPr marL="717550" defTabSz="444500" eaLnBrk="0" hangingPunct="0">
                    <a:tabLst>
                      <a:tab pos="90488" algn="l"/>
                    </a:tabLs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2pPr>
                  <a:lvl3pPr marL="1143000" indent="-228600" defTabSz="444500" eaLnBrk="0" hangingPunct="0">
                    <a:tabLst>
                      <a:tab pos="90488" algn="l"/>
                    </a:tabLs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3pPr>
                  <a:lvl4pPr marL="1600200" indent="-228600" defTabSz="444500" eaLnBrk="0" hangingPunct="0">
                    <a:tabLst>
                      <a:tab pos="90488" algn="l"/>
                    </a:tabLs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4pPr>
                  <a:lvl5pPr marL="2057400" indent="-228600" defTabSz="444500" eaLnBrk="0" hangingPunct="0">
                    <a:tabLst>
                      <a:tab pos="90488" algn="l"/>
                    </a:tabLs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5pPr>
                  <a:lvl6pPr marL="2514600" indent="-228600" defTabSz="4445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90488" algn="l"/>
                    </a:tabLs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6pPr>
                  <a:lvl7pPr marL="2971800" indent="-228600" defTabSz="4445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90488" algn="l"/>
                    </a:tabLs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7pPr>
                  <a:lvl8pPr marL="3429000" indent="-228600" defTabSz="4445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90488" algn="l"/>
                    </a:tabLs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8pPr>
                  <a:lvl9pPr marL="3886200" indent="-228600" defTabSz="4445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90488" algn="l"/>
                    </a:tabLs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9pPr>
                </a:lstStyle>
                <a:p>
                  <a:pPr marL="87313" marR="0" lvl="0" indent="-85725" defTabSz="444500" eaLnBrk="1" fontAlgn="auto" latinLnBrk="0" hangingPunct="1">
                    <a:lnSpc>
                      <a:spcPct val="90000"/>
                    </a:lnSpc>
                    <a:spcBef>
                      <a:spcPts val="0"/>
                    </a:spcBef>
                    <a:spcAft>
                      <a:spcPct val="35000"/>
                    </a:spcAft>
                    <a:buClrTx/>
                    <a:buSzTx/>
                    <a:buFontTx/>
                    <a:buNone/>
                    <a:tabLst>
                      <a:tab pos="90488" algn="l"/>
                    </a:tabLst>
                    <a:defRPr/>
                  </a:pPr>
                  <a:r>
                    <a:rPr kumimoji="0" lang="en-US" altLang="fr-FR" sz="1000" b="1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 pitchFamily="34" charset="0"/>
                      <a:ea typeface="+mn-ea"/>
                      <a:cs typeface="Arial" pitchFamily="34" charset="0"/>
                    </a:rPr>
                    <a:t>SEA SURFACE TEMPERATURE FOUNDATION </a:t>
                  </a:r>
                  <a:r>
                    <a:rPr kumimoji="0" lang="pt-PT" altLang="fr-FR" sz="10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 pitchFamily="34" charset="0"/>
                      <a:ea typeface="+mn-ea"/>
                      <a:cs typeface="Arial" pitchFamily="34" charset="0"/>
                    </a:rPr>
                    <a:t>(SST-ODYSSEA)  </a:t>
                  </a:r>
                  <a:r>
                    <a:rPr kumimoji="0" lang="en-US" altLang="fr-FR" sz="7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 pitchFamily="34" charset="0"/>
                      <a:ea typeface="+mn-ea"/>
                      <a:cs typeface="Arial" pitchFamily="34" charset="0"/>
                    </a:rPr>
                    <a:t>The temperature at the base of the diurnal thermocline</a:t>
                  </a:r>
                </a:p>
              </p:txBody>
            </p:sp>
          </p:grpSp>
          <p:pic>
            <p:nvPicPr>
              <p:cNvPr id="252" name="Picture 12" descr="http://www.iconexperience.com/_img/o_collection_png/green_dark_grey/512x512/plain/magnifying_glass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88034" y="817396"/>
                <a:ext cx="144000" cy="1440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53" name="Rectangle 176"/>
              <p:cNvSpPr>
                <a:spLocks noChangeArrowheads="1"/>
              </p:cNvSpPr>
              <p:nvPr/>
            </p:nvSpPr>
            <p:spPr bwMode="auto">
              <a:xfrm>
                <a:off x="5373216" y="675496"/>
                <a:ext cx="1282816" cy="6032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marL="342900" indent="-342900" defTabSz="355600" eaLnBrk="0" hangingPunct="0">
                  <a:spcBef>
                    <a:spcPct val="20000"/>
                  </a:spcBef>
                  <a:buFont typeface="Arial" pitchFamily="34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85725" defTabSz="355600" eaLnBrk="0" hangingPunct="0">
                  <a:spcBef>
                    <a:spcPct val="20000"/>
                  </a:spcBef>
                  <a:buFont typeface="Arial" pitchFamily="34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defTabSz="355600" eaLnBrk="0" hangingPunct="0">
                  <a:spcBef>
                    <a:spcPct val="20000"/>
                  </a:spcBef>
                  <a:buFont typeface="Arial" pitchFamily="34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defTabSz="355600" eaLnBrk="0" hangingPunct="0">
                  <a:spcBef>
                    <a:spcPct val="20000"/>
                  </a:spcBef>
                  <a:buFont typeface="Arial" pitchFamily="34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defTabSz="355600" eaLnBrk="0" hangingPunct="0">
                  <a:spcBef>
                    <a:spcPct val="20000"/>
                  </a:spcBef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defTabSz="355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defTabSz="355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defTabSz="355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defTabSz="355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marL="85725" marR="0" lvl="1" indent="0" defTabSz="355600" eaLnBrk="1" fontAlgn="auto" latinLnBrk="0" hangingPunct="1">
                  <a:lnSpc>
                    <a:spcPct val="200000"/>
                  </a:lnSpc>
                  <a:spcBef>
                    <a:spcPct val="0"/>
                  </a:spcBef>
                  <a:spcAft>
                    <a:spcPct val="1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fr-FR" sz="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 pitchFamily="34" charset="0"/>
                    <a:cs typeface="Arial" pitchFamily="34" charset="0"/>
                  </a:rPr>
                  <a:t>2km resolution</a:t>
                </a:r>
                <a:endParaRPr kumimoji="0" lang="pt-PT" altLang="fr-FR" sz="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itchFamily="34" charset="0"/>
                  <a:cs typeface="Arial" pitchFamily="34" charset="0"/>
                </a:endParaRPr>
              </a:p>
              <a:p>
                <a:pPr marL="85725" marR="0" lvl="1" indent="0" defTabSz="355600" eaLnBrk="1" fontAlgn="auto" latinLnBrk="0" hangingPunct="1">
                  <a:lnSpc>
                    <a:spcPct val="200000"/>
                  </a:lnSpc>
                  <a:spcBef>
                    <a:spcPct val="0"/>
                  </a:spcBef>
                  <a:spcAft>
                    <a:spcPct val="1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PT" altLang="fr-FR" sz="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 pitchFamily="34" charset="0"/>
                    <a:cs typeface="Arial" pitchFamily="34" charset="0"/>
                  </a:rPr>
                  <a:t>Piolle </a:t>
                </a:r>
                <a:r>
                  <a:rPr kumimoji="0" lang="pt-PT" altLang="fr-FR" sz="800" b="0" i="1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 pitchFamily="34" charset="0"/>
                    <a:cs typeface="Arial" pitchFamily="34" charset="0"/>
                  </a:rPr>
                  <a:t>et al</a:t>
                </a:r>
                <a:r>
                  <a:rPr kumimoji="0" lang="pt-PT" altLang="fr-FR" sz="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 pitchFamily="34" charset="0"/>
                    <a:cs typeface="Arial" pitchFamily="34" charset="0"/>
                  </a:rPr>
                  <a:t>. 2010</a:t>
                </a:r>
              </a:p>
            </p:txBody>
          </p:sp>
          <p:sp>
            <p:nvSpPr>
              <p:cNvPr id="254" name="Rectangle 177"/>
              <p:cNvSpPr>
                <a:spLocks noChangeArrowheads="1"/>
              </p:cNvSpPr>
              <p:nvPr/>
            </p:nvSpPr>
            <p:spPr bwMode="auto">
              <a:xfrm>
                <a:off x="4401080" y="715776"/>
                <a:ext cx="1116986" cy="49859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marL="342900" indent="-342900" defTabSz="355600" eaLnBrk="0" hangingPunct="0">
                  <a:spcBef>
                    <a:spcPct val="20000"/>
                  </a:spcBef>
                  <a:buFont typeface="Arial" pitchFamily="34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85725" defTabSz="355600" eaLnBrk="0" hangingPunct="0">
                  <a:spcBef>
                    <a:spcPct val="20000"/>
                  </a:spcBef>
                  <a:buFont typeface="Arial" pitchFamily="34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defTabSz="355600" eaLnBrk="0" hangingPunct="0">
                  <a:spcBef>
                    <a:spcPct val="20000"/>
                  </a:spcBef>
                  <a:buFont typeface="Arial" pitchFamily="34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defTabSz="355600" eaLnBrk="0" hangingPunct="0">
                  <a:spcBef>
                    <a:spcPct val="20000"/>
                  </a:spcBef>
                  <a:buFont typeface="Arial" pitchFamily="34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defTabSz="355600" eaLnBrk="0" hangingPunct="0">
                  <a:spcBef>
                    <a:spcPct val="20000"/>
                  </a:spcBef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defTabSz="355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defTabSz="355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defTabSz="355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defTabSz="355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marL="85725" marR="0" lvl="1" indent="0" defTabSz="3556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1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fr-FR" sz="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 pitchFamily="34" charset="0"/>
                    <a:cs typeface="Arial" pitchFamily="34" charset="0"/>
                  </a:rPr>
                  <a:t>Atlantic NW</a:t>
                </a:r>
              </a:p>
              <a:p>
                <a:pPr marL="85725" marR="0" lvl="1" indent="0" defTabSz="3556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1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fr-FR" sz="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 pitchFamily="34" charset="0"/>
                    <a:cs typeface="Arial" pitchFamily="34" charset="0"/>
                  </a:rPr>
                  <a:t>Mediterranean</a:t>
                </a:r>
                <a:endParaRPr kumimoji="0" lang="pt-PT" altLang="fr-FR" sz="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itchFamily="34" charset="0"/>
                  <a:cs typeface="Arial" pitchFamily="34" charset="0"/>
                </a:endParaRPr>
              </a:p>
              <a:p>
                <a:pPr marL="85725" marR="0" lvl="1" indent="0" defTabSz="3556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1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fr-FR" sz="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 pitchFamily="34" charset="0"/>
                    <a:cs typeface="Arial" pitchFamily="34" charset="0"/>
                  </a:rPr>
                  <a:t>Daily </a:t>
                </a:r>
                <a:r>
                  <a:rPr kumimoji="0" lang="en-US" altLang="fr-FR" sz="7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 pitchFamily="34" charset="0"/>
                    <a:cs typeface="Arial" pitchFamily="34" charset="0"/>
                  </a:rPr>
                  <a:t>08-NRT</a:t>
                </a:r>
                <a:endParaRPr kumimoji="0" lang="pt-PT" altLang="fr-FR" sz="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itchFamily="34" charset="0"/>
                  <a:cs typeface="Arial" pitchFamily="34" charset="0"/>
                </a:endParaRPr>
              </a:p>
            </p:txBody>
          </p:sp>
          <p:pic>
            <p:nvPicPr>
              <p:cNvPr id="255" name="Picture 24" descr="https://encrypted-tbn2.gstatic.com/images?q=tbn:ANd9GcQpHrkfT2n0_Hc9-Rh7iLO4W1EmzZIHRvbwdvbf8sj2cpqSMuM7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92790" y="1044003"/>
                <a:ext cx="144000" cy="14109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56" name="Picture 28" descr="https://cdn3.iconfinder.com/data/icons/business-office-2/512/glasswatch_timer-512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clrChange>
                  <a:clrFrom>
                    <a:srgbClr val="414141"/>
                  </a:clrFrom>
                  <a:clrTo>
                    <a:srgbClr val="414141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15906" y="1036140"/>
                <a:ext cx="144000" cy="1440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57" name="Picture 30" descr="https://encrypted-tbn2.gstatic.com/images?q=tbn:ANd9GcR4vv5SunMvzos-1Wnyeolx6uu99xMURDcQ9FgvqdzC-tyJq9Ag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92400" y="804580"/>
                <a:ext cx="180000" cy="14987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258" name="Group 181"/>
              <p:cNvGrpSpPr>
                <a:grpSpLocks/>
              </p:cNvGrpSpPr>
              <p:nvPr/>
            </p:nvGrpSpPr>
            <p:grpSpPr bwMode="auto">
              <a:xfrm>
                <a:off x="4350410" y="1283912"/>
                <a:ext cx="2140330" cy="169277"/>
                <a:chOff x="4317749" y="1280283"/>
                <a:chExt cx="2140330" cy="169277"/>
              </a:xfrm>
              <a:grpFill/>
            </p:grpSpPr>
            <p:grpSp>
              <p:nvGrpSpPr>
                <p:cNvPr id="259" name="Group 182"/>
                <p:cNvGrpSpPr>
                  <a:grpSpLocks/>
                </p:cNvGrpSpPr>
                <p:nvPr/>
              </p:nvGrpSpPr>
              <p:grpSpPr bwMode="auto">
                <a:xfrm>
                  <a:off x="4317749" y="1280283"/>
                  <a:ext cx="2140330" cy="169277"/>
                  <a:chOff x="3803848" y="151952"/>
                  <a:chExt cx="2140330" cy="169277"/>
                </a:xfrm>
                <a:grpFill/>
              </p:grpSpPr>
              <p:sp>
                <p:nvSpPr>
                  <p:cNvPr id="261" name="TextBox 260"/>
                  <p:cNvSpPr txBox="1"/>
                  <p:nvPr/>
                </p:nvSpPr>
                <p:spPr>
                  <a:xfrm>
                    <a:off x="3804352" y="151414"/>
                    <a:ext cx="2140013" cy="169815"/>
                  </a:xfrm>
                  <a:prstGeom prst="rect">
                    <a:avLst/>
                  </a:prstGeom>
                  <a:grpFill/>
                </p:spPr>
                <p:txBody>
                  <a:bodyPr wrap="none">
                    <a:spAutoFit/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pt-PT" sz="5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ysClr val="window" lastClr="FFFFFF">
                            <a:lumMod val="50000"/>
                          </a:sysClr>
                        </a:solidFill>
                        <a:effectLst/>
                        <a:uLnTx/>
                        <a:uFillTx/>
                      </a:rPr>
                      <a:t>82   84    86    88   90    92    94    96   98   00    02   04    06   08   10    12   14   </a:t>
                    </a:r>
                  </a:p>
                </p:txBody>
              </p:sp>
              <p:grpSp>
                <p:nvGrpSpPr>
                  <p:cNvPr id="262" name="Group 185"/>
                  <p:cNvGrpSpPr>
                    <a:grpSpLocks/>
                  </p:cNvGrpSpPr>
                  <p:nvPr/>
                </p:nvGrpSpPr>
                <p:grpSpPr bwMode="auto">
                  <a:xfrm>
                    <a:off x="3894609" y="166468"/>
                    <a:ext cx="1944000" cy="3629"/>
                    <a:chOff x="3894609" y="166468"/>
                    <a:chExt cx="1944000" cy="3629"/>
                  </a:xfrm>
                  <a:grpFill/>
                </p:grpSpPr>
                <p:cxnSp>
                  <p:nvCxnSpPr>
                    <p:cNvPr id="263" name="Straight Connector 262"/>
                    <p:cNvCxnSpPr/>
                    <p:nvPr/>
                  </p:nvCxnSpPr>
                  <p:spPr>
                    <a:xfrm>
                      <a:off x="3898018" y="165698"/>
                      <a:ext cx="1947919" cy="0"/>
                    </a:xfrm>
                    <a:prstGeom prst="line">
                      <a:avLst/>
                    </a:prstGeom>
                    <a:grpFill/>
                    <a:ln w="57150" cap="flat" cmpd="sng" algn="ctr">
                      <a:solidFill>
                        <a:sysClr val="window" lastClr="FFFFFF">
                          <a:lumMod val="85000"/>
                        </a:sysClr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264" name="Straight Connector 263"/>
                    <p:cNvCxnSpPr/>
                    <p:nvPr/>
                  </p:nvCxnSpPr>
                  <p:spPr>
                    <a:xfrm>
                      <a:off x="3894843" y="165698"/>
                      <a:ext cx="1947919" cy="0"/>
                    </a:xfrm>
                    <a:prstGeom prst="line">
                      <a:avLst/>
                    </a:prstGeom>
                    <a:grpFill/>
                    <a:ln w="57150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ysDot"/>
                    </a:ln>
                    <a:effectLst/>
                  </p:spPr>
                </p:cxnSp>
              </p:grpSp>
            </p:grpSp>
            <p:cxnSp>
              <p:nvCxnSpPr>
                <p:cNvPr id="260" name="Straight Connector 259"/>
                <p:cNvCxnSpPr/>
                <p:nvPr/>
              </p:nvCxnSpPr>
              <p:spPr>
                <a:xfrm>
                  <a:off x="5891512" y="1282919"/>
                  <a:ext cx="431813" cy="0"/>
                </a:xfrm>
                <a:prstGeom prst="line">
                  <a:avLst/>
                </a:prstGeom>
                <a:grpFill/>
                <a:ln w="38100" cap="rnd" cmpd="sng" algn="ctr">
                  <a:solidFill>
                    <a:srgbClr val="FFC000"/>
                  </a:solidFill>
                  <a:prstDash val="solid"/>
                </a:ln>
                <a:effectLst/>
              </p:spPr>
            </p:cxnSp>
          </p:grpSp>
        </p:grpSp>
        <p:pic>
          <p:nvPicPr>
            <p:cNvPr id="227" name="Picture 57" descr="20070909-IFR-L4_GHRSST-SSTfnd-ODYSSEA-MED_002-v2"/>
            <p:cNvPicPr>
              <a:picLocks noChangeAspect="1" noChangeArrowheads="1"/>
            </p:cNvPicPr>
            <p:nvPr/>
          </p:nvPicPr>
          <p:blipFill>
            <a:blip r:embed="rId15" cstate="print"/>
            <a:srcRect l="8360" t="12703" r="38046" b="17728"/>
            <a:stretch>
              <a:fillRect/>
            </a:stretch>
          </p:blipFill>
          <p:spPr bwMode="auto">
            <a:xfrm>
              <a:off x="3219458" y="3391706"/>
              <a:ext cx="504825" cy="298450"/>
            </a:xfrm>
            <a:prstGeom prst="rect">
              <a:avLst/>
            </a:prstGeom>
            <a:solidFill>
              <a:srgbClr val="F79646">
                <a:lumMod val="60000"/>
                <a:lumOff val="40000"/>
              </a:srgbClr>
            </a:solidFill>
            <a:ln>
              <a:noFill/>
            </a:ln>
          </p:spPr>
        </p:pic>
        <p:grpSp>
          <p:nvGrpSpPr>
            <p:cNvPr id="228" name="Group 191"/>
            <p:cNvGrpSpPr>
              <a:grpSpLocks/>
            </p:cNvGrpSpPr>
            <p:nvPr/>
          </p:nvGrpSpPr>
          <p:grpSpPr bwMode="auto">
            <a:xfrm>
              <a:off x="3035308" y="4115606"/>
              <a:ext cx="3065463" cy="1069975"/>
              <a:chOff x="3397360" y="3878318"/>
              <a:chExt cx="3065408" cy="1069673"/>
            </a:xfrm>
            <a:solidFill>
              <a:srgbClr val="F79646">
                <a:lumMod val="60000"/>
                <a:lumOff val="40000"/>
              </a:srgbClr>
            </a:solidFill>
          </p:grpSpPr>
          <p:grpSp>
            <p:nvGrpSpPr>
              <p:cNvPr id="233" name="Group 192"/>
              <p:cNvGrpSpPr>
                <a:grpSpLocks/>
              </p:cNvGrpSpPr>
              <p:nvPr/>
            </p:nvGrpSpPr>
            <p:grpSpPr bwMode="auto">
              <a:xfrm>
                <a:off x="3397360" y="3878318"/>
                <a:ext cx="3065408" cy="1069673"/>
                <a:chOff x="3573016" y="383516"/>
                <a:chExt cx="3065408" cy="1069673"/>
              </a:xfrm>
              <a:grpFill/>
            </p:grpSpPr>
            <p:grpSp>
              <p:nvGrpSpPr>
                <p:cNvPr id="235" name="Group 194"/>
                <p:cNvGrpSpPr>
                  <a:grpSpLocks/>
                </p:cNvGrpSpPr>
                <p:nvPr/>
              </p:nvGrpSpPr>
              <p:grpSpPr bwMode="auto">
                <a:xfrm>
                  <a:off x="3573016" y="383516"/>
                  <a:ext cx="3065408" cy="1041092"/>
                  <a:chOff x="0" y="31097"/>
                  <a:chExt cx="3065408" cy="1041092"/>
                </a:xfrm>
                <a:grpFill/>
              </p:grpSpPr>
              <p:sp>
                <p:nvSpPr>
                  <p:cNvPr id="249" name="Rounded Rectangle 248"/>
                  <p:cNvSpPr/>
                  <p:nvPr/>
                </p:nvSpPr>
                <p:spPr>
                  <a:xfrm>
                    <a:off x="0" y="31097"/>
                    <a:ext cx="3065408" cy="1041106"/>
                  </a:xfrm>
                  <a:prstGeom prst="roundRect">
                    <a:avLst>
                      <a:gd name="adj" fmla="val 10000"/>
                    </a:avLst>
                  </a:prstGeom>
                  <a:grpFill/>
                  <a:ln>
                    <a:noFill/>
                  </a:ln>
                  <a:effectLst>
                    <a:outerShdw blurRad="40000" dist="20000" dir="5400000" rotWithShape="0">
                      <a:srgbClr val="000000">
                        <a:alpha val="38000"/>
                      </a:srgbClr>
                    </a:outerShdw>
                  </a:effectLst>
                </p:spPr>
              </p:sp>
              <p:sp>
                <p:nvSpPr>
                  <p:cNvPr id="250" name="Rounded Rectangle 4"/>
                  <p:cNvSpPr/>
                  <p:nvPr/>
                </p:nvSpPr>
                <p:spPr>
                  <a:xfrm>
                    <a:off x="38099" y="31097"/>
                    <a:ext cx="3027309" cy="1041106"/>
                  </a:xfrm>
                  <a:prstGeom prst="rect">
                    <a:avLst/>
                  </a:prstGeom>
                  <a:grpFill/>
                  <a:ln>
                    <a:noFill/>
                  </a:ln>
                  <a:effectLst/>
                </p:spPr>
                <p:txBody>
                  <a:bodyPr lIns="38100" tIns="38100" rIns="38100" bIns="38100"/>
                  <a:lstStyle>
                    <a:lvl1pPr marL="87313" indent="-85725" defTabSz="444500" eaLnBrk="0" hangingPunct="0">
                      <a:tabLst>
                        <a:tab pos="90488" algn="l"/>
                      </a:tabLs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1pPr>
                    <a:lvl2pPr marL="717550" defTabSz="444500" eaLnBrk="0" hangingPunct="0">
                      <a:tabLst>
                        <a:tab pos="90488" algn="l"/>
                      </a:tabLs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2pPr>
                    <a:lvl3pPr marL="1143000" indent="-228600" defTabSz="444500" eaLnBrk="0" hangingPunct="0">
                      <a:tabLst>
                        <a:tab pos="90488" algn="l"/>
                      </a:tabLs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3pPr>
                    <a:lvl4pPr marL="1600200" indent="-228600" defTabSz="444500" eaLnBrk="0" hangingPunct="0">
                      <a:tabLst>
                        <a:tab pos="90488" algn="l"/>
                      </a:tabLs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4pPr>
                    <a:lvl5pPr marL="2057400" indent="-228600" defTabSz="444500" eaLnBrk="0" hangingPunct="0">
                      <a:tabLst>
                        <a:tab pos="90488" algn="l"/>
                      </a:tabLs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5pPr>
                    <a:lvl6pPr marL="2514600" indent="-228600" defTabSz="4445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tabLst>
                        <a:tab pos="90488" algn="l"/>
                      </a:tabLs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6pPr>
                    <a:lvl7pPr marL="2971800" indent="-228600" defTabSz="4445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tabLst>
                        <a:tab pos="90488" algn="l"/>
                      </a:tabLs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7pPr>
                    <a:lvl8pPr marL="3429000" indent="-228600" defTabSz="4445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tabLst>
                        <a:tab pos="90488" algn="l"/>
                      </a:tabLs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8pPr>
                    <a:lvl9pPr marL="3886200" indent="-228600" defTabSz="4445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tabLst>
                        <a:tab pos="90488" algn="l"/>
                      </a:tabLs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9pPr>
                  </a:lstStyle>
                  <a:p>
                    <a:pPr marL="87313" marR="0" lvl="0" indent="-85725" defTabSz="444500" eaLnBrk="1" fontAlgn="auto" latinLnBrk="0" hangingPunct="1">
                      <a:lnSpc>
                        <a:spcPct val="90000"/>
                      </a:lnSpc>
                      <a:spcBef>
                        <a:spcPts val="0"/>
                      </a:spcBef>
                      <a:spcAft>
                        <a:spcPct val="35000"/>
                      </a:spcAft>
                      <a:buClrTx/>
                      <a:buSzTx/>
                      <a:buFontTx/>
                      <a:buNone/>
                      <a:tabLst>
                        <a:tab pos="90488" algn="l"/>
                      </a:tabLst>
                      <a:defRPr/>
                    </a:pPr>
                    <a:r>
                      <a:rPr kumimoji="0" lang="en-US" altLang="fr-FR" sz="1000" b="1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Calibri" pitchFamily="34" charset="0"/>
                        <a:ea typeface="+mn-ea"/>
                        <a:cs typeface="Arial" pitchFamily="34" charset="0"/>
                      </a:rPr>
                      <a:t>FRONT DETECTION </a:t>
                    </a:r>
                    <a:r>
                      <a:rPr kumimoji="0" lang="pt-PT" altLang="fr-FR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Calibri" pitchFamily="34" charset="0"/>
                        <a:ea typeface="+mn-ea"/>
                        <a:cs typeface="Arial" pitchFamily="34" charset="0"/>
                      </a:rPr>
                      <a:t>(SST-ODYSSEA)</a:t>
                    </a:r>
                  </a:p>
                  <a:p>
                    <a:pPr marL="717550" marR="0" lvl="1" indent="0" defTabSz="444500" eaLnBrk="1" fontAlgn="auto" latinLnBrk="0" hangingPunct="1">
                      <a:lnSpc>
                        <a:spcPct val="90000"/>
                      </a:lnSpc>
                      <a:spcBef>
                        <a:spcPts val="0"/>
                      </a:spcBef>
                      <a:spcAft>
                        <a:spcPct val="15000"/>
                      </a:spcAft>
                      <a:buClrTx/>
                      <a:buSzTx/>
                      <a:buFontTx/>
                      <a:buNone/>
                      <a:tabLst>
                        <a:tab pos="90488" algn="l"/>
                      </a:tabLst>
                      <a:defRPr/>
                    </a:pPr>
                    <a:r>
                      <a:rPr kumimoji="0" lang="en-US" altLang="fr-FR" sz="7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Calibri" pitchFamily="34" charset="0"/>
                        <a:ea typeface="+mn-ea"/>
                        <a:cs typeface="Arial" pitchFamily="34" charset="0"/>
                      </a:rPr>
                      <a:t>Maximum difference  in sea surface temperatures</a:t>
                    </a:r>
                  </a:p>
                </p:txBody>
              </p:sp>
            </p:grpSp>
            <p:pic>
              <p:nvPicPr>
                <p:cNvPr id="236" name="Picture 12" descr="http://www.iconexperience.com/_img/o_collection_png/green_dark_grey/512x512/plain/magnifying_glass.png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88034" y="817396"/>
                  <a:ext cx="144000" cy="14400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37" name="Rectangle 196"/>
                <p:cNvSpPr>
                  <a:spLocks noChangeArrowheads="1"/>
                </p:cNvSpPr>
                <p:nvPr/>
              </p:nvSpPr>
              <p:spPr bwMode="auto">
                <a:xfrm>
                  <a:off x="5373215" y="675496"/>
                  <a:ext cx="1204087" cy="603242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marL="342900" indent="-342900" defTabSz="355600" eaLnBrk="0" hangingPunct="0">
                    <a:spcBef>
                      <a:spcPct val="20000"/>
                    </a:spcBef>
                    <a:buFont typeface="Arial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85725" defTabSz="355600" eaLnBrk="0" hangingPunct="0">
                    <a:spcBef>
                      <a:spcPct val="20000"/>
                    </a:spcBef>
                    <a:buFont typeface="Arial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 defTabSz="355600" eaLnBrk="0" hangingPunct="0">
                    <a:spcBef>
                      <a:spcPct val="20000"/>
                    </a:spcBef>
                    <a:buFont typeface="Arial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 defTabSz="355600" eaLnBrk="0" hangingPunct="0">
                    <a:spcBef>
                      <a:spcPct val="20000"/>
                    </a:spcBef>
                    <a:buFont typeface="Arial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 defTabSz="355600" eaLnBrk="0" hangingPunct="0">
                    <a:spcBef>
                      <a:spcPct val="20000"/>
                    </a:spcBef>
                    <a:buFont typeface="Arial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defTabSz="355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defTabSz="355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defTabSz="355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defTabSz="355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marL="85725" marR="0" lvl="1" indent="0" defTabSz="355600" eaLnBrk="1" fontAlgn="auto" latinLnBrk="0" hangingPunct="1">
                    <a:lnSpc>
                      <a:spcPct val="200000"/>
                    </a:lnSpc>
                    <a:spcBef>
                      <a:spcPct val="0"/>
                    </a:spcBef>
                    <a:spcAft>
                      <a:spcPct val="150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fr-FR" sz="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Calibri" pitchFamily="34" charset="0"/>
                      <a:cs typeface="Arial" pitchFamily="34" charset="0"/>
                    </a:rPr>
                    <a:t>2km resolution</a:t>
                  </a:r>
                  <a:endParaRPr kumimoji="0" lang="pt-PT" altLang="fr-FR" sz="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 pitchFamily="34" charset="0"/>
                    <a:cs typeface="Arial" pitchFamily="34" charset="0"/>
                  </a:endParaRPr>
                </a:p>
                <a:p>
                  <a:pPr marL="85725" marR="0" lvl="1" indent="0" defTabSz="35560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150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pt-PT" altLang="fr-FR" sz="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Calibri" pitchFamily="34" charset="0"/>
                      <a:cs typeface="Arial" pitchFamily="34" charset="0"/>
                    </a:rPr>
                    <a:t>Maximal horizontal gradients</a:t>
                  </a:r>
                </a:p>
              </p:txBody>
            </p:sp>
            <p:sp>
              <p:nvSpPr>
                <p:cNvPr id="238" name="Rectangle 197"/>
                <p:cNvSpPr>
                  <a:spLocks noChangeArrowheads="1"/>
                </p:cNvSpPr>
                <p:nvPr/>
              </p:nvSpPr>
              <p:spPr bwMode="auto">
                <a:xfrm>
                  <a:off x="4401080" y="715776"/>
                  <a:ext cx="1116986" cy="49859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marL="342900" indent="-342900" defTabSz="355600" eaLnBrk="0" hangingPunct="0">
                    <a:spcBef>
                      <a:spcPct val="20000"/>
                    </a:spcBef>
                    <a:buFont typeface="Arial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85725" defTabSz="355600" eaLnBrk="0" hangingPunct="0">
                    <a:spcBef>
                      <a:spcPct val="20000"/>
                    </a:spcBef>
                    <a:buFont typeface="Arial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 defTabSz="355600" eaLnBrk="0" hangingPunct="0">
                    <a:spcBef>
                      <a:spcPct val="20000"/>
                    </a:spcBef>
                    <a:buFont typeface="Arial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 defTabSz="355600" eaLnBrk="0" hangingPunct="0">
                    <a:spcBef>
                      <a:spcPct val="20000"/>
                    </a:spcBef>
                    <a:buFont typeface="Arial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 defTabSz="355600" eaLnBrk="0" hangingPunct="0">
                    <a:spcBef>
                      <a:spcPct val="20000"/>
                    </a:spcBef>
                    <a:buFont typeface="Arial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defTabSz="355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defTabSz="355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defTabSz="355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defTabSz="355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marL="85725" marR="0" lvl="1" indent="0" defTabSz="35560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150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fr-FR" sz="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Calibri" pitchFamily="34" charset="0"/>
                      <a:cs typeface="Arial" pitchFamily="34" charset="0"/>
                    </a:rPr>
                    <a:t>Atlantic NW</a:t>
                  </a:r>
                </a:p>
                <a:p>
                  <a:pPr marL="85725" marR="0" lvl="1" indent="0" defTabSz="35560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150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fr-FR" sz="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Calibri" pitchFamily="34" charset="0"/>
                      <a:cs typeface="Arial" pitchFamily="34" charset="0"/>
                    </a:rPr>
                    <a:t>Mediterranean</a:t>
                  </a:r>
                  <a:endParaRPr kumimoji="0" lang="pt-PT" altLang="fr-FR" sz="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 pitchFamily="34" charset="0"/>
                    <a:cs typeface="Arial" pitchFamily="34" charset="0"/>
                  </a:endParaRPr>
                </a:p>
                <a:p>
                  <a:pPr marL="85725" marR="0" lvl="1" indent="0" defTabSz="35560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150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fr-FR" sz="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Calibri" pitchFamily="34" charset="0"/>
                      <a:cs typeface="Arial" pitchFamily="34" charset="0"/>
                    </a:rPr>
                    <a:t>Daily </a:t>
                  </a:r>
                  <a:r>
                    <a:rPr kumimoji="0" lang="en-US" altLang="fr-FR" sz="7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Calibri" pitchFamily="34" charset="0"/>
                      <a:cs typeface="Arial" pitchFamily="34" charset="0"/>
                    </a:rPr>
                    <a:t>08-NRT</a:t>
                  </a:r>
                  <a:endParaRPr kumimoji="0" lang="pt-PT" altLang="fr-FR" sz="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 pitchFamily="34" charset="0"/>
                    <a:cs typeface="Arial" pitchFamily="34" charset="0"/>
                  </a:endParaRPr>
                </a:p>
              </p:txBody>
            </p:sp>
            <p:pic>
              <p:nvPicPr>
                <p:cNvPr id="239" name="Picture 24" descr="https://encrypted-tbn2.gstatic.com/images?q=tbn:ANd9GcQpHrkfT2n0_Hc9-Rh7iLO4W1EmzZIHRvbwdvbf8sj2cpqSMuM7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92790" y="1044003"/>
                  <a:ext cx="144000" cy="14109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40" name="Picture 28" descr="https://cdn3.iconfinder.com/data/icons/business-office-2/512/glasswatch_timer-512.png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clrChange>
                    <a:clrFrom>
                      <a:srgbClr val="414141"/>
                    </a:clrFrom>
                    <a:clrTo>
                      <a:srgbClr val="414141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415906" y="1036140"/>
                  <a:ext cx="144000" cy="14400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41" name="Picture 30" descr="https://encrypted-tbn2.gstatic.com/images?q=tbn:ANd9GcR4vv5SunMvzos-1Wnyeolx6uu99xMURDcQ9FgvqdzC-tyJq9Ag"/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392400" y="804580"/>
                  <a:ext cx="180000" cy="149874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grpSp>
              <p:nvGrpSpPr>
                <p:cNvPr id="242" name="Group 201"/>
                <p:cNvGrpSpPr>
                  <a:grpSpLocks/>
                </p:cNvGrpSpPr>
                <p:nvPr/>
              </p:nvGrpSpPr>
              <p:grpSpPr bwMode="auto">
                <a:xfrm>
                  <a:off x="4350410" y="1283912"/>
                  <a:ext cx="2140330" cy="169277"/>
                  <a:chOff x="4317749" y="1280283"/>
                  <a:chExt cx="2140330" cy="169277"/>
                </a:xfrm>
                <a:grpFill/>
              </p:grpSpPr>
              <p:grpSp>
                <p:nvGrpSpPr>
                  <p:cNvPr id="243" name="Group 202"/>
                  <p:cNvGrpSpPr>
                    <a:grpSpLocks/>
                  </p:cNvGrpSpPr>
                  <p:nvPr/>
                </p:nvGrpSpPr>
                <p:grpSpPr bwMode="auto">
                  <a:xfrm>
                    <a:off x="4317749" y="1280283"/>
                    <a:ext cx="2140330" cy="169277"/>
                    <a:chOff x="3803848" y="151952"/>
                    <a:chExt cx="2140330" cy="169277"/>
                  </a:xfrm>
                  <a:grpFill/>
                </p:grpSpPr>
                <p:sp>
                  <p:nvSpPr>
                    <p:cNvPr id="245" name="TextBox 204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3803848" y="151952"/>
                      <a:ext cx="2140330" cy="169277"/>
                    </a:xfrm>
                    <a:prstGeom prst="rect">
                      <a:avLst/>
                    </a:pr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>
                      <a:spAutoFit/>
                    </a:bodyPr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buChar char="•"/>
                        <a:defRPr sz="32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buChar char="–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buChar char="•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buChar char="–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PT" altLang="fr-FR" sz="5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cs typeface="Arial" pitchFamily="34" charset="0"/>
                        </a:rPr>
                        <a:t>82   84    86    88   90    92    94    96   98   00    02   04    06   08   10    12   14   </a:t>
                      </a:r>
                    </a:p>
                  </p:txBody>
                </p:sp>
                <p:grpSp>
                  <p:nvGrpSpPr>
                    <p:cNvPr id="246" name="Group 20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94609" y="166468"/>
                      <a:ext cx="1944000" cy="3629"/>
                      <a:chOff x="3894609" y="166468"/>
                      <a:chExt cx="1944000" cy="3629"/>
                    </a:xfrm>
                    <a:grpFill/>
                  </p:grpSpPr>
                  <p:cxnSp>
                    <p:nvCxnSpPr>
                      <p:cNvPr id="247" name="Straight Connector 246"/>
                      <p:cNvCxnSpPr/>
                      <p:nvPr/>
                    </p:nvCxnSpPr>
                    <p:spPr>
                      <a:xfrm>
                        <a:off x="3897976" y="165698"/>
                        <a:ext cx="1947827" cy="0"/>
                      </a:xfrm>
                      <a:prstGeom prst="line">
                        <a:avLst/>
                      </a:prstGeom>
                      <a:grpFill/>
                      <a:ln w="57150" cap="flat" cmpd="sng" algn="ctr">
                        <a:solidFill>
                          <a:sysClr val="window" lastClr="FFFFFF">
                            <a:lumMod val="85000"/>
                          </a:sysClr>
                        </a:solidFill>
                        <a:prstDash val="solid"/>
                      </a:ln>
                      <a:effectLst/>
                    </p:spPr>
                  </p:cxnSp>
                  <p:cxnSp>
                    <p:nvCxnSpPr>
                      <p:cNvPr id="248" name="Straight Connector 247"/>
                      <p:cNvCxnSpPr/>
                      <p:nvPr/>
                    </p:nvCxnSpPr>
                    <p:spPr>
                      <a:xfrm>
                        <a:off x="3894801" y="165698"/>
                        <a:ext cx="1947827" cy="0"/>
                      </a:xfrm>
                      <a:prstGeom prst="line">
                        <a:avLst/>
                      </a:prstGeom>
                      <a:grpFill/>
                      <a:ln w="57150" cap="flat" cmpd="sng" algn="ctr">
                        <a:solidFill>
                          <a:sysClr val="window" lastClr="FFFFFF">
                            <a:lumMod val="65000"/>
                          </a:sysClr>
                        </a:solidFill>
                        <a:prstDash val="sysDot"/>
                      </a:ln>
                      <a:effectLst/>
                    </p:spPr>
                  </p:cxnSp>
                </p:grpSp>
              </p:grpSp>
              <p:cxnSp>
                <p:nvCxnSpPr>
                  <p:cNvPr id="244" name="Straight Connector 243"/>
                  <p:cNvCxnSpPr/>
                  <p:nvPr/>
                </p:nvCxnSpPr>
                <p:spPr>
                  <a:xfrm>
                    <a:off x="5891401" y="1282919"/>
                    <a:ext cx="431792" cy="0"/>
                  </a:xfrm>
                  <a:prstGeom prst="line">
                    <a:avLst/>
                  </a:prstGeom>
                  <a:grpFill/>
                  <a:ln w="38100" cap="rnd" cmpd="sng" algn="ctr">
                    <a:solidFill>
                      <a:srgbClr val="FFC000"/>
                    </a:solidFill>
                    <a:prstDash val="solid"/>
                  </a:ln>
                  <a:effectLst/>
                </p:spPr>
              </p:cxnSp>
            </p:grpSp>
          </p:grpSp>
          <p:pic>
            <p:nvPicPr>
              <p:cNvPr id="234" name="Picture 58" descr="20080710-IFR-L4_GHRSST-SSTfnd-ODYSSEA-MED_002-v2"/>
              <p:cNvPicPr>
                <a:picLocks noChangeAspect="1" noChangeArrowheads="1"/>
              </p:cNvPicPr>
              <p:nvPr/>
            </p:nvPicPr>
            <p:blipFill>
              <a:blip r:embed="rId1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20131" y="4076903"/>
                <a:ext cx="431596" cy="6556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229" name="Rectangle 210"/>
            <p:cNvSpPr>
              <a:spLocks noChangeArrowheads="1"/>
            </p:cNvSpPr>
            <p:nvPr/>
          </p:nvSpPr>
          <p:spPr bwMode="auto">
            <a:xfrm>
              <a:off x="4918083" y="2524931"/>
              <a:ext cx="911225" cy="214312"/>
            </a:xfrm>
            <a:prstGeom prst="rect">
              <a:avLst/>
            </a:prstGeom>
            <a:solidFill>
              <a:srgbClr val="F79646">
                <a:lumMod val="60000"/>
                <a:lumOff val="40000"/>
              </a:srgbClr>
            </a:solidFill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fr-FR" sz="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itchFamily="34" charset="0"/>
                  <a:cs typeface="Arial" pitchFamily="34" charset="0"/>
                </a:rPr>
                <a:t>Casey </a:t>
              </a:r>
              <a:r>
                <a:rPr kumimoji="0" lang="en-US" altLang="fr-FR" sz="800" b="0" i="1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itchFamily="34" charset="0"/>
                  <a:cs typeface="Arial" pitchFamily="34" charset="0"/>
                </a:rPr>
                <a:t>et al.</a:t>
              </a:r>
              <a:r>
                <a:rPr kumimoji="0" lang="en-US" altLang="fr-FR" sz="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itchFamily="34" charset="0"/>
                  <a:cs typeface="Arial" pitchFamily="34" charset="0"/>
                </a:rPr>
                <a:t>, 2010</a:t>
              </a:r>
              <a:endParaRPr kumimoji="0" lang="en-GB" altLang="fr-FR" sz="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cs typeface="Arial" pitchFamily="34" charset="0"/>
              </a:endParaRPr>
            </a:p>
          </p:txBody>
        </p:sp>
        <p:sp>
          <p:nvSpPr>
            <p:cNvPr id="230" name="Rectangle 211"/>
            <p:cNvSpPr>
              <a:spLocks noChangeArrowheads="1"/>
            </p:cNvSpPr>
            <p:nvPr/>
          </p:nvSpPr>
          <p:spPr bwMode="auto">
            <a:xfrm>
              <a:off x="3875096" y="5638018"/>
              <a:ext cx="973137" cy="603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85725" marR="0" lvl="1" indent="0" defTabSz="35560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ct val="1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fr-FR" sz="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global coverage</a:t>
              </a:r>
              <a:endParaRPr kumimoji="0" lang="pt-PT" altLang="fr-FR" sz="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  <a:p>
              <a:pPr marL="85725" marR="0" lvl="1" indent="0" defTabSz="35560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ct val="1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fr-FR" sz="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Daily </a:t>
              </a:r>
              <a:r>
                <a:rPr kumimoji="0" lang="en-US" altLang="fr-FR" sz="7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90-NRT</a:t>
              </a:r>
              <a:endParaRPr kumimoji="0" lang="pt-PT" altLang="fr-FR" sz="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543553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mposto">
  <a:themeElements>
    <a:clrScheme name="Composto">
      <a:dk1>
        <a:sysClr val="windowText" lastClr="000000"/>
      </a:dk1>
      <a:lt1>
        <a:sysClr val="window" lastClr="FFFFFF"/>
      </a:lt1>
      <a:dk2>
        <a:srgbClr val="5B6973"/>
      </a:dk2>
      <a:lt2>
        <a:srgbClr val="E7ECED"/>
      </a:lt2>
      <a:accent1>
        <a:srgbClr val="98C723"/>
      </a:accent1>
      <a:accent2>
        <a:srgbClr val="59B0B9"/>
      </a:accent2>
      <a:accent3>
        <a:srgbClr val="DEAE00"/>
      </a:accent3>
      <a:accent4>
        <a:srgbClr val="B77BB4"/>
      </a:accent4>
      <a:accent5>
        <a:srgbClr val="E0773C"/>
      </a:accent5>
      <a:accent6>
        <a:srgbClr val="A98D63"/>
      </a:accent6>
      <a:hlink>
        <a:srgbClr val="26CBEC"/>
      </a:hlink>
      <a:folHlink>
        <a:srgbClr val="598C8C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ompost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5000"/>
                <a:satMod val="300000"/>
              </a:schemeClr>
            </a:gs>
            <a:gs pos="12000">
              <a:schemeClr val="phClr">
                <a:tint val="50000"/>
                <a:shade val="90000"/>
                <a:satMod val="250000"/>
              </a:schemeClr>
            </a:gs>
            <a:gs pos="100000">
              <a:schemeClr val="phClr">
                <a:tint val="85000"/>
                <a:shade val="75000"/>
                <a:satMod val="1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75000"/>
                <a:shade val="95000"/>
                <a:satMod val="175000"/>
              </a:schemeClr>
            </a:gs>
            <a:gs pos="12000">
              <a:schemeClr val="phClr">
                <a:tint val="90000"/>
                <a:shade val="90000"/>
                <a:satMod val="150000"/>
              </a:schemeClr>
            </a:gs>
            <a:gs pos="100000">
              <a:schemeClr val="phClr">
                <a:tint val="100000"/>
                <a:shade val="75000"/>
                <a:satMod val="150000"/>
              </a:schemeClr>
            </a:gs>
          </a:gsLst>
          <a:lin ang="16200000" scaled="1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freezing" dir="t">
              <a:rot lat="0" lon="0" rev="6000000"/>
            </a:lightRig>
          </a:scene3d>
          <a:sp3d contourW="12700" prstMaterial="dkEdge">
            <a:bevelT w="44450" h="25400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80000"/>
                <a:satMod val="110000"/>
                <a:lumMod val="80000"/>
              </a:schemeClr>
            </a:gs>
            <a:gs pos="79000">
              <a:schemeClr val="phClr">
                <a:tint val="100000"/>
                <a:shade val="90000"/>
                <a:satMod val="105000"/>
                <a:lumMod val="100000"/>
              </a:schemeClr>
            </a:gs>
            <a:gs pos="100000">
              <a:schemeClr val="phClr">
                <a:tint val="95000"/>
                <a:shade val="100000"/>
                <a:satMod val="110000"/>
                <a:lumMod val="11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hade val="100000"/>
                <a:satMod val="100000"/>
                <a:lumMod val="110000"/>
              </a:schemeClr>
            </a:gs>
            <a:gs pos="83000">
              <a:schemeClr val="phClr">
                <a:shade val="75000"/>
                <a:satMod val="200000"/>
              </a:schemeClr>
            </a:gs>
            <a:gs pos="100000">
              <a:schemeClr val="phClr">
                <a:shade val="90000"/>
                <a:satMod val="200000"/>
              </a:schemeClr>
            </a:gs>
          </a:gsLst>
          <a:path path="circle">
            <a:fillToRect l="75000" t="100000" b="30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A1E6C98457DBC43AF97862F9CAD2C45" ma:contentTypeVersion="0" ma:contentTypeDescription="Create a new document." ma:contentTypeScope="" ma:versionID="473d3b5cb6e399040053016e7094bd7a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c64490b4aec6201516c3a874156f37b2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5C0D1ABD-8DF1-4E99-8C40-BA4FBAC20E6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24DCBD51-D30E-4F63-9287-5708A4DDE76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42E29ED-0E5B-417A-BA6D-6465B4954486}">
  <ds:schemaRefs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5095</TotalTime>
  <Words>1219</Words>
  <Application>Microsoft Office PowerPoint</Application>
  <PresentationFormat>On-screen Show (4:3)</PresentationFormat>
  <Paragraphs>186</Paragraphs>
  <Slides>11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3" baseType="lpstr">
      <vt:lpstr>Office Theme</vt:lpstr>
      <vt:lpstr>Composto</vt:lpstr>
      <vt:lpstr>PowerPoint Presentation</vt:lpstr>
      <vt:lpstr>PowerPoint Presentation</vt:lpstr>
      <vt:lpstr>PowerPoint Presentation</vt:lpstr>
      <vt:lpstr>What do we plan to deliver?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Antonio Miguel Santos</dc:creator>
  <cp:lastModifiedBy>Alexandra D. Silva</cp:lastModifiedBy>
  <cp:revision>143</cp:revision>
  <dcterms:created xsi:type="dcterms:W3CDTF">2006-08-16T00:00:00Z</dcterms:created>
  <dcterms:modified xsi:type="dcterms:W3CDTF">2017-07-03T01:02:34Z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0x0101001A1E6C98457DBC43AF97862F9CAD2C45</vt:lpwstr>
  </property>
</Properties>
</file>