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0" r:id="rId2"/>
    <p:sldMasterId id="2147483651" r:id="rId3"/>
  </p:sldMasterIdLst>
  <p:notesMasterIdLst>
    <p:notesMasterId r:id="rId15"/>
  </p:notesMasterIdLst>
  <p:handoutMasterIdLst>
    <p:handoutMasterId r:id="rId16"/>
  </p:handoutMasterIdLst>
  <p:sldIdLst>
    <p:sldId id="257" r:id="rId4"/>
    <p:sldId id="480" r:id="rId5"/>
    <p:sldId id="481" r:id="rId6"/>
    <p:sldId id="475" r:id="rId7"/>
    <p:sldId id="476" r:id="rId8"/>
    <p:sldId id="466" r:id="rId9"/>
    <p:sldId id="465" r:id="rId10"/>
    <p:sldId id="456" r:id="rId11"/>
    <p:sldId id="479" r:id="rId12"/>
    <p:sldId id="472" r:id="rId13"/>
    <p:sldId id="392" r:id="rId14"/>
  </p:sldIdLst>
  <p:sldSz cx="9144000" cy="6858000" type="screen4x3"/>
  <p:notesSz cx="9926638" cy="6797675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384556"/>
    <a:srgbClr val="FFCC66"/>
    <a:srgbClr val="009999"/>
    <a:srgbClr val="FDC4A1"/>
    <a:srgbClr val="EBF6A8"/>
    <a:srgbClr val="99CCFF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Destaqu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25E5076-3810-47DD-B79F-674D7AD40C01}" styleName="Estilo Escuro 1 - Destaqu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443" autoAdjust="0"/>
    <p:restoredTop sz="92154" autoAdjust="0"/>
  </p:normalViewPr>
  <p:slideViewPr>
    <p:cSldViewPr>
      <p:cViewPr>
        <p:scale>
          <a:sx n="60" d="100"/>
          <a:sy n="60" d="100"/>
        </p:scale>
        <p:origin x="738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2148" y="-108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5621338" y="0"/>
            <a:ext cx="4303712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179A066-3A51-4C24-9BB3-AE3CA6C444E1}" type="datetimeFigureOut">
              <a:rPr lang="pt-PT"/>
              <a:pPr>
                <a:defRPr/>
              </a:pPr>
              <a:t>03/07/2017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5621338" y="6456363"/>
            <a:ext cx="4303712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740AE08-2559-4162-8609-83824B3A7FD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17552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1338" y="0"/>
            <a:ext cx="4303712" cy="339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188" y="3228975"/>
            <a:ext cx="7942262" cy="3059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noProof="0"/>
              <a:t>Clique para editar os estilos de texto do modelo global</a:t>
            </a:r>
          </a:p>
          <a:p>
            <a:pPr lvl="1"/>
            <a:r>
              <a:rPr lang="pt-PT" noProof="0"/>
              <a:t>Segundo nível</a:t>
            </a:r>
          </a:p>
          <a:p>
            <a:pPr lvl="2"/>
            <a:r>
              <a:rPr lang="pt-PT" noProof="0"/>
              <a:t>Terceiro nível</a:t>
            </a:r>
          </a:p>
          <a:p>
            <a:pPr lvl="3"/>
            <a:r>
              <a:rPr lang="pt-PT" noProof="0"/>
              <a:t>Quarto nível</a:t>
            </a:r>
          </a:p>
          <a:p>
            <a:pPr lvl="4"/>
            <a:r>
              <a:rPr lang="pt-PT" noProof="0"/>
              <a:t>Quinto nível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63"/>
            <a:ext cx="4302125" cy="339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338" y="6456363"/>
            <a:ext cx="4303712" cy="339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5E9D877-74C6-4254-981E-73AF51F1FF2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96757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Marcador de Posição de Nota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PT"/>
          </a:p>
        </p:txBody>
      </p:sp>
      <p:sp>
        <p:nvSpPr>
          <p:cNvPr id="36868" name="Marcador de Posição do Número do Diapositivo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82210F6-C7DC-417C-8E8D-7CBD4A91C624}" type="slidenum">
              <a:rPr lang="pt-PT" smtClean="0"/>
              <a:pPr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62483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Marcador de Posição de Nota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PT"/>
          </a:p>
        </p:txBody>
      </p:sp>
      <p:sp>
        <p:nvSpPr>
          <p:cNvPr id="48132" name="Marcador de Posição do Número do Diapositivo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2AEC3A-3BF0-4B40-B170-B61DDCA05C2D}" type="slidenum">
              <a:rPr lang="pt-PT" smtClean="0"/>
              <a:pPr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08275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Marcador de Posição de Nota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PT"/>
          </a:p>
        </p:txBody>
      </p:sp>
      <p:sp>
        <p:nvSpPr>
          <p:cNvPr id="48132" name="Marcador de Posição do Número do Diapositivo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2AEC3A-3BF0-4B40-B170-B61DDCA05C2D}" type="slidenum">
              <a:rPr lang="pt-PT" smtClean="0"/>
              <a:pPr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54635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Marcador de Posição de Nota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PT"/>
          </a:p>
        </p:txBody>
      </p:sp>
      <p:sp>
        <p:nvSpPr>
          <p:cNvPr id="48132" name="Marcador de Posição do Número do Diapositivo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2AEC3A-3BF0-4B40-B170-B61DDCA05C2D}" type="slidenum">
              <a:rPr lang="pt-PT" smtClean="0"/>
              <a:pPr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7289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Marcador de Posição de Nota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PT"/>
          </a:p>
        </p:txBody>
      </p:sp>
      <p:sp>
        <p:nvSpPr>
          <p:cNvPr id="48132" name="Marcador de Posição do Número do Diapositivo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2AEC3A-3BF0-4B40-B170-B61DDCA05C2D}" type="slidenum">
              <a:rPr lang="pt-PT" smtClean="0"/>
              <a:pPr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7289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Marcador de Posição de Nota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PT"/>
          </a:p>
        </p:txBody>
      </p:sp>
      <p:sp>
        <p:nvSpPr>
          <p:cNvPr id="48132" name="Marcador de Posição do Número do Diapositivo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2AEC3A-3BF0-4B40-B170-B61DDCA05C2D}" type="slidenum">
              <a:rPr lang="pt-PT" smtClean="0"/>
              <a:pPr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4431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Marcador de Posição de Nota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PT"/>
          </a:p>
        </p:txBody>
      </p:sp>
      <p:sp>
        <p:nvSpPr>
          <p:cNvPr id="48132" name="Marcador de Posição do Número do Diapositivo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2AEC3A-3BF0-4B40-B170-B61DDCA05C2D}" type="slidenum">
              <a:rPr lang="pt-PT" smtClean="0"/>
              <a:pPr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7289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Marcador de Posição de Nota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PT"/>
          </a:p>
        </p:txBody>
      </p:sp>
      <p:sp>
        <p:nvSpPr>
          <p:cNvPr id="48132" name="Marcador de Posição do Número do Diapositivo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2AEC3A-3BF0-4B40-B170-B61DDCA05C2D}" type="slidenum">
              <a:rPr lang="pt-PT" smtClean="0"/>
              <a:pPr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68637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Marcador de Posição de Nota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PT"/>
          </a:p>
        </p:txBody>
      </p:sp>
      <p:sp>
        <p:nvSpPr>
          <p:cNvPr id="48132" name="Marcador de Posição do Número do Diapositivo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2AEC3A-3BF0-4B40-B170-B61DDCA05C2D}" type="slidenum">
              <a:rPr lang="pt-PT" smtClean="0"/>
              <a:pPr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6863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pt-P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pt-PT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>
            <a:spLocks noChangeArrowheads="1"/>
          </p:cNvSpPr>
          <p:nvPr/>
        </p:nvSpPr>
        <p:spPr bwMode="auto">
          <a:xfrm>
            <a:off x="428625" y="6581775"/>
            <a:ext cx="3260725" cy="2317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pt-PT" sz="900">
                <a:latin typeface="Trebuchet MS" pitchFamily="34" charset="0"/>
              </a:rPr>
              <a:t>Direção-Geral de Armamento e Infraestruturas de Defesa</a:t>
            </a:r>
          </a:p>
        </p:txBody>
      </p:sp>
      <p:sp>
        <p:nvSpPr>
          <p:cNvPr id="5" name="CaixaDeTexto 4"/>
          <p:cNvSpPr txBox="1">
            <a:spLocks noChangeArrowheads="1"/>
          </p:cNvSpPr>
          <p:nvPr userDrawn="1"/>
        </p:nvSpPr>
        <p:spPr bwMode="auto">
          <a:xfrm>
            <a:off x="8143875" y="6072188"/>
            <a:ext cx="785813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fld id="{C1D68087-4256-4304-A83D-63AF0193E59C}" type="slidenum">
              <a:rPr lang="pt-PT" sz="1200" smtClean="0">
                <a:latin typeface="Trebuchet MS" pitchFamily="34" charset="0"/>
              </a:rPr>
              <a:pPr eaLnBrk="1" hangingPunct="1">
                <a:defRPr/>
              </a:pPr>
              <a:t>‹nº›</a:t>
            </a:fld>
            <a:endParaRPr lang="pt-PT" sz="1200">
              <a:latin typeface="Trebuchet MS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136904" cy="864096"/>
          </a:xfrm>
          <a:prstGeom prst="rect">
            <a:avLst/>
          </a:prstGeom>
        </p:spPr>
        <p:txBody>
          <a:bodyPr/>
          <a:lstStyle>
            <a:lvl1pPr algn="ctr">
              <a:defRPr sz="3200">
                <a:latin typeface="Trebuchet MS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320480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Trebuchet MS" pitchFamily="34" charset="0"/>
              </a:defRPr>
            </a:lvl1pPr>
            <a:lvl2pPr>
              <a:defRPr sz="2000">
                <a:latin typeface="Trebuchet MS" pitchFamily="34" charset="0"/>
              </a:defRPr>
            </a:lvl2pPr>
            <a:lvl3pPr>
              <a:defRPr sz="1800">
                <a:latin typeface="Trebuchet MS" pitchFamily="34" charset="0"/>
              </a:defRPr>
            </a:lvl3pPr>
            <a:lvl4pPr>
              <a:defRPr sz="1600">
                <a:latin typeface="Trebuchet MS" pitchFamily="34" charset="0"/>
              </a:defRPr>
            </a:lvl4pPr>
            <a:lvl5pPr>
              <a:defRPr sz="1600">
                <a:latin typeface="Trebuchet MS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PT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>
            <a:spLocks noChangeArrowheads="1"/>
          </p:cNvSpPr>
          <p:nvPr userDrawn="1"/>
        </p:nvSpPr>
        <p:spPr bwMode="auto">
          <a:xfrm>
            <a:off x="8143875" y="6072188"/>
            <a:ext cx="785813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fld id="{6D1D5D5F-6520-4E53-9034-A7C0CD3E152F}" type="slidenum">
              <a:rPr lang="pt-PT" sz="1200" smtClean="0">
                <a:latin typeface="Trebuchet MS" pitchFamily="34" charset="0"/>
              </a:rPr>
              <a:pPr eaLnBrk="1" hangingPunct="1">
                <a:defRPr/>
              </a:pPr>
              <a:t>‹nº›</a:t>
            </a:fld>
            <a:endParaRPr lang="pt-PT" sz="1200">
              <a:latin typeface="Trebuchet MS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pt-P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588"/>
            <a:ext cx="9144000" cy="687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84" r:id="rId1"/>
    <p:sldLayoutId id="2147484285" r:id="rId2"/>
    <p:sldLayoutId id="2147484286" r:id="rId3"/>
    <p:sldLayoutId id="2147484287" r:id="rId4"/>
    <p:sldLayoutId id="2147484288" r:id="rId5"/>
    <p:sldLayoutId id="2147484289" r:id="rId6"/>
    <p:sldLayoutId id="2147484290" r:id="rId7"/>
    <p:sldLayoutId id="2147484291" r:id="rId8"/>
    <p:sldLayoutId id="2147484292" r:id="rId9"/>
    <p:sldLayoutId id="2147484293" r:id="rId10"/>
    <p:sldLayoutId id="214748429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588"/>
            <a:ext cx="9144000" cy="687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95" r:id="rId1"/>
    <p:sldLayoutId id="2147484296" r:id="rId2"/>
    <p:sldLayoutId id="2147484297" r:id="rId3"/>
    <p:sldLayoutId id="2147484298" r:id="rId4"/>
    <p:sldLayoutId id="2147484299" r:id="rId5"/>
    <p:sldLayoutId id="2147484300" r:id="rId6"/>
    <p:sldLayoutId id="2147484301" r:id="rId7"/>
    <p:sldLayoutId id="2147484302" r:id="rId8"/>
    <p:sldLayoutId id="2147484303" r:id="rId9"/>
    <p:sldLayoutId id="2147484304" r:id="rId10"/>
    <p:sldLayoutId id="214748430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588"/>
            <a:ext cx="9144000" cy="687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06" r:id="rId1"/>
    <p:sldLayoutId id="2147484315" r:id="rId2"/>
    <p:sldLayoutId id="2147484316" r:id="rId3"/>
    <p:sldLayoutId id="2147484307" r:id="rId4"/>
    <p:sldLayoutId id="2147484308" r:id="rId5"/>
    <p:sldLayoutId id="2147484309" r:id="rId6"/>
    <p:sldLayoutId id="2147484310" r:id="rId7"/>
    <p:sldLayoutId id="2147484311" r:id="rId8"/>
    <p:sldLayoutId id="2147484312" r:id="rId9"/>
    <p:sldLayoutId id="2147484313" r:id="rId10"/>
    <p:sldLayoutId id="214748431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fernando.albuquerque@defesa.pt" TargetMode="External"/><Relationship Id="rId2" Type="http://schemas.openxmlformats.org/officeDocument/2006/relationships/hyperlink" Target="mailto:fidalgo.neves@marinha.pt" TargetMode="Externa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1043608" y="2205038"/>
            <a:ext cx="7957517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pt-PT" sz="2400" i="1" dirty="0">
              <a:solidFill>
                <a:srgbClr val="336699"/>
              </a:solidFill>
              <a:latin typeface="Trebuchet MS" pitchFamily="34" charset="0"/>
            </a:endParaRPr>
          </a:p>
          <a:p>
            <a:pPr algn="r"/>
            <a:endParaRPr lang="pt-PT" sz="2400" i="1" dirty="0">
              <a:solidFill>
                <a:srgbClr val="336699"/>
              </a:solidFill>
              <a:latin typeface="Trebuchet MS" pitchFamily="34" charset="0"/>
            </a:endParaRPr>
          </a:p>
          <a:p>
            <a:pPr algn="r"/>
            <a:endParaRPr lang="pt-PT" sz="3600" i="1" dirty="0">
              <a:solidFill>
                <a:srgbClr val="336699"/>
              </a:solidFill>
              <a:latin typeface="Trebuchet MS" pitchFamily="34" charset="0"/>
            </a:endParaRPr>
          </a:p>
          <a:p>
            <a:pPr algn="r"/>
            <a:r>
              <a:rPr lang="pt-PT" sz="3600" i="1" dirty="0" err="1">
                <a:solidFill>
                  <a:srgbClr val="336699"/>
                </a:solidFill>
                <a:latin typeface="Trebuchet MS" pitchFamily="34" charset="0"/>
              </a:rPr>
              <a:t>Space</a:t>
            </a:r>
            <a:r>
              <a:rPr lang="pt-PT" sz="3600" i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3600" i="1" dirty="0" err="1">
                <a:solidFill>
                  <a:srgbClr val="336699"/>
                </a:solidFill>
                <a:latin typeface="Trebuchet MS" pitchFamily="34" charset="0"/>
              </a:rPr>
              <a:t>Surveillance</a:t>
            </a:r>
            <a:r>
              <a:rPr lang="pt-PT" sz="3600" i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3600" i="1" dirty="0" err="1">
                <a:solidFill>
                  <a:srgbClr val="336699"/>
                </a:solidFill>
                <a:latin typeface="Trebuchet MS" pitchFamily="34" charset="0"/>
              </a:rPr>
              <a:t>and</a:t>
            </a:r>
            <a:r>
              <a:rPr lang="pt-PT" sz="3600" i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3600" i="1" dirty="0" err="1">
                <a:solidFill>
                  <a:srgbClr val="336699"/>
                </a:solidFill>
                <a:latin typeface="Trebuchet MS" pitchFamily="34" charset="0"/>
              </a:rPr>
              <a:t>Tracking</a:t>
            </a:r>
            <a:endParaRPr lang="pt-PT" sz="3600" i="1" dirty="0">
              <a:solidFill>
                <a:srgbClr val="336699"/>
              </a:solidFill>
              <a:latin typeface="Trebuchet MS" pitchFamily="34" charset="0"/>
            </a:endParaRPr>
          </a:p>
          <a:p>
            <a:pPr algn="r"/>
            <a:r>
              <a:rPr lang="pt-PT" sz="2400" i="1" dirty="0">
                <a:solidFill>
                  <a:srgbClr val="336699"/>
                </a:solidFill>
                <a:latin typeface="Trebuchet MS" pitchFamily="34" charset="0"/>
              </a:rPr>
              <a:t>03JUL17</a:t>
            </a:r>
          </a:p>
          <a:p>
            <a:pPr algn="r"/>
            <a:r>
              <a:rPr lang="pt-PT" sz="2400" i="1" dirty="0" err="1">
                <a:solidFill>
                  <a:srgbClr val="336699"/>
                </a:solidFill>
                <a:latin typeface="Trebuchet MS" pitchFamily="34" charset="0"/>
              </a:rPr>
              <a:t>LtCdr</a:t>
            </a:r>
            <a:r>
              <a:rPr lang="pt-PT" sz="2400" i="1" dirty="0">
                <a:solidFill>
                  <a:srgbClr val="336699"/>
                </a:solidFill>
                <a:latin typeface="Trebuchet MS" pitchFamily="34" charset="0"/>
              </a:rPr>
              <a:t> João Fidalgo Neves</a:t>
            </a:r>
          </a:p>
          <a:p>
            <a:pPr algn="r"/>
            <a:endParaRPr lang="pt-PT" sz="4000" i="1" dirty="0">
              <a:solidFill>
                <a:srgbClr val="336699"/>
              </a:solidFill>
              <a:latin typeface="Trebuchet MS" pitchFamily="34" charset="0"/>
            </a:endParaRPr>
          </a:p>
          <a:p>
            <a:pPr algn="r"/>
            <a:endParaRPr lang="pt-PT" sz="1600" b="0" i="1" dirty="0">
              <a:solidFill>
                <a:srgbClr val="336699"/>
              </a:solidFill>
              <a:latin typeface="Trebuchet MS" pitchFamily="34" charset="0"/>
            </a:endParaRPr>
          </a:p>
          <a:p>
            <a:pPr algn="r"/>
            <a:endParaRPr lang="pt-PT" sz="2000" b="0" i="1" dirty="0">
              <a:solidFill>
                <a:srgbClr val="336699"/>
              </a:solidFill>
              <a:latin typeface="Trebuchet MS" pitchFamily="34" charset="0"/>
            </a:endParaRPr>
          </a:p>
          <a:p>
            <a:pPr algn="r"/>
            <a:endParaRPr lang="pt-PT" sz="2000" b="0" i="1" dirty="0">
              <a:solidFill>
                <a:srgbClr val="336699"/>
              </a:solidFill>
              <a:latin typeface="Trebuchet MS" pitchFamily="34" charset="0"/>
            </a:endParaRPr>
          </a:p>
        </p:txBody>
      </p:sp>
      <p:sp>
        <p:nvSpPr>
          <p:cNvPr id="6147" name="CaixaDeTexto 2"/>
          <p:cNvSpPr txBox="1">
            <a:spLocks noChangeArrowheads="1"/>
          </p:cNvSpPr>
          <p:nvPr/>
        </p:nvSpPr>
        <p:spPr bwMode="auto">
          <a:xfrm>
            <a:off x="474663" y="6597352"/>
            <a:ext cx="48174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000" dirty="0">
                <a:latin typeface="Tahoma" pitchFamily="34" charset="0"/>
              </a:rPr>
              <a:t>SST - Portuguese </a:t>
            </a:r>
            <a:r>
              <a:rPr lang="pt-PT" sz="1000" dirty="0" err="1">
                <a:latin typeface="Tahoma" pitchFamily="34" charset="0"/>
              </a:rPr>
              <a:t>Delegation</a:t>
            </a:r>
            <a:endParaRPr lang="pt-PT" sz="1000" dirty="0"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4663" y="404664"/>
            <a:ext cx="4464496" cy="432048"/>
          </a:xfrm>
        </p:spPr>
        <p:txBody>
          <a:bodyPr/>
          <a:lstStyle/>
          <a:p>
            <a:pPr algn="l"/>
            <a:r>
              <a:rPr lang="pt-PT" sz="1800" i="1" dirty="0">
                <a:solidFill>
                  <a:srgbClr val="336699"/>
                </a:solidFill>
              </a:rPr>
              <a:t>Step-</a:t>
            </a:r>
            <a:r>
              <a:rPr lang="pt-PT" sz="1800" i="1" dirty="0" err="1">
                <a:solidFill>
                  <a:srgbClr val="336699"/>
                </a:solidFill>
              </a:rPr>
              <a:t>by</a:t>
            </a:r>
            <a:r>
              <a:rPr lang="pt-PT" sz="1800" i="1" dirty="0">
                <a:solidFill>
                  <a:srgbClr val="336699"/>
                </a:solidFill>
              </a:rPr>
              <a:t>-Step </a:t>
            </a:r>
            <a:r>
              <a:rPr lang="pt-PT" sz="1800" dirty="0" err="1">
                <a:solidFill>
                  <a:srgbClr val="336699"/>
                </a:solidFill>
              </a:rPr>
              <a:t>Implementation</a:t>
            </a:r>
            <a:endParaRPr lang="pt-PT" sz="1800" dirty="0">
              <a:solidFill>
                <a:srgbClr val="336699"/>
              </a:solidFill>
            </a:endParaRPr>
          </a:p>
        </p:txBody>
      </p:sp>
      <p:pic>
        <p:nvPicPr>
          <p:cNvPr id="94210" name="Picture 2" descr="A Step by Step Guide to Using a Franking Mach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5802" y="4401269"/>
            <a:ext cx="3714750" cy="2124075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5592" y="1044019"/>
            <a:ext cx="946674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sz="2000" b="0" dirty="0">
              <a:solidFill>
                <a:srgbClr val="336699"/>
              </a:solidFill>
            </a:endParaRPr>
          </a:p>
          <a:p>
            <a:r>
              <a:rPr lang="pt-PT" sz="2000" b="0" dirty="0">
                <a:solidFill>
                  <a:srgbClr val="336699"/>
                </a:solidFill>
              </a:rPr>
              <a:t>  - </a:t>
            </a:r>
            <a:r>
              <a:rPr lang="pt-PT" sz="2000" b="0" dirty="0" err="1">
                <a:solidFill>
                  <a:srgbClr val="336699"/>
                </a:solidFill>
              </a:rPr>
              <a:t>Join</a:t>
            </a:r>
            <a:r>
              <a:rPr lang="pt-PT" sz="2000" b="0" dirty="0">
                <a:solidFill>
                  <a:srgbClr val="336699"/>
                </a:solidFill>
              </a:rPr>
              <a:t> </a:t>
            </a:r>
            <a:r>
              <a:rPr lang="pt-PT" sz="2000" b="0" dirty="0" err="1">
                <a:solidFill>
                  <a:srgbClr val="336699"/>
                </a:solidFill>
              </a:rPr>
              <a:t>the</a:t>
            </a:r>
            <a:r>
              <a:rPr lang="pt-PT" sz="2000" b="0" dirty="0">
                <a:solidFill>
                  <a:srgbClr val="336699"/>
                </a:solidFill>
              </a:rPr>
              <a:t> Consortium – </a:t>
            </a:r>
            <a:r>
              <a:rPr lang="pt-PT" sz="2000" dirty="0">
                <a:solidFill>
                  <a:srgbClr val="FF0000"/>
                </a:solidFill>
              </a:rPr>
              <a:t>19AUG</a:t>
            </a:r>
          </a:p>
          <a:p>
            <a:endParaRPr lang="pt-PT" sz="2000" b="0" dirty="0">
              <a:solidFill>
                <a:srgbClr val="336699"/>
              </a:solidFill>
            </a:endParaRPr>
          </a:p>
          <a:p>
            <a:r>
              <a:rPr lang="pt-PT" sz="2000" b="0" dirty="0">
                <a:solidFill>
                  <a:srgbClr val="336699"/>
                </a:solidFill>
              </a:rPr>
              <a:t>    - </a:t>
            </a:r>
            <a:r>
              <a:rPr lang="pt-PT" sz="2000" b="0" dirty="0" err="1">
                <a:solidFill>
                  <a:srgbClr val="336699"/>
                </a:solidFill>
              </a:rPr>
              <a:t>Achieve</a:t>
            </a:r>
            <a:r>
              <a:rPr lang="pt-PT" sz="2000" b="0" dirty="0">
                <a:solidFill>
                  <a:srgbClr val="336699"/>
                </a:solidFill>
              </a:rPr>
              <a:t> IOC in 2018 (</a:t>
            </a:r>
            <a:r>
              <a:rPr lang="pt-PT" sz="2000" b="0" dirty="0" err="1">
                <a:solidFill>
                  <a:srgbClr val="336699"/>
                </a:solidFill>
              </a:rPr>
              <a:t>telescopes</a:t>
            </a:r>
            <a:r>
              <a:rPr lang="pt-PT" sz="2000" b="0" dirty="0">
                <a:solidFill>
                  <a:srgbClr val="336699"/>
                </a:solidFill>
              </a:rPr>
              <a:t> </a:t>
            </a:r>
            <a:r>
              <a:rPr lang="pt-PT" sz="2000" b="0" dirty="0" err="1">
                <a:solidFill>
                  <a:srgbClr val="336699"/>
                </a:solidFill>
              </a:rPr>
              <a:t>and</a:t>
            </a:r>
            <a:r>
              <a:rPr lang="pt-PT" sz="2000" b="0" dirty="0">
                <a:solidFill>
                  <a:srgbClr val="336699"/>
                </a:solidFill>
              </a:rPr>
              <a:t> data </a:t>
            </a:r>
            <a:r>
              <a:rPr lang="pt-PT" sz="2000" b="0" dirty="0" err="1">
                <a:solidFill>
                  <a:srgbClr val="336699"/>
                </a:solidFill>
              </a:rPr>
              <a:t>center</a:t>
            </a:r>
            <a:r>
              <a:rPr lang="pt-PT" sz="2000" b="0" dirty="0">
                <a:solidFill>
                  <a:srgbClr val="336699"/>
                </a:solidFill>
              </a:rPr>
              <a:t>)</a:t>
            </a:r>
          </a:p>
          <a:p>
            <a:endParaRPr lang="pt-PT" sz="2000" b="0" dirty="0">
              <a:solidFill>
                <a:srgbClr val="336699"/>
              </a:solidFill>
            </a:endParaRPr>
          </a:p>
          <a:p>
            <a:r>
              <a:rPr lang="pt-PT" sz="2000" b="0" dirty="0">
                <a:solidFill>
                  <a:srgbClr val="336699"/>
                </a:solidFill>
              </a:rPr>
              <a:t>      - SST </a:t>
            </a:r>
            <a:r>
              <a:rPr lang="pt-PT" sz="2000" b="0" dirty="0" err="1">
                <a:solidFill>
                  <a:srgbClr val="336699"/>
                </a:solidFill>
              </a:rPr>
              <a:t>initial</a:t>
            </a:r>
            <a:r>
              <a:rPr lang="pt-PT" sz="2000" b="0" dirty="0">
                <a:solidFill>
                  <a:srgbClr val="336699"/>
                </a:solidFill>
              </a:rPr>
              <a:t> </a:t>
            </a:r>
            <a:r>
              <a:rPr lang="pt-PT" sz="2000" b="0" dirty="0" err="1">
                <a:solidFill>
                  <a:srgbClr val="336699"/>
                </a:solidFill>
              </a:rPr>
              <a:t>services</a:t>
            </a:r>
            <a:r>
              <a:rPr lang="pt-PT" sz="2000" b="0" dirty="0">
                <a:solidFill>
                  <a:srgbClr val="336699"/>
                </a:solidFill>
              </a:rPr>
              <a:t> </a:t>
            </a:r>
            <a:r>
              <a:rPr lang="pt-PT" sz="2000" b="0" dirty="0" err="1">
                <a:solidFill>
                  <a:srgbClr val="336699"/>
                </a:solidFill>
              </a:rPr>
              <a:t>and</a:t>
            </a:r>
            <a:r>
              <a:rPr lang="pt-PT" sz="2000" b="0" dirty="0">
                <a:solidFill>
                  <a:srgbClr val="336699"/>
                </a:solidFill>
              </a:rPr>
              <a:t> </a:t>
            </a:r>
            <a:r>
              <a:rPr lang="pt-PT" sz="2000" b="0" dirty="0" err="1">
                <a:solidFill>
                  <a:srgbClr val="336699"/>
                </a:solidFill>
              </a:rPr>
              <a:t>aquitecture</a:t>
            </a:r>
            <a:r>
              <a:rPr lang="pt-PT" sz="2000" b="0" dirty="0">
                <a:solidFill>
                  <a:srgbClr val="336699"/>
                </a:solidFill>
              </a:rPr>
              <a:t> fine </a:t>
            </a:r>
            <a:r>
              <a:rPr lang="pt-PT" sz="2000" b="0" dirty="0" err="1">
                <a:solidFill>
                  <a:srgbClr val="336699"/>
                </a:solidFill>
              </a:rPr>
              <a:t>tuning</a:t>
            </a:r>
            <a:endParaRPr lang="pt-PT" sz="2000" b="0" dirty="0">
              <a:solidFill>
                <a:srgbClr val="336699"/>
              </a:solidFill>
            </a:endParaRPr>
          </a:p>
          <a:p>
            <a:endParaRPr lang="pt-PT" sz="2000" b="0" dirty="0">
              <a:solidFill>
                <a:srgbClr val="336699"/>
              </a:solidFill>
            </a:endParaRPr>
          </a:p>
          <a:p>
            <a:r>
              <a:rPr lang="pt-PT" sz="2000" b="0" dirty="0">
                <a:solidFill>
                  <a:srgbClr val="336699"/>
                </a:solidFill>
              </a:rPr>
              <a:t>        - </a:t>
            </a:r>
            <a:r>
              <a:rPr lang="pt-PT" sz="2000" b="0" dirty="0" err="1">
                <a:solidFill>
                  <a:srgbClr val="336699"/>
                </a:solidFill>
              </a:rPr>
              <a:t>Upgrading</a:t>
            </a:r>
            <a:r>
              <a:rPr lang="pt-PT" sz="2000" b="0" dirty="0">
                <a:solidFill>
                  <a:srgbClr val="336699"/>
                </a:solidFill>
              </a:rPr>
              <a:t>, R&amp;D </a:t>
            </a:r>
            <a:r>
              <a:rPr lang="pt-PT" sz="2000" b="0" dirty="0" err="1">
                <a:solidFill>
                  <a:srgbClr val="336699"/>
                </a:solidFill>
              </a:rPr>
              <a:t>and</a:t>
            </a:r>
            <a:r>
              <a:rPr lang="pt-PT" sz="2000" b="0" dirty="0">
                <a:solidFill>
                  <a:srgbClr val="336699"/>
                </a:solidFill>
              </a:rPr>
              <a:t> O&amp;M</a:t>
            </a:r>
          </a:p>
          <a:p>
            <a:endParaRPr lang="pt-PT" sz="2000" b="0" dirty="0">
              <a:solidFill>
                <a:srgbClr val="336699"/>
              </a:solidFill>
            </a:endParaRPr>
          </a:p>
          <a:p>
            <a:r>
              <a:rPr lang="pt-PT" sz="2000" b="0" dirty="0">
                <a:solidFill>
                  <a:srgbClr val="336699"/>
                </a:solidFill>
              </a:rPr>
              <a:t>           - </a:t>
            </a:r>
            <a:r>
              <a:rPr lang="pt-PT" sz="2000" b="0" dirty="0" err="1">
                <a:solidFill>
                  <a:srgbClr val="336699"/>
                </a:solidFill>
              </a:rPr>
              <a:t>Implement</a:t>
            </a:r>
            <a:r>
              <a:rPr lang="pt-PT" sz="2000" b="0" dirty="0">
                <a:solidFill>
                  <a:srgbClr val="336699"/>
                </a:solidFill>
              </a:rPr>
              <a:t> FOC (in </a:t>
            </a:r>
            <a:r>
              <a:rPr lang="pt-PT" sz="2000" b="0" dirty="0" err="1">
                <a:solidFill>
                  <a:srgbClr val="336699"/>
                </a:solidFill>
              </a:rPr>
              <a:t>accordance</a:t>
            </a:r>
            <a:r>
              <a:rPr lang="pt-PT" sz="2000" b="0" dirty="0">
                <a:solidFill>
                  <a:srgbClr val="336699"/>
                </a:solidFill>
              </a:rPr>
              <a:t> </a:t>
            </a:r>
            <a:r>
              <a:rPr lang="pt-PT" sz="2000" b="0" dirty="0" err="1">
                <a:solidFill>
                  <a:srgbClr val="336699"/>
                </a:solidFill>
              </a:rPr>
              <a:t>with</a:t>
            </a:r>
            <a:r>
              <a:rPr lang="pt-PT" sz="2000" b="0" dirty="0">
                <a:solidFill>
                  <a:srgbClr val="336699"/>
                </a:solidFill>
              </a:rPr>
              <a:t> Consortium </a:t>
            </a:r>
            <a:r>
              <a:rPr lang="pt-PT" sz="2000" b="0" dirty="0" err="1">
                <a:solidFill>
                  <a:srgbClr val="336699"/>
                </a:solidFill>
              </a:rPr>
              <a:t>needs</a:t>
            </a:r>
            <a:r>
              <a:rPr lang="pt-PT" sz="2000" b="0" dirty="0">
                <a:solidFill>
                  <a:srgbClr val="336699"/>
                </a:solidFill>
              </a:rPr>
              <a:t>)</a:t>
            </a:r>
          </a:p>
          <a:p>
            <a:endParaRPr lang="pt-PT" sz="2000" b="0" dirty="0">
              <a:solidFill>
                <a:srgbClr val="336699"/>
              </a:solidFill>
            </a:endParaRPr>
          </a:p>
          <a:p>
            <a:r>
              <a:rPr lang="pt-PT" sz="2000" b="0" dirty="0">
                <a:solidFill>
                  <a:srgbClr val="336699"/>
                </a:solidFill>
              </a:rPr>
              <a:t>              - </a:t>
            </a:r>
            <a:r>
              <a:rPr lang="pt-PT" sz="2000" b="0" dirty="0" err="1">
                <a:solidFill>
                  <a:srgbClr val="336699"/>
                </a:solidFill>
              </a:rPr>
              <a:t>Evolution</a:t>
            </a:r>
            <a:r>
              <a:rPr lang="pt-PT" sz="2000" b="0" dirty="0">
                <a:solidFill>
                  <a:srgbClr val="336699"/>
                </a:solidFill>
              </a:rPr>
              <a:t> to SSA (SW, NEO … RSP) !</a:t>
            </a:r>
          </a:p>
          <a:p>
            <a:r>
              <a:rPr lang="pt-PT" sz="2000" dirty="0">
                <a:solidFill>
                  <a:srgbClr val="336699"/>
                </a:solidFill>
              </a:rPr>
              <a:t>  </a:t>
            </a:r>
          </a:p>
          <a:p>
            <a:r>
              <a:rPr lang="pt-PT" sz="2000" dirty="0">
                <a:solidFill>
                  <a:srgbClr val="336699"/>
                </a:solidFill>
              </a:rPr>
              <a:t>                 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2139506" y="5445224"/>
            <a:ext cx="47468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2400" dirty="0">
                <a:solidFill>
                  <a:srgbClr val="336699"/>
                </a:solidFill>
              </a:rPr>
              <a:t>Improve </a:t>
            </a:r>
            <a:r>
              <a:rPr lang="pt-PT" sz="2400" dirty="0" err="1">
                <a:solidFill>
                  <a:srgbClr val="336699"/>
                </a:solidFill>
              </a:rPr>
              <a:t>national</a:t>
            </a:r>
            <a:r>
              <a:rPr lang="pt-PT" sz="2400" dirty="0">
                <a:solidFill>
                  <a:srgbClr val="336699"/>
                </a:solidFill>
              </a:rPr>
              <a:t> </a:t>
            </a:r>
            <a:r>
              <a:rPr lang="pt-PT" sz="2400" dirty="0" err="1">
                <a:solidFill>
                  <a:srgbClr val="336699"/>
                </a:solidFill>
              </a:rPr>
              <a:t>and</a:t>
            </a:r>
            <a:r>
              <a:rPr lang="pt-PT" sz="2400" dirty="0">
                <a:solidFill>
                  <a:srgbClr val="336699"/>
                </a:solidFill>
              </a:rPr>
              <a:t> </a:t>
            </a:r>
            <a:r>
              <a:rPr lang="pt-PT" sz="2400" dirty="0" err="1">
                <a:solidFill>
                  <a:srgbClr val="336699"/>
                </a:solidFill>
              </a:rPr>
              <a:t>european</a:t>
            </a:r>
            <a:endParaRPr lang="pt-PT" sz="2400" dirty="0">
              <a:solidFill>
                <a:srgbClr val="336699"/>
              </a:solidFill>
            </a:endParaRPr>
          </a:p>
          <a:p>
            <a:pPr algn="ctr"/>
            <a:r>
              <a:rPr lang="pt-PT" sz="2400" dirty="0">
                <a:solidFill>
                  <a:srgbClr val="336699"/>
                </a:solidFill>
              </a:rPr>
              <a:t> </a:t>
            </a:r>
            <a:r>
              <a:rPr lang="pt-PT" sz="2400" dirty="0" err="1">
                <a:solidFill>
                  <a:srgbClr val="336699"/>
                </a:solidFill>
              </a:rPr>
              <a:t>Space</a:t>
            </a:r>
            <a:r>
              <a:rPr lang="pt-PT" sz="2400" dirty="0">
                <a:solidFill>
                  <a:srgbClr val="336699"/>
                </a:solidFill>
              </a:rPr>
              <a:t> </a:t>
            </a:r>
            <a:r>
              <a:rPr lang="pt-PT" sz="2400" dirty="0" err="1">
                <a:solidFill>
                  <a:srgbClr val="336699"/>
                </a:solidFill>
              </a:rPr>
              <a:t>capability</a:t>
            </a:r>
            <a:endParaRPr lang="pt-PT" sz="2400" dirty="0">
              <a:solidFill>
                <a:srgbClr val="336699"/>
              </a:solidFill>
            </a:endParaRPr>
          </a:p>
        </p:txBody>
      </p:sp>
      <p:sp>
        <p:nvSpPr>
          <p:cNvPr id="10" name="Rectângulo 9"/>
          <p:cNvSpPr/>
          <p:nvPr/>
        </p:nvSpPr>
        <p:spPr bwMode="auto">
          <a:xfrm>
            <a:off x="7524328" y="332656"/>
            <a:ext cx="1152128" cy="2880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CaixaDeTexto 2"/>
          <p:cNvSpPr txBox="1">
            <a:spLocks noChangeArrowheads="1"/>
          </p:cNvSpPr>
          <p:nvPr/>
        </p:nvSpPr>
        <p:spPr bwMode="auto">
          <a:xfrm>
            <a:off x="474663" y="6597352"/>
            <a:ext cx="4817417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000" dirty="0">
                <a:latin typeface="Tahoma" pitchFamily="34" charset="0"/>
              </a:rPr>
              <a:t>Ministério da Defesa Nacional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3"/>
          <p:cNvSpPr txBox="1">
            <a:spLocks noChangeArrowheads="1"/>
          </p:cNvSpPr>
          <p:nvPr/>
        </p:nvSpPr>
        <p:spPr bwMode="auto">
          <a:xfrm>
            <a:off x="395288" y="381000"/>
            <a:ext cx="40036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1100">
                <a:solidFill>
                  <a:schemeClr val="bg2"/>
                </a:solidFill>
              </a:rPr>
              <a:t>Questions/Contacts</a:t>
            </a:r>
            <a:endParaRPr lang="en-GB">
              <a:solidFill>
                <a:schemeClr val="accent1"/>
              </a:solidFill>
            </a:endParaRPr>
          </a:p>
        </p:txBody>
      </p:sp>
      <p:sp>
        <p:nvSpPr>
          <p:cNvPr id="34820" name="CaixaDeTexto 5"/>
          <p:cNvSpPr txBox="1">
            <a:spLocks noChangeArrowheads="1"/>
          </p:cNvSpPr>
          <p:nvPr/>
        </p:nvSpPr>
        <p:spPr bwMode="auto">
          <a:xfrm>
            <a:off x="395288" y="5733256"/>
            <a:ext cx="446474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100" dirty="0" err="1">
                <a:solidFill>
                  <a:srgbClr val="336699"/>
                </a:solidFill>
              </a:rPr>
              <a:t>Lt-Cdr</a:t>
            </a:r>
            <a:r>
              <a:rPr lang="pt-PT" sz="1100" dirty="0">
                <a:solidFill>
                  <a:srgbClr val="336699"/>
                </a:solidFill>
              </a:rPr>
              <a:t> João Neves</a:t>
            </a:r>
            <a:br>
              <a:rPr lang="pt-PT" sz="1100" dirty="0">
                <a:solidFill>
                  <a:srgbClr val="336699"/>
                </a:solidFill>
              </a:rPr>
            </a:br>
            <a:r>
              <a:rPr lang="pt-PT" sz="1100" dirty="0" err="1">
                <a:solidFill>
                  <a:srgbClr val="336699"/>
                </a:solidFill>
              </a:rPr>
              <a:t>Ministry</a:t>
            </a:r>
            <a:r>
              <a:rPr lang="pt-PT" sz="1100" dirty="0">
                <a:solidFill>
                  <a:srgbClr val="336699"/>
                </a:solidFill>
              </a:rPr>
              <a:t> </a:t>
            </a:r>
            <a:r>
              <a:rPr lang="pt-PT" sz="1100" dirty="0" err="1">
                <a:solidFill>
                  <a:srgbClr val="336699"/>
                </a:solidFill>
              </a:rPr>
              <a:t>of</a:t>
            </a:r>
            <a:r>
              <a:rPr lang="pt-PT" sz="1100" dirty="0">
                <a:solidFill>
                  <a:srgbClr val="336699"/>
                </a:solidFill>
              </a:rPr>
              <a:t> </a:t>
            </a:r>
            <a:r>
              <a:rPr lang="pt-PT" sz="1100" dirty="0" err="1">
                <a:solidFill>
                  <a:srgbClr val="336699"/>
                </a:solidFill>
              </a:rPr>
              <a:t>Defence</a:t>
            </a:r>
            <a:r>
              <a:rPr lang="pt-PT" sz="1100" dirty="0">
                <a:solidFill>
                  <a:srgbClr val="336699"/>
                </a:solidFill>
              </a:rPr>
              <a:t> – </a:t>
            </a:r>
            <a:r>
              <a:rPr lang="pt-PT" sz="1100" dirty="0" err="1">
                <a:solidFill>
                  <a:srgbClr val="336699"/>
                </a:solidFill>
              </a:rPr>
              <a:t>Navy</a:t>
            </a:r>
            <a:r>
              <a:rPr lang="pt-PT" sz="1100" dirty="0">
                <a:solidFill>
                  <a:srgbClr val="336699"/>
                </a:solidFill>
              </a:rPr>
              <a:t> – SST </a:t>
            </a:r>
            <a:r>
              <a:rPr lang="pt-PT" sz="1100" dirty="0" err="1">
                <a:solidFill>
                  <a:srgbClr val="336699"/>
                </a:solidFill>
              </a:rPr>
              <a:t>delegate</a:t>
            </a:r>
            <a:br>
              <a:rPr lang="pt-PT" sz="1100" dirty="0"/>
            </a:br>
            <a:r>
              <a:rPr lang="pt-PT" sz="1100" dirty="0">
                <a:hlinkClick r:id="rId2"/>
              </a:rPr>
              <a:t>fidalgo.neves@marinha.pt</a:t>
            </a:r>
            <a:endParaRPr lang="pt-PT" sz="1100" dirty="0"/>
          </a:p>
          <a:p>
            <a:r>
              <a:rPr lang="pt-PT" sz="1100" dirty="0">
                <a:hlinkClick r:id="rId3"/>
              </a:rPr>
              <a:t>joao.neves@defesa.pt </a:t>
            </a:r>
            <a:endParaRPr lang="pt-PT" sz="1100" dirty="0">
              <a:hlinkClick r:id="rId3"/>
            </a:endParaRPr>
          </a:p>
        </p:txBody>
      </p:sp>
      <p:sp>
        <p:nvSpPr>
          <p:cNvPr id="10" name="Rectângulo 9"/>
          <p:cNvSpPr/>
          <p:nvPr/>
        </p:nvSpPr>
        <p:spPr bwMode="auto">
          <a:xfrm>
            <a:off x="7524328" y="332656"/>
            <a:ext cx="1152128" cy="2880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26" name="Picture 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607" y="1556792"/>
            <a:ext cx="452684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aixaDeTexto 2"/>
          <p:cNvSpPr txBox="1">
            <a:spLocks noChangeArrowheads="1"/>
          </p:cNvSpPr>
          <p:nvPr/>
        </p:nvSpPr>
        <p:spPr bwMode="auto">
          <a:xfrm>
            <a:off x="474663" y="6597352"/>
            <a:ext cx="4817417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000" dirty="0">
                <a:latin typeface="Tahoma" pitchFamily="34" charset="0"/>
              </a:rPr>
              <a:t>Ministério da Defesa Nacional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423863" y="381000"/>
            <a:ext cx="400367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1100" dirty="0">
                <a:solidFill>
                  <a:schemeClr val="bg2"/>
                </a:solidFill>
              </a:rPr>
              <a:t>SST – </a:t>
            </a:r>
            <a:r>
              <a:rPr lang="pt-PT" sz="1100" dirty="0" err="1">
                <a:solidFill>
                  <a:schemeClr val="bg2"/>
                </a:solidFill>
              </a:rPr>
              <a:t>what</a:t>
            </a:r>
            <a:r>
              <a:rPr lang="pt-PT" sz="1100" dirty="0">
                <a:solidFill>
                  <a:schemeClr val="bg2"/>
                </a:solidFill>
              </a:rPr>
              <a:t> </a:t>
            </a:r>
            <a:r>
              <a:rPr lang="pt-PT" sz="1100" dirty="0" err="1">
                <a:solidFill>
                  <a:schemeClr val="bg2"/>
                </a:solidFill>
              </a:rPr>
              <a:t>is</a:t>
            </a:r>
            <a:r>
              <a:rPr lang="pt-PT" sz="1100" dirty="0">
                <a:solidFill>
                  <a:schemeClr val="bg2"/>
                </a:solidFill>
              </a:rPr>
              <a:t> </a:t>
            </a:r>
            <a:r>
              <a:rPr lang="pt-PT" sz="1100" dirty="0" err="1">
                <a:solidFill>
                  <a:schemeClr val="bg2"/>
                </a:solidFill>
              </a:rPr>
              <a:t>it</a:t>
            </a:r>
            <a:r>
              <a:rPr lang="pt-PT" sz="1100" dirty="0">
                <a:solidFill>
                  <a:schemeClr val="bg2"/>
                </a:solidFill>
              </a:rPr>
              <a:t>?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611560" y="1628775"/>
            <a:ext cx="820891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pt-PT" sz="2000" dirty="0">
                <a:solidFill>
                  <a:srgbClr val="336699"/>
                </a:solidFill>
              </a:rPr>
              <a:t> A </a:t>
            </a:r>
            <a:r>
              <a:rPr lang="pt-PT" sz="2000" dirty="0" err="1">
                <a:solidFill>
                  <a:srgbClr val="336699"/>
                </a:solidFill>
              </a:rPr>
              <a:t>part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of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the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Space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Situational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Awareness</a:t>
            </a:r>
            <a:r>
              <a:rPr lang="pt-PT" sz="2000" dirty="0">
                <a:solidFill>
                  <a:srgbClr val="336699"/>
                </a:solidFill>
              </a:rPr>
              <a:t> (SSA) </a:t>
            </a:r>
            <a:r>
              <a:rPr lang="pt-PT" sz="2000" dirty="0" err="1">
                <a:solidFill>
                  <a:srgbClr val="336699"/>
                </a:solidFill>
              </a:rPr>
              <a:t>capability</a:t>
            </a:r>
            <a:endParaRPr lang="pt-PT" sz="2000" dirty="0">
              <a:solidFill>
                <a:srgbClr val="336699"/>
              </a:solidFill>
            </a:endParaRPr>
          </a:p>
          <a:p>
            <a:pPr lvl="1">
              <a:buFontTx/>
              <a:buChar char="-"/>
            </a:pPr>
            <a:r>
              <a:rPr lang="pt-PT" sz="2000" dirty="0">
                <a:solidFill>
                  <a:srgbClr val="336699"/>
                </a:solidFill>
              </a:rPr>
              <a:t> SST</a:t>
            </a:r>
          </a:p>
          <a:p>
            <a:pPr lvl="1">
              <a:buFontTx/>
              <a:buChar char="-"/>
            </a:pP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Space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Weather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monitoring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and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forecasting</a:t>
            </a:r>
            <a:endParaRPr lang="pt-PT" sz="2000" dirty="0">
              <a:solidFill>
                <a:srgbClr val="336699"/>
              </a:solidFill>
            </a:endParaRPr>
          </a:p>
          <a:p>
            <a:pPr lvl="1">
              <a:buFontTx/>
              <a:buChar char="-"/>
            </a:pP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Near-Earth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Objects</a:t>
            </a:r>
            <a:r>
              <a:rPr lang="pt-PT" sz="2000" dirty="0">
                <a:solidFill>
                  <a:srgbClr val="336699"/>
                </a:solidFill>
              </a:rPr>
              <a:t> (NEO)</a:t>
            </a:r>
          </a:p>
          <a:p>
            <a:endParaRPr lang="pt-PT" sz="2000" dirty="0">
              <a:solidFill>
                <a:srgbClr val="336699"/>
              </a:solidFill>
            </a:endParaRPr>
          </a:p>
          <a:p>
            <a:pPr>
              <a:buFontTx/>
              <a:buChar char="-"/>
            </a:pPr>
            <a:r>
              <a:rPr lang="pt-PT" sz="2000" dirty="0">
                <a:solidFill>
                  <a:srgbClr val="336699"/>
                </a:solidFill>
              </a:rPr>
              <a:t> Monitor </a:t>
            </a:r>
            <a:r>
              <a:rPr lang="pt-PT" sz="2000" dirty="0" err="1">
                <a:solidFill>
                  <a:srgbClr val="336699"/>
                </a:solidFill>
              </a:rPr>
              <a:t>and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survey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space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objects</a:t>
            </a:r>
            <a:r>
              <a:rPr lang="pt-PT" sz="2000" dirty="0">
                <a:solidFill>
                  <a:srgbClr val="336699"/>
                </a:solidFill>
              </a:rPr>
              <a:t> to	</a:t>
            </a:r>
          </a:p>
          <a:p>
            <a:pPr lvl="1">
              <a:buFontTx/>
              <a:buChar char="-"/>
            </a:pP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prevent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damage</a:t>
            </a:r>
            <a:r>
              <a:rPr lang="pt-PT" sz="2000" dirty="0">
                <a:solidFill>
                  <a:srgbClr val="336699"/>
                </a:solidFill>
              </a:rPr>
              <a:t> to </a:t>
            </a:r>
            <a:r>
              <a:rPr lang="pt-PT" sz="2000" dirty="0" err="1">
                <a:solidFill>
                  <a:srgbClr val="336699"/>
                </a:solidFill>
              </a:rPr>
              <a:t>spacecraft</a:t>
            </a:r>
            <a:r>
              <a:rPr lang="pt-PT" sz="2000" dirty="0">
                <a:solidFill>
                  <a:srgbClr val="336699"/>
                </a:solidFill>
              </a:rPr>
              <a:t>, </a:t>
            </a:r>
            <a:r>
              <a:rPr lang="pt-PT" sz="2000" dirty="0" err="1">
                <a:solidFill>
                  <a:srgbClr val="336699"/>
                </a:solidFill>
              </a:rPr>
              <a:t>resulting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from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debris</a:t>
            </a:r>
            <a:endParaRPr lang="pt-PT" sz="2000" dirty="0">
              <a:solidFill>
                <a:srgbClr val="336699"/>
              </a:solidFill>
            </a:endParaRPr>
          </a:p>
          <a:p>
            <a:pPr lvl="1">
              <a:buFontTx/>
              <a:buChar char="-"/>
            </a:pP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predict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trajectories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and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re-entry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paths</a:t>
            </a:r>
            <a:endParaRPr lang="pt-PT" sz="2000" dirty="0">
              <a:solidFill>
                <a:srgbClr val="336699"/>
              </a:solidFill>
            </a:endParaRPr>
          </a:p>
          <a:p>
            <a:pPr lvl="1">
              <a:buFontTx/>
              <a:buChar char="-"/>
            </a:pP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provide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information</a:t>
            </a:r>
            <a:r>
              <a:rPr lang="pt-PT" sz="2000" dirty="0">
                <a:solidFill>
                  <a:srgbClr val="336699"/>
                </a:solidFill>
              </a:rPr>
              <a:t> to </a:t>
            </a:r>
            <a:r>
              <a:rPr lang="pt-PT" sz="2000" dirty="0" err="1">
                <a:solidFill>
                  <a:srgbClr val="336699"/>
                </a:solidFill>
              </a:rPr>
              <a:t>governmental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and</a:t>
            </a:r>
            <a:r>
              <a:rPr lang="pt-PT" sz="2000" dirty="0">
                <a:solidFill>
                  <a:srgbClr val="336699"/>
                </a:solidFill>
              </a:rPr>
              <a:t> civil </a:t>
            </a:r>
            <a:r>
              <a:rPr lang="pt-PT" sz="2000" dirty="0" err="1">
                <a:solidFill>
                  <a:srgbClr val="336699"/>
                </a:solidFill>
              </a:rPr>
              <a:t>protection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services</a:t>
            </a:r>
            <a:endParaRPr lang="pt-PT" sz="2000" dirty="0">
              <a:solidFill>
                <a:srgbClr val="336699"/>
              </a:solidFill>
            </a:endParaRPr>
          </a:p>
          <a:p>
            <a:pPr>
              <a:buFontTx/>
              <a:buChar char="-"/>
            </a:pPr>
            <a:endParaRPr lang="pt-PT" sz="2000" dirty="0">
              <a:solidFill>
                <a:srgbClr val="336699"/>
              </a:solidFill>
            </a:endParaRPr>
          </a:p>
          <a:p>
            <a:pPr>
              <a:buFontTx/>
              <a:buChar char="-"/>
            </a:pPr>
            <a:r>
              <a:rPr lang="pt-PT" sz="2000" dirty="0" err="1">
                <a:solidFill>
                  <a:srgbClr val="336699"/>
                </a:solidFill>
              </a:rPr>
              <a:t>Collisions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Risk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Reduction</a:t>
            </a:r>
            <a:endParaRPr lang="pt-PT" sz="2000" dirty="0">
              <a:solidFill>
                <a:srgbClr val="336699"/>
              </a:solidFill>
            </a:endParaRPr>
          </a:p>
          <a:p>
            <a:pPr>
              <a:buFontTx/>
              <a:buChar char="-"/>
            </a:pPr>
            <a:endParaRPr lang="pt-PT" sz="2000" dirty="0">
              <a:solidFill>
                <a:srgbClr val="336699"/>
              </a:solidFill>
            </a:endParaRPr>
          </a:p>
          <a:p>
            <a:pPr>
              <a:buFontTx/>
              <a:buChar char="-"/>
            </a:pPr>
            <a:r>
              <a:rPr lang="pt-PT" sz="2000" dirty="0" err="1">
                <a:solidFill>
                  <a:srgbClr val="336699"/>
                </a:solidFill>
              </a:rPr>
              <a:t>Contribute</a:t>
            </a:r>
            <a:r>
              <a:rPr lang="pt-PT" sz="2000" dirty="0">
                <a:solidFill>
                  <a:srgbClr val="336699"/>
                </a:solidFill>
              </a:rPr>
              <a:t> to </a:t>
            </a:r>
            <a:r>
              <a:rPr lang="pt-PT" sz="2000" dirty="0" err="1">
                <a:solidFill>
                  <a:srgbClr val="336699"/>
                </a:solidFill>
              </a:rPr>
              <a:t>ensure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long-term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availability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of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space</a:t>
            </a:r>
            <a:r>
              <a:rPr lang="pt-PT" sz="2000" dirty="0">
                <a:solidFill>
                  <a:srgbClr val="336699"/>
                </a:solidFill>
              </a:rPr>
              <a:t> </a:t>
            </a:r>
            <a:r>
              <a:rPr lang="pt-PT" sz="2000" dirty="0" err="1">
                <a:solidFill>
                  <a:srgbClr val="336699"/>
                </a:solidFill>
              </a:rPr>
              <a:t>infrastructures</a:t>
            </a:r>
            <a:endParaRPr lang="pt-PT" sz="2000" dirty="0">
              <a:solidFill>
                <a:srgbClr val="336699"/>
              </a:solidFill>
            </a:endParaRPr>
          </a:p>
          <a:p>
            <a:endParaRPr lang="pt-PT" sz="2000" dirty="0">
              <a:solidFill>
                <a:srgbClr val="9C9CDF"/>
              </a:solidFill>
            </a:endParaRPr>
          </a:p>
        </p:txBody>
      </p:sp>
      <p:sp>
        <p:nvSpPr>
          <p:cNvPr id="18436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68313" y="908050"/>
            <a:ext cx="8135937" cy="8651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z="2800" b="1" dirty="0" err="1">
                <a:solidFill>
                  <a:srgbClr val="336699"/>
                </a:solidFill>
                <a:latin typeface="Trebuchet MS" pitchFamily="34" charset="0"/>
              </a:rPr>
              <a:t>What</a:t>
            </a:r>
            <a:r>
              <a:rPr lang="pt-PT" sz="2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2800" b="1" dirty="0" err="1">
                <a:solidFill>
                  <a:srgbClr val="336699"/>
                </a:solidFill>
                <a:latin typeface="Trebuchet MS" pitchFamily="34" charset="0"/>
              </a:rPr>
              <a:t>is</a:t>
            </a:r>
            <a:r>
              <a:rPr lang="pt-PT" sz="2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2800" b="1" dirty="0" err="1">
                <a:solidFill>
                  <a:srgbClr val="336699"/>
                </a:solidFill>
                <a:latin typeface="Trebuchet MS" pitchFamily="34" charset="0"/>
              </a:rPr>
              <a:t>Space</a:t>
            </a:r>
            <a:r>
              <a:rPr lang="pt-PT" sz="2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2800" b="1" dirty="0" err="1">
                <a:solidFill>
                  <a:srgbClr val="336699"/>
                </a:solidFill>
                <a:latin typeface="Trebuchet MS" pitchFamily="34" charset="0"/>
              </a:rPr>
              <a:t>Surveillance</a:t>
            </a:r>
            <a:r>
              <a:rPr lang="pt-PT" sz="2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2800" b="1" dirty="0" err="1">
                <a:solidFill>
                  <a:srgbClr val="336699"/>
                </a:solidFill>
                <a:latin typeface="Trebuchet MS" pitchFamily="34" charset="0"/>
              </a:rPr>
              <a:t>and</a:t>
            </a:r>
            <a:r>
              <a:rPr lang="pt-PT" sz="2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2800" b="1" dirty="0" err="1">
                <a:solidFill>
                  <a:srgbClr val="336699"/>
                </a:solidFill>
                <a:latin typeface="Trebuchet MS" pitchFamily="34" charset="0"/>
              </a:rPr>
              <a:t>Tracking</a:t>
            </a:r>
            <a:r>
              <a:rPr lang="pt-PT" sz="2800" b="1" dirty="0">
                <a:solidFill>
                  <a:srgbClr val="336699"/>
                </a:solidFill>
                <a:latin typeface="Trebuchet MS" pitchFamily="34" charset="0"/>
              </a:rPr>
              <a:t> (SST) ?</a:t>
            </a:r>
            <a:br>
              <a:rPr lang="pt-PT" sz="2800" dirty="0">
                <a:solidFill>
                  <a:srgbClr val="336699"/>
                </a:solidFill>
                <a:latin typeface="Trebuchet MS" pitchFamily="34" charset="0"/>
              </a:rPr>
            </a:br>
            <a:endParaRPr lang="pt-PT" sz="2800" dirty="0">
              <a:solidFill>
                <a:srgbClr val="336699"/>
              </a:solidFill>
              <a:latin typeface="Trebuchet MS" pitchFamily="34" charset="0"/>
            </a:endParaRPr>
          </a:p>
        </p:txBody>
      </p:sp>
      <p:sp>
        <p:nvSpPr>
          <p:cNvPr id="5" name="CaixaDeTexto 2"/>
          <p:cNvSpPr txBox="1">
            <a:spLocks noChangeArrowheads="1"/>
          </p:cNvSpPr>
          <p:nvPr/>
        </p:nvSpPr>
        <p:spPr bwMode="auto">
          <a:xfrm>
            <a:off x="474663" y="6597352"/>
            <a:ext cx="4817417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000" dirty="0">
                <a:latin typeface="Tahoma" pitchFamily="34" charset="0"/>
              </a:rPr>
              <a:t>Ministério da Defesa Nacional</a:t>
            </a:r>
          </a:p>
        </p:txBody>
      </p:sp>
    </p:spTree>
    <p:extLst>
      <p:ext uri="{BB962C8B-B14F-4D97-AF65-F5344CB8AC3E}">
        <p14:creationId xmlns:p14="http://schemas.microsoft.com/office/powerpoint/2010/main" val="372817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423863" y="381000"/>
            <a:ext cx="400367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1100" dirty="0">
                <a:solidFill>
                  <a:schemeClr val="bg2"/>
                </a:solidFill>
              </a:rPr>
              <a:t>SST in </a:t>
            </a:r>
            <a:r>
              <a:rPr lang="pt-PT" sz="1100" dirty="0" err="1">
                <a:solidFill>
                  <a:schemeClr val="bg2"/>
                </a:solidFill>
              </a:rPr>
              <a:t>an</a:t>
            </a:r>
            <a:r>
              <a:rPr lang="pt-PT" sz="1100" dirty="0">
                <a:solidFill>
                  <a:schemeClr val="bg2"/>
                </a:solidFill>
              </a:rPr>
              <a:t> </a:t>
            </a:r>
            <a:r>
              <a:rPr lang="pt-PT" sz="1100" dirty="0" err="1">
                <a:solidFill>
                  <a:schemeClr val="bg2"/>
                </a:solidFill>
              </a:rPr>
              <a:t>image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8436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68313" y="908050"/>
            <a:ext cx="8135937" cy="8651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z="2800" b="1" dirty="0" err="1">
                <a:solidFill>
                  <a:srgbClr val="336699"/>
                </a:solidFill>
                <a:latin typeface="Trebuchet MS" pitchFamily="34" charset="0"/>
              </a:rPr>
              <a:t>Space</a:t>
            </a:r>
            <a:r>
              <a:rPr lang="pt-PT" sz="2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2800" b="1" dirty="0" err="1">
                <a:solidFill>
                  <a:srgbClr val="336699"/>
                </a:solidFill>
                <a:latin typeface="Trebuchet MS" pitchFamily="34" charset="0"/>
              </a:rPr>
              <a:t>Surveillance</a:t>
            </a:r>
            <a:r>
              <a:rPr lang="pt-PT" sz="2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2800" b="1" dirty="0" err="1">
                <a:solidFill>
                  <a:srgbClr val="336699"/>
                </a:solidFill>
                <a:latin typeface="Trebuchet MS" pitchFamily="34" charset="0"/>
              </a:rPr>
              <a:t>and</a:t>
            </a:r>
            <a:r>
              <a:rPr lang="pt-PT" sz="2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2800" b="1" dirty="0" err="1">
                <a:solidFill>
                  <a:srgbClr val="336699"/>
                </a:solidFill>
                <a:latin typeface="Trebuchet MS" pitchFamily="34" charset="0"/>
              </a:rPr>
              <a:t>Tracking</a:t>
            </a:r>
            <a:r>
              <a:rPr lang="pt-PT" sz="2800" b="1" dirty="0">
                <a:solidFill>
                  <a:srgbClr val="336699"/>
                </a:solidFill>
                <a:latin typeface="Trebuchet MS" pitchFamily="34" charset="0"/>
              </a:rPr>
              <a:t> in </a:t>
            </a:r>
            <a:r>
              <a:rPr lang="pt-PT" sz="2800" b="1" dirty="0" err="1">
                <a:solidFill>
                  <a:srgbClr val="336699"/>
                </a:solidFill>
                <a:latin typeface="Trebuchet MS" pitchFamily="34" charset="0"/>
              </a:rPr>
              <a:t>an</a:t>
            </a:r>
            <a:r>
              <a:rPr lang="pt-PT" sz="2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2800" b="1" dirty="0" err="1">
                <a:solidFill>
                  <a:srgbClr val="336699"/>
                </a:solidFill>
                <a:latin typeface="Trebuchet MS" pitchFamily="34" charset="0"/>
              </a:rPr>
              <a:t>image</a:t>
            </a:r>
            <a:r>
              <a:rPr lang="pt-PT" sz="2800" b="1" dirty="0">
                <a:solidFill>
                  <a:srgbClr val="336699"/>
                </a:solidFill>
                <a:latin typeface="Trebuchet MS" pitchFamily="34" charset="0"/>
              </a:rPr>
              <a:t>…</a:t>
            </a:r>
            <a:endParaRPr lang="pt-PT" sz="2800" dirty="0">
              <a:solidFill>
                <a:srgbClr val="336699"/>
              </a:solidFill>
              <a:latin typeface="Trebuchet MS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395536" y="6043354"/>
            <a:ext cx="835292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/>
              <a:t>European Space Operation Centre  graphic of the </a:t>
            </a:r>
            <a:r>
              <a:rPr lang="en-US" sz="1000" dirty="0" err="1"/>
              <a:t>trackable</a:t>
            </a:r>
            <a:r>
              <a:rPr lang="en-US" sz="1000" dirty="0"/>
              <a:t> objects in orbit around Earth in 1)  low Earth orbit (LEO) – the fuzzy cloud around Earth, 2) geostationary Earth orbit (GEO) — farther out, about 35,786 km above Earth and 3) all points in between. </a:t>
            </a:r>
          </a:p>
          <a:p>
            <a:pPr algn="ctr"/>
            <a:r>
              <a:rPr lang="en-US" sz="1000" dirty="0"/>
              <a:t>(Source: European Space Operation Centre (ESOC) )</a:t>
            </a:r>
          </a:p>
        </p:txBody>
      </p:sp>
      <p:pic>
        <p:nvPicPr>
          <p:cNvPr id="2050" name="Picture 2" descr="http://ingienous.com/wp-content/uploads/2011/12/ESOC-space-debris-1-1024x7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3" y="1484784"/>
            <a:ext cx="6624735" cy="4321534"/>
          </a:xfrm>
          <a:prstGeom prst="rect">
            <a:avLst/>
          </a:prstGeom>
          <a:noFill/>
        </p:spPr>
      </p:pic>
      <p:sp>
        <p:nvSpPr>
          <p:cNvPr id="6" name="CaixaDeTexto 2"/>
          <p:cNvSpPr txBox="1">
            <a:spLocks noChangeArrowheads="1"/>
          </p:cNvSpPr>
          <p:nvPr/>
        </p:nvSpPr>
        <p:spPr bwMode="auto">
          <a:xfrm>
            <a:off x="474663" y="6597352"/>
            <a:ext cx="4817417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000" dirty="0">
                <a:latin typeface="Tahoma" pitchFamily="34" charset="0"/>
              </a:rPr>
              <a:t>Ministério da Defesa Nacional</a:t>
            </a:r>
          </a:p>
        </p:txBody>
      </p:sp>
    </p:spTree>
    <p:extLst>
      <p:ext uri="{BB962C8B-B14F-4D97-AF65-F5344CB8AC3E}">
        <p14:creationId xmlns:p14="http://schemas.microsoft.com/office/powerpoint/2010/main" val="386318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242035" y="1052736"/>
            <a:ext cx="8568952" cy="506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en-US" sz="1900" dirty="0">
                <a:solidFill>
                  <a:srgbClr val="336699"/>
                </a:solidFill>
              </a:rPr>
              <a:t>Mission</a:t>
            </a:r>
            <a:r>
              <a:rPr lang="en-US" sz="1900" b="0" dirty="0">
                <a:solidFill>
                  <a:srgbClr val="336699"/>
                </a:solidFill>
              </a:rPr>
              <a:t>: Provide operational SST services in the scope of a larger European SST, contributing to protect and secure EU investment in Space, mitigate threats in/from space, protect human activities on ground and at sea and support operations, in line with national strategies and policies.</a:t>
            </a:r>
          </a:p>
          <a:p>
            <a:pPr marL="342900" lvl="0" indent="-342900">
              <a:buFont typeface="Arial" pitchFamily="34" charset="0"/>
              <a:buChar char="•"/>
            </a:pPr>
            <a:endParaRPr lang="en-US" sz="1900" b="0" dirty="0">
              <a:solidFill>
                <a:srgbClr val="336699"/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1900" dirty="0">
                <a:solidFill>
                  <a:srgbClr val="336699"/>
                </a:solidFill>
              </a:rPr>
              <a:t>Priority</a:t>
            </a:r>
            <a:r>
              <a:rPr lang="en-US" sz="1900" b="0" dirty="0">
                <a:solidFill>
                  <a:srgbClr val="336699"/>
                </a:solidFill>
              </a:rPr>
              <a:t>: Join the SST consortium and have a full observation and data processing capability  in place before the end of 2018 (IOC). </a:t>
            </a:r>
          </a:p>
          <a:p>
            <a:pPr marL="355600" lvl="1"/>
            <a:r>
              <a:rPr lang="en-US" sz="1900" b="0" dirty="0">
                <a:solidFill>
                  <a:srgbClr val="336699"/>
                </a:solidFill>
              </a:rPr>
              <a:t>Commonly agree on a medium term plan to achieve a SST FOC and upgrade national assets or install other ones (national or other).</a:t>
            </a:r>
          </a:p>
          <a:p>
            <a:pPr marL="342900" lvl="0" indent="-342900">
              <a:buFont typeface="Arial" pitchFamily="34" charset="0"/>
              <a:buChar char="•"/>
            </a:pPr>
            <a:endParaRPr lang="en-US" sz="1900" dirty="0">
              <a:solidFill>
                <a:srgbClr val="336699"/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1900" dirty="0">
                <a:solidFill>
                  <a:srgbClr val="336699"/>
                </a:solidFill>
              </a:rPr>
              <a:t>Flexibility</a:t>
            </a:r>
            <a:r>
              <a:rPr lang="en-US" sz="1900" b="0" dirty="0">
                <a:solidFill>
                  <a:srgbClr val="336699"/>
                </a:solidFill>
              </a:rPr>
              <a:t>: flexibility to adjust mid term technical options and the scheduling, having in mind the overall mission and priorities. </a:t>
            </a:r>
          </a:p>
          <a:p>
            <a:pPr marL="342900" lvl="0" indent="-342900">
              <a:buFont typeface="Arial" pitchFamily="34" charset="0"/>
              <a:buChar char="•"/>
            </a:pPr>
            <a:endParaRPr lang="en-US" sz="1900" dirty="0">
              <a:solidFill>
                <a:srgbClr val="336699"/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1900" dirty="0">
                <a:solidFill>
                  <a:srgbClr val="336699"/>
                </a:solidFill>
              </a:rPr>
              <a:t>Commitment</a:t>
            </a:r>
            <a:r>
              <a:rPr lang="en-US" sz="1900" b="0" dirty="0">
                <a:solidFill>
                  <a:srgbClr val="336699"/>
                </a:solidFill>
              </a:rPr>
              <a:t>: Since 2013 Portugal, through the Defense and Science Ministries and Regional Governments of Azores and Madeira have stated, on several occasions, the commitment to join and support the European SST </a:t>
            </a:r>
            <a:r>
              <a:rPr lang="en-US" sz="1900" b="0" dirty="0" err="1">
                <a:solidFill>
                  <a:srgbClr val="336699"/>
                </a:solidFill>
              </a:rPr>
              <a:t>programme</a:t>
            </a:r>
            <a:r>
              <a:rPr lang="en-US" sz="1900" b="0" dirty="0">
                <a:solidFill>
                  <a:srgbClr val="336699"/>
                </a:solidFill>
              </a:rPr>
              <a:t>.</a:t>
            </a:r>
          </a:p>
        </p:txBody>
      </p:sp>
      <p:sp>
        <p:nvSpPr>
          <p:cNvPr id="18436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82988" y="310470"/>
            <a:ext cx="6984776" cy="50472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US" sz="1800" b="1" dirty="0">
                <a:solidFill>
                  <a:srgbClr val="336699"/>
                </a:solidFill>
                <a:latin typeface="Trebuchet MS" pitchFamily="34" charset="0"/>
              </a:rPr>
              <a:t>Portugal - support to SST</a:t>
            </a:r>
            <a:endParaRPr lang="en-US" sz="1400" dirty="0">
              <a:solidFill>
                <a:srgbClr val="336699"/>
              </a:solidFill>
              <a:latin typeface="Trebuchet MS" pitchFamily="34" charset="0"/>
            </a:endParaRPr>
          </a:p>
        </p:txBody>
      </p:sp>
      <p:sp>
        <p:nvSpPr>
          <p:cNvPr id="5" name="CaixaDeTexto 2"/>
          <p:cNvSpPr txBox="1">
            <a:spLocks noChangeArrowheads="1"/>
          </p:cNvSpPr>
          <p:nvPr/>
        </p:nvSpPr>
        <p:spPr bwMode="auto">
          <a:xfrm>
            <a:off x="474663" y="6597352"/>
            <a:ext cx="4817417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000" dirty="0">
                <a:latin typeface="Tahoma" pitchFamily="34" charset="0"/>
              </a:rPr>
              <a:t>Ministério da Defesa Nacional</a:t>
            </a:r>
          </a:p>
        </p:txBody>
      </p:sp>
      <p:sp>
        <p:nvSpPr>
          <p:cNvPr id="6" name="Rectângulo 5"/>
          <p:cNvSpPr/>
          <p:nvPr/>
        </p:nvSpPr>
        <p:spPr bwMode="auto">
          <a:xfrm>
            <a:off x="7524328" y="332656"/>
            <a:ext cx="1152128" cy="2880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78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251520" y="1124744"/>
            <a:ext cx="8568952" cy="506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1900" dirty="0">
                <a:solidFill>
                  <a:srgbClr val="336699"/>
                </a:solidFill>
              </a:rPr>
              <a:t>Political framework</a:t>
            </a:r>
            <a:r>
              <a:rPr lang="en-US" sz="1900" b="0" dirty="0">
                <a:solidFill>
                  <a:srgbClr val="336699"/>
                </a:solidFill>
              </a:rPr>
              <a:t>: </a:t>
            </a:r>
            <a:r>
              <a:rPr lang="en-US" sz="1900" b="0" dirty="0" err="1">
                <a:solidFill>
                  <a:srgbClr val="336699"/>
                </a:solidFill>
              </a:rPr>
              <a:t>Defence</a:t>
            </a:r>
            <a:r>
              <a:rPr lang="en-US" sz="1900" b="0" dirty="0">
                <a:solidFill>
                  <a:srgbClr val="336699"/>
                </a:solidFill>
              </a:rPr>
              <a:t> is leading the national process </a:t>
            </a:r>
          </a:p>
          <a:p>
            <a:pPr lvl="1"/>
            <a:r>
              <a:rPr lang="en-US" sz="1900" b="0" dirty="0">
                <a:solidFill>
                  <a:srgbClr val="336699"/>
                </a:solidFill>
              </a:rPr>
              <a:t>Science has declared its full support, along with Reg. Gov. of Azores. Most recently, new ministries have demonstrated willingness to join this effort, namely, Infrastructures, Economy and Internal Affairs.</a:t>
            </a:r>
          </a:p>
          <a:p>
            <a:pPr marL="355600" lvl="1"/>
            <a:r>
              <a:rPr lang="en-US" sz="1900" b="0" dirty="0">
                <a:solidFill>
                  <a:srgbClr val="336699"/>
                </a:solidFill>
              </a:rPr>
              <a:t>The investments made in Azores (high concentration of space related infrastructures) and the unique location revealed the opportunity to create spacecraft launching base, to be implemented soon.</a:t>
            </a:r>
          </a:p>
          <a:p>
            <a:pPr marL="355600" lvl="1"/>
            <a:r>
              <a:rPr lang="en-US" sz="1900" b="0" dirty="0">
                <a:solidFill>
                  <a:srgbClr val="336699"/>
                </a:solidFill>
              </a:rPr>
              <a:t>The political and diplomatic relationship revealed the opportunity of new locations in remote places (Africa, South Atlantic, Indian Ocean).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1900" b="0" dirty="0">
              <a:solidFill>
                <a:srgbClr val="336699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900" dirty="0" err="1">
                <a:solidFill>
                  <a:srgbClr val="336699"/>
                </a:solidFill>
              </a:rPr>
              <a:t>GeoStrategic</a:t>
            </a:r>
            <a:r>
              <a:rPr lang="en-US" sz="1900" dirty="0">
                <a:solidFill>
                  <a:srgbClr val="336699"/>
                </a:solidFill>
              </a:rPr>
              <a:t> </a:t>
            </a:r>
            <a:r>
              <a:rPr lang="en-US" sz="1900" b="0" dirty="0">
                <a:solidFill>
                  <a:srgbClr val="336699"/>
                </a:solidFill>
              </a:rPr>
              <a:t>: Portugal is the SW “door” to Europe. Portuguese Atlantic territories are unique geographic locations for SST, given the privileged atmospheric conditions of Madeira, free air space/traffic in Azores and wide coverage of the Atlantic gap. </a:t>
            </a:r>
          </a:p>
          <a:p>
            <a:pPr lvl="0"/>
            <a:endParaRPr lang="en-US" sz="1900" b="0" dirty="0">
              <a:solidFill>
                <a:srgbClr val="336699"/>
              </a:solidFill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900" dirty="0" err="1">
                <a:solidFill>
                  <a:srgbClr val="336699"/>
                </a:solidFill>
              </a:rPr>
              <a:t>Defence</a:t>
            </a:r>
            <a:r>
              <a:rPr lang="en-US" sz="1900" dirty="0">
                <a:solidFill>
                  <a:srgbClr val="336699"/>
                </a:solidFill>
              </a:rPr>
              <a:t> related: </a:t>
            </a:r>
            <a:r>
              <a:rPr lang="en-US" sz="1900" b="0" dirty="0">
                <a:solidFill>
                  <a:srgbClr val="336699"/>
                </a:solidFill>
              </a:rPr>
              <a:t>Support to national and European Security and </a:t>
            </a:r>
            <a:r>
              <a:rPr lang="en-US" sz="1900" b="0" dirty="0" err="1">
                <a:solidFill>
                  <a:srgbClr val="336699"/>
                </a:solidFill>
              </a:rPr>
              <a:t>Defence</a:t>
            </a:r>
            <a:r>
              <a:rPr lang="en-US" sz="1900" b="0" dirty="0">
                <a:solidFill>
                  <a:srgbClr val="336699"/>
                </a:solidFill>
              </a:rPr>
              <a:t> operations (CSDP) and develop a Recognized Space Picture.</a:t>
            </a:r>
          </a:p>
        </p:txBody>
      </p:sp>
      <p:sp>
        <p:nvSpPr>
          <p:cNvPr id="6" name="Rectângulo 5"/>
          <p:cNvSpPr/>
          <p:nvPr/>
        </p:nvSpPr>
        <p:spPr bwMode="auto">
          <a:xfrm>
            <a:off x="7524328" y="332656"/>
            <a:ext cx="1152128" cy="2880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82988" y="310470"/>
            <a:ext cx="6984776" cy="50472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US" sz="1800" b="1" dirty="0">
                <a:solidFill>
                  <a:srgbClr val="336699"/>
                </a:solidFill>
                <a:latin typeface="Trebuchet MS" pitchFamily="34" charset="0"/>
              </a:rPr>
              <a:t>Portugal - support to SST</a:t>
            </a:r>
            <a:endParaRPr lang="en-US" sz="1400" dirty="0">
              <a:solidFill>
                <a:srgbClr val="336699"/>
              </a:solidFill>
              <a:latin typeface="Trebuchet MS" pitchFamily="34" charset="0"/>
            </a:endParaRPr>
          </a:p>
        </p:txBody>
      </p:sp>
      <p:sp>
        <p:nvSpPr>
          <p:cNvPr id="8" name="CaixaDeTexto 2"/>
          <p:cNvSpPr txBox="1">
            <a:spLocks noChangeArrowheads="1"/>
          </p:cNvSpPr>
          <p:nvPr/>
        </p:nvSpPr>
        <p:spPr bwMode="auto">
          <a:xfrm>
            <a:off x="474663" y="6597352"/>
            <a:ext cx="4817417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000" dirty="0">
                <a:latin typeface="Tahoma" pitchFamily="34" charset="0"/>
              </a:rPr>
              <a:t>Ministério da Defesa Nacional</a:t>
            </a:r>
          </a:p>
        </p:txBody>
      </p:sp>
    </p:spTree>
    <p:extLst>
      <p:ext uri="{BB962C8B-B14F-4D97-AF65-F5344CB8AC3E}">
        <p14:creationId xmlns:p14="http://schemas.microsoft.com/office/powerpoint/2010/main" val="4157418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683568" y="1052736"/>
            <a:ext cx="806489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>
                <a:solidFill>
                  <a:srgbClr val="336699"/>
                </a:solidFill>
              </a:rPr>
              <a:t>Geography: </a:t>
            </a:r>
            <a:r>
              <a:rPr lang="en-US" b="0" dirty="0">
                <a:solidFill>
                  <a:srgbClr val="336699"/>
                </a:solidFill>
              </a:rPr>
              <a:t>Contribute with adequate SST locations to cover the Atlantic gap and Western Europe.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>
                <a:solidFill>
                  <a:srgbClr val="336699"/>
                </a:solidFill>
              </a:rPr>
              <a:t>Azores. Unique location. </a:t>
            </a:r>
            <a:r>
              <a:rPr lang="en-US" b="0" dirty="0">
                <a:solidFill>
                  <a:srgbClr val="336699"/>
                </a:solidFill>
              </a:rPr>
              <a:t>Recent feasibility studies demonstrated the existence of good (not optimal!!) conditions optical sensors. Excellent location for radar.</a:t>
            </a:r>
          </a:p>
          <a:p>
            <a:pPr marL="723900" lvl="1"/>
            <a:r>
              <a:rPr lang="en-US" b="0" dirty="0">
                <a:solidFill>
                  <a:srgbClr val="336699"/>
                </a:solidFill>
              </a:rPr>
              <a:t>The 9 islands of Azores have been chosen to locate space assets: ESA tracking station (ESTRACK), Sentinel receiving station, </a:t>
            </a:r>
            <a:r>
              <a:rPr lang="en-US" b="0" dirty="0" err="1">
                <a:solidFill>
                  <a:srgbClr val="336699"/>
                </a:solidFill>
              </a:rPr>
              <a:t>CleanSeaNet</a:t>
            </a:r>
            <a:r>
              <a:rPr lang="en-US" b="0" dirty="0">
                <a:solidFill>
                  <a:srgbClr val="336699"/>
                </a:solidFill>
              </a:rPr>
              <a:t> (EMSA), Global Geodesic </a:t>
            </a:r>
            <a:r>
              <a:rPr lang="en-US" b="0" dirty="0" err="1">
                <a:solidFill>
                  <a:srgbClr val="336699"/>
                </a:solidFill>
              </a:rPr>
              <a:t>Observating</a:t>
            </a:r>
            <a:r>
              <a:rPr lang="en-US" b="0" dirty="0">
                <a:solidFill>
                  <a:srgbClr val="336699"/>
                </a:solidFill>
              </a:rPr>
              <a:t> System - RAEGE, Eastern North Atlantic-ARM(SW), Copernicus relay, GALILEO ground sensor station. Free air traffic and low density population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>
                <a:solidFill>
                  <a:srgbClr val="336699"/>
                </a:solidFill>
              </a:rPr>
              <a:t>Madeira. </a:t>
            </a:r>
            <a:r>
              <a:rPr lang="en-US" b="0" dirty="0">
                <a:solidFill>
                  <a:srgbClr val="336699"/>
                </a:solidFill>
              </a:rPr>
              <a:t>excellent atmospheric conditions for telescopes.</a:t>
            </a:r>
          </a:p>
          <a:p>
            <a:pPr>
              <a:buFontTx/>
              <a:buChar char="-"/>
            </a:pPr>
            <a:endParaRPr lang="en-US" dirty="0">
              <a:solidFill>
                <a:srgbClr val="336699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>
                <a:solidFill>
                  <a:srgbClr val="336699"/>
                </a:solidFill>
              </a:rPr>
              <a:t>International cooperation: </a:t>
            </a:r>
            <a:r>
              <a:rPr lang="en-US" b="0" dirty="0">
                <a:solidFill>
                  <a:srgbClr val="336699"/>
                </a:solidFill>
              </a:rPr>
              <a:t>Complementarity (not only for geographical reasons, but also technologically), long cooperation with USA in research programs (NATO facilities, Azores air base) and explore the </a:t>
            </a:r>
            <a:r>
              <a:rPr lang="en-US" b="0" i="1" dirty="0">
                <a:solidFill>
                  <a:srgbClr val="336699"/>
                </a:solidFill>
              </a:rPr>
              <a:t>AIR Center</a:t>
            </a:r>
          </a:p>
          <a:p>
            <a:pPr marL="285750" indent="-285750"/>
            <a:endParaRPr lang="en-US" b="0" dirty="0">
              <a:solidFill>
                <a:srgbClr val="336699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>
                <a:solidFill>
                  <a:srgbClr val="336699"/>
                </a:solidFill>
              </a:rPr>
              <a:t>Capacity building: </a:t>
            </a:r>
            <a:r>
              <a:rPr lang="en-US" b="0" dirty="0">
                <a:solidFill>
                  <a:srgbClr val="336699"/>
                </a:solidFill>
              </a:rPr>
              <a:t>Benefiting from PT background in other space related programs (SKA, RAEGE, VLBI, SW, BMD) to improve the overall SST capacity</a:t>
            </a:r>
          </a:p>
        </p:txBody>
      </p:sp>
      <p:sp>
        <p:nvSpPr>
          <p:cNvPr id="18436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74663" y="332656"/>
            <a:ext cx="5724636" cy="4683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pt-PT" sz="1800" b="1" dirty="0" err="1">
                <a:solidFill>
                  <a:srgbClr val="336699"/>
                </a:solidFill>
                <a:latin typeface="Trebuchet MS" pitchFamily="34" charset="0"/>
              </a:rPr>
              <a:t>What</a:t>
            </a:r>
            <a:r>
              <a:rPr lang="pt-PT" sz="1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1800" b="1" dirty="0" err="1">
                <a:solidFill>
                  <a:srgbClr val="336699"/>
                </a:solidFill>
                <a:latin typeface="Trebuchet MS" pitchFamily="34" charset="0"/>
              </a:rPr>
              <a:t>Europe</a:t>
            </a:r>
            <a:r>
              <a:rPr lang="pt-PT" sz="1800" b="1" dirty="0">
                <a:solidFill>
                  <a:srgbClr val="336699"/>
                </a:solidFill>
                <a:latin typeface="Trebuchet MS" pitchFamily="34" charset="0"/>
              </a:rPr>
              <a:t> (</a:t>
            </a:r>
            <a:r>
              <a:rPr lang="pt-PT" sz="1800" b="1" dirty="0" err="1">
                <a:solidFill>
                  <a:srgbClr val="336699"/>
                </a:solidFill>
                <a:latin typeface="Trebuchet MS" pitchFamily="34" charset="0"/>
              </a:rPr>
              <a:t>and</a:t>
            </a:r>
            <a:r>
              <a:rPr lang="pt-PT" sz="1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1800" b="1" dirty="0" err="1">
                <a:solidFill>
                  <a:srgbClr val="336699"/>
                </a:solidFill>
                <a:latin typeface="Trebuchet MS" pitchFamily="34" charset="0"/>
              </a:rPr>
              <a:t>the</a:t>
            </a:r>
            <a:r>
              <a:rPr lang="pt-PT" sz="1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1800" b="1" dirty="0" err="1">
                <a:solidFill>
                  <a:srgbClr val="336699"/>
                </a:solidFill>
                <a:latin typeface="Trebuchet MS" pitchFamily="34" charset="0"/>
              </a:rPr>
              <a:t>world</a:t>
            </a:r>
            <a:r>
              <a:rPr lang="pt-PT" sz="1800" b="1" dirty="0">
                <a:solidFill>
                  <a:srgbClr val="336699"/>
                </a:solidFill>
                <a:latin typeface="Trebuchet MS" pitchFamily="34" charset="0"/>
              </a:rPr>
              <a:t>) can </a:t>
            </a:r>
            <a:r>
              <a:rPr lang="pt-PT" sz="1800" b="1" dirty="0" err="1">
                <a:solidFill>
                  <a:srgbClr val="336699"/>
                </a:solidFill>
                <a:latin typeface="Trebuchet MS" pitchFamily="34" charset="0"/>
              </a:rPr>
              <a:t>benefit</a:t>
            </a:r>
            <a:r>
              <a:rPr lang="pt-PT" sz="1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1800" b="1" dirty="0" err="1">
                <a:solidFill>
                  <a:srgbClr val="336699"/>
                </a:solidFill>
                <a:latin typeface="Trebuchet MS" pitchFamily="34" charset="0"/>
              </a:rPr>
              <a:t>from</a:t>
            </a:r>
            <a:r>
              <a:rPr lang="pt-PT" sz="1800" b="1" dirty="0">
                <a:solidFill>
                  <a:srgbClr val="336699"/>
                </a:solidFill>
                <a:latin typeface="Trebuchet MS" pitchFamily="34" charset="0"/>
              </a:rPr>
              <a:t> PT</a:t>
            </a:r>
            <a:br>
              <a:rPr lang="pt-PT" sz="1800" dirty="0">
                <a:solidFill>
                  <a:srgbClr val="336699"/>
                </a:solidFill>
                <a:latin typeface="Trebuchet MS" pitchFamily="34" charset="0"/>
              </a:rPr>
            </a:br>
            <a:endParaRPr lang="pt-PT" sz="1800" dirty="0">
              <a:solidFill>
                <a:srgbClr val="336699"/>
              </a:solidFill>
              <a:latin typeface="Trebuchet MS" pitchFamily="34" charset="0"/>
            </a:endParaRPr>
          </a:p>
        </p:txBody>
      </p:sp>
      <p:pic>
        <p:nvPicPr>
          <p:cNvPr id="23554" name="Picture 2" descr="EU Fla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132856"/>
            <a:ext cx="880251" cy="1232352"/>
          </a:xfrm>
          <a:prstGeom prst="rect">
            <a:avLst/>
          </a:prstGeom>
          <a:noFill/>
        </p:spPr>
      </p:pic>
      <p:sp>
        <p:nvSpPr>
          <p:cNvPr id="7" name="Rectângulo 6"/>
          <p:cNvSpPr/>
          <p:nvPr/>
        </p:nvSpPr>
        <p:spPr bwMode="auto">
          <a:xfrm>
            <a:off x="7524328" y="332656"/>
            <a:ext cx="1152128" cy="2880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CaixaDeTexto 2"/>
          <p:cNvSpPr txBox="1">
            <a:spLocks noChangeArrowheads="1"/>
          </p:cNvSpPr>
          <p:nvPr/>
        </p:nvSpPr>
        <p:spPr bwMode="auto">
          <a:xfrm>
            <a:off x="474663" y="6597352"/>
            <a:ext cx="4817417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000" dirty="0">
                <a:latin typeface="Tahoma" pitchFamily="34" charset="0"/>
              </a:rPr>
              <a:t>Ministério da Defesa Nacional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-14434" y="1412776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2">
              <a:spcAft>
                <a:spcPts val="600"/>
              </a:spcAft>
            </a:pPr>
            <a:r>
              <a:rPr lang="en-US" sz="2000" u="sng" dirty="0">
                <a:solidFill>
                  <a:srgbClr val="336699"/>
                </a:solidFill>
              </a:rPr>
              <a:t>Assets:</a:t>
            </a:r>
          </a:p>
          <a:p>
            <a:pPr lvl="2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0" dirty="0">
                <a:solidFill>
                  <a:srgbClr val="336699"/>
                </a:solidFill>
              </a:rPr>
              <a:t>Survey Telescope (Atlantic Ocean)</a:t>
            </a:r>
            <a:endParaRPr lang="en-US" sz="1600" b="0" dirty="0">
              <a:solidFill>
                <a:srgbClr val="336699"/>
              </a:solidFill>
            </a:endParaRPr>
          </a:p>
          <a:p>
            <a:pPr lvl="2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0" dirty="0">
                <a:solidFill>
                  <a:srgbClr val="336699"/>
                </a:solidFill>
              </a:rPr>
              <a:t>Tracking telescope (Atlantic Ocean)</a:t>
            </a:r>
            <a:endParaRPr lang="en-US" sz="1600" b="0" dirty="0">
              <a:solidFill>
                <a:srgbClr val="336699"/>
              </a:solidFill>
            </a:endParaRPr>
          </a:p>
          <a:p>
            <a:pPr lvl="2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0" dirty="0">
                <a:solidFill>
                  <a:srgbClr val="336699"/>
                </a:solidFill>
              </a:rPr>
              <a:t>Data centre for management and processing (Military Base)</a:t>
            </a:r>
          </a:p>
          <a:p>
            <a:pPr lvl="2">
              <a:spcAft>
                <a:spcPts val="600"/>
              </a:spcAft>
            </a:pPr>
            <a:endParaRPr lang="en-US" sz="2000" dirty="0">
              <a:solidFill>
                <a:srgbClr val="336699"/>
              </a:solidFill>
            </a:endParaRPr>
          </a:p>
          <a:p>
            <a:pPr lvl="2">
              <a:spcAft>
                <a:spcPts val="600"/>
              </a:spcAft>
            </a:pPr>
            <a:r>
              <a:rPr lang="en-US" sz="2000" u="sng" dirty="0">
                <a:solidFill>
                  <a:srgbClr val="336699"/>
                </a:solidFill>
              </a:rPr>
              <a:t>Cooperation:</a:t>
            </a:r>
          </a:p>
          <a:p>
            <a:pPr lvl="2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0" dirty="0">
                <a:solidFill>
                  <a:srgbClr val="336699"/>
                </a:solidFill>
              </a:rPr>
              <a:t>Trusted partnership and data confidentiality (with military management)</a:t>
            </a:r>
          </a:p>
          <a:p>
            <a:pPr lvl="2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0" dirty="0">
                <a:solidFill>
                  <a:srgbClr val="336699"/>
                </a:solidFill>
              </a:rPr>
              <a:t> </a:t>
            </a:r>
            <a:r>
              <a:rPr lang="en-US" sz="2000" b="0" u="sng" dirty="0">
                <a:solidFill>
                  <a:srgbClr val="336699"/>
                </a:solidFill>
              </a:rPr>
              <a:t>Flexibility</a:t>
            </a:r>
            <a:r>
              <a:rPr lang="en-US" sz="2000" b="0" dirty="0">
                <a:solidFill>
                  <a:srgbClr val="336699"/>
                </a:solidFill>
              </a:rPr>
              <a:t> to accommodate new/different proposals</a:t>
            </a:r>
          </a:p>
          <a:p>
            <a:pPr lvl="2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0" dirty="0">
                <a:solidFill>
                  <a:srgbClr val="336699"/>
                </a:solidFill>
              </a:rPr>
              <a:t> Opportunities for related activities</a:t>
            </a:r>
          </a:p>
        </p:txBody>
      </p:sp>
      <p:sp>
        <p:nvSpPr>
          <p:cNvPr id="18436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74663" y="332656"/>
            <a:ext cx="6689625" cy="50472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lvl="1" algn="l">
              <a:spcAft>
                <a:spcPts val="600"/>
              </a:spcAft>
            </a:pPr>
            <a:r>
              <a:rPr lang="en-US" sz="1800" b="1" dirty="0">
                <a:solidFill>
                  <a:srgbClr val="336699"/>
                </a:solidFill>
              </a:rPr>
              <a:t>Portugal - baseline architecture for SST participation</a:t>
            </a:r>
          </a:p>
        </p:txBody>
      </p:sp>
      <p:sp>
        <p:nvSpPr>
          <p:cNvPr id="6" name="Rectângulo 5"/>
          <p:cNvSpPr/>
          <p:nvPr/>
        </p:nvSpPr>
        <p:spPr bwMode="auto">
          <a:xfrm>
            <a:off x="7524328" y="332656"/>
            <a:ext cx="1152128" cy="2880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CaixaDeTexto 2"/>
          <p:cNvSpPr txBox="1">
            <a:spLocks noChangeArrowheads="1"/>
          </p:cNvSpPr>
          <p:nvPr/>
        </p:nvSpPr>
        <p:spPr bwMode="auto">
          <a:xfrm>
            <a:off x="474663" y="6597352"/>
            <a:ext cx="4817417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000" dirty="0">
                <a:latin typeface="Tahoma" pitchFamily="34" charset="0"/>
              </a:rPr>
              <a:t>Ministério da Defesa Nacional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505560" y="332656"/>
            <a:ext cx="4896544" cy="50472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pt-PT" sz="1800" b="1" dirty="0" err="1">
                <a:solidFill>
                  <a:srgbClr val="336699"/>
                </a:solidFill>
                <a:latin typeface="Trebuchet MS" pitchFamily="34" charset="0"/>
              </a:rPr>
              <a:t>Assets</a:t>
            </a:r>
            <a:r>
              <a:rPr lang="pt-PT" sz="1800" b="1" dirty="0">
                <a:solidFill>
                  <a:srgbClr val="336699"/>
                </a:solidFill>
                <a:latin typeface="Trebuchet MS" pitchFamily="34" charset="0"/>
              </a:rPr>
              <a:t> </a:t>
            </a:r>
            <a:r>
              <a:rPr lang="pt-PT" sz="1800" b="1" dirty="0" err="1">
                <a:solidFill>
                  <a:srgbClr val="336699"/>
                </a:solidFill>
                <a:latin typeface="Trebuchet MS" pitchFamily="34" charset="0"/>
              </a:rPr>
              <a:t>locations</a:t>
            </a:r>
            <a:endParaRPr lang="pt-PT" sz="1400" dirty="0">
              <a:solidFill>
                <a:srgbClr val="336699"/>
              </a:solidFill>
              <a:latin typeface="Trebuchet MS" pitchFamily="34" charset="0"/>
            </a:endParaRPr>
          </a:p>
        </p:txBody>
      </p:sp>
      <p:pic>
        <p:nvPicPr>
          <p:cNvPr id="5" name="Imagem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413" y="1377118"/>
            <a:ext cx="8230043" cy="478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eta para a direita 5"/>
          <p:cNvSpPr/>
          <p:nvPr/>
        </p:nvSpPr>
        <p:spPr bwMode="auto">
          <a:xfrm>
            <a:off x="1835696" y="4869160"/>
            <a:ext cx="432048" cy="216024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971600" y="4869160"/>
            <a:ext cx="89639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900" dirty="0"/>
              <a:t>Flores </a:t>
            </a:r>
            <a:r>
              <a:rPr lang="pt-PT" sz="900" dirty="0" err="1"/>
              <a:t>island</a:t>
            </a:r>
            <a:endParaRPr lang="pt-PT" sz="900" dirty="0"/>
          </a:p>
        </p:txBody>
      </p:sp>
      <p:sp>
        <p:nvSpPr>
          <p:cNvPr id="8" name="Seta para a direita 7"/>
          <p:cNvSpPr/>
          <p:nvPr/>
        </p:nvSpPr>
        <p:spPr bwMode="auto">
          <a:xfrm rot="10800000">
            <a:off x="3491880" y="5445224"/>
            <a:ext cx="432048" cy="216024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827584" y="3573016"/>
            <a:ext cx="2880320" cy="2736304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1369565" y="3356992"/>
            <a:ext cx="17443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0" dirty="0">
                <a:solidFill>
                  <a:schemeClr val="bg1">
                    <a:lumMod val="50000"/>
                  </a:schemeClr>
                </a:solidFill>
              </a:rPr>
              <a:t>Radar </a:t>
            </a:r>
            <a:r>
              <a:rPr lang="pt-PT" sz="1200" b="0" dirty="0" err="1">
                <a:solidFill>
                  <a:schemeClr val="bg1">
                    <a:lumMod val="50000"/>
                  </a:schemeClr>
                </a:solidFill>
              </a:rPr>
              <a:t>estimated</a:t>
            </a:r>
            <a:r>
              <a:rPr lang="pt-PT" sz="1200" b="0" dirty="0">
                <a:solidFill>
                  <a:schemeClr val="bg1">
                    <a:lumMod val="50000"/>
                  </a:schemeClr>
                </a:solidFill>
              </a:rPr>
              <a:t> range</a:t>
            </a:r>
          </a:p>
        </p:txBody>
      </p:sp>
      <p:sp>
        <p:nvSpPr>
          <p:cNvPr id="11" name="Seta para a direita 10"/>
          <p:cNvSpPr/>
          <p:nvPr/>
        </p:nvSpPr>
        <p:spPr bwMode="auto">
          <a:xfrm>
            <a:off x="3563888" y="4941168"/>
            <a:ext cx="432048" cy="216024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Rectângulo 11"/>
          <p:cNvSpPr/>
          <p:nvPr/>
        </p:nvSpPr>
        <p:spPr bwMode="auto">
          <a:xfrm>
            <a:off x="7524328" y="332656"/>
            <a:ext cx="1152128" cy="2880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CaixaDeTexto 2"/>
          <p:cNvSpPr txBox="1">
            <a:spLocks noChangeArrowheads="1"/>
          </p:cNvSpPr>
          <p:nvPr/>
        </p:nvSpPr>
        <p:spPr bwMode="auto">
          <a:xfrm>
            <a:off x="474663" y="6597352"/>
            <a:ext cx="4817417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000" dirty="0">
                <a:latin typeface="Tahoma" pitchFamily="34" charset="0"/>
              </a:rPr>
              <a:t>Ministério da Defesa Nacional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ítulo 1"/>
          <p:cNvSpPr>
            <a:spLocks noGrp="1"/>
          </p:cNvSpPr>
          <p:nvPr>
            <p:ph type="title" idx="4294967295"/>
          </p:nvPr>
        </p:nvSpPr>
        <p:spPr bwMode="auto">
          <a:xfrm>
            <a:off x="474663" y="332656"/>
            <a:ext cx="4529385" cy="50472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pt-PT" sz="1800" b="1" dirty="0" err="1">
                <a:solidFill>
                  <a:srgbClr val="336699"/>
                </a:solidFill>
                <a:latin typeface="Trebuchet MS" pitchFamily="34" charset="0"/>
              </a:rPr>
              <a:t>Cooperation</a:t>
            </a:r>
            <a:endParaRPr lang="pt-PT" sz="1400" dirty="0">
              <a:solidFill>
                <a:srgbClr val="336699"/>
              </a:solidFill>
              <a:latin typeface="Trebuchet MS" pitchFamily="34" charset="0"/>
            </a:endParaRPr>
          </a:p>
        </p:txBody>
      </p:sp>
      <p:sp>
        <p:nvSpPr>
          <p:cNvPr id="10" name="CaixaDeTexto 2"/>
          <p:cNvSpPr txBox="1">
            <a:spLocks noChangeArrowheads="1"/>
          </p:cNvSpPr>
          <p:nvPr/>
        </p:nvSpPr>
        <p:spPr bwMode="auto">
          <a:xfrm>
            <a:off x="474663" y="6597352"/>
            <a:ext cx="4817417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000" dirty="0">
                <a:latin typeface="Tahoma" pitchFamily="34" charset="0"/>
              </a:rPr>
              <a:t>SST - Portuguese </a:t>
            </a:r>
            <a:r>
              <a:rPr lang="pt-PT" sz="1000" dirty="0" err="1">
                <a:latin typeface="Tahoma" pitchFamily="34" charset="0"/>
              </a:rPr>
              <a:t>Delegation</a:t>
            </a:r>
            <a:endParaRPr lang="pt-PT" sz="1000" dirty="0">
              <a:latin typeface="Tahoma" pitchFamily="34" charset="0"/>
            </a:endParaRPr>
          </a:p>
        </p:txBody>
      </p:sp>
      <p:sp>
        <p:nvSpPr>
          <p:cNvPr id="12" name="Rectângulo 11"/>
          <p:cNvSpPr/>
          <p:nvPr/>
        </p:nvSpPr>
        <p:spPr bwMode="auto">
          <a:xfrm>
            <a:off x="7524328" y="332656"/>
            <a:ext cx="1152128" cy="2880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544128" y="836712"/>
            <a:ext cx="823525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2400" dirty="0">
                <a:solidFill>
                  <a:srgbClr val="336699"/>
                </a:solidFill>
                <a:latin typeface="Trebuchet MS" pitchFamily="34" charset="0"/>
                <a:cs typeface="+mn-cs"/>
              </a:rPr>
              <a:t>AIR Center - ATLANTIC International Research Center </a:t>
            </a:r>
            <a:br>
              <a:rPr lang="en-US" sz="2000" dirty="0">
                <a:solidFill>
                  <a:srgbClr val="336699"/>
                </a:solidFill>
                <a:latin typeface="Trebuchet MS" pitchFamily="34" charset="0"/>
                <a:cs typeface="+mn-cs"/>
              </a:rPr>
            </a:br>
            <a:endParaRPr lang="en-US" sz="700" dirty="0">
              <a:solidFill>
                <a:srgbClr val="336699"/>
              </a:solidFill>
              <a:latin typeface="Trebuchet MS" pitchFamily="34" charset="0"/>
              <a:cs typeface="+mn-cs"/>
            </a:endParaRPr>
          </a:p>
          <a:p>
            <a:pPr eaLnBrk="0" hangingPunct="0">
              <a:spcBef>
                <a:spcPct val="20000"/>
              </a:spcBef>
            </a:pPr>
            <a:r>
              <a:rPr lang="en-US" sz="2000" dirty="0">
                <a:solidFill>
                  <a:srgbClr val="336699"/>
                </a:solidFill>
                <a:latin typeface="Trebuchet MS" pitchFamily="34" charset="0"/>
                <a:cs typeface="+mn-cs"/>
              </a:rPr>
              <a:t>International network of research centers and companies that might develop new science based socio-economic opportunities.</a:t>
            </a:r>
          </a:p>
        </p:txBody>
      </p:sp>
      <p:pic>
        <p:nvPicPr>
          <p:cNvPr id="14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3"/>
          <a:stretch/>
        </p:blipFill>
        <p:spPr>
          <a:xfrm>
            <a:off x="0" y="2146036"/>
            <a:ext cx="9144000" cy="479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475699"/>
      </p:ext>
    </p:extLst>
  </p:cSld>
  <p:clrMapOvr>
    <a:masterClrMapping/>
  </p:clrMapOvr>
</p:sld>
</file>

<file path=ppt/theme/theme1.xml><?xml version="1.0" encoding="utf-8"?>
<a:theme xmlns:a="http://schemas.openxmlformats.org/drawingml/2006/main" name="GP_MDN">
  <a:themeElements>
    <a:clrScheme name="GP_final_economi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P_final_economia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PT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PT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GP_final_economi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P_final_economi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P_final_economi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P_final_economi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P_final_economi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P_final_economi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P_final_economi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P_final_economi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P_final_economi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P_final_economi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P_final_economi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P_final_economi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odelo de apresentação personalizado">
  <a:themeElements>
    <a:clrScheme name="1_Modelo de apresentação personaliz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odelo de apresentação personaliz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PT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PT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Modelo de apresentação personaliz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ersonaliz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ersonaliz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ersonaliz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ersonaliz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ersonaliz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ersonaliz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ersonaliz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ersonaliz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ersonaliz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ersonaliz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ersonaliz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Modelo de apresentação personalizado">
  <a:themeElements>
    <a:clrScheme name="2_Modelo de apresentação personaliz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Modelo de apresentação personaliz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PT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PT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Modelo de apresentação personaliz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odelo de apresentação personaliz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odelo de apresentação personaliz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odelo de apresentação personaliz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odelo de apresentação personaliz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odelo de apresentação personaliz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delo de apresentação personaliz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delo de apresentação personaliz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delo de apresentação personaliz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delo de apresentação personaliz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delo de apresentação personaliz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delo de apresentação personaliz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GP_MDN</Template>
  <TotalTime>14842</TotalTime>
  <Words>797</Words>
  <Application>Microsoft Office PowerPoint</Application>
  <PresentationFormat>Apresentação no Ecrã (4:3)</PresentationFormat>
  <Paragraphs>110</Paragraphs>
  <Slides>11</Slides>
  <Notes>9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3</vt:i4>
      </vt:variant>
      <vt:variant>
        <vt:lpstr>Títulos dos diapositivos</vt:lpstr>
      </vt:variant>
      <vt:variant>
        <vt:i4>11</vt:i4>
      </vt:variant>
    </vt:vector>
  </HeadingPairs>
  <TitlesOfParts>
    <vt:vector size="17" baseType="lpstr">
      <vt:lpstr>Arial</vt:lpstr>
      <vt:lpstr>Tahoma</vt:lpstr>
      <vt:lpstr>Trebuchet MS</vt:lpstr>
      <vt:lpstr>GP_MDN</vt:lpstr>
      <vt:lpstr>1_Modelo de apresentação personalizado</vt:lpstr>
      <vt:lpstr>2_Modelo de apresentação personalizado</vt:lpstr>
      <vt:lpstr>Apresentação do PowerPoint</vt:lpstr>
      <vt:lpstr>What is Space Surveillance and Tracking (SST) ? </vt:lpstr>
      <vt:lpstr>Space Surveillance and Tracking in an image…</vt:lpstr>
      <vt:lpstr>Portugal - support to SST</vt:lpstr>
      <vt:lpstr>Portugal - support to SST</vt:lpstr>
      <vt:lpstr>What Europe (and the world) can benefit from PT </vt:lpstr>
      <vt:lpstr>Portugal - baseline architecture for SST participation</vt:lpstr>
      <vt:lpstr>Assets locations</vt:lpstr>
      <vt:lpstr>Cooperation</vt:lpstr>
      <vt:lpstr>Step-by-Step Implementation</vt:lpstr>
      <vt:lpstr>Apresentação do PowerPoint</vt:lpstr>
    </vt:vector>
  </TitlesOfParts>
  <Company>Company Name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joana.grodrigues</dc:creator>
  <cp:lastModifiedBy>Victor Lobo</cp:lastModifiedBy>
  <cp:revision>803</cp:revision>
  <cp:lastPrinted>2014-10-17T17:07:23Z</cp:lastPrinted>
  <dcterms:created xsi:type="dcterms:W3CDTF">2011-11-30T14:47:12Z</dcterms:created>
  <dcterms:modified xsi:type="dcterms:W3CDTF">2017-07-03T12:16:21Z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0x0101000A91E16577FA6249985B0250B801C455</vt:lpwstr>
  </property>
  <property fmtid="{D5CDD505-2E9C-101B-9397-08002B2CF9AE}" pid="3" name="Tipo de Modelo">
    <vt:lpwstr>Apresentação PowerPoint</vt:lpwstr>
  </property>
  <property fmtid="{D5CDD505-2E9C-101B-9397-08002B2CF9AE}" pid="4" name="Descrição">
    <vt:lpwstr/>
  </property>
</Properties>
</file>