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80" r:id="rId14"/>
    <p:sldId id="277" r:id="rId15"/>
    <p:sldId id="279" r:id="rId16"/>
    <p:sldId id="283" r:id="rId17"/>
    <p:sldId id="284" r:id="rId18"/>
    <p:sldId id="278" r:id="rId19"/>
    <p:sldId id="281" r:id="rId20"/>
    <p:sldId id="282" r:id="rId21"/>
    <p:sldId id="285" r:id="rId22"/>
    <p:sldId id="286" r:id="rId23"/>
    <p:sldId id="289" r:id="rId24"/>
    <p:sldId id="264" r:id="rId25"/>
    <p:sldId id="287" r:id="rId26"/>
    <p:sldId id="288" r:id="rId27"/>
  </p:sldIdLst>
  <p:sldSz cx="9144000" cy="6858000" type="screen4x3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0D7FD-4BA9-48B1-BED7-C6E54C75C1D0}" type="datetimeFigureOut">
              <a:rPr lang="pt-PT" smtClean="0"/>
              <a:pPr/>
              <a:t>03/07/2017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C81C-4B30-4820-898F-9929C8C8755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../../Artigos%20pendentes/apps%20sa&#250;de%20telem&#243;vel/H.%20Communication/The%20Intensity%20of%20mHealth%20App%20Use-HC.doc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755576" y="1412776"/>
            <a:ext cx="460851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 smtClean="0"/>
              <a:t>Determinantes da Intensidade de Uso de Aplicações </a:t>
            </a:r>
            <a:r>
              <a:rPr lang="pt-PT" sz="2400" dirty="0" err="1" smtClean="0"/>
              <a:t>mHealth</a:t>
            </a:r>
            <a:r>
              <a:rPr lang="pt-PT" sz="2400" dirty="0" smtClean="0"/>
              <a:t>, através da Análise de Classes Latentes </a:t>
            </a:r>
          </a:p>
          <a:p>
            <a:endParaRPr lang="pt-PT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>
            <a:off x="899592" y="4581128"/>
            <a:ext cx="324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dirty="0" smtClean="0">
                <a:solidFill>
                  <a:schemeClr val="tx2"/>
                </a:solidFill>
              </a:rPr>
              <a:t>Jaime R. S. Fonseca</a:t>
            </a:r>
          </a:p>
          <a:p>
            <a:r>
              <a:rPr lang="pt-PT" sz="2000" dirty="0" err="1" smtClean="0">
                <a:solidFill>
                  <a:schemeClr val="tx2"/>
                </a:solidFill>
              </a:rPr>
              <a:t>jfonseca@iscsp.ulisboa.pt</a:t>
            </a:r>
            <a:endParaRPr lang="pt-PT" sz="2000" dirty="0" smtClean="0">
              <a:solidFill>
                <a:schemeClr val="tx2"/>
              </a:solidFill>
            </a:endParaRPr>
          </a:p>
          <a:p>
            <a:r>
              <a:rPr lang="pt-PT" sz="1600" dirty="0" smtClean="0">
                <a:solidFill>
                  <a:schemeClr val="tx2"/>
                </a:solidFill>
              </a:rPr>
              <a:t>2017</a:t>
            </a:r>
            <a:endParaRPr lang="pt-PT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899592" y="1988840"/>
            <a:ext cx="73448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comunicação interpessoal</a:t>
            </a:r>
            <a:r>
              <a:rPr lang="pt-PT" sz="2000" dirty="0" smtClean="0"/>
              <a:t> foi medida através de duas variáveis e os inquiridos responderam usando uma escala de 4 pontos (1 = nunca,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2 = raramente, 3 = frequentemente, 4 = muito frequentemente).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comunicação online</a:t>
            </a:r>
            <a:r>
              <a:rPr lang="pt-PT" sz="2000" dirty="0" smtClean="0"/>
              <a:t> foi medida através de três variáveis , usando uma escala de 4 pontos (1 = nunca, 2 = raramente,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3 = frequentemente, 4 = muito frequentemente).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9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988840"/>
            <a:ext cx="72008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i="1" dirty="0" smtClean="0"/>
              <a:t>Variáveis ​​sociodemográficas</a:t>
            </a:r>
          </a:p>
          <a:p>
            <a:endParaRPr lang="pt-PT" sz="2000" b="1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Várias variáveis ​​</a:t>
            </a:r>
            <a:r>
              <a:rPr lang="pt-PT" sz="2000" b="1" i="1" dirty="0" smtClean="0"/>
              <a:t> sociodemográficas </a:t>
            </a:r>
            <a:r>
              <a:rPr lang="pt-PT" sz="2000" dirty="0" smtClean="0"/>
              <a:t>foram incluídas com base nas pesquisas anteriores sobre a adesão à medicação dos pacientes e fatores influenciadores. Foram incluídos os seguintes dados demográficos (idade, sexo, estado civil, situação no trabalho, nível de educação, setor de trabalho e rendimento familiar).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10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700808"/>
            <a:ext cx="72008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Técnicas de análise de dados</a:t>
            </a:r>
          </a:p>
          <a:p>
            <a:endParaRPr lang="pt-PT" sz="2000" b="1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Para responder às questões de investigação usámos os modelos de classes latentes (Fonseca, 2013; Fonseca, 2009) seguidos dos modelos de regressão logística binária. 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Para a seleção do melhor modelo utilizámos o critério de informação AIC</a:t>
            </a:r>
            <a:r>
              <a:rPr lang="pt-PT" sz="2000" baseline="-25000" dirty="0" smtClean="0"/>
              <a:t>3</a:t>
            </a:r>
            <a:r>
              <a:rPr lang="pt-PT" sz="2000" dirty="0" smtClean="0"/>
              <a:t>, pois todas as variáveis são categóricas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(Fonseca e Cardoso, 2007).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11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12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475656" y="1988840"/>
          <a:ext cx="6264697" cy="2880320"/>
        </p:xfrm>
        <a:graphic>
          <a:graphicData uri="http://schemas.openxmlformats.org/drawingml/2006/table">
            <a:tbl>
              <a:tblPr/>
              <a:tblGrid>
                <a:gridCol w="2208298"/>
                <a:gridCol w="1335706"/>
                <a:gridCol w="1437894"/>
                <a:gridCol w="1282799"/>
              </a:tblGrid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 smtClean="0">
                          <a:latin typeface="Times New Roman"/>
                          <a:ea typeface="Calibri"/>
                          <a:cs typeface="Arial"/>
                        </a:rPr>
                        <a:t>Indicadores</a:t>
                      </a:r>
                      <a:endParaRPr lang="en-GB" sz="1200" dirty="0" smtClean="0">
                        <a:latin typeface="Times New Roman"/>
                        <a:ea typeface="Calibri"/>
                        <a:cs typeface="Arial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Times New Roman"/>
                          <a:ea typeface="Calibri"/>
                          <a:cs typeface="Arial"/>
                        </a:rPr>
                        <a:t>(</a:t>
                      </a:r>
                      <a:r>
                        <a:rPr lang="en-GB" sz="1800" dirty="0" err="1" smtClean="0">
                          <a:latin typeface="Times New Roman"/>
                          <a:ea typeface="Calibri"/>
                          <a:cs typeface="Arial"/>
                        </a:rPr>
                        <a:t>Utilidade</a:t>
                      </a:r>
                      <a:r>
                        <a:rPr lang="en-GB" sz="1200" dirty="0" smtClean="0">
                          <a:latin typeface="Times New Roman"/>
                          <a:ea typeface="Calibri"/>
                          <a:cs typeface="Arial"/>
                        </a:rPr>
                        <a:t>)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200" dirty="0" smtClean="0">
                          <a:latin typeface="Times New Roman"/>
                          <a:ea typeface="Calibri"/>
                          <a:cs typeface="Arial"/>
                        </a:rPr>
                        <a:t>Concordantes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Calibri"/>
                          <a:cs typeface="Arial"/>
                        </a:rPr>
                        <a:t>(61%)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200" dirty="0" smtClean="0">
                          <a:latin typeface="Times New Roman"/>
                          <a:ea typeface="Calibri"/>
                          <a:cs typeface="Arial"/>
                        </a:rPr>
                        <a:t>Discordantes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Calibri"/>
                          <a:cs typeface="Arial"/>
                        </a:rPr>
                        <a:t>(25%)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200" dirty="0" smtClean="0">
                          <a:latin typeface="Times New Roman"/>
                          <a:ea typeface="Calibri"/>
                          <a:cs typeface="Arial"/>
                        </a:rPr>
                        <a:t>T concordantes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Calibri"/>
                          <a:cs typeface="Arial"/>
                        </a:rPr>
                        <a:t>(14%)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Times New Roman"/>
                          <a:ea typeface="Calibri"/>
                          <a:cs typeface="Arial"/>
                        </a:rPr>
                        <a:t>O uso de aplicações de saúde para telemóvel permite-lhe alcançar os seus objetivos de saúde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Concordo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Discordo totalmente; Discordo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Concordo totalmente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Times New Roman"/>
                          <a:ea typeface="Calibri"/>
                          <a:cs typeface="Arial"/>
                        </a:rPr>
                        <a:t>O uso de aplicações de saúde para telemóvel ajudam-no a monitorar suas atividades / desempenho de saúde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Concordo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Discordo totalmente; Discordo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Concordo totalmente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Tabela 1 Perfil dos inquiridos segundo Utilidade </a:t>
            </a:r>
            <a:endParaRPr kumimoji="0" lang="pt-PT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827584" y="1412776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000" dirty="0" smtClean="0"/>
              <a:t>Modelos de classes latentes</a:t>
            </a:r>
            <a:endParaRPr lang="pt-PT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971600" y="1916832"/>
            <a:ext cx="72008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Conclusão</a:t>
            </a:r>
          </a:p>
          <a:p>
            <a:endParaRPr lang="pt-PT" sz="2000" b="1" dirty="0" smtClean="0"/>
          </a:p>
          <a:p>
            <a:r>
              <a:rPr lang="pt-PT" sz="2000" b="1" dirty="0" smtClean="0"/>
              <a:t>QI1</a:t>
            </a:r>
          </a:p>
          <a:p>
            <a:endParaRPr lang="pt-PT" sz="2000" b="1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Descobrimos como determinantes para a intensidade de uso de </a:t>
            </a:r>
            <a:r>
              <a:rPr lang="pt-PT" sz="2000" dirty="0" err="1" smtClean="0"/>
              <a:t>apps</a:t>
            </a:r>
            <a:r>
              <a:rPr lang="pt-PT" sz="2000" dirty="0" smtClean="0"/>
              <a:t> de saúde para telemóvel, a </a:t>
            </a:r>
            <a:r>
              <a:rPr lang="pt-PT" sz="2000" b="1" dirty="0" smtClean="0"/>
              <a:t>satisfação</a:t>
            </a:r>
            <a:r>
              <a:rPr lang="pt-PT" sz="2000" dirty="0" smtClean="0"/>
              <a:t> com </a:t>
            </a:r>
            <a:r>
              <a:rPr lang="pt-PT" sz="2000" dirty="0" err="1" smtClean="0"/>
              <a:t>apps</a:t>
            </a:r>
            <a:r>
              <a:rPr lang="pt-PT" sz="2000" dirty="0" smtClean="0"/>
              <a:t> e a </a:t>
            </a:r>
            <a:r>
              <a:rPr lang="pt-PT" sz="2000" b="1" dirty="0" smtClean="0"/>
              <a:t>motivação</a:t>
            </a:r>
            <a:r>
              <a:rPr lang="pt-PT" sz="2000" dirty="0" smtClean="0"/>
              <a:t> </a:t>
            </a:r>
            <a:r>
              <a:rPr lang="pt-PT" sz="2000" b="1" dirty="0" smtClean="0"/>
              <a:t>para instalar </a:t>
            </a:r>
            <a:r>
              <a:rPr lang="pt-PT" sz="2000" dirty="0" smtClean="0"/>
              <a:t>aplicações.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13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14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899592" y="1988840"/>
          <a:ext cx="7272808" cy="3440008"/>
        </p:xfrm>
        <a:graphic>
          <a:graphicData uri="http://schemas.openxmlformats.org/drawingml/2006/table">
            <a:tbl>
              <a:tblPr/>
              <a:tblGrid>
                <a:gridCol w="253396"/>
                <a:gridCol w="1689314"/>
                <a:gridCol w="1013588"/>
                <a:gridCol w="844657"/>
                <a:gridCol w="1098054"/>
                <a:gridCol w="675726"/>
                <a:gridCol w="675726"/>
                <a:gridCol w="1022347"/>
              </a:tblGrid>
              <a:tr h="360040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S.E.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 err="1">
                          <a:latin typeface="Times New Roman"/>
                          <a:ea typeface="Calibri"/>
                          <a:cs typeface="Arial"/>
                        </a:rPr>
                        <a:t>Wald</a:t>
                      </a: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 err="1">
                          <a:latin typeface="Times New Roman"/>
                          <a:ea typeface="Calibri"/>
                          <a:cs typeface="Arial"/>
                        </a:rPr>
                        <a:t>df</a:t>
                      </a: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p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Exp(B)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0040">
                <a:tc rowSpan="3"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2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Satisfação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60,913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Satisfação (1)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-4,277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,712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36,079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Satisfação (2)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-2,584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,519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24,834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0040">
                <a:tc rowSpan="4"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2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Satisfação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43,258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Satisfação (1)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-3,855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,715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29,097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Satisfação (2)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-2,006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,532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14,202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,134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Motivação para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instalar</a:t>
                      </a:r>
                      <a:r>
                        <a:rPr lang="pt-PT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(1)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-3,595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1,014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12,580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071">
                <a:tc gridSpan="8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a. Variável selecionada no passo 1: Satisfação.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28071">
                <a:tc gridSpan="8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b. Variável selecionada no passo 2: Motivação para instalar.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ângulo 6"/>
          <p:cNvSpPr/>
          <p:nvPr/>
        </p:nvSpPr>
        <p:spPr>
          <a:xfrm>
            <a:off x="683568" y="1412776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000" dirty="0" smtClean="0"/>
              <a:t>Modelos RLB</a:t>
            </a:r>
            <a:endParaRPr lang="pt-PT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15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43608" y="1916832"/>
            <a:ext cx="698477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Os resultados sugerem que a </a:t>
            </a: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satisfação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 pode ser um dos fatores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sz="2000" dirty="0" smtClean="0">
                <a:latin typeface="Times New Roman" pitchFamily="18" charset="0"/>
                <a:ea typeface="TimesNewRomanPSMT"/>
                <a:cs typeface="Times New Roman" pitchFamily="18" charset="0"/>
              </a:rPr>
              <a:t> 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mais determinantes, incentivando o uso de tecnologias de comunicação para a melhoria da saúde pública, seguido de </a:t>
            </a: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Motivação para instalação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Bhattacherjee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 (2001) sugeriu que as intenções de continuar a utilizar são determinadas pela </a:t>
            </a:r>
            <a:r>
              <a:rPr kumimoji="0" lang="pt-P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satisfação</a:t>
            </a: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 com a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/>
                <a:cs typeface="Times New Roman" pitchFamily="18" charset="0"/>
              </a:rPr>
              <a:t>experiência de uso passado.</a:t>
            </a:r>
            <a:endParaRPr kumimoji="0" lang="pt-PT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16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43608" y="2132856"/>
            <a:ext cx="69847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Os resultados não encontraram efeito significativo da exposição a informações dos meios de comunicação (Impressa, TV ou Internet). Isso é positivo, uma vez que as conclusões do estudo de </a:t>
            </a:r>
            <a:r>
              <a:rPr lang="pt-PT" sz="2000" dirty="0" err="1" smtClean="0"/>
              <a:t>Im</a:t>
            </a:r>
            <a:r>
              <a:rPr lang="pt-PT" sz="2000" dirty="0" smtClean="0"/>
              <a:t> e </a:t>
            </a:r>
            <a:r>
              <a:rPr lang="pt-PT" sz="2000" dirty="0" err="1" smtClean="0"/>
              <a:t>Huh</a:t>
            </a:r>
            <a:r>
              <a:rPr lang="pt-PT" sz="2000" dirty="0" smtClean="0"/>
              <a:t> (2017) adicionam novas evidências sobre efeitos adversos da exposição a informações de saúde dos meios de comunicação sobre comportamentos de saúde.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971600" y="1484784"/>
            <a:ext cx="72008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2000" b="1" dirty="0" smtClean="0"/>
          </a:p>
          <a:p>
            <a:endParaRPr lang="pt-PT" sz="2000" b="1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QI2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No que diz respeito a variáveis sociodemográficas, o modelo de RLB selecionou o </a:t>
            </a:r>
            <a:r>
              <a:rPr lang="pt-PT" sz="2000" b="1" dirty="0" smtClean="0"/>
              <a:t>nível de educação </a:t>
            </a:r>
            <a:r>
              <a:rPr lang="pt-PT" sz="2000" dirty="0" smtClean="0"/>
              <a:t>como determinante para a intensidade de uso de </a:t>
            </a:r>
            <a:r>
              <a:rPr lang="pt-PT" sz="2000" dirty="0" err="1" smtClean="0"/>
              <a:t>apps</a:t>
            </a:r>
            <a:r>
              <a:rPr lang="pt-PT" sz="2000" dirty="0" smtClean="0"/>
              <a:t> de saúde para telemóvel.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17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18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043608" y="2060848"/>
          <a:ext cx="7200802" cy="3901440"/>
        </p:xfrm>
        <a:graphic>
          <a:graphicData uri="http://schemas.openxmlformats.org/drawingml/2006/table">
            <a:tbl>
              <a:tblPr/>
              <a:tblGrid>
                <a:gridCol w="25400"/>
                <a:gridCol w="1668068"/>
                <a:gridCol w="887055"/>
                <a:gridCol w="1048337"/>
                <a:gridCol w="887055"/>
                <a:gridCol w="645131"/>
                <a:gridCol w="887055"/>
                <a:gridCol w="1152701"/>
              </a:tblGrid>
              <a:tr h="197361">
                <a:tc grid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B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S.E.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Wald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 err="1">
                          <a:latin typeface="Times New Roman"/>
                          <a:ea typeface="Calibri"/>
                          <a:cs typeface="Arial"/>
                        </a:rPr>
                        <a:t>df</a:t>
                      </a: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p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Exp(B)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8703">
                <a:tc rowSpan="7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400" dirty="0" smtClean="0">
                          <a:latin typeface="Times New Roman"/>
                          <a:ea typeface="Calibri"/>
                          <a:cs typeface="Arial"/>
                        </a:rPr>
                        <a:t> 1</a:t>
                      </a:r>
                      <a:endParaRPr lang="pt-PT" sz="12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 kern="12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Educação</a:t>
                      </a: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pt-PT" sz="160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82,06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pt-PT" sz="1600" dirty="0"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3071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Arial"/>
                        </a:rPr>
                        <a:t>Educação</a:t>
                      </a:r>
                      <a:r>
                        <a:rPr lang="pt-PT" sz="1600" dirty="0" smtClean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(1)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-1,79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1,08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2,75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,167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1374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Educação (2)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-3,43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1,02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11,42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Educação (3)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-5,21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26,99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,005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Educação (4)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-3,26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,51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40,89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Educação (5)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-21,20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11602,7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>
                          <a:latin typeface="Times New Roman"/>
                          <a:ea typeface="Calibri"/>
                          <a:cs typeface="Arial"/>
                        </a:rPr>
                        <a:t>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Educação (6)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-21,20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23205,4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,99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pt-PT" sz="1600" dirty="0">
                          <a:latin typeface="Times New Roman"/>
                          <a:ea typeface="Calibri"/>
                          <a:cs typeface="Arial"/>
                        </a:rPr>
                        <a:t>,000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ângulo 6"/>
          <p:cNvSpPr/>
          <p:nvPr/>
        </p:nvSpPr>
        <p:spPr>
          <a:xfrm>
            <a:off x="755576" y="1556792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2000" dirty="0" err="1" smtClean="0"/>
              <a:t>Modlo</a:t>
            </a:r>
            <a:r>
              <a:rPr lang="pt-PT" sz="2000" dirty="0" smtClean="0"/>
              <a:t> RLB (sociodemográficas)</a:t>
            </a:r>
            <a:endParaRPr lang="pt-PT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988840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Questões de investigação</a:t>
            </a:r>
          </a:p>
          <a:p>
            <a:endParaRPr lang="pt-PT" sz="2000" b="1" dirty="0" smtClean="0"/>
          </a:p>
          <a:p>
            <a:endParaRPr lang="pt-PT" sz="2000" b="1" dirty="0" smtClean="0"/>
          </a:p>
          <a:p>
            <a:r>
              <a:rPr lang="pt-PT" sz="2000" b="1" dirty="0" smtClean="0"/>
              <a:t>QI</a:t>
            </a:r>
            <a:r>
              <a:rPr lang="pt-PT" sz="2000" b="1" baseline="-25000" dirty="0" smtClean="0"/>
              <a:t>1</a:t>
            </a:r>
            <a:r>
              <a:rPr lang="pt-PT" sz="2000" b="1" dirty="0" smtClean="0"/>
              <a:t>:</a:t>
            </a:r>
            <a:r>
              <a:rPr lang="pt-PT" sz="2000" dirty="0" smtClean="0"/>
              <a:t> Quais são os determinantes da intensidade de uso das    </a:t>
            </a:r>
          </a:p>
          <a:p>
            <a:r>
              <a:rPr lang="pt-PT" sz="2000" dirty="0" smtClean="0"/>
              <a:t>          aplicações de saúde móvel?</a:t>
            </a:r>
          </a:p>
          <a:p>
            <a:endParaRPr lang="pt-PT" sz="2000" dirty="0" smtClean="0"/>
          </a:p>
          <a:p>
            <a:endParaRPr lang="pt-PT" sz="2000" dirty="0" smtClean="0"/>
          </a:p>
          <a:p>
            <a:r>
              <a:rPr lang="pt-PT" sz="2000" b="1" dirty="0" smtClean="0"/>
              <a:t>QI</a:t>
            </a:r>
            <a:r>
              <a:rPr lang="pt-PT" sz="2000" b="1" baseline="-25000" dirty="0" smtClean="0"/>
              <a:t>2</a:t>
            </a:r>
            <a:r>
              <a:rPr lang="pt-PT" sz="2000" b="1" dirty="0" smtClean="0"/>
              <a:t>:</a:t>
            </a:r>
            <a:r>
              <a:rPr lang="pt-PT" sz="2000" dirty="0" smtClean="0"/>
              <a:t> Quais são os determinantes sociodemográficos da intensidade </a:t>
            </a:r>
          </a:p>
          <a:p>
            <a:r>
              <a:rPr lang="pt-PT" sz="2000" dirty="0" smtClean="0"/>
              <a:t>          de uso das aplicações de saúde móvel?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19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971600" y="1628800"/>
            <a:ext cx="72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Becker </a:t>
            </a:r>
            <a:r>
              <a:rPr lang="pt-PT" sz="2000" dirty="0" err="1" smtClean="0"/>
              <a:t>et</a:t>
            </a:r>
            <a:r>
              <a:rPr lang="pt-PT" sz="2000" dirty="0" smtClean="0"/>
              <a:t> al. (2013) </a:t>
            </a:r>
            <a:r>
              <a:rPr lang="pt-PT" sz="2000" dirty="0" err="1" smtClean="0"/>
              <a:t>concluiram</a:t>
            </a:r>
            <a:r>
              <a:rPr lang="pt-PT" sz="2000" dirty="0" smtClean="0"/>
              <a:t>, no que diz respeito ao uso da Internet móvel, que existe uma cisão entre indivíduos com ensino superior e aqueles que apenas têm qualificações básicas.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De acordo com </a:t>
            </a:r>
            <a:r>
              <a:rPr lang="pt-PT" sz="2000" dirty="0" err="1" smtClean="0"/>
              <a:t>Freedman</a:t>
            </a:r>
            <a:r>
              <a:rPr lang="pt-PT" sz="2000" dirty="0" smtClean="0"/>
              <a:t> </a:t>
            </a:r>
            <a:r>
              <a:rPr lang="pt-PT" sz="2000" dirty="0" err="1" smtClean="0"/>
              <a:t>et</a:t>
            </a:r>
            <a:r>
              <a:rPr lang="pt-PT" sz="2000" dirty="0" smtClean="0"/>
              <a:t> al. (2009), há uma necessidade de aumentar os níveis de alfabetização em saúde pública entre o público em geral, sendo credível que quanto mais alto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 o nível de educação, mais fácil será a alfabetização em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 saúde e a alfabetização em saúde pública.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20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971600" y="1844824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Contribuição, Limitações e Pesquisa Futura</a:t>
            </a:r>
          </a:p>
          <a:p>
            <a:endParaRPr lang="pt-PT" sz="2000" b="1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Este estudo contribui para a teoria da </a:t>
            </a:r>
            <a:r>
              <a:rPr lang="pt-PT" sz="2000" dirty="0" err="1" smtClean="0"/>
              <a:t>mHealth</a:t>
            </a:r>
            <a:r>
              <a:rPr lang="pt-PT" sz="2000" dirty="0" smtClean="0"/>
              <a:t>. Primeiro, amplia a teoria para avaliar os determinantes da intensidade do uso de aplicações móveis, tanto em comportamentos saudáveis ​​como informações sobre saúde. Em segundo lugar, estende a teoria para avaliar os determinantes sociodemográficos da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intensidade do uso de aplicações móveis.</a:t>
            </a: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21</a:t>
            </a:r>
          </a:p>
        </p:txBody>
      </p:sp>
      <p:sp>
        <p:nvSpPr>
          <p:cNvPr id="7" name="Rectângulo 6"/>
          <p:cNvSpPr/>
          <p:nvPr/>
        </p:nvSpPr>
        <p:spPr>
          <a:xfrm>
            <a:off x="971600" y="2852936"/>
            <a:ext cx="720080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Em termos de implicações práticas, o estudo fornece conhecimentos sólidos sobre o uso de aplicações de saúde para telemóveis na melhoria dos cuidados de saúde pública.</a:t>
            </a: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21</a:t>
            </a:r>
          </a:p>
        </p:txBody>
      </p:sp>
      <p:sp>
        <p:nvSpPr>
          <p:cNvPr id="7" name="Rectângulo 6"/>
          <p:cNvSpPr/>
          <p:nvPr/>
        </p:nvSpPr>
        <p:spPr>
          <a:xfrm>
            <a:off x="971600" y="2204864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Todavia, o presente estudo possui uma limitação metodológica. Foi concebido através de um estudo transversal.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Sugere-se que se investiguem as questões abordadas no presente estudo usando um desenho longitudinal, para melhor esclarecer a relação causal entre a intensidade do uso de aplicações móveis e dimensões.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55576" y="620688"/>
            <a:ext cx="763284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/>
              <a:t>Referências</a:t>
            </a:r>
            <a:endParaRPr lang="en-US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n-US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Becker, S., </a:t>
            </a:r>
            <a:r>
              <a:rPr lang="en-US" dirty="0" err="1" smtClean="0"/>
              <a:t>Kribben</a:t>
            </a:r>
            <a:r>
              <a:rPr lang="en-US" dirty="0" smtClean="0"/>
              <a:t>, A., Meister, S., </a:t>
            </a:r>
            <a:r>
              <a:rPr lang="en-US" dirty="0" err="1" smtClean="0"/>
              <a:t>Diamantidis</a:t>
            </a:r>
            <a:r>
              <a:rPr lang="en-US" dirty="0" smtClean="0"/>
              <a:t>, C. J., Unger, N., e Mitchell, A. 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(2013). User Profiles of a Smartphone Application to Support Drug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Adherence — Experiences from the </a:t>
            </a:r>
            <a:r>
              <a:rPr lang="en-US" dirty="0" err="1" smtClean="0"/>
              <a:t>iNephro</a:t>
            </a:r>
            <a:r>
              <a:rPr lang="en-US" dirty="0" smtClean="0"/>
              <a:t> Project. </a:t>
            </a:r>
            <a:r>
              <a:rPr lang="en-US" i="1" dirty="0" err="1" smtClean="0"/>
              <a:t>PLoS</a:t>
            </a:r>
            <a:r>
              <a:rPr lang="en-US" i="1" dirty="0" smtClean="0"/>
              <a:t> One 8</a:t>
            </a:r>
            <a:r>
              <a:rPr lang="en-US" dirty="0" smtClean="0"/>
              <a:t>(10), e78547.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/>
              <a:t>Bhattacherjee</a:t>
            </a:r>
            <a:r>
              <a:rPr lang="en-US" dirty="0" smtClean="0"/>
              <a:t>, A. (2001). Understanding information systems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continuance: an expectation-confirmation model. </a:t>
            </a:r>
            <a:r>
              <a:rPr lang="en-US" i="1" dirty="0" smtClean="0"/>
              <a:t>MIS Quarterly, 25</a:t>
            </a:r>
            <a:r>
              <a:rPr lang="en-US" dirty="0" smtClean="0"/>
              <a:t> (3),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351–370.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n-US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Ellison, N. B., </a:t>
            </a:r>
            <a:r>
              <a:rPr lang="en-US" dirty="0" err="1" smtClean="0"/>
              <a:t>Steinfield</a:t>
            </a:r>
            <a:r>
              <a:rPr lang="en-US" dirty="0" smtClean="0"/>
              <a:t>, C., &amp; Lampe, C. (2007). The benefits of </a:t>
            </a:r>
            <a:r>
              <a:rPr lang="en-US" dirty="0" err="1" smtClean="0"/>
              <a:t>Facebook</a:t>
            </a:r>
            <a:r>
              <a:rPr lang="en-US" dirty="0" smtClean="0"/>
              <a:t> ‘‘friends:’’ social capital and college students’ use of online social network sites. </a:t>
            </a:r>
            <a:r>
              <a:rPr lang="en-US" i="1" dirty="0" smtClean="0"/>
              <a:t>Journal of Computer-Mediated Communication 12</a:t>
            </a:r>
            <a:r>
              <a:rPr lang="en-US" dirty="0" smtClean="0"/>
              <a:t>(4): 1143–1168.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pt-P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			Fonseca, J. R. S. (2013). Clustering in the Field of 				Social Sciences: That’s Your Choice. </a:t>
            </a:r>
            <a:r>
              <a:rPr lang="en-US" i="1" dirty="0" smtClean="0"/>
              <a:t>International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/>
              <a:t>			Journal of Social Research Methodology, 16</a:t>
            </a:r>
            <a:r>
              <a:rPr lang="en-US" dirty="0" smtClean="0"/>
              <a:t> (5), 				403-428.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1264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620688"/>
            <a:ext cx="777686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Fonseca, J. R. S. (2009). Customer Satisfaction Study via a Latent Segment Model.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/>
              <a:t>Journal of Retailing and Consumer Services, 16</a:t>
            </a:r>
            <a:r>
              <a:rPr lang="en-US" dirty="0" smtClean="0"/>
              <a:t>, 352-359.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 </a:t>
            </a:r>
          </a:p>
          <a:p>
            <a:r>
              <a:rPr lang="pt-PT" dirty="0" smtClean="0"/>
              <a:t>Fonseca, J. R. S. e Cardoso, M. G. M. S. (2007). </a:t>
            </a:r>
            <a:r>
              <a:rPr lang="en-US" dirty="0" smtClean="0"/>
              <a:t>Mixture-Model Cluster Analysis </a:t>
            </a:r>
          </a:p>
          <a:p>
            <a:r>
              <a:rPr lang="en-US" dirty="0" smtClean="0"/>
              <a:t>using Information Theoretical Criteria. </a:t>
            </a:r>
            <a:r>
              <a:rPr lang="en-US" i="1" dirty="0" smtClean="0"/>
              <a:t>Intelligent Data Analysis 11</a:t>
            </a:r>
            <a:r>
              <a:rPr lang="en-US" dirty="0" smtClean="0"/>
              <a:t> (2), p. 155-173.</a:t>
            </a:r>
            <a:endParaRPr lang="pt-PT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/>
              <a:t>Im</a:t>
            </a:r>
            <a:r>
              <a:rPr lang="en-US" dirty="0" smtClean="0"/>
              <a:t>, H. e Huh, J. (2017). Does Health Information in Mass Media Help or Hurt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Patients? Investigation of Potential Negative Influence of Mass Media Health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Information on Patients’ Beliefs and Medication Regimen Adherence.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/>
              <a:t>Journal of Health Communication, 22</a:t>
            </a:r>
            <a:r>
              <a:rPr lang="en-US" dirty="0" smtClean="0"/>
              <a:t>(3), 214-222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/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		Kwon, M.-W, </a:t>
            </a:r>
            <a:r>
              <a:rPr lang="en-US" dirty="0" err="1" smtClean="0"/>
              <a:t>Mun</a:t>
            </a:r>
            <a:r>
              <a:rPr lang="en-US" dirty="0" smtClean="0"/>
              <a:t>, K., Lee, J. K., McLeod, D. M.  e </a:t>
            </a:r>
            <a:r>
              <a:rPr lang="en-US" dirty="0" err="1" smtClean="0"/>
              <a:t>D’Angelo</a:t>
            </a:r>
            <a:r>
              <a:rPr lang="en-US" dirty="0" smtClean="0"/>
              <a:t>,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		J. (2016). Is mobile health all peer pressure? The influence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/>
              <a:t>		of mass media exposure on the motivation to use mobile 			health apps. </a:t>
            </a:r>
            <a:r>
              <a:rPr lang="en-US" i="1" dirty="0" smtClean="0"/>
              <a:t>Convergence: The International Journal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/>
              <a:t>		of Research into New Media Technologies</a:t>
            </a:r>
            <a:r>
              <a:rPr lang="en-US" dirty="0" smtClean="0"/>
              <a:t>, 1–22.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4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2288197"/>
            <a:ext cx="77768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  <a:hlinkClick r:id="rId3" action="ppaction://hlinkfile"/>
              </a:rPr>
              <a:t>Todas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  <a:hlinkClick r:id="rId3" action="ppaction://hlinkfile"/>
              </a:rPr>
              <a:t> as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NewRomanPSMT" charset="-128"/>
                <a:cs typeface="Times New Roman" pitchFamily="18" charset="0"/>
                <a:hlinkClick r:id="rId3" action="ppaction://hlinkfile"/>
              </a:rPr>
              <a:t>variáveis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NewRomanPSMT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4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988840"/>
            <a:ext cx="72008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Métodos</a:t>
            </a:r>
          </a:p>
          <a:p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Foi </a:t>
            </a:r>
            <a:r>
              <a:rPr lang="pt-PT" sz="2000" dirty="0" smtClean="0"/>
              <a:t>usada uma metodologia quantitativa, adotando um desenho de investigação transversal e relacional para avaliar a intensidade de uso das aplicações de saúde móveis e os seus determinantes, na população portuguesa, através do uso de um inquérito por questionário online (n = 349).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2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844824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b="1" dirty="0" smtClean="0"/>
              <a:t>Medidas</a:t>
            </a:r>
          </a:p>
          <a:p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variável dependente foi medida através da questão seguinte (</a:t>
            </a:r>
            <a:r>
              <a:rPr lang="en-US" sz="2000" dirty="0" smtClean="0"/>
              <a:t>Ellison et al., 2007; Kwon, </a:t>
            </a:r>
            <a:r>
              <a:rPr lang="en-US" sz="2000" dirty="0" err="1" smtClean="0"/>
              <a:t>Mun</a:t>
            </a:r>
            <a:r>
              <a:rPr lang="en-US" sz="2000" dirty="0" smtClean="0"/>
              <a:t>, Lee, McLeod  e </a:t>
            </a:r>
            <a:r>
              <a:rPr lang="en-US" sz="2000" dirty="0" err="1" smtClean="0"/>
              <a:t>D’Angelo</a:t>
            </a:r>
            <a:r>
              <a:rPr lang="en-US" sz="2000" dirty="0" smtClean="0"/>
              <a:t>, 2016)</a:t>
            </a:r>
            <a:r>
              <a:rPr lang="pt-PT" sz="2000" dirty="0" smtClean="0"/>
              <a:t>: </a:t>
            </a:r>
            <a:r>
              <a:rPr lang="pt-PT" sz="2000" i="1" dirty="0" smtClean="0"/>
              <a:t>tipicamente, quantas vezes usa aplicações de </a:t>
            </a:r>
            <a:r>
              <a:rPr lang="pt-PT" sz="2000" i="1" dirty="0" err="1" smtClean="0"/>
              <a:t>smartphones</a:t>
            </a:r>
            <a:r>
              <a:rPr lang="pt-PT" sz="2000" i="1" dirty="0" smtClean="0"/>
              <a:t> relacionados com a saúde numa semana</a:t>
            </a:r>
            <a:r>
              <a:rPr lang="pt-PT" sz="2000" dirty="0" smtClean="0"/>
              <a:t>?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As opções de resposta são: 1: nenhum; 2: 1 até 3;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3: 4 até 6; 4: 7 até 9 e 5: mais de 9</a:t>
            </a:r>
            <a:endParaRPr lang="pt-PT" sz="2000" dirty="0"/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3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844824"/>
            <a:ext cx="7200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utilidade</a:t>
            </a:r>
            <a:r>
              <a:rPr lang="pt-PT" sz="2000" dirty="0" smtClean="0"/>
              <a:t> foi medida através de duas variáveis e os inquiridos responderam usando uma escala de 4 pontos (1 = discordo totalmente, 2 = discordo, 3 = concordo, 4 = concordo totalmente).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atitude</a:t>
            </a:r>
            <a:r>
              <a:rPr lang="pt-PT" sz="2000" dirty="0" smtClean="0"/>
              <a:t> foi medida através de quatro variáveis e utilizámos para cada um uma escala de 4 pontos (1 = discordo totalmente,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2 = discordo, 3 = concordar, 4 = concordo totalmente).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4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844824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autoeficácia</a:t>
            </a:r>
            <a:r>
              <a:rPr lang="pt-PT" sz="2000" dirty="0" smtClean="0"/>
              <a:t> foi medida através de duas variáveis e os inquiridos responderam usando uma escala de 4 pontos (1 = discordo totalmente, 2 = discordo, 3 = concordar, 4 = concordo totalmente).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eficácia</a:t>
            </a:r>
            <a:r>
              <a:rPr lang="pt-PT" sz="2000" dirty="0" smtClean="0"/>
              <a:t> foi medida através de duas </a:t>
            </a:r>
            <a:r>
              <a:rPr lang="pt-PT" sz="2000" dirty="0" smtClean="0"/>
              <a:t>variáveis, </a:t>
            </a:r>
            <a:r>
              <a:rPr lang="pt-PT" sz="2000" dirty="0" smtClean="0"/>
              <a:t>utilizando uma escala de 4 pontos (1 = completamente ineficaz,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2 = moderadamente ineficaz, 3 = moderadamente eficaz,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4 = completamente eficaz).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5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844824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satisfação</a:t>
            </a:r>
            <a:r>
              <a:rPr lang="pt-PT" sz="2000" dirty="0" smtClean="0"/>
              <a:t> foi medida através de três </a:t>
            </a:r>
            <a:r>
              <a:rPr lang="pt-PT" sz="2000" dirty="0" smtClean="0"/>
              <a:t>variáveis, </a:t>
            </a:r>
            <a:r>
              <a:rPr lang="pt-PT" sz="2000" dirty="0" smtClean="0"/>
              <a:t>usando uma escala de 4 pontos (1 = completamente insatisfeito, 2 = insatisfeito, 3 = satisfeito, 4 = completamente satisfeito).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motivação</a:t>
            </a:r>
            <a:r>
              <a:rPr lang="pt-PT" sz="2000" dirty="0" smtClean="0"/>
              <a:t> </a:t>
            </a:r>
            <a:r>
              <a:rPr lang="pt-PT" sz="2000" i="1" dirty="0" smtClean="0"/>
              <a:t>para a instalação</a:t>
            </a:r>
            <a:r>
              <a:rPr lang="pt-PT" sz="2000" dirty="0" smtClean="0"/>
              <a:t> foi medida através de duas variáveis e os inquiridos responderam usando uma escala de 4 pontos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(1 = discordo totalmente, 2 = discordo, 3 = concordo,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4 = concordo totalmente).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6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043608" y="1844824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motivação para o uso</a:t>
            </a:r>
            <a:r>
              <a:rPr lang="pt-PT" sz="2000" dirty="0" smtClean="0"/>
              <a:t> foi medida através de dez variáveis, usando uma escala de 4 pontos (1 = discordo totalmente, 2 = discordo,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3 = concordo, 4 = concordo totalmente).</a:t>
            </a:r>
          </a:p>
          <a:p>
            <a:pPr>
              <a:lnSpc>
                <a:spcPct val="150000"/>
              </a:lnSpc>
            </a:pPr>
            <a:endParaRPr lang="pt-PT" sz="2000" dirty="0" smtClean="0"/>
          </a:p>
          <a:p>
            <a:pPr>
              <a:lnSpc>
                <a:spcPct val="150000"/>
              </a:lnSpc>
            </a:pPr>
            <a:r>
              <a:rPr lang="pt-PT" sz="2000" dirty="0" smtClean="0"/>
              <a:t>A </a:t>
            </a:r>
            <a:r>
              <a:rPr lang="pt-PT" sz="2000" i="1" dirty="0" smtClean="0"/>
              <a:t>norma de pares</a:t>
            </a:r>
            <a:r>
              <a:rPr lang="pt-PT" sz="2000" dirty="0" smtClean="0"/>
              <a:t> foi medida através de quatro variáveis e os inquiridos responderam usando uma escala de 4 pontos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(1 = discordo totalmente, 2 = discordo, 3 = concordo,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4 = concordo totalmente).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7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971600" y="2204864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i="1" dirty="0" smtClean="0"/>
              <a:t>Frequência de exposição aos meios de comunicação de massa sobre informação de saúde</a:t>
            </a:r>
            <a:r>
              <a:rPr lang="pt-PT" sz="2000" dirty="0" smtClean="0"/>
              <a:t> foi medida através de três tipos diferentes de media (TV, revistas ou boletins informativos e Internet). 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Para cada tipo de media, os inquiridos responderam usando uma escala de 4 pontos (1 = nunca, 2 = raramente, 3 = frequentemente, 4 = muito frequentemente).</a:t>
            </a:r>
          </a:p>
        </p:txBody>
      </p:sp>
      <p:sp>
        <p:nvSpPr>
          <p:cNvPr id="5" name="Rectângulo 4"/>
          <p:cNvSpPr/>
          <p:nvPr/>
        </p:nvSpPr>
        <p:spPr>
          <a:xfrm>
            <a:off x="755576" y="548680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/>
              <a:t>Intensidade de Uso de </a:t>
            </a:r>
            <a:r>
              <a:rPr lang="pt-PT" sz="2800" dirty="0" err="1" smtClean="0"/>
              <a:t>Apps</a:t>
            </a:r>
            <a:r>
              <a:rPr lang="pt-PT" sz="2800" dirty="0" smtClean="0"/>
              <a:t> para Telemóvel</a:t>
            </a:r>
            <a:endParaRPr lang="pt-PT" sz="2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Rectângulo 3"/>
          <p:cNvSpPr/>
          <p:nvPr/>
        </p:nvSpPr>
        <p:spPr>
          <a:xfrm>
            <a:off x="755576" y="5877272"/>
            <a:ext cx="77048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dirty="0" smtClean="0"/>
              <a:t>8</a:t>
            </a:r>
            <a:endParaRPr lang="pt-PT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67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1861</Words>
  <Application>Microsoft Office PowerPoint</Application>
  <PresentationFormat>Apresentação no Ecrã (4:3)</PresentationFormat>
  <Paragraphs>289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27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David Monteiro</dc:creator>
  <cp:lastModifiedBy>Jaime Fonseca</cp:lastModifiedBy>
  <cp:revision>32</cp:revision>
  <cp:lastPrinted>2017-01-13T14:13:18Z</cp:lastPrinted>
  <dcterms:created xsi:type="dcterms:W3CDTF">2011-11-03T13:47:38Z</dcterms:created>
  <dcterms:modified xsi:type="dcterms:W3CDTF">2017-07-03T16:57:49Z</dcterms:modified>
</cp:coreProperties>
</file>