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6" r:id="rId2"/>
    <p:sldMasterId id="2147483735" r:id="rId3"/>
  </p:sldMasterIdLst>
  <p:notesMasterIdLst>
    <p:notesMasterId r:id="rId24"/>
  </p:notesMasterIdLst>
  <p:sldIdLst>
    <p:sldId id="466" r:id="rId4"/>
    <p:sldId id="518" r:id="rId5"/>
    <p:sldId id="521" r:id="rId6"/>
    <p:sldId id="523" r:id="rId7"/>
    <p:sldId id="522" r:id="rId8"/>
    <p:sldId id="527" r:id="rId9"/>
    <p:sldId id="526" r:id="rId10"/>
    <p:sldId id="525" r:id="rId11"/>
    <p:sldId id="512" r:id="rId12"/>
    <p:sldId id="530" r:id="rId13"/>
    <p:sldId id="531" r:id="rId14"/>
    <p:sldId id="533" r:id="rId15"/>
    <p:sldId id="468" r:id="rId16"/>
    <p:sldId id="313" r:id="rId17"/>
    <p:sldId id="316" r:id="rId18"/>
    <p:sldId id="319" r:id="rId19"/>
    <p:sldId id="529" r:id="rId20"/>
    <p:sldId id="511" r:id="rId21"/>
    <p:sldId id="534" r:id="rId22"/>
    <p:sldId id="474" r:id="rId23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8000"/>
    <a:srgbClr val="003399"/>
    <a:srgbClr val="46C3EA"/>
    <a:srgbClr val="0099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1" autoAdjust="0"/>
    <p:restoredTop sz="94434" autoAdjust="0"/>
  </p:normalViewPr>
  <p:slideViewPr>
    <p:cSldViewPr snapToGrid="0">
      <p:cViewPr varScale="1">
        <p:scale>
          <a:sx n="62" d="100"/>
          <a:sy n="62" d="100"/>
        </p:scale>
        <p:origin x="331" y="4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3354"/>
    </p:cViewPr>
  </p:sorterViewPr>
  <p:notesViewPr>
    <p:cSldViewPr snapToGrid="0"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pt-PT" sz="2000" dirty="0">
                <a:solidFill>
                  <a:schemeClr val="bg1"/>
                </a:solidFill>
              </a:rPr>
              <a:t>Weekdays</a:t>
            </a:r>
          </a:p>
        </c:rich>
      </c:tx>
      <c:layout>
        <c:manualLayout>
          <c:xMode val="edge"/>
          <c:yMode val="edge"/>
          <c:x val="0.3517187500000000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bg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pt-PT"/>
        </a:p>
      </c:txPr>
    </c:title>
    <c:autoTitleDeleted val="0"/>
    <c:plotArea>
      <c:layout>
        <c:manualLayout>
          <c:layoutTarget val="inner"/>
          <c:xMode val="edge"/>
          <c:yMode val="edge"/>
          <c:x val="0.13035899102536996"/>
          <c:y val="0.24210894735482524"/>
          <c:w val="0.82772562136795591"/>
          <c:h val="0.65382620512760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Low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pt-P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2002</c:v>
                </c:pt>
                <c:pt idx="1">
                  <c:v>2009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21.4</c:v>
                </c:pt>
                <c:pt idx="1">
                  <c:v>38.4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84-4630-8C8F-24B5BFD7719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Medium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pt-P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2002</c:v>
                </c:pt>
                <c:pt idx="1">
                  <c:v>2009</c:v>
                </c:pt>
              </c:numCache>
            </c:numRef>
          </c:cat>
          <c:val>
            <c:numRef>
              <c:f>Sheet1!$C$2:$C$3</c:f>
              <c:numCache>
                <c:formatCode>General</c:formatCode>
                <c:ptCount val="2"/>
                <c:pt idx="0">
                  <c:v>12.1</c:v>
                </c:pt>
                <c:pt idx="1">
                  <c:v>31.2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F84-4630-8C8F-24B5BFD7719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High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pt-P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2002</c:v>
                </c:pt>
                <c:pt idx="1">
                  <c:v>2009</c:v>
                </c:pt>
              </c:numCache>
            </c:numRef>
          </c:cat>
          <c:val>
            <c:numRef>
              <c:f>Sheet1!$D$2:$D$3</c:f>
              <c:numCache>
                <c:formatCode>General</c:formatCode>
                <c:ptCount val="2"/>
                <c:pt idx="0">
                  <c:v>8.7000000000000011</c:v>
                </c:pt>
                <c:pt idx="1">
                  <c:v>20.2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F84-4630-8C8F-24B5BFD7719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4605680"/>
        <c:axId val="204604112"/>
      </c:barChart>
      <c:catAx>
        <c:axId val="20460568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r>
                  <a:rPr lang="pt-PT" sz="1800" b="1" dirty="0">
                    <a:solidFill>
                      <a:schemeClr val="bg1"/>
                    </a:solidFill>
                  </a:rPr>
                  <a:t>Year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bg1"/>
                  </a:solidFill>
                  <a:latin typeface="Arial Narrow" panose="020B0606020202030204" pitchFamily="34" charset="0"/>
                  <a:ea typeface="+mn-ea"/>
                  <a:cs typeface="+mn-cs"/>
                </a:defRPr>
              </a:pPr>
              <a:endParaRPr lang="pt-PT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pt-PT"/>
          </a:p>
        </c:txPr>
        <c:crossAx val="204604112"/>
        <c:crosses val="autoZero"/>
        <c:auto val="1"/>
        <c:lblAlgn val="ctr"/>
        <c:lblOffset val="100"/>
        <c:noMultiLvlLbl val="0"/>
      </c:catAx>
      <c:valAx>
        <c:axId val="204604112"/>
        <c:scaling>
          <c:orientation val="minMax"/>
        </c:scaling>
        <c:delete val="0"/>
        <c:axPos val="l"/>
        <c:majorGridlines>
          <c:spPr>
            <a:ln w="25400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r>
                  <a:rPr lang="pt-PT" dirty="0">
                    <a:solidFill>
                      <a:schemeClr val="bg1"/>
                    </a:solidFill>
                  </a:rPr>
                  <a:t>%</a:t>
                </a:r>
              </a:p>
            </c:rich>
          </c:tx>
          <c:layout>
            <c:manualLayout>
              <c:xMode val="edge"/>
              <c:yMode val="edge"/>
              <c:x val="0.11852134005765649"/>
              <c:y val="0.1639374196231258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bg1"/>
                  </a:solidFill>
                  <a:latin typeface="Arial Narrow" panose="020B0606020202030204" pitchFamily="34" charset="0"/>
                  <a:ea typeface="+mn-ea"/>
                  <a:cs typeface="+mn-cs"/>
                </a:defRPr>
              </a:pPr>
              <a:endParaRPr lang="pt-P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pt-PT"/>
          </a:p>
        </c:txPr>
        <c:crossAx val="204605680"/>
        <c:crosses val="autoZero"/>
        <c:crossBetween val="between"/>
      </c:valAx>
      <c:spPr>
        <a:solidFill>
          <a:srgbClr val="FACE2E"/>
        </a:solidFill>
        <a:ln w="22225">
          <a:solidFill>
            <a:schemeClr val="tx1"/>
          </a:solidFill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bg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solidFill>
      <a:srgbClr val="009900"/>
    </a:solidFill>
    <a:ln>
      <a:noFill/>
    </a:ln>
    <a:effectLst/>
  </c:spPr>
  <c:txPr>
    <a:bodyPr/>
    <a:lstStyle/>
    <a:p>
      <a:pPr>
        <a:defRPr sz="1600" b="1">
          <a:latin typeface="Arial Narrow" panose="020B0606020202030204" pitchFamily="34" charset="0"/>
        </a:defRPr>
      </a:pPr>
      <a:endParaRPr lang="pt-PT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 algn="ctr">
              <a:defRPr/>
            </a:pPr>
            <a:r>
              <a:rPr lang="pt-PT"/>
              <a:t>Weekdays</a:t>
            </a:r>
          </a:p>
        </c:rich>
      </c:tx>
      <c:layout>
        <c:manualLayout>
          <c:xMode val="edge"/>
          <c:yMode val="edge"/>
          <c:x val="0.39987981339382572"/>
          <c:y val="1.743624510749036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035899102536996"/>
          <c:y val="0.24210894735482524"/>
          <c:w val="0.82772562136795591"/>
          <c:h val="0.65382620512760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Low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pt-P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2002</c:v>
                </c:pt>
                <c:pt idx="1">
                  <c:v>2009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5.3</c:v>
                </c:pt>
                <c:pt idx="1">
                  <c:v>18.399999999999999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3E-469A-949A-CEE54D282C8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Medium</c:v>
                </c:pt>
              </c:strCache>
            </c:strRef>
          </c:tx>
          <c:spPr>
            <a:solidFill>
              <a:schemeClr val="bg2">
                <a:lumMod val="2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pt-P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2002</c:v>
                </c:pt>
                <c:pt idx="1">
                  <c:v>2009</c:v>
                </c:pt>
              </c:numCache>
            </c:numRef>
          </c:cat>
          <c:val>
            <c:numRef>
              <c:f>Sheet1!$C$2:$C$3</c:f>
              <c:numCache>
                <c:formatCode>General</c:formatCode>
                <c:ptCount val="2"/>
                <c:pt idx="0">
                  <c:v>4</c:v>
                </c:pt>
                <c:pt idx="1">
                  <c:v>11.7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3E-469A-949A-CEE54D282C8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High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pt-P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2002</c:v>
                </c:pt>
                <c:pt idx="1">
                  <c:v>2009</c:v>
                </c:pt>
              </c:numCache>
            </c:numRef>
          </c:cat>
          <c:val>
            <c:numRef>
              <c:f>Sheet1!$D$2:$D$3</c:f>
              <c:numCache>
                <c:formatCode>General</c:formatCode>
                <c:ptCount val="2"/>
                <c:pt idx="0">
                  <c:v>3.8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53E-469A-949A-CEE54D282C8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4600584"/>
        <c:axId val="235513280"/>
      </c:barChart>
      <c:catAx>
        <c:axId val="204600584"/>
        <c:scaling>
          <c:orientation val="minMax"/>
        </c:scaling>
        <c:delete val="0"/>
        <c:axPos val="b"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pt-PT"/>
                  <a:t>Year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pt-PT"/>
          </a:p>
        </c:txPr>
        <c:crossAx val="235513280"/>
        <c:crosses val="autoZero"/>
        <c:auto val="1"/>
        <c:lblAlgn val="ctr"/>
        <c:lblOffset val="100"/>
        <c:noMultiLvlLbl val="0"/>
      </c:catAx>
      <c:valAx>
        <c:axId val="235513280"/>
        <c:scaling>
          <c:orientation val="minMax"/>
          <c:max val="25"/>
        </c:scaling>
        <c:delete val="0"/>
        <c:axPos val="l"/>
        <c:majorGridlines>
          <c:spPr>
            <a:ln w="25400" cap="flat" cmpd="sng" algn="ctr">
              <a:noFill/>
              <a:round/>
            </a:ln>
            <a:effectLst/>
          </c:spPr>
        </c:majorGridlines>
        <c:title>
          <c:tx>
            <c:rich>
              <a:bodyPr rot="0"/>
              <a:lstStyle/>
              <a:p>
                <a:pPr>
                  <a:defRPr/>
                </a:pPr>
                <a:r>
                  <a:rPr lang="pt-PT"/>
                  <a:t>%</a:t>
                </a:r>
              </a:p>
            </c:rich>
          </c:tx>
          <c:layout>
            <c:manualLayout>
              <c:xMode val="edge"/>
              <c:yMode val="edge"/>
              <c:x val="0.11852134005765649"/>
              <c:y val="0.16393741962312589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pt-PT"/>
          </a:p>
        </c:txPr>
        <c:crossAx val="204600584"/>
        <c:crosses val="autoZero"/>
        <c:crossBetween val="between"/>
      </c:valAx>
      <c:spPr>
        <a:solidFill>
          <a:srgbClr val="FFC000"/>
        </a:solidFill>
        <a:ln w="22225">
          <a:noFill/>
        </a:ln>
        <a:effectLst/>
      </c:spPr>
    </c:plotArea>
    <c:legend>
      <c:legendPos val="t"/>
      <c:layout>
        <c:manualLayout>
          <c:xMode val="edge"/>
          <c:yMode val="edge"/>
          <c:x val="0.14995846560846565"/>
          <c:y val="0.14781388888888888"/>
          <c:w val="0.70008280423280422"/>
          <c:h val="9.3024722222222259E-2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pt-PT"/>
        </a:p>
      </c:txPr>
    </c:legend>
    <c:plotVisOnly val="1"/>
    <c:dispBlanksAs val="gap"/>
    <c:showDLblsOverMax val="0"/>
  </c:chart>
  <c:spPr>
    <a:solidFill>
      <a:srgbClr val="009900"/>
    </a:solidFill>
    <a:ln>
      <a:noFill/>
    </a:ln>
    <a:effectLst/>
  </c:spPr>
  <c:txPr>
    <a:bodyPr/>
    <a:lstStyle/>
    <a:p>
      <a:pPr>
        <a:defRPr sz="1600" b="1">
          <a:solidFill>
            <a:schemeClr val="bg1"/>
          </a:solidFill>
          <a:latin typeface="Arial Narrow" panose="020B0606020202030204" pitchFamily="34" charset="0"/>
        </a:defRPr>
      </a:pPr>
      <a:endParaRPr lang="pt-PT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2000" b="1" i="0" u="none" strike="noStrike" kern="1200" spc="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pt-PT" sz="2000" dirty="0">
                <a:solidFill>
                  <a:schemeClr val="bg1"/>
                </a:solidFill>
              </a:rPr>
              <a:t>Weekdays </a:t>
            </a:r>
          </a:p>
        </c:rich>
      </c:tx>
      <c:layout>
        <c:manualLayout>
          <c:xMode val="edge"/>
          <c:yMode val="edge"/>
          <c:x val="0.3774992063492064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2000" b="1" i="0" u="none" strike="noStrike" kern="1200" spc="0" baseline="0">
              <a:solidFill>
                <a:schemeClr val="bg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pt-PT"/>
        </a:p>
      </c:txPr>
    </c:title>
    <c:autoTitleDeleted val="0"/>
    <c:plotArea>
      <c:layout>
        <c:manualLayout>
          <c:layoutTarget val="inner"/>
          <c:xMode val="edge"/>
          <c:yMode val="edge"/>
          <c:x val="0.13035899102536996"/>
          <c:y val="0.24210894735482524"/>
          <c:w val="0.82772562136795591"/>
          <c:h val="0.65382620512760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Low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pt-P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2002</c:v>
                </c:pt>
                <c:pt idx="1">
                  <c:v>2009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7.1</c:v>
                </c:pt>
                <c:pt idx="1">
                  <c:v>12.6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E3-48BD-8477-E002DAC0EBA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Medium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pt-P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2002</c:v>
                </c:pt>
                <c:pt idx="1">
                  <c:v>2009</c:v>
                </c:pt>
              </c:numCache>
            </c:numRef>
          </c:cat>
          <c:val>
            <c:numRef>
              <c:f>Sheet1!$C$2:$C$3</c:f>
              <c:numCache>
                <c:formatCode>General</c:formatCode>
                <c:ptCount val="2"/>
                <c:pt idx="0">
                  <c:v>4.5999999999999996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E3-48BD-8477-E002DAC0EBA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High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pt-P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2002</c:v>
                </c:pt>
                <c:pt idx="1">
                  <c:v>2009</c:v>
                </c:pt>
              </c:numCache>
            </c:numRef>
          </c:cat>
          <c:val>
            <c:numRef>
              <c:f>Sheet1!$D$2:$D$3</c:f>
              <c:numCache>
                <c:formatCode>General</c:formatCode>
                <c:ptCount val="2"/>
                <c:pt idx="0">
                  <c:v>3.7</c:v>
                </c:pt>
                <c:pt idx="1">
                  <c:v>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DE3-48BD-8477-E002DAC0EBA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35510928"/>
        <c:axId val="235510144"/>
      </c:barChart>
      <c:catAx>
        <c:axId val="2355109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r>
                  <a:rPr lang="pt-PT" sz="1800" b="1" dirty="0">
                    <a:solidFill>
                      <a:schemeClr val="bg1"/>
                    </a:solidFill>
                  </a:rPr>
                  <a:t>Year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bg1"/>
                  </a:solidFill>
                  <a:latin typeface="Arial Narrow" panose="020B0606020202030204" pitchFamily="34" charset="0"/>
                  <a:ea typeface="+mn-ea"/>
                  <a:cs typeface="+mn-cs"/>
                </a:defRPr>
              </a:pPr>
              <a:endParaRPr lang="pt-PT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pt-PT"/>
          </a:p>
        </c:txPr>
        <c:crossAx val="235510144"/>
        <c:crosses val="autoZero"/>
        <c:auto val="1"/>
        <c:lblAlgn val="ctr"/>
        <c:lblOffset val="100"/>
        <c:noMultiLvlLbl val="0"/>
      </c:catAx>
      <c:valAx>
        <c:axId val="235510144"/>
        <c:scaling>
          <c:orientation val="minMax"/>
          <c:max val="20"/>
        </c:scaling>
        <c:delete val="0"/>
        <c:axPos val="l"/>
        <c:majorGridlines>
          <c:spPr>
            <a:ln w="25400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r>
                  <a:rPr lang="pt-PT" dirty="0">
                    <a:solidFill>
                      <a:schemeClr val="bg1"/>
                    </a:solidFill>
                  </a:rPr>
                  <a:t>%</a:t>
                </a:r>
              </a:p>
            </c:rich>
          </c:tx>
          <c:layout>
            <c:manualLayout>
              <c:xMode val="edge"/>
              <c:yMode val="edge"/>
              <c:x val="0.11852134005765649"/>
              <c:y val="0.1639374196231258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bg1"/>
                  </a:solidFill>
                  <a:latin typeface="Arial Narrow" panose="020B0606020202030204" pitchFamily="34" charset="0"/>
                  <a:ea typeface="+mn-ea"/>
                  <a:cs typeface="+mn-cs"/>
                </a:defRPr>
              </a:pPr>
              <a:endParaRPr lang="pt-P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pt-PT"/>
          </a:p>
        </c:txPr>
        <c:crossAx val="235510928"/>
        <c:crosses val="autoZero"/>
        <c:crossBetween val="between"/>
      </c:valAx>
      <c:spPr>
        <a:solidFill>
          <a:srgbClr val="FACE2E"/>
        </a:solidFill>
        <a:ln w="22225">
          <a:solidFill>
            <a:srgbClr val="FFC000"/>
          </a:solidFill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bg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solidFill>
      <a:srgbClr val="009900"/>
    </a:solidFill>
    <a:ln>
      <a:noFill/>
    </a:ln>
    <a:effectLst/>
  </c:spPr>
  <c:txPr>
    <a:bodyPr/>
    <a:lstStyle/>
    <a:p>
      <a:pPr>
        <a:defRPr sz="1600" b="1">
          <a:latin typeface="Arial Narrow" panose="020B0606020202030204" pitchFamily="34" charset="0"/>
        </a:defRPr>
      </a:pPr>
      <a:endParaRPr lang="pt-PT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035899102536996"/>
          <c:y val="0.24210894735482524"/>
          <c:w val="0.82772562136795591"/>
          <c:h val="0.65382620512760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Low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pt-P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2002</c:v>
                </c:pt>
                <c:pt idx="1">
                  <c:v>2009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36.4</c:v>
                </c:pt>
                <c:pt idx="1">
                  <c:v>38.5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503-4EE6-B358-65AB03C49DE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Medium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pt-P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2002</c:v>
                </c:pt>
                <c:pt idx="1">
                  <c:v>2009</c:v>
                </c:pt>
              </c:numCache>
            </c:numRef>
          </c:cat>
          <c:val>
            <c:numRef>
              <c:f>Sheet1!$C$2:$C$3</c:f>
              <c:numCache>
                <c:formatCode>General</c:formatCode>
                <c:ptCount val="2"/>
                <c:pt idx="0">
                  <c:v>62.8</c:v>
                </c:pt>
                <c:pt idx="1">
                  <c:v>58.3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503-4EE6-B358-65AB03C49DE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High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pt-P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2002</c:v>
                </c:pt>
                <c:pt idx="1">
                  <c:v>2009</c:v>
                </c:pt>
              </c:numCache>
            </c:numRef>
          </c:cat>
          <c:val>
            <c:numRef>
              <c:f>Sheet1!$D$2:$D$3</c:f>
              <c:numCache>
                <c:formatCode>General</c:formatCode>
                <c:ptCount val="2"/>
                <c:pt idx="0">
                  <c:v>79.7</c:v>
                </c:pt>
                <c:pt idx="1">
                  <c:v>77.099999999999994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503-4EE6-B358-65AB03C49DE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35511712"/>
        <c:axId val="235515240"/>
      </c:barChart>
      <c:catAx>
        <c:axId val="2355117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r>
                  <a:rPr lang="pt-PT" sz="1800" b="1" dirty="0">
                    <a:solidFill>
                      <a:schemeClr val="bg1"/>
                    </a:solidFill>
                  </a:rPr>
                  <a:t>Year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bg1"/>
                  </a:solidFill>
                  <a:latin typeface="Arial Narrow" panose="020B0606020202030204" pitchFamily="34" charset="0"/>
                  <a:ea typeface="+mn-ea"/>
                  <a:cs typeface="+mn-cs"/>
                </a:defRPr>
              </a:pPr>
              <a:endParaRPr lang="pt-PT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pt-PT"/>
          </a:p>
        </c:txPr>
        <c:crossAx val="235515240"/>
        <c:crosses val="autoZero"/>
        <c:auto val="1"/>
        <c:lblAlgn val="ctr"/>
        <c:lblOffset val="100"/>
        <c:noMultiLvlLbl val="0"/>
      </c:catAx>
      <c:valAx>
        <c:axId val="235515240"/>
        <c:scaling>
          <c:orientation val="minMax"/>
          <c:max val="90"/>
          <c:min val="30"/>
        </c:scaling>
        <c:delete val="0"/>
        <c:axPos val="l"/>
        <c:majorGridlines>
          <c:spPr>
            <a:ln w="25400" cap="flat" cmpd="sng" algn="ctr">
              <a:noFill/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r>
                  <a:rPr lang="pt-PT" dirty="0">
                    <a:solidFill>
                      <a:schemeClr val="bg1"/>
                    </a:solidFill>
                  </a:rPr>
                  <a:t>%</a:t>
                </a:r>
              </a:p>
            </c:rich>
          </c:tx>
          <c:layout>
            <c:manualLayout>
              <c:xMode val="edge"/>
              <c:yMode val="edge"/>
              <c:x val="0.11852134005765649"/>
              <c:y val="0.1639374196231258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bg1"/>
                  </a:solidFill>
                  <a:latin typeface="Arial Narrow" panose="020B0606020202030204" pitchFamily="34" charset="0"/>
                  <a:ea typeface="+mn-ea"/>
                  <a:cs typeface="+mn-cs"/>
                </a:defRPr>
              </a:pPr>
              <a:endParaRPr lang="pt-P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pt-PT"/>
          </a:p>
        </c:txPr>
        <c:crossAx val="235511712"/>
        <c:crosses val="autoZero"/>
        <c:crossBetween val="between"/>
      </c:valAx>
      <c:spPr>
        <a:solidFill>
          <a:srgbClr val="FACE2E"/>
        </a:solidFill>
        <a:ln w="22225"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bg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solidFill>
      <a:srgbClr val="009900"/>
    </a:solidFill>
    <a:ln>
      <a:noFill/>
    </a:ln>
    <a:effectLst/>
  </c:spPr>
  <c:txPr>
    <a:bodyPr/>
    <a:lstStyle/>
    <a:p>
      <a:pPr algn="r">
        <a:defRPr sz="1600" b="1">
          <a:latin typeface="Arial Narrow" panose="020B0606020202030204" pitchFamily="34" charset="0"/>
        </a:defRPr>
      </a:pPr>
      <a:endParaRPr lang="pt-P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0.78074</cdr:x>
      <cdr:y>0.23698</cdr:y>
    </cdr:from>
    <cdr:to>
      <cdr:x>0.99522</cdr:x>
      <cdr:y>0.32123</cdr:y>
    </cdr:to>
    <cdr:sp macro="" textlink="">
      <cdr:nvSpPr>
        <cdr:cNvPr id="2" name="TextBox 11"/>
        <cdr:cNvSpPr txBox="1"/>
      </cdr:nvSpPr>
      <cdr:spPr>
        <a:xfrm xmlns:a="http://schemas.openxmlformats.org/drawingml/2006/main">
          <a:off x="3769015" y="1038873"/>
          <a:ext cx="1035424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pt-PT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t-PT" b="1" dirty="0">
              <a:latin typeface="Arial Narrow" panose="020B0606020202030204" pitchFamily="34" charset="0"/>
            </a:rPr>
            <a:t>p&lt;0.001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3AB872-228E-4285-AB96-CCCF12DC86B2}" type="datetimeFigureOut">
              <a:rPr lang="pt-PT" smtClean="0"/>
              <a:t>04/07/2017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FC859B-4323-4B07-84BA-D288FC260F3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84048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FC859B-4323-4B07-84BA-D288FC260F3E}" type="slidenum">
              <a:rPr lang="pt-PT" smtClean="0">
                <a:solidFill>
                  <a:prstClr val="black"/>
                </a:solidFill>
              </a:rPr>
              <a:pPr/>
              <a:t>1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678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FC859B-4323-4B07-84BA-D288FC260F3E}" type="slidenum">
              <a:rPr lang="pt-PT" smtClean="0">
                <a:solidFill>
                  <a:prstClr val="black"/>
                </a:solidFill>
              </a:rPr>
              <a:pPr/>
              <a:t>13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278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FC859B-4323-4B07-84BA-D288FC260F3E}" type="slidenum">
              <a:rPr lang="pt-PT" smtClean="0"/>
              <a:t>15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123361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FC859B-4323-4B07-84BA-D288FC260F3E}" type="slidenum">
              <a:rPr lang="pt-PT" smtClean="0"/>
              <a:t>16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942410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FC859B-4323-4B07-84BA-D288FC260F3E}" type="slidenum">
              <a:rPr lang="pt-PT" smtClean="0"/>
              <a:t>20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59296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6204-FABC-47DB-8E82-B587872987B4}" type="datetimeFigureOut">
              <a:rPr lang="pt-PT" smtClean="0"/>
              <a:t>04/07/2017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9359-A819-4134-87DC-6C8812AD9E4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52397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6204-FABC-47DB-8E82-B587872987B4}" type="datetimeFigureOut">
              <a:rPr lang="pt-PT" smtClean="0"/>
              <a:t>04/07/2017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9359-A819-4134-87DC-6C8812AD9E4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65025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6204-FABC-47DB-8E82-B587872987B4}" type="datetimeFigureOut">
              <a:rPr lang="pt-PT" smtClean="0"/>
              <a:t>04/07/2017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9359-A819-4134-87DC-6C8812AD9E4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131288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3921" y="2129984"/>
            <a:ext cx="10364160" cy="147039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9761" y="3885528"/>
            <a:ext cx="8534399" cy="1752664"/>
          </a:xfrm>
        </p:spPr>
        <p:txBody>
          <a:bodyPr/>
          <a:lstStyle>
            <a:lvl1pPr marL="0" indent="0" algn="ctr">
              <a:buNone/>
              <a:defRPr/>
            </a:lvl1pPr>
            <a:lvl2pPr marL="414772" indent="0" algn="ctr">
              <a:buNone/>
              <a:defRPr/>
            </a:lvl2pPr>
            <a:lvl3pPr marL="829544" indent="0" algn="ctr">
              <a:buNone/>
              <a:defRPr/>
            </a:lvl3pPr>
            <a:lvl4pPr marL="1244316" indent="0" algn="ctr">
              <a:buNone/>
              <a:defRPr/>
            </a:lvl4pPr>
            <a:lvl5pPr marL="1659087" indent="0" algn="ctr">
              <a:buNone/>
              <a:defRPr/>
            </a:lvl5pPr>
            <a:lvl6pPr marL="2073859" indent="0" algn="ctr">
              <a:buNone/>
              <a:defRPr/>
            </a:lvl6pPr>
            <a:lvl7pPr marL="2488631" indent="0" algn="ctr">
              <a:buNone/>
              <a:defRPr/>
            </a:lvl7pPr>
            <a:lvl8pPr marL="2903403" indent="0" algn="ctr">
              <a:buNone/>
              <a:defRPr/>
            </a:lvl8pPr>
            <a:lvl9pPr marL="331817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66835F-EAB0-4ED2-A968-0980A81755BE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540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102DDB-C13F-473E-AACA-21864AE54F4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5808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840" y="4406863"/>
            <a:ext cx="10362241" cy="1362383"/>
          </a:xfrm>
        </p:spPr>
        <p:txBody>
          <a:bodyPr anchor="t"/>
          <a:lstStyle>
            <a:lvl1pPr algn="l">
              <a:defRPr sz="362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840" y="2906225"/>
            <a:ext cx="10362241" cy="1500638"/>
          </a:xfrm>
        </p:spPr>
        <p:txBody>
          <a:bodyPr anchor="b"/>
          <a:lstStyle>
            <a:lvl1pPr marL="0" indent="0">
              <a:buNone/>
              <a:defRPr sz="1814"/>
            </a:lvl1pPr>
            <a:lvl2pPr marL="414772" indent="0">
              <a:buNone/>
              <a:defRPr sz="1633"/>
            </a:lvl2pPr>
            <a:lvl3pPr marL="829544" indent="0">
              <a:buNone/>
              <a:defRPr sz="1452"/>
            </a:lvl3pPr>
            <a:lvl4pPr marL="1244316" indent="0">
              <a:buNone/>
              <a:defRPr sz="1270"/>
            </a:lvl4pPr>
            <a:lvl5pPr marL="1659087" indent="0">
              <a:buNone/>
              <a:defRPr sz="1270"/>
            </a:lvl5pPr>
            <a:lvl6pPr marL="2073859" indent="0">
              <a:buNone/>
              <a:defRPr sz="1270"/>
            </a:lvl6pPr>
            <a:lvl7pPr marL="2488631" indent="0">
              <a:buNone/>
              <a:defRPr sz="1270"/>
            </a:lvl7pPr>
            <a:lvl8pPr marL="2903403" indent="0">
              <a:buNone/>
              <a:defRPr sz="1270"/>
            </a:lvl8pPr>
            <a:lvl9pPr marL="3318175" indent="0">
              <a:buNone/>
              <a:defRPr sz="127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D227DA-043B-4C48-91A2-32B39C53C327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15213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8641" y="1604329"/>
            <a:ext cx="5391360" cy="4524955"/>
          </a:xfrm>
        </p:spPr>
        <p:txBody>
          <a:bodyPr/>
          <a:lstStyle>
            <a:lvl1pPr>
              <a:defRPr sz="2540"/>
            </a:lvl1pPr>
            <a:lvl2pPr>
              <a:defRPr sz="2177"/>
            </a:lvl2pPr>
            <a:lvl3pPr>
              <a:defRPr sz="1814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4321" y="1604329"/>
            <a:ext cx="5393279" cy="4524955"/>
          </a:xfrm>
        </p:spPr>
        <p:txBody>
          <a:bodyPr/>
          <a:lstStyle>
            <a:lvl1pPr>
              <a:defRPr sz="2540"/>
            </a:lvl1pPr>
            <a:lvl2pPr>
              <a:defRPr sz="2177"/>
            </a:lvl2pPr>
            <a:lvl3pPr>
              <a:defRPr sz="1814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F22E44-FC5C-4E3E-8CAB-290F97FD3C17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80385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560" y="275070"/>
            <a:ext cx="10972801" cy="114203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0560" y="1535201"/>
            <a:ext cx="5385601" cy="639427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0560" y="2174628"/>
            <a:ext cx="5385601" cy="3951775"/>
          </a:xfrm>
        </p:spPr>
        <p:txBody>
          <a:bodyPr/>
          <a:lstStyle>
            <a:lvl1pPr>
              <a:defRPr sz="2177"/>
            </a:lvl1pPr>
            <a:lvl2pPr>
              <a:defRPr sz="1814"/>
            </a:lvl2pPr>
            <a:lvl3pPr>
              <a:defRPr sz="1633"/>
            </a:lvl3pPr>
            <a:lvl4pPr>
              <a:defRPr sz="1452"/>
            </a:lvl4pPr>
            <a:lvl5pPr>
              <a:defRPr sz="1452"/>
            </a:lvl5pPr>
            <a:lvl6pPr>
              <a:defRPr sz="1452"/>
            </a:lvl6pPr>
            <a:lvl7pPr>
              <a:defRPr sz="1452"/>
            </a:lvl7pPr>
            <a:lvl8pPr>
              <a:defRPr sz="1452"/>
            </a:lvl8pPr>
            <a:lvl9pPr>
              <a:defRPr sz="145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920" y="1535201"/>
            <a:ext cx="5389441" cy="639427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920" y="2174628"/>
            <a:ext cx="5389441" cy="3951775"/>
          </a:xfrm>
        </p:spPr>
        <p:txBody>
          <a:bodyPr/>
          <a:lstStyle>
            <a:lvl1pPr>
              <a:defRPr sz="2177"/>
            </a:lvl1pPr>
            <a:lvl2pPr>
              <a:defRPr sz="1814"/>
            </a:lvl2pPr>
            <a:lvl3pPr>
              <a:defRPr sz="1633"/>
            </a:lvl3pPr>
            <a:lvl4pPr>
              <a:defRPr sz="1452"/>
            </a:lvl4pPr>
            <a:lvl5pPr>
              <a:defRPr sz="1452"/>
            </a:lvl5pPr>
            <a:lvl6pPr>
              <a:defRPr sz="1452"/>
            </a:lvl6pPr>
            <a:lvl7pPr>
              <a:defRPr sz="1452"/>
            </a:lvl7pPr>
            <a:lvl8pPr>
              <a:defRPr sz="1452"/>
            </a:lvl8pPr>
            <a:lvl9pPr>
              <a:defRPr sz="145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4FD631-3533-49BF-8675-298A6C14A22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48437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3DBE94-DEC4-4881-8D14-AF6CCDF9C64D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14843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11BC93-EF5F-4F33-8BFB-4A24491F25A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14666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560" y="273629"/>
            <a:ext cx="4010881" cy="1160762"/>
          </a:xfrm>
        </p:spPr>
        <p:txBody>
          <a:bodyPr anchor="b"/>
          <a:lstStyle>
            <a:lvl1pPr algn="l">
              <a:defRPr sz="1814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361" y="273629"/>
            <a:ext cx="6816000" cy="5852774"/>
          </a:xfrm>
        </p:spPr>
        <p:txBody>
          <a:bodyPr/>
          <a:lstStyle>
            <a:lvl1pPr>
              <a:defRPr sz="2903"/>
            </a:lvl1pPr>
            <a:lvl2pPr>
              <a:defRPr sz="2540"/>
            </a:lvl2pPr>
            <a:lvl3pPr>
              <a:defRPr sz="2177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0560" y="1434391"/>
            <a:ext cx="4010881" cy="4692013"/>
          </a:xfrm>
        </p:spPr>
        <p:txBody>
          <a:bodyPr/>
          <a:lstStyle>
            <a:lvl1pPr marL="0" indent="0">
              <a:buNone/>
              <a:defRPr sz="1270"/>
            </a:lvl1pPr>
            <a:lvl2pPr marL="414772" indent="0">
              <a:buNone/>
              <a:defRPr sz="1089"/>
            </a:lvl2pPr>
            <a:lvl3pPr marL="829544" indent="0">
              <a:buNone/>
              <a:defRPr sz="907"/>
            </a:lvl3pPr>
            <a:lvl4pPr marL="1244316" indent="0">
              <a:buNone/>
              <a:defRPr sz="816"/>
            </a:lvl4pPr>
            <a:lvl5pPr marL="1659087" indent="0">
              <a:buNone/>
              <a:defRPr sz="816"/>
            </a:lvl5pPr>
            <a:lvl6pPr marL="2073859" indent="0">
              <a:buNone/>
              <a:defRPr sz="816"/>
            </a:lvl6pPr>
            <a:lvl7pPr marL="2488631" indent="0">
              <a:buNone/>
              <a:defRPr sz="816"/>
            </a:lvl7pPr>
            <a:lvl8pPr marL="2903403" indent="0">
              <a:buNone/>
              <a:defRPr sz="816"/>
            </a:lvl8pPr>
            <a:lvl9pPr marL="3318175" indent="0">
              <a:buNone/>
              <a:defRPr sz="81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49EE62-BC28-4A7F-B1F5-B6ACB6EE66B8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2961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6204-FABC-47DB-8E82-B587872987B4}" type="datetimeFigureOut">
              <a:rPr lang="pt-PT" smtClean="0"/>
              <a:t>04/07/2017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9359-A819-4134-87DC-6C8812AD9E4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478216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401" y="4800025"/>
            <a:ext cx="7315200" cy="567420"/>
          </a:xfrm>
        </p:spPr>
        <p:txBody>
          <a:bodyPr anchor="b"/>
          <a:lstStyle>
            <a:lvl1pPr algn="l">
              <a:defRPr sz="1814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0401" y="612065"/>
            <a:ext cx="7315200" cy="4115952"/>
          </a:xfrm>
        </p:spPr>
        <p:txBody>
          <a:bodyPr/>
          <a:lstStyle>
            <a:lvl1pPr marL="0" indent="0">
              <a:buNone/>
              <a:defRPr sz="2903"/>
            </a:lvl1pPr>
            <a:lvl2pPr marL="414772" indent="0">
              <a:buNone/>
              <a:defRPr sz="2540"/>
            </a:lvl2pPr>
            <a:lvl3pPr marL="829544" indent="0">
              <a:buNone/>
              <a:defRPr sz="2177"/>
            </a:lvl3pPr>
            <a:lvl4pPr marL="1244316" indent="0">
              <a:buNone/>
              <a:defRPr sz="1814"/>
            </a:lvl4pPr>
            <a:lvl5pPr marL="1659087" indent="0">
              <a:buNone/>
              <a:defRPr sz="1814"/>
            </a:lvl5pPr>
            <a:lvl6pPr marL="2073859" indent="0">
              <a:buNone/>
              <a:defRPr sz="1814"/>
            </a:lvl6pPr>
            <a:lvl7pPr marL="2488631" indent="0">
              <a:buNone/>
              <a:defRPr sz="1814"/>
            </a:lvl7pPr>
            <a:lvl8pPr marL="2903403" indent="0">
              <a:buNone/>
              <a:defRPr sz="1814"/>
            </a:lvl8pPr>
            <a:lvl9pPr marL="3318175" indent="0">
              <a:buNone/>
              <a:defRPr sz="1814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0401" y="5367444"/>
            <a:ext cx="7315200" cy="805044"/>
          </a:xfrm>
        </p:spPr>
        <p:txBody>
          <a:bodyPr/>
          <a:lstStyle>
            <a:lvl1pPr marL="0" indent="0">
              <a:buNone/>
              <a:defRPr sz="1270"/>
            </a:lvl1pPr>
            <a:lvl2pPr marL="414772" indent="0">
              <a:buNone/>
              <a:defRPr sz="1089"/>
            </a:lvl2pPr>
            <a:lvl3pPr marL="829544" indent="0">
              <a:buNone/>
              <a:defRPr sz="907"/>
            </a:lvl3pPr>
            <a:lvl4pPr marL="1244316" indent="0">
              <a:buNone/>
              <a:defRPr sz="816"/>
            </a:lvl4pPr>
            <a:lvl5pPr marL="1659087" indent="0">
              <a:buNone/>
              <a:defRPr sz="816"/>
            </a:lvl5pPr>
            <a:lvl6pPr marL="2073859" indent="0">
              <a:buNone/>
              <a:defRPr sz="816"/>
            </a:lvl6pPr>
            <a:lvl7pPr marL="2488631" indent="0">
              <a:buNone/>
              <a:defRPr sz="816"/>
            </a:lvl7pPr>
            <a:lvl8pPr marL="2903403" indent="0">
              <a:buNone/>
              <a:defRPr sz="816"/>
            </a:lvl8pPr>
            <a:lvl9pPr marL="3318175" indent="0">
              <a:buNone/>
              <a:defRPr sz="81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5FF142-1807-4DC6-9742-35132D50543A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79126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19A307-86D9-4069-899A-C1B09C8DFED4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66865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5840" y="273629"/>
            <a:ext cx="2741760" cy="585565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641" y="273629"/>
            <a:ext cx="8042879" cy="585565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4B7843-4E17-42A9-8FE3-5E47CE8316BD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17848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641" y="273629"/>
            <a:ext cx="10968959" cy="114348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8641" y="1604329"/>
            <a:ext cx="10968959" cy="21933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641" y="3935934"/>
            <a:ext cx="10968959" cy="2193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65E9B0-7DA8-466E-963D-86F25D5E43BA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86316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3ABF-EB90-4115-B7B8-E22CC83EFDBD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04/07/2017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E2EFC-B073-4B5C-8330-FAE81DD22E12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1904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3ABF-EB90-4115-B7B8-E22CC83EFDBD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04/07/2017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E2EFC-B073-4B5C-8330-FAE81DD22E12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700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3ABF-EB90-4115-B7B8-E22CC83EFDBD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04/07/2017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E2EFC-B073-4B5C-8330-FAE81DD22E12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0074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3ABF-EB90-4115-B7B8-E22CC83EFDBD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04/07/2017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E2EFC-B073-4B5C-8330-FAE81DD22E12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9852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3ABF-EB90-4115-B7B8-E22CC83EFDBD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04/07/2017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E2EFC-B073-4B5C-8330-FAE81DD22E12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1207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3ABF-EB90-4115-B7B8-E22CC83EFDBD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04/07/2017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E2EFC-B073-4B5C-8330-FAE81DD22E12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672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6204-FABC-47DB-8E82-B587872987B4}" type="datetimeFigureOut">
              <a:rPr lang="pt-PT" smtClean="0"/>
              <a:t>04/07/2017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9359-A819-4134-87DC-6C8812AD9E4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211625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3ABF-EB90-4115-B7B8-E22CC83EFDBD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04/07/2017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E2EFC-B073-4B5C-8330-FAE81DD22E12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3015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3ABF-EB90-4115-B7B8-E22CC83EFDBD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04/07/2017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E2EFC-B073-4B5C-8330-FAE81DD22E12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9718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3ABF-EB90-4115-B7B8-E22CC83EFDBD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04/07/2017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E2EFC-B073-4B5C-8330-FAE81DD22E12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7532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3ABF-EB90-4115-B7B8-E22CC83EFDBD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04/07/2017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E2EFC-B073-4B5C-8330-FAE81DD22E12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2132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3ABF-EB90-4115-B7B8-E22CC83EFDBD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04/07/2017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E2EFC-B073-4B5C-8330-FAE81DD22E12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089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6204-FABC-47DB-8E82-B587872987B4}" type="datetimeFigureOut">
              <a:rPr lang="pt-PT" smtClean="0"/>
              <a:t>04/07/2017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9359-A819-4134-87DC-6C8812AD9E4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73093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6204-FABC-47DB-8E82-B587872987B4}" type="datetimeFigureOut">
              <a:rPr lang="pt-PT" smtClean="0"/>
              <a:t>04/07/2017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9359-A819-4134-87DC-6C8812AD9E4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4015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6204-FABC-47DB-8E82-B587872987B4}" type="datetimeFigureOut">
              <a:rPr lang="pt-PT" smtClean="0"/>
              <a:t>04/07/2017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9359-A819-4134-87DC-6C8812AD9E4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95921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6204-FABC-47DB-8E82-B587872987B4}" type="datetimeFigureOut">
              <a:rPr lang="pt-PT" smtClean="0"/>
              <a:t>04/07/2017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9359-A819-4134-87DC-6C8812AD9E4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24746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6204-FABC-47DB-8E82-B587872987B4}" type="datetimeFigureOut">
              <a:rPr lang="pt-PT" smtClean="0"/>
              <a:t>04/07/2017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9359-A819-4134-87DC-6C8812AD9E4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24445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66204-FABC-47DB-8E82-B587872987B4}" type="datetimeFigureOut">
              <a:rPr lang="pt-PT" smtClean="0"/>
              <a:t>04/07/2017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9359-A819-4134-87DC-6C8812AD9E4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496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66204-FABC-47DB-8E82-B587872987B4}" type="datetimeFigureOut">
              <a:rPr lang="pt-PT" smtClean="0"/>
              <a:t>04/07/2017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89359-A819-4134-87DC-6C8812AD9E4E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29665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8641" y="273629"/>
            <a:ext cx="10968959" cy="11434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8641" y="1604329"/>
            <a:ext cx="10968959" cy="452495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08641" y="6247376"/>
            <a:ext cx="283776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27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4170240" y="6247376"/>
            <a:ext cx="386304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defRPr sz="127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741761" y="6247376"/>
            <a:ext cx="283776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27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 defTabSz="407571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AB055419-CB8B-4279-962F-1AC4AB6A6D26}" type="slidenum">
              <a:rPr lang="en-GB" smtClean="0"/>
              <a:pPr defTabSz="407571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0882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ctr" defTabSz="407571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992">
          <a:solidFill>
            <a:srgbClr val="000000"/>
          </a:solidFill>
          <a:latin typeface="+mj-lt"/>
          <a:ea typeface="+mj-ea"/>
          <a:cs typeface="+mj-cs"/>
        </a:defRPr>
      </a:lvl1pPr>
      <a:lvl2pPr algn="ctr" defTabSz="407571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992">
          <a:solidFill>
            <a:srgbClr val="000000"/>
          </a:solidFill>
          <a:latin typeface="Arial" charset="0"/>
          <a:ea typeface="DejaVu Sans" charset="0"/>
          <a:cs typeface="DejaVu Sans" charset="0"/>
        </a:defRPr>
      </a:lvl2pPr>
      <a:lvl3pPr algn="ctr" defTabSz="407571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992">
          <a:solidFill>
            <a:srgbClr val="000000"/>
          </a:solidFill>
          <a:latin typeface="Arial" charset="0"/>
          <a:ea typeface="DejaVu Sans" charset="0"/>
          <a:cs typeface="DejaVu Sans" charset="0"/>
        </a:defRPr>
      </a:lvl3pPr>
      <a:lvl4pPr algn="ctr" defTabSz="407571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992">
          <a:solidFill>
            <a:srgbClr val="000000"/>
          </a:solidFill>
          <a:latin typeface="Arial" charset="0"/>
          <a:ea typeface="DejaVu Sans" charset="0"/>
          <a:cs typeface="DejaVu Sans" charset="0"/>
        </a:defRPr>
      </a:lvl4pPr>
      <a:lvl5pPr algn="ctr" defTabSz="407571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992">
          <a:solidFill>
            <a:srgbClr val="000000"/>
          </a:solidFill>
          <a:latin typeface="Arial" charset="0"/>
          <a:ea typeface="DejaVu Sans" charset="0"/>
          <a:cs typeface="DejaVu Sans" charset="0"/>
        </a:defRPr>
      </a:lvl5pPr>
      <a:lvl6pPr marL="2281245" indent="-207386" algn="ctr" defTabSz="407571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992">
          <a:solidFill>
            <a:srgbClr val="000000"/>
          </a:solidFill>
          <a:latin typeface="Arial" charset="0"/>
          <a:ea typeface="DejaVu Sans" charset="0"/>
          <a:cs typeface="DejaVu Sans" charset="0"/>
        </a:defRPr>
      </a:lvl6pPr>
      <a:lvl7pPr marL="2696017" indent="-207386" algn="ctr" defTabSz="407571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992">
          <a:solidFill>
            <a:srgbClr val="000000"/>
          </a:solidFill>
          <a:latin typeface="Arial" charset="0"/>
          <a:ea typeface="DejaVu Sans" charset="0"/>
          <a:cs typeface="DejaVu Sans" charset="0"/>
        </a:defRPr>
      </a:lvl7pPr>
      <a:lvl8pPr marL="3110789" indent="-207386" algn="ctr" defTabSz="407571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992">
          <a:solidFill>
            <a:srgbClr val="000000"/>
          </a:solidFill>
          <a:latin typeface="Arial" charset="0"/>
          <a:ea typeface="DejaVu Sans" charset="0"/>
          <a:cs typeface="DejaVu Sans" charset="0"/>
        </a:defRPr>
      </a:lvl8pPr>
      <a:lvl9pPr marL="3525561" indent="-207386" algn="ctr" defTabSz="407571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992">
          <a:solidFill>
            <a:srgbClr val="000000"/>
          </a:solidFill>
          <a:latin typeface="Arial" charset="0"/>
          <a:ea typeface="DejaVu Sans" charset="0"/>
          <a:cs typeface="DejaVu Sans" charset="0"/>
        </a:defRPr>
      </a:lvl9pPr>
    </p:titleStyle>
    <p:bodyStyle>
      <a:lvl1pPr marL="311079" indent="-311079" algn="l" defTabSz="407571" rtl="0" eaLnBrk="0" fontAlgn="base" hangingPunct="0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itchFamily="16" charset="0"/>
        <a:defRPr sz="2903">
          <a:solidFill>
            <a:srgbClr val="000000"/>
          </a:solidFill>
          <a:latin typeface="+mn-lt"/>
          <a:ea typeface="+mn-ea"/>
          <a:cs typeface="+mn-cs"/>
        </a:defRPr>
      </a:lvl1pPr>
      <a:lvl2pPr marL="674004" indent="-259232" algn="l" defTabSz="407571" rtl="0" eaLnBrk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itchFamily="16" charset="0"/>
        <a:defRPr sz="2540">
          <a:solidFill>
            <a:srgbClr val="000000"/>
          </a:solidFill>
          <a:latin typeface="+mn-lt"/>
          <a:ea typeface="+mn-ea"/>
          <a:cs typeface="+mn-cs"/>
        </a:defRPr>
      </a:lvl2pPr>
      <a:lvl3pPr marL="1036930" indent="-207386" algn="l" defTabSz="407571" rtl="0" eaLnBrk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itchFamily="16" charset="0"/>
        <a:defRPr sz="2177">
          <a:solidFill>
            <a:srgbClr val="000000"/>
          </a:solidFill>
          <a:latin typeface="+mn-lt"/>
          <a:ea typeface="+mn-ea"/>
          <a:cs typeface="+mn-cs"/>
        </a:defRPr>
      </a:lvl3pPr>
      <a:lvl4pPr marL="1451701" indent="-207386" algn="l" defTabSz="407571" rtl="0" eaLnBrk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itchFamily="16" charset="0"/>
        <a:defRPr sz="1814">
          <a:solidFill>
            <a:srgbClr val="000000"/>
          </a:solidFill>
          <a:latin typeface="+mn-lt"/>
          <a:ea typeface="+mn-ea"/>
          <a:cs typeface="+mn-cs"/>
        </a:defRPr>
      </a:lvl4pPr>
      <a:lvl5pPr marL="1866473" indent="-207386" algn="l" defTabSz="407571" rtl="0" eaLnBrk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14">
          <a:solidFill>
            <a:srgbClr val="000000"/>
          </a:solidFill>
          <a:latin typeface="+mn-lt"/>
          <a:ea typeface="+mn-ea"/>
          <a:cs typeface="+mn-cs"/>
        </a:defRPr>
      </a:lvl5pPr>
      <a:lvl6pPr marL="2281245" indent="-207386" algn="l" defTabSz="407571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14">
          <a:solidFill>
            <a:srgbClr val="000000"/>
          </a:solidFill>
          <a:latin typeface="+mn-lt"/>
          <a:ea typeface="+mn-ea"/>
          <a:cs typeface="+mn-cs"/>
        </a:defRPr>
      </a:lvl6pPr>
      <a:lvl7pPr marL="2696017" indent="-207386" algn="l" defTabSz="407571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14">
          <a:solidFill>
            <a:srgbClr val="000000"/>
          </a:solidFill>
          <a:latin typeface="+mn-lt"/>
          <a:ea typeface="+mn-ea"/>
          <a:cs typeface="+mn-cs"/>
        </a:defRPr>
      </a:lvl7pPr>
      <a:lvl8pPr marL="3110789" indent="-207386" algn="l" defTabSz="407571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14">
          <a:solidFill>
            <a:srgbClr val="000000"/>
          </a:solidFill>
          <a:latin typeface="+mn-lt"/>
          <a:ea typeface="+mn-ea"/>
          <a:cs typeface="+mn-cs"/>
        </a:defRPr>
      </a:lvl8pPr>
      <a:lvl9pPr marL="3525561" indent="-207386" algn="l" defTabSz="407571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6" charset="0"/>
        <a:defRPr sz="1814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1pPr>
      <a:lvl2pPr marL="414772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2pPr>
      <a:lvl3pPr marL="829544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3pPr>
      <a:lvl4pPr marL="1244316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659087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073859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488631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2903403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318175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E33ABF-EB90-4115-B7B8-E22CC83EFDBD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04/07/2017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E2EFC-B073-4B5C-8330-FAE81DD22E12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7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7" Type="http://schemas.openxmlformats.org/officeDocument/2006/relationships/image" Target="../media/image30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6.wmf"/><Relationship Id="rId4" Type="http://schemas.openxmlformats.org/officeDocument/2006/relationships/image" Target="../media/image3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1524000" y="4005064"/>
            <a:ext cx="9144000" cy="28947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3344622" y="4365104"/>
            <a:ext cx="4813484" cy="2039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t-PT" altLang="pt-PT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Latha" panose="020B0604020202020204" pitchFamily="34" charset="0"/>
              </a:rPr>
              <a:t>Cristina Padez </a:t>
            </a:r>
          </a:p>
          <a:p>
            <a:pPr eaLnBrk="1" hangingPunct="1"/>
            <a:endParaRPr lang="pt-PT" altLang="pt-PT" sz="9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cs typeface="Latha" panose="020B0604020202020204" pitchFamily="34" charset="0"/>
            </a:endParaRPr>
          </a:p>
          <a:p>
            <a:pPr eaLnBrk="1" hangingPunct="1"/>
            <a:r>
              <a:rPr lang="pt-PT" altLang="pt-PT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Latha" panose="020B0604020202020204" pitchFamily="34" charset="0"/>
              </a:rPr>
              <a:t>Centro Investigação em Antropologia e Saúde   Universidade de Coimbra, Portugal</a:t>
            </a:r>
            <a:r>
              <a:rPr lang="pt-PT" altLang="pt-PT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cs typeface="Latha" panose="020B0604020202020204" pitchFamily="34" charset="0"/>
              </a:rPr>
              <a:t>									</a:t>
            </a:r>
          </a:p>
        </p:txBody>
      </p:sp>
      <p:grpSp>
        <p:nvGrpSpPr>
          <p:cNvPr id="5" name="Grupo 4"/>
          <p:cNvGrpSpPr>
            <a:grpSpLocks noChangeAspect="1"/>
          </p:cNvGrpSpPr>
          <p:nvPr/>
        </p:nvGrpSpPr>
        <p:grpSpPr>
          <a:xfrm>
            <a:off x="3427234" y="5966288"/>
            <a:ext cx="5337533" cy="775081"/>
            <a:chOff x="224521" y="5683560"/>
            <a:chExt cx="7849320" cy="1139825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521" y="5683560"/>
              <a:ext cx="5859463" cy="1139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4" descr="C:\Users\TOSHIBA\Dropbox\0 Investigador FCT 2014\Logos e Afiliação\UC\MARCA_UC_LET_PRETO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3984" y="5745107"/>
              <a:ext cx="1989857" cy="10228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Retângulo 13"/>
          <p:cNvSpPr/>
          <p:nvPr/>
        </p:nvSpPr>
        <p:spPr>
          <a:xfrm>
            <a:off x="883134" y="859274"/>
            <a:ext cx="959445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4000" b="1" dirty="0">
                <a:solidFill>
                  <a:srgbClr val="46C3EA"/>
                </a:solidFill>
                <a:latin typeface="Arial Narrow" panose="020B0606020202030204" pitchFamily="34" charset="0"/>
              </a:rPr>
              <a:t>O Efeito dos Fatores Sociais, Económicos e Políticos na Saúde Infantil em Portugal</a:t>
            </a:r>
            <a:endParaRPr lang="pt-PT" sz="4000" b="1" dirty="0">
              <a:solidFill>
                <a:srgbClr val="46C3EA"/>
              </a:solidFill>
            </a:endParaRPr>
          </a:p>
        </p:txBody>
      </p:sp>
      <p:pic>
        <p:nvPicPr>
          <p:cNvPr id="21" name="Imagem 20">
            <a:extLst>
              <a:ext uri="{FF2B5EF4-FFF2-40B4-BE49-F238E27FC236}">
                <a16:creationId xmlns:a16="http://schemas.microsoft.com/office/drawing/2014/main" id="{33C3BB5C-9D8D-4D6A-92A2-9A80FA78F1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3058" y="3352136"/>
            <a:ext cx="1759974" cy="1354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884432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9D760CCE-4C2C-4F72-B994-CA62035DBD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307" y="4583844"/>
            <a:ext cx="5447071" cy="2181938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752426C0-3E38-49E5-80B7-66ABD4DF60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308" y="3329"/>
            <a:ext cx="7570934" cy="1115895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40104366-2B2B-4309-9D69-6764E6D5F1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307" y="2268193"/>
            <a:ext cx="6587613" cy="11440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307" y="1242135"/>
            <a:ext cx="7291187" cy="8635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5459" y="5894918"/>
            <a:ext cx="6587613" cy="6382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6307" y="3487857"/>
            <a:ext cx="7391755" cy="958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06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EDFCB06B-D70C-44A2-BCCE-04C3A7B9BF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85" y="225968"/>
            <a:ext cx="6725141" cy="1246878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6FAED4AB-C69D-4F9E-AD00-49DEAA3F5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285" y="2102890"/>
            <a:ext cx="7101989" cy="25924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0236" y="225968"/>
            <a:ext cx="4776984" cy="8510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285" y="5091155"/>
            <a:ext cx="10714963" cy="1234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62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4">
            <a:extLst>
              <a:ext uri="{FF2B5EF4-FFF2-40B4-BE49-F238E27FC236}">
                <a16:creationId xmlns:a16="http://schemas.microsoft.com/office/drawing/2014/main" id="{3B8DCBD6-8EB4-4C9D-AFC6-350211E7EFB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2164294"/>
              </p:ext>
            </p:extLst>
          </p:nvPr>
        </p:nvGraphicFramePr>
        <p:xfrm>
          <a:off x="6744929" y="2241755"/>
          <a:ext cx="5220930" cy="36969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Folha de Cálculo" r:id="rId3" imgW="5715135" imgH="4838700" progId="Excel.Sheet.8">
                  <p:embed/>
                </p:oleObj>
              </mc:Choice>
              <mc:Fallback>
                <p:oleObj name="Folha de Cálculo" r:id="rId3" imgW="5715135" imgH="4838700" progId="Excel.Sheet.8">
                  <p:embed/>
                  <p:pic>
                    <p:nvPicPr>
                      <p:cNvPr id="58371" name="Char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4929" y="2241755"/>
                        <a:ext cx="5220930" cy="3696928"/>
                      </a:xfrm>
                      <a:prstGeom prst="rect">
                        <a:avLst/>
                      </a:prstGeom>
                      <a:solidFill>
                        <a:srgbClr val="009900"/>
                      </a:solidFill>
                      <a:ln>
                        <a:solidFill>
                          <a:srgbClr val="009900"/>
                        </a:solidFill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3">
            <a:extLst>
              <a:ext uri="{FF2B5EF4-FFF2-40B4-BE49-F238E27FC236}">
                <a16:creationId xmlns:a16="http://schemas.microsoft.com/office/drawing/2014/main" id="{3354A00F-CA3C-42DD-BCFF-39CB57363D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8117" y="26871"/>
            <a:ext cx="5319252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PT" altLang="pt-PT" sz="2700" b="1" dirty="0">
                <a:solidFill>
                  <a:schemeClr val="bg1"/>
                </a:solidFill>
                <a:latin typeface="Arial Narrow" panose="020B0606020202030204" pitchFamily="34" charset="0"/>
              </a:rPr>
              <a:t>Obesidade e nível socioeconómico (ESE) em crianças portuguesas, 7-10 anos </a:t>
            </a:r>
            <a:r>
              <a:rPr lang="pt-PT" altLang="pt-PT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(2002  N=4734; 2009 N=5366)</a:t>
            </a:r>
            <a:endParaRPr lang="pt-PT" altLang="pt-PT" sz="27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55A46BE4-3912-4151-833D-EA50B1B95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407" y="253503"/>
            <a:ext cx="515001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PT" sz="2800" b="1" dirty="0">
                <a:solidFill>
                  <a:schemeClr val="bg1"/>
                </a:solidFill>
                <a:latin typeface="Arial Narrow" panose="020B0606020202030204" pitchFamily="34" charset="0"/>
              </a:rPr>
              <a:t>Excesso de Peso e Obesidade em Portugal, crianças 7.0-9.5 anos</a:t>
            </a:r>
          </a:p>
          <a:p>
            <a:pPr algn="ctr" eaLnBrk="1" hangingPunct="1"/>
            <a:r>
              <a:rPr lang="pt-PT" altLang="pt-PT" sz="2800" b="1" dirty="0">
                <a:solidFill>
                  <a:schemeClr val="bg1"/>
                </a:solidFill>
                <a:latin typeface="Arial Narrow" panose="020B0606020202030204" pitchFamily="34" charset="0"/>
              </a:rPr>
              <a:t>(2002  N=4734; 2009 N=5366)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FE471D02-1357-4D77-AC63-6E1A95873C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07" y="2326031"/>
            <a:ext cx="6404138" cy="3455337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4194778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147271485"/>
              </p:ext>
            </p:extLst>
          </p:nvPr>
        </p:nvGraphicFramePr>
        <p:xfrm>
          <a:off x="527215" y="1758340"/>
          <a:ext cx="5026419" cy="4246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15270" y="999257"/>
            <a:ext cx="365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>
                <a:solidFill>
                  <a:srgbClr val="009900"/>
                </a:solidFill>
                <a:latin typeface="Arial Narrow" panose="020B0606020202030204" pitchFamily="34" charset="0"/>
              </a:rPr>
              <a:t>TV </a:t>
            </a:r>
            <a:r>
              <a:rPr lang="pt-PT" sz="3200" b="1" dirty="0">
                <a:solidFill>
                  <a:srgbClr val="0099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≥ 2h/day - SES</a:t>
            </a:r>
            <a:r>
              <a:rPr lang="pt-PT" sz="3200" b="1" dirty="0">
                <a:solidFill>
                  <a:srgbClr val="009900"/>
                </a:solidFill>
                <a:latin typeface="Arial Narrow" panose="020B0606020202030204" pitchFamily="34" charset="0"/>
              </a:rPr>
              <a:t> 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154770"/>
              </p:ext>
            </p:extLst>
          </p:nvPr>
        </p:nvGraphicFramePr>
        <p:xfrm>
          <a:off x="6019799" y="1758341"/>
          <a:ext cx="5168154" cy="4246332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17227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2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27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7722">
                <a:tc>
                  <a:txBody>
                    <a:bodyPr/>
                    <a:lstStyle/>
                    <a:p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PT" sz="2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OR</a:t>
                      </a:r>
                      <a:endParaRPr lang="pt-PT" sz="2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 hMerge="1">
                  <a:txBody>
                    <a:bodyPr/>
                    <a:lstStyle/>
                    <a:p>
                      <a:endParaRPr lang="pt-PT" sz="18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7722">
                <a:tc>
                  <a:txBody>
                    <a:bodyPr/>
                    <a:lstStyle/>
                    <a:p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2002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2009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7722"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Low 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1.0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1.0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7722"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Medium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0.52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0.76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7722"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High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0.39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0.43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7722"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p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&lt; 0.001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&lt; 0.001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019799" y="6033583"/>
            <a:ext cx="5276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>
                <a:solidFill>
                  <a:srgbClr val="009900"/>
                </a:solidFill>
              </a:rPr>
              <a:t>Adjusted to sex, age, mother obesity and the  </a:t>
            </a:r>
            <a:r>
              <a:rPr lang="en-GB" altLang="pt-PT" b="1" dirty="0">
                <a:solidFill>
                  <a:srgbClr val="009900"/>
                </a:solidFill>
                <a:latin typeface="Arial Narrow" panose="020B0606020202030204" pitchFamily="34" charset="0"/>
                <a:sym typeface="Monotype Sorts"/>
              </a:rPr>
              <a:t>clustering of children in schools </a:t>
            </a:r>
            <a:endParaRPr lang="pt-PT" b="1" dirty="0">
              <a:solidFill>
                <a:srgbClr val="0099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9894" y="2729754"/>
            <a:ext cx="1035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>
                <a:solidFill>
                  <a:prstClr val="black"/>
                </a:solidFill>
                <a:latin typeface="Arial Narrow" panose="020B0606020202030204" pitchFamily="34" charset="0"/>
              </a:rPr>
              <a:t>p&lt;0.001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87984" y="2729754"/>
            <a:ext cx="1035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>
                <a:solidFill>
                  <a:prstClr val="black"/>
                </a:solidFill>
                <a:latin typeface="Arial Narrow" panose="020B0606020202030204" pitchFamily="34" charset="0"/>
              </a:rPr>
              <a:t>p&lt;0.001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-3"/>
            <a:ext cx="12192000" cy="858417"/>
          </a:xfrm>
          <a:prstGeom prst="rect">
            <a:avLst/>
          </a:prstGeom>
          <a:solidFill>
            <a:srgbClr val="009900"/>
          </a:solidFill>
        </p:spPr>
        <p:txBody>
          <a:bodyPr wrap="square" rtlCol="0">
            <a:spAutoFit/>
          </a:bodyPr>
          <a:lstStyle/>
          <a:p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6389" y="88196"/>
            <a:ext cx="10064937" cy="736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3200" b="1" dirty="0">
                <a:solidFill>
                  <a:schemeClr val="bg1"/>
                </a:solidFill>
                <a:latin typeface="Arial Narrow" panose="020B0606020202030204" pitchFamily="34" charset="0"/>
              </a:rPr>
              <a:t>ESE e comportamentos sedentários em crianças em Portugal </a:t>
            </a:r>
          </a:p>
        </p:txBody>
      </p:sp>
    </p:spTree>
    <p:extLst>
      <p:ext uri="{BB962C8B-B14F-4D97-AF65-F5344CB8AC3E}">
        <p14:creationId xmlns:p14="http://schemas.microsoft.com/office/powerpoint/2010/main" val="16881344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887250403"/>
              </p:ext>
            </p:extLst>
          </p:nvPr>
        </p:nvGraphicFramePr>
        <p:xfrm>
          <a:off x="599515" y="1938720"/>
          <a:ext cx="4827493" cy="43837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317002" y="922493"/>
            <a:ext cx="5111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600" b="1" dirty="0">
                <a:solidFill>
                  <a:srgbClr val="009900"/>
                </a:solidFill>
                <a:latin typeface="Arial Narrow" panose="020B0606020202030204" pitchFamily="34" charset="0"/>
              </a:rPr>
              <a:t>Computer </a:t>
            </a:r>
            <a:r>
              <a:rPr lang="pt-PT" sz="3600" b="1" dirty="0">
                <a:solidFill>
                  <a:srgbClr val="0099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≥ 1h/day - SES</a:t>
            </a:r>
            <a:r>
              <a:rPr lang="pt-PT" sz="3600" b="1" dirty="0">
                <a:solidFill>
                  <a:srgbClr val="009900"/>
                </a:solidFill>
                <a:latin typeface="Arial Narrow" panose="020B0606020202030204" pitchFamily="34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09097" y="2997919"/>
            <a:ext cx="576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>
                <a:latin typeface="Arial Narrow" panose="020B0606020202030204" pitchFamily="34" charset="0"/>
              </a:rPr>
              <a:t>ns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794190"/>
              </p:ext>
            </p:extLst>
          </p:nvPr>
        </p:nvGraphicFramePr>
        <p:xfrm>
          <a:off x="5955427" y="1701813"/>
          <a:ext cx="4733364" cy="4338978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1577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7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77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3163">
                <a:tc>
                  <a:txBody>
                    <a:bodyPr/>
                    <a:lstStyle/>
                    <a:p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PT" sz="2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OR</a:t>
                      </a:r>
                    </a:p>
                  </a:txBody>
                  <a:tcPr marL="91443" marR="91443"/>
                </a:tc>
                <a:tc hMerge="1">
                  <a:txBody>
                    <a:bodyPr/>
                    <a:lstStyle/>
                    <a:p>
                      <a:endParaRPr lang="pt-PT" sz="18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3163">
                <a:tc>
                  <a:txBody>
                    <a:bodyPr/>
                    <a:lstStyle/>
                    <a:p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2002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2009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3163"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Low 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1.0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1.0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3163"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Medium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0.8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0.63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3163"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High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0.8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0.48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3163"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P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&lt; 0.05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&lt; 0.001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872836" y="6040791"/>
            <a:ext cx="5276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>
                <a:solidFill>
                  <a:schemeClr val="bg1"/>
                </a:solidFill>
              </a:rPr>
              <a:t>Adjusted to sex, age, mother obesity and the  </a:t>
            </a:r>
            <a:r>
              <a:rPr lang="en-GB" altLang="pt-PT" b="1" dirty="0">
                <a:solidFill>
                  <a:schemeClr val="bg1"/>
                </a:solidFill>
                <a:latin typeface="Arial Narrow" panose="020B0606020202030204" pitchFamily="34" charset="0"/>
                <a:sym typeface="Monotype Sorts"/>
              </a:rPr>
              <a:t>clustering of children in schools </a:t>
            </a:r>
            <a:endParaRPr lang="pt-PT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-3"/>
            <a:ext cx="12192000" cy="858417"/>
          </a:xfrm>
          <a:prstGeom prst="rect">
            <a:avLst/>
          </a:prstGeom>
          <a:solidFill>
            <a:srgbClr val="009900"/>
          </a:solidFill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sp>
        <p:nvSpPr>
          <p:cNvPr id="10" name="TextBox 9"/>
          <p:cNvSpPr txBox="1"/>
          <p:nvPr/>
        </p:nvSpPr>
        <p:spPr>
          <a:xfrm>
            <a:off x="346389" y="88196"/>
            <a:ext cx="10064937" cy="736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3200" b="1" dirty="0">
                <a:solidFill>
                  <a:schemeClr val="bg1"/>
                </a:solidFill>
                <a:latin typeface="Arial Narrow" panose="020B0606020202030204" pitchFamily="34" charset="0"/>
              </a:rPr>
              <a:t>ESE e comportamentos sedentários em crianças em Portugal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19799" y="6033583"/>
            <a:ext cx="5276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>
                <a:solidFill>
                  <a:srgbClr val="009900"/>
                </a:solidFill>
              </a:rPr>
              <a:t>Adjusted to sex, age, mother obesity and the  </a:t>
            </a:r>
            <a:r>
              <a:rPr lang="en-GB" altLang="pt-PT" b="1" dirty="0">
                <a:solidFill>
                  <a:srgbClr val="009900"/>
                </a:solidFill>
                <a:latin typeface="Arial Narrow" panose="020B0606020202030204" pitchFamily="34" charset="0"/>
                <a:sym typeface="Monotype Sorts"/>
              </a:rPr>
              <a:t>clustering of children in schools </a:t>
            </a:r>
            <a:endParaRPr lang="pt-PT" b="1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3184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1585108764"/>
              </p:ext>
            </p:extLst>
          </p:nvPr>
        </p:nvGraphicFramePr>
        <p:xfrm>
          <a:off x="322729" y="2037756"/>
          <a:ext cx="4375252" cy="42907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981400" y="1133539"/>
            <a:ext cx="6309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600" b="1" dirty="0">
                <a:solidFill>
                  <a:srgbClr val="009900"/>
                </a:solidFill>
                <a:latin typeface="Arial Narrow" panose="020B0606020202030204" pitchFamily="34" charset="0"/>
              </a:rPr>
              <a:t>Electronic Games </a:t>
            </a:r>
            <a:r>
              <a:rPr lang="pt-PT" sz="3600" b="1" dirty="0">
                <a:solidFill>
                  <a:srgbClr val="0099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≥ 1h/day - SES</a:t>
            </a:r>
            <a:r>
              <a:rPr lang="pt-PT" sz="3600" b="1" dirty="0">
                <a:solidFill>
                  <a:srgbClr val="009900"/>
                </a:solidFill>
                <a:latin typeface="Arial Narrow" panose="020B0606020202030204" pitchFamily="34" charset="0"/>
              </a:rPr>
              <a:t>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37566"/>
              </p:ext>
            </p:extLst>
          </p:nvPr>
        </p:nvGraphicFramePr>
        <p:xfrm>
          <a:off x="5533198" y="2293932"/>
          <a:ext cx="5191563" cy="3711387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17305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0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05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7502">
                <a:tc>
                  <a:txBody>
                    <a:bodyPr/>
                    <a:lstStyle/>
                    <a:p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PT" sz="2400" dirty="0">
                          <a:solidFill>
                            <a:schemeClr val="tx1"/>
                          </a:solidFill>
                        </a:rPr>
                        <a:t>OR</a:t>
                      </a:r>
                      <a:endParaRPr lang="pt-PT" sz="24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 hMerge="1">
                  <a:txBody>
                    <a:bodyPr/>
                    <a:lstStyle/>
                    <a:p>
                      <a:endParaRPr lang="pt-PT" sz="18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6777">
                <a:tc>
                  <a:txBody>
                    <a:bodyPr/>
                    <a:lstStyle/>
                    <a:p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dirty="0"/>
                        <a:t>2002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dirty="0"/>
                        <a:t>2009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6777">
                <a:tc>
                  <a:txBody>
                    <a:bodyPr/>
                    <a:lstStyle/>
                    <a:p>
                      <a:r>
                        <a:rPr lang="pt-PT" sz="2400" dirty="0"/>
                        <a:t>Low 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dirty="0"/>
                        <a:t>1.0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dirty="0"/>
                        <a:t>1.0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6777">
                <a:tc>
                  <a:txBody>
                    <a:bodyPr/>
                    <a:lstStyle/>
                    <a:p>
                      <a:r>
                        <a:rPr lang="pt-PT" sz="2400" dirty="0"/>
                        <a:t>Medium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0.9</a:t>
                      </a: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dirty="0"/>
                        <a:t>0.69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6777">
                <a:tc>
                  <a:txBody>
                    <a:bodyPr/>
                    <a:lstStyle/>
                    <a:p>
                      <a:r>
                        <a:rPr lang="pt-PT" sz="2400" dirty="0"/>
                        <a:t>High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0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0.66</a:t>
                      </a: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dirty="0"/>
                        <a:t>0.4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6777">
                <a:tc>
                  <a:txBody>
                    <a:bodyPr/>
                    <a:lstStyle/>
                    <a:p>
                      <a:r>
                        <a:rPr lang="pt-PT" sz="2400" dirty="0"/>
                        <a:t>p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dirty="0"/>
                        <a:t>&lt; 0.05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dirty="0"/>
                        <a:t>&lt; 0.001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552638" y="6005319"/>
            <a:ext cx="5276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>
                <a:solidFill>
                  <a:srgbClr val="009900"/>
                </a:solidFill>
              </a:rPr>
              <a:t>Adjusted to sex, age, mother obesity and the  </a:t>
            </a:r>
            <a:r>
              <a:rPr lang="en-GB" altLang="pt-PT" b="1" dirty="0">
                <a:solidFill>
                  <a:srgbClr val="009900"/>
                </a:solidFill>
                <a:latin typeface="Arial Narrow" panose="020B0606020202030204" pitchFamily="34" charset="0"/>
                <a:sym typeface="Monotype Sorts"/>
              </a:rPr>
              <a:t>clustering of children in schools </a:t>
            </a:r>
            <a:endParaRPr lang="pt-PT" b="1" dirty="0">
              <a:solidFill>
                <a:srgbClr val="0099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7602" y="3065880"/>
            <a:ext cx="1112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>
                <a:latin typeface="Arial Narrow" panose="020B0606020202030204" pitchFamily="34" charset="0"/>
              </a:rPr>
              <a:t>p&lt;0.001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11971" y="3065880"/>
            <a:ext cx="1112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>
                <a:latin typeface="Arial Narrow" panose="020B0606020202030204" pitchFamily="34" charset="0"/>
              </a:rPr>
              <a:t>p&lt;0.001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-3"/>
            <a:ext cx="12192000" cy="858417"/>
          </a:xfrm>
          <a:prstGeom prst="rect">
            <a:avLst/>
          </a:prstGeom>
          <a:solidFill>
            <a:srgbClr val="009900"/>
          </a:solidFill>
          <a:ln>
            <a:solidFill>
              <a:srgbClr val="009900"/>
            </a:solidFill>
          </a:ln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sp>
        <p:nvSpPr>
          <p:cNvPr id="11" name="TextBox 10"/>
          <p:cNvSpPr txBox="1"/>
          <p:nvPr/>
        </p:nvSpPr>
        <p:spPr>
          <a:xfrm>
            <a:off x="346389" y="88196"/>
            <a:ext cx="10064937" cy="736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3200" b="1" dirty="0">
                <a:solidFill>
                  <a:schemeClr val="bg1"/>
                </a:solidFill>
                <a:latin typeface="Arial Narrow" panose="020B0606020202030204" pitchFamily="34" charset="0"/>
              </a:rPr>
              <a:t>ESE e comportamentos sedentários em crianças em Portugal </a:t>
            </a:r>
          </a:p>
        </p:txBody>
      </p:sp>
    </p:spTree>
    <p:extLst>
      <p:ext uri="{BB962C8B-B14F-4D97-AF65-F5344CB8AC3E}">
        <p14:creationId xmlns:p14="http://schemas.microsoft.com/office/powerpoint/2010/main" val="1264853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0563" y="896908"/>
            <a:ext cx="6646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600" b="1" dirty="0">
                <a:solidFill>
                  <a:srgbClr val="009900"/>
                </a:solidFill>
                <a:latin typeface="Arial Narrow" panose="020B0606020202030204" pitchFamily="34" charset="0"/>
              </a:rPr>
              <a:t>Actividade desportiva (Sim) – </a:t>
            </a:r>
            <a:r>
              <a:rPr lang="pt-PT" sz="3600" b="1" dirty="0">
                <a:solidFill>
                  <a:srgbClr val="0099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ESE</a:t>
            </a:r>
            <a:r>
              <a:rPr lang="pt-PT" sz="3600" b="1" dirty="0">
                <a:solidFill>
                  <a:srgbClr val="009900"/>
                </a:solidFill>
                <a:latin typeface="Arial Narrow" panose="020B0606020202030204" pitchFamily="34" charset="0"/>
              </a:rPr>
              <a:t> </a:t>
            </a: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595221464"/>
              </p:ext>
            </p:extLst>
          </p:nvPr>
        </p:nvGraphicFramePr>
        <p:xfrm>
          <a:off x="416859" y="1869141"/>
          <a:ext cx="4704241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675859"/>
              </p:ext>
            </p:extLst>
          </p:nvPr>
        </p:nvGraphicFramePr>
        <p:xfrm>
          <a:off x="5768826" y="1900022"/>
          <a:ext cx="4528776" cy="3600000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1509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9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95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0000">
                <a:tc>
                  <a:txBody>
                    <a:bodyPr/>
                    <a:lstStyle/>
                    <a:p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PT" sz="2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OR</a:t>
                      </a:r>
                    </a:p>
                  </a:txBody>
                  <a:tcPr marL="91443" marR="91443"/>
                </a:tc>
                <a:tc hMerge="1">
                  <a:txBody>
                    <a:bodyPr/>
                    <a:lstStyle/>
                    <a:p>
                      <a:endParaRPr lang="pt-PT" sz="18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00">
                <a:tc>
                  <a:txBody>
                    <a:bodyPr/>
                    <a:lstStyle/>
                    <a:p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2002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2009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000"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Low 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1.0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1.0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000"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Medium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2.5</a:t>
                      </a: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2.2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000"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High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5.2</a:t>
                      </a: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5.3</a:t>
                      </a:r>
                    </a:p>
                  </a:txBody>
                  <a:tcPr marL="91443" marR="9144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000"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p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&lt; 0.001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tc>
                  <a:txBody>
                    <a:bodyPr/>
                    <a:lstStyle/>
                    <a:p>
                      <a:r>
                        <a:rPr lang="pt-PT" sz="2400" b="1" dirty="0">
                          <a:latin typeface="Arial Narrow" panose="020B0606020202030204" pitchFamily="34" charset="0"/>
                        </a:rPr>
                        <a:t>&lt; 0.001</a:t>
                      </a:r>
                      <a:endParaRPr lang="pt-PT" sz="2400" b="1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91443" marR="9144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125328" y="5567257"/>
            <a:ext cx="5276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>
                <a:solidFill>
                  <a:schemeClr val="bg1"/>
                </a:solidFill>
              </a:rPr>
              <a:t>Adjusted to sex, age, mother obesity and the  </a:t>
            </a:r>
            <a:r>
              <a:rPr lang="en-GB" altLang="pt-PT" b="1" dirty="0">
                <a:solidFill>
                  <a:schemeClr val="bg1"/>
                </a:solidFill>
                <a:latin typeface="Arial Narrow" panose="020B0606020202030204" pitchFamily="34" charset="0"/>
                <a:sym typeface="Monotype Sorts"/>
              </a:rPr>
              <a:t>clustering of children in schools </a:t>
            </a:r>
            <a:endParaRPr lang="pt-PT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8284" y="2835861"/>
            <a:ext cx="1112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>
                <a:latin typeface="Arial Narrow" panose="020B0606020202030204" pitchFamily="34" charset="0"/>
              </a:rPr>
              <a:t>p&lt;0.001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09031" y="2840344"/>
            <a:ext cx="1112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>
                <a:latin typeface="Arial Narrow" panose="020B0606020202030204" pitchFamily="34" charset="0"/>
              </a:rPr>
              <a:t>p&lt;0.001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-3"/>
            <a:ext cx="12192000" cy="858417"/>
          </a:xfrm>
          <a:prstGeom prst="rect">
            <a:avLst/>
          </a:prstGeom>
          <a:solidFill>
            <a:srgbClr val="009900"/>
          </a:solidFill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sp>
        <p:nvSpPr>
          <p:cNvPr id="11" name="TextBox 10"/>
          <p:cNvSpPr txBox="1"/>
          <p:nvPr/>
        </p:nvSpPr>
        <p:spPr>
          <a:xfrm>
            <a:off x="346389" y="88196"/>
            <a:ext cx="10064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3200" b="1" dirty="0">
                <a:solidFill>
                  <a:schemeClr val="bg1"/>
                </a:solidFill>
                <a:latin typeface="Arial Narrow" panose="020B0606020202030204" pitchFamily="34" charset="0"/>
              </a:rPr>
              <a:t>ESE e actividade física em crianças em Portugal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50833" y="5696701"/>
            <a:ext cx="5276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>
                <a:solidFill>
                  <a:srgbClr val="009900"/>
                </a:solidFill>
              </a:rPr>
              <a:t>Adjusted to sex, age, mother obesity and the  </a:t>
            </a:r>
            <a:r>
              <a:rPr lang="en-GB" altLang="pt-PT" b="1" dirty="0">
                <a:solidFill>
                  <a:srgbClr val="009900"/>
                </a:solidFill>
                <a:latin typeface="Arial Narrow" panose="020B0606020202030204" pitchFamily="34" charset="0"/>
                <a:sym typeface="Monotype Sorts"/>
              </a:rPr>
              <a:t>clustering of children in schools </a:t>
            </a:r>
            <a:endParaRPr lang="pt-PT" b="1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4428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A06917F1-B673-4C39-9823-157A339ECE17}"/>
              </a:ext>
            </a:extLst>
          </p:cNvPr>
          <p:cNvSpPr/>
          <p:nvPr/>
        </p:nvSpPr>
        <p:spPr bwMode="auto">
          <a:xfrm>
            <a:off x="3706761" y="234676"/>
            <a:ext cx="5142270" cy="1081548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pt-PT" sz="3200" b="0" i="0" u="none" strike="noStrike" cap="none" normalizeH="0" baseline="0" dirty="0">
              <a:ln>
                <a:noFill/>
              </a:ln>
              <a:effectLst/>
              <a:latin typeface="Arial Narrow" panose="020B060602020203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D6F0241-6063-491B-B1E0-C0901FB528CE}"/>
              </a:ext>
            </a:extLst>
          </p:cNvPr>
          <p:cNvSpPr txBox="1"/>
          <p:nvPr/>
        </p:nvSpPr>
        <p:spPr>
          <a:xfrm>
            <a:off x="4080387" y="452285"/>
            <a:ext cx="4395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rgbClr val="003399"/>
                </a:solidFill>
              </a:rPr>
              <a:t>Obesidade Infantil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0EC8DF13-06E7-43E7-BF5B-2B4E8D2FCB37}"/>
              </a:ext>
            </a:extLst>
          </p:cNvPr>
          <p:cNvSpPr/>
          <p:nvPr/>
        </p:nvSpPr>
        <p:spPr bwMode="auto">
          <a:xfrm>
            <a:off x="786581" y="2251587"/>
            <a:ext cx="10009238" cy="2507226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pt-PT" sz="2800" b="1" dirty="0">
                <a:solidFill>
                  <a:srgbClr val="003399"/>
                </a:solidFill>
                <a:latin typeface="Arial Narrow" panose="020B0606020202030204" pitchFamily="34" charset="0"/>
              </a:rPr>
              <a:t>Desigualdades na obesidade infantil: o impacto da crise socioeconómica em Portugal de 2009 a 2015</a:t>
            </a:r>
            <a:endParaRPr kumimoji="0" lang="pt-PT" sz="2800" b="1" i="0" u="none" strike="noStrike" cap="none" normalizeH="0" baseline="0" dirty="0">
              <a:ln>
                <a:noFill/>
              </a:ln>
              <a:solidFill>
                <a:srgbClr val="003399"/>
              </a:solidFill>
              <a:effectLst/>
              <a:latin typeface="Arial Narrow" panose="020B0606020202030204" pitchFamily="34" charset="0"/>
            </a:endParaRPr>
          </a:p>
          <a:p>
            <a:pPr marL="0" marR="0" indent="0" algn="l" defTabSz="449263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pt-PT" b="1" dirty="0">
                <a:solidFill>
                  <a:srgbClr val="003399"/>
                </a:solidFill>
                <a:latin typeface="Arial Narrow" panose="020B0606020202030204" pitchFamily="34" charset="0"/>
              </a:rPr>
              <a:t>PTDC/DTP-SAP/1520/2014</a:t>
            </a:r>
            <a:endParaRPr kumimoji="0" lang="pt-PT" sz="1800" b="1" i="0" u="none" strike="noStrike" cap="none" normalizeH="0" baseline="0" dirty="0">
              <a:ln>
                <a:noFill/>
              </a:ln>
              <a:solidFill>
                <a:srgbClr val="003399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DC2729E8-4E2E-4546-87C7-C49BF7010F9D}"/>
              </a:ext>
            </a:extLst>
          </p:cNvPr>
          <p:cNvSpPr txBox="1"/>
          <p:nvPr/>
        </p:nvSpPr>
        <p:spPr>
          <a:xfrm>
            <a:off x="1946787" y="5260258"/>
            <a:ext cx="37264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Lisboa – 3134</a:t>
            </a:r>
          </a:p>
          <a:p>
            <a:r>
              <a:rPr lang="pt-PT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Coimbra – 3020</a:t>
            </a:r>
          </a:p>
          <a:p>
            <a:r>
              <a:rPr lang="pt-PT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Porto - 2433</a:t>
            </a:r>
          </a:p>
        </p:txBody>
      </p:sp>
    </p:spTree>
    <p:extLst>
      <p:ext uri="{BB962C8B-B14F-4D97-AF65-F5344CB8AC3E}">
        <p14:creationId xmlns:p14="http://schemas.microsoft.com/office/powerpoint/2010/main" val="14020033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11"/>
          <p:cNvSpPr txBox="1">
            <a:spLocks noChangeArrowheads="1"/>
          </p:cNvSpPr>
          <p:nvPr/>
        </p:nvSpPr>
        <p:spPr bwMode="auto">
          <a:xfrm>
            <a:off x="294968" y="359021"/>
            <a:ext cx="11611897" cy="6201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PT" sz="2800" b="1" dirty="0">
                <a:solidFill>
                  <a:prstClr val="white"/>
                </a:solidFill>
                <a:latin typeface="Arial Narrow" pitchFamily="34" charset="0"/>
              </a:rPr>
              <a:t>Objectivos</a:t>
            </a:r>
          </a:p>
          <a:p>
            <a:pPr marL="457200" indent="-457200">
              <a:lnSpc>
                <a:spcPct val="150000"/>
              </a:lnSpc>
              <a:buFontTx/>
              <a:buChar char="-"/>
              <a:defRPr/>
            </a:pPr>
            <a:r>
              <a:rPr lang="pt-PT" sz="2600" b="1" dirty="0">
                <a:solidFill>
                  <a:prstClr val="white"/>
                </a:solidFill>
                <a:latin typeface="Arial Narrow" pitchFamily="34" charset="0"/>
              </a:rPr>
              <a:t>Alterações da prevalência de obesidade infantil entre 2002, 2009 e 2016</a:t>
            </a:r>
          </a:p>
          <a:p>
            <a:pPr marL="457200" indent="-457200">
              <a:lnSpc>
                <a:spcPct val="150000"/>
              </a:lnSpc>
              <a:buFontTx/>
              <a:buChar char="-"/>
              <a:defRPr/>
            </a:pPr>
            <a:r>
              <a:rPr lang="pt-PT" sz="2600" b="1" dirty="0">
                <a:solidFill>
                  <a:prstClr val="white"/>
                </a:solidFill>
                <a:latin typeface="Arial Narrow" pitchFamily="34" charset="0"/>
              </a:rPr>
              <a:t>Estudar o impacto da crise económica nos valores de obesidade infantil</a:t>
            </a:r>
          </a:p>
          <a:p>
            <a:pPr marL="457200" indent="-457200">
              <a:lnSpc>
                <a:spcPct val="150000"/>
              </a:lnSpc>
              <a:buFontTx/>
              <a:buChar char="-"/>
              <a:defRPr/>
            </a:pPr>
            <a:r>
              <a:rPr lang="pt-PT" sz="2600" b="1" dirty="0">
                <a:solidFill>
                  <a:prstClr val="white"/>
                </a:solidFill>
                <a:latin typeface="Arial Narrow" pitchFamily="34" charset="0"/>
              </a:rPr>
              <a:t>Avaliar as desigualdades sociais na obesidade infantil. Que grupos sociais foram mais afectados pela crise?</a:t>
            </a:r>
          </a:p>
          <a:p>
            <a:pPr marL="457200" indent="-457200">
              <a:lnSpc>
                <a:spcPct val="150000"/>
              </a:lnSpc>
              <a:buFontTx/>
              <a:buChar char="-"/>
              <a:defRPr/>
            </a:pPr>
            <a:r>
              <a:rPr lang="pt-PT" sz="2600" b="1" dirty="0">
                <a:solidFill>
                  <a:prstClr val="white"/>
                </a:solidFill>
                <a:latin typeface="Arial Narrow" pitchFamily="34" charset="0"/>
              </a:rPr>
              <a:t>Impacto da pobreza e privação na obesidade infantil</a:t>
            </a:r>
          </a:p>
          <a:p>
            <a:pPr marL="457200" indent="-457200">
              <a:lnSpc>
                <a:spcPct val="150000"/>
              </a:lnSpc>
              <a:buFontTx/>
              <a:buChar char="-"/>
              <a:defRPr/>
            </a:pPr>
            <a:r>
              <a:rPr lang="pt-PT" sz="2600" b="1" dirty="0">
                <a:solidFill>
                  <a:prstClr val="white"/>
                </a:solidFill>
                <a:latin typeface="Arial Narrow" pitchFamily="34" charset="0"/>
              </a:rPr>
              <a:t>Associação entre a insegurança alimentar e obesidade infantil</a:t>
            </a:r>
          </a:p>
          <a:p>
            <a:pPr marL="457200" indent="-457200">
              <a:lnSpc>
                <a:spcPct val="150000"/>
              </a:lnSpc>
              <a:buFontTx/>
              <a:buChar char="-"/>
              <a:defRPr/>
            </a:pPr>
            <a:r>
              <a:rPr lang="pt-PT" sz="2600" b="1" dirty="0">
                <a:solidFill>
                  <a:prstClr val="white"/>
                </a:solidFill>
                <a:latin typeface="Arial Narrow" pitchFamily="34" charset="0"/>
              </a:rPr>
              <a:t>Associação entre o stress e ansiedade familiar e da criança e a obesidade infantil</a:t>
            </a:r>
          </a:p>
          <a:p>
            <a:pPr marL="457200" indent="-457200">
              <a:lnSpc>
                <a:spcPct val="150000"/>
              </a:lnSpc>
              <a:buFontTx/>
              <a:buChar char="-"/>
              <a:defRPr/>
            </a:pPr>
            <a:r>
              <a:rPr lang="pt-PT" sz="2600" b="1" dirty="0">
                <a:solidFill>
                  <a:prstClr val="white"/>
                </a:solidFill>
                <a:latin typeface="Arial Narrow" pitchFamily="34" charset="0"/>
              </a:rPr>
              <a:t>Alterações nos comportamentos sedentários (TV, Pc, JE), duração de sono, AF</a:t>
            </a:r>
          </a:p>
          <a:p>
            <a:pPr marL="457200" indent="-457200">
              <a:lnSpc>
                <a:spcPct val="150000"/>
              </a:lnSpc>
              <a:buFontTx/>
              <a:buChar char="-"/>
              <a:defRPr/>
            </a:pPr>
            <a:r>
              <a:rPr lang="pt-PT" sz="2600" b="1" dirty="0">
                <a:solidFill>
                  <a:prstClr val="white"/>
                </a:solidFill>
                <a:latin typeface="Arial Narrow" pitchFamily="34" charset="0"/>
              </a:rPr>
              <a:t>Alterações no padrão alimentar em virtude da crise económica</a:t>
            </a:r>
          </a:p>
          <a:p>
            <a:pPr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9381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11"/>
          <p:cNvSpPr txBox="1">
            <a:spLocks noChangeArrowheads="1"/>
          </p:cNvSpPr>
          <p:nvPr/>
        </p:nvSpPr>
        <p:spPr bwMode="auto">
          <a:xfrm>
            <a:off x="737002" y="1184931"/>
            <a:ext cx="10289007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800" b="1" dirty="0" err="1">
                <a:solidFill>
                  <a:prstClr val="white"/>
                </a:solidFill>
                <a:latin typeface="Arial Narrow" pitchFamily="34" charset="0"/>
              </a:rPr>
              <a:t>Objectivos</a:t>
            </a:r>
            <a:r>
              <a:rPr lang="en-GB" sz="2800" b="1" dirty="0">
                <a:solidFill>
                  <a:prstClr val="white"/>
                </a:solidFill>
                <a:latin typeface="Arial Narrow" pitchFamily="34" charset="0"/>
              </a:rPr>
              <a:t> (</a:t>
            </a:r>
            <a:r>
              <a:rPr lang="en-GB" sz="2800" b="1" dirty="0" err="1">
                <a:solidFill>
                  <a:prstClr val="white"/>
                </a:solidFill>
                <a:latin typeface="Arial Narrow" pitchFamily="34" charset="0"/>
              </a:rPr>
              <a:t>cont</a:t>
            </a:r>
            <a:r>
              <a:rPr lang="en-GB" sz="2800" b="1" dirty="0">
                <a:solidFill>
                  <a:prstClr val="white"/>
                </a:solidFill>
                <a:latin typeface="Arial Narrow" pitchFamily="34" charset="0"/>
              </a:rPr>
              <a:t>)</a:t>
            </a:r>
          </a:p>
          <a:p>
            <a:pPr algn="ctr">
              <a:defRPr/>
            </a:pPr>
            <a:endParaRPr lang="en-GB" sz="2800" b="1" dirty="0">
              <a:solidFill>
                <a:prstClr val="white"/>
              </a:solidFill>
              <a:latin typeface="Arial Narrow" pitchFamily="34" charset="0"/>
            </a:endParaRPr>
          </a:p>
          <a:p>
            <a:pPr marL="457200" indent="-457200">
              <a:buFontTx/>
              <a:buChar char="-"/>
              <a:defRPr/>
            </a:pPr>
            <a:r>
              <a:rPr lang="en-GB" sz="2800" b="1" dirty="0" err="1">
                <a:solidFill>
                  <a:prstClr val="white"/>
                </a:solidFill>
                <a:latin typeface="Arial Narrow" pitchFamily="34" charset="0"/>
              </a:rPr>
              <a:t>Alterações</a:t>
            </a:r>
            <a:r>
              <a:rPr lang="en-GB" sz="2800" b="1" dirty="0">
                <a:solidFill>
                  <a:prstClr val="white"/>
                </a:solidFill>
                <a:latin typeface="Arial Narrow" pitchFamily="34" charset="0"/>
              </a:rPr>
              <a:t> no </a:t>
            </a:r>
            <a:r>
              <a:rPr lang="en-GB" sz="2800" b="1" dirty="0" err="1">
                <a:solidFill>
                  <a:prstClr val="white"/>
                </a:solidFill>
                <a:latin typeface="Arial Narrow" pitchFamily="34" charset="0"/>
              </a:rPr>
              <a:t>ambiente</a:t>
            </a:r>
            <a:r>
              <a:rPr lang="en-GB" sz="2800" b="1" dirty="0">
                <a:solidFill>
                  <a:prstClr val="white"/>
                </a:solidFill>
                <a:latin typeface="Arial Narrow" pitchFamily="34" charset="0"/>
              </a:rPr>
              <a:t> </a:t>
            </a:r>
            <a:r>
              <a:rPr lang="en-GB" sz="2800" b="1" dirty="0" err="1">
                <a:solidFill>
                  <a:prstClr val="white"/>
                </a:solidFill>
                <a:latin typeface="Arial Narrow" pitchFamily="34" charset="0"/>
              </a:rPr>
              <a:t>residencial</a:t>
            </a:r>
            <a:r>
              <a:rPr lang="en-GB" sz="2800" b="1" dirty="0">
                <a:solidFill>
                  <a:prstClr val="white"/>
                </a:solidFill>
                <a:latin typeface="Arial Narrow" pitchFamily="34" charset="0"/>
              </a:rPr>
              <a:t> das </a:t>
            </a:r>
            <a:r>
              <a:rPr lang="en-GB" sz="2800" b="1" dirty="0" err="1">
                <a:solidFill>
                  <a:prstClr val="white"/>
                </a:solidFill>
                <a:latin typeface="Arial Narrow" pitchFamily="34" charset="0"/>
              </a:rPr>
              <a:t>famílias</a:t>
            </a:r>
            <a:r>
              <a:rPr lang="en-GB" sz="2800" b="1" dirty="0">
                <a:solidFill>
                  <a:prstClr val="white"/>
                </a:solidFill>
                <a:latin typeface="Arial Narrow" pitchFamily="34" charset="0"/>
              </a:rPr>
              <a:t> – </a:t>
            </a:r>
            <a:r>
              <a:rPr lang="en-GB" sz="2800" b="1" dirty="0" err="1">
                <a:solidFill>
                  <a:prstClr val="white"/>
                </a:solidFill>
                <a:latin typeface="Arial Narrow" pitchFamily="34" charset="0"/>
              </a:rPr>
              <a:t>estruturas</a:t>
            </a:r>
            <a:r>
              <a:rPr lang="en-GB" sz="2800" b="1" dirty="0">
                <a:solidFill>
                  <a:prstClr val="white"/>
                </a:solidFill>
                <a:latin typeface="Arial Narrow" pitchFamily="34" charset="0"/>
              </a:rPr>
              <a:t> </a:t>
            </a:r>
            <a:r>
              <a:rPr lang="en-GB" sz="2800" b="1" dirty="0" err="1">
                <a:solidFill>
                  <a:prstClr val="white"/>
                </a:solidFill>
                <a:latin typeface="Arial Narrow" pitchFamily="34" charset="0"/>
              </a:rPr>
              <a:t>desportivas</a:t>
            </a:r>
            <a:r>
              <a:rPr lang="en-GB" sz="2800" b="1" dirty="0">
                <a:solidFill>
                  <a:prstClr val="white"/>
                </a:solidFill>
                <a:latin typeface="Arial Narrow" pitchFamily="34" charset="0"/>
              </a:rPr>
              <a:t>, </a:t>
            </a:r>
            <a:r>
              <a:rPr lang="en-GB" sz="2800" b="1" dirty="0" err="1">
                <a:solidFill>
                  <a:prstClr val="white"/>
                </a:solidFill>
                <a:latin typeface="Arial Narrow" pitchFamily="34" charset="0"/>
              </a:rPr>
              <a:t>espaços</a:t>
            </a:r>
            <a:r>
              <a:rPr lang="en-GB" sz="2800" b="1" dirty="0">
                <a:solidFill>
                  <a:prstClr val="white"/>
                </a:solidFill>
                <a:latin typeface="Arial Narrow" pitchFamily="34" charset="0"/>
              </a:rPr>
              <a:t> </a:t>
            </a:r>
            <a:r>
              <a:rPr lang="en-GB" sz="2800" b="1" dirty="0" err="1">
                <a:solidFill>
                  <a:prstClr val="white"/>
                </a:solidFill>
                <a:latin typeface="Arial Narrow" pitchFamily="34" charset="0"/>
              </a:rPr>
              <a:t>verdes</a:t>
            </a:r>
            <a:r>
              <a:rPr lang="en-GB" sz="2800" b="1" dirty="0">
                <a:solidFill>
                  <a:prstClr val="white"/>
                </a:solidFill>
                <a:latin typeface="Arial Narrow" pitchFamily="34" charset="0"/>
              </a:rPr>
              <a:t>, restaurants, </a:t>
            </a:r>
            <a:r>
              <a:rPr lang="en-GB" sz="2800" b="1" dirty="0" err="1">
                <a:solidFill>
                  <a:prstClr val="white"/>
                </a:solidFill>
                <a:latin typeface="Arial Narrow" pitchFamily="34" charset="0"/>
              </a:rPr>
              <a:t>supermercados</a:t>
            </a:r>
            <a:r>
              <a:rPr lang="en-GB" sz="2800" b="1" dirty="0">
                <a:solidFill>
                  <a:prstClr val="white"/>
                </a:solidFill>
                <a:latin typeface="Arial Narrow" pitchFamily="34" charset="0"/>
              </a:rPr>
              <a:t>, etc</a:t>
            </a:r>
          </a:p>
          <a:p>
            <a:pPr marL="457200" indent="-457200">
              <a:buFontTx/>
              <a:buChar char="-"/>
              <a:defRPr/>
            </a:pPr>
            <a:endParaRPr lang="en-GB" sz="2800" b="1" dirty="0">
              <a:solidFill>
                <a:prstClr val="white"/>
              </a:solidFill>
              <a:latin typeface="Arial Narrow" pitchFamily="34" charset="0"/>
            </a:endParaRPr>
          </a:p>
          <a:p>
            <a:pPr marL="457200" indent="-457200">
              <a:buFontTx/>
              <a:buChar char="-"/>
              <a:defRPr/>
            </a:pPr>
            <a:r>
              <a:rPr lang="en-GB" sz="2800" b="1" dirty="0">
                <a:solidFill>
                  <a:prstClr val="white"/>
                </a:solidFill>
                <a:latin typeface="Arial Narrow" pitchFamily="34" charset="0"/>
              </a:rPr>
              <a:t>As </a:t>
            </a:r>
            <a:r>
              <a:rPr lang="en-GB" sz="2800" b="1" dirty="0" err="1">
                <a:solidFill>
                  <a:prstClr val="white"/>
                </a:solidFill>
                <a:latin typeface="Arial Narrow" pitchFamily="34" charset="0"/>
              </a:rPr>
              <a:t>mesmas</a:t>
            </a:r>
            <a:r>
              <a:rPr lang="en-GB" sz="2800" b="1" dirty="0">
                <a:solidFill>
                  <a:prstClr val="white"/>
                </a:solidFill>
                <a:latin typeface="Arial Narrow" pitchFamily="34" charset="0"/>
              </a:rPr>
              <a:t> </a:t>
            </a:r>
            <a:r>
              <a:rPr lang="en-GB" sz="2800" b="1" dirty="0" err="1">
                <a:solidFill>
                  <a:prstClr val="white"/>
                </a:solidFill>
                <a:latin typeface="Arial Narrow" pitchFamily="34" charset="0"/>
              </a:rPr>
              <a:t>escolas</a:t>
            </a:r>
            <a:r>
              <a:rPr lang="en-GB" sz="2800" b="1" dirty="0">
                <a:solidFill>
                  <a:prstClr val="white"/>
                </a:solidFill>
                <a:latin typeface="Arial Narrow" pitchFamily="34" charset="0"/>
              </a:rPr>
              <a:t> </a:t>
            </a:r>
            <a:r>
              <a:rPr lang="en-GB" sz="2800" b="1" dirty="0" err="1">
                <a:solidFill>
                  <a:prstClr val="white"/>
                </a:solidFill>
                <a:latin typeface="Arial Narrow" pitchFamily="34" charset="0"/>
              </a:rPr>
              <a:t>observadas</a:t>
            </a:r>
            <a:r>
              <a:rPr lang="en-GB" sz="2800" b="1" dirty="0">
                <a:solidFill>
                  <a:prstClr val="white"/>
                </a:solidFill>
                <a:latin typeface="Arial Narrow" pitchFamily="34" charset="0"/>
              </a:rPr>
              <a:t> </a:t>
            </a:r>
            <a:r>
              <a:rPr lang="en-GB" sz="2800" b="1" dirty="0" err="1">
                <a:solidFill>
                  <a:prstClr val="white"/>
                </a:solidFill>
                <a:latin typeface="Arial Narrow" pitchFamily="34" charset="0"/>
              </a:rPr>
              <a:t>em</a:t>
            </a:r>
            <a:r>
              <a:rPr lang="en-GB" sz="2800" b="1" dirty="0">
                <a:solidFill>
                  <a:prstClr val="white"/>
                </a:solidFill>
                <a:latin typeface="Arial Narrow" pitchFamily="34" charset="0"/>
              </a:rPr>
              <a:t> 2002 e 2009 </a:t>
            </a:r>
            <a:r>
              <a:rPr lang="en-GB" sz="2800" b="1" dirty="0" err="1">
                <a:solidFill>
                  <a:prstClr val="white"/>
                </a:solidFill>
                <a:latin typeface="Arial Narrow" pitchFamily="34" charset="0"/>
              </a:rPr>
              <a:t>em</a:t>
            </a:r>
            <a:r>
              <a:rPr lang="en-GB" sz="2800" b="1" dirty="0">
                <a:solidFill>
                  <a:prstClr val="white"/>
                </a:solidFill>
                <a:latin typeface="Arial Narrow" pitchFamily="34" charset="0"/>
              </a:rPr>
              <a:t> </a:t>
            </a:r>
            <a:r>
              <a:rPr lang="en-GB" sz="2800" b="1" dirty="0" err="1">
                <a:solidFill>
                  <a:prstClr val="white"/>
                </a:solidFill>
                <a:latin typeface="Arial Narrow" pitchFamily="34" charset="0"/>
              </a:rPr>
              <a:t>Lisboa</a:t>
            </a:r>
            <a:r>
              <a:rPr lang="en-GB" sz="2800" b="1" dirty="0">
                <a:solidFill>
                  <a:prstClr val="white"/>
                </a:solidFill>
                <a:latin typeface="Arial Narrow" pitchFamily="34" charset="0"/>
              </a:rPr>
              <a:t>, Coimbra e Porto </a:t>
            </a:r>
          </a:p>
          <a:p>
            <a:pPr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41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44F93796-AD47-48E0-8F2B-96179669DD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267" y="384175"/>
            <a:ext cx="3301587" cy="1650794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C85B4577-1A4A-48A4-A3F0-C930D7BB85F3}"/>
              </a:ext>
            </a:extLst>
          </p:cNvPr>
          <p:cNvSpPr txBox="1"/>
          <p:nvPr/>
        </p:nvSpPr>
        <p:spPr>
          <a:xfrm>
            <a:off x="5004620" y="433297"/>
            <a:ext cx="43065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>
                <a:solidFill>
                  <a:srgbClr val="46C3EA"/>
                </a:solidFill>
              </a:rPr>
              <a:t>A </a:t>
            </a:r>
            <a:r>
              <a:rPr lang="pt-PT" sz="2400" b="1" dirty="0">
                <a:solidFill>
                  <a:srgbClr val="46C3EA"/>
                </a:solidFill>
                <a:latin typeface="Arial Narrow" panose="020B0606020202030204" pitchFamily="34" charset="0"/>
              </a:rPr>
              <a:t>saúde</a:t>
            </a:r>
            <a:r>
              <a:rPr lang="pt-PT" sz="2400" b="1" dirty="0">
                <a:solidFill>
                  <a:srgbClr val="46C3EA"/>
                </a:solidFill>
              </a:rPr>
              <a:t> e bem-estar das populações do passado e do presente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25AE9778-631C-48DC-896A-ACD4005EE827}"/>
              </a:ext>
            </a:extLst>
          </p:cNvPr>
          <p:cNvSpPr txBox="1"/>
          <p:nvPr/>
        </p:nvSpPr>
        <p:spPr>
          <a:xfrm>
            <a:off x="3775586" y="2486186"/>
            <a:ext cx="46703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b="1" dirty="0">
                <a:solidFill>
                  <a:srgbClr val="46C3EA"/>
                </a:solidFill>
                <a:latin typeface="Arial Narrow" panose="020B0606020202030204" pitchFamily="34" charset="0"/>
              </a:rPr>
              <a:t>Grupos de Investigação</a:t>
            </a: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DB7532D5-047F-4997-8559-005DB03F8CBC}"/>
              </a:ext>
            </a:extLst>
          </p:cNvPr>
          <p:cNvSpPr/>
          <p:nvPr/>
        </p:nvSpPr>
        <p:spPr bwMode="auto">
          <a:xfrm>
            <a:off x="4345854" y="3905003"/>
            <a:ext cx="3362632" cy="1238865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z="3000" b="1" dirty="0">
                <a:solidFill>
                  <a:srgbClr val="003399"/>
                </a:solidFill>
                <a:latin typeface="Arial Narrow" panose="020B0606020202030204" pitchFamily="34" charset="0"/>
              </a:rPr>
              <a:t>Biologia Humana, </a:t>
            </a:r>
          </a:p>
          <a:p>
            <a:pPr lvl="0"/>
            <a:r>
              <a:rPr lang="pt-PT" sz="3000" b="1" dirty="0">
                <a:solidFill>
                  <a:srgbClr val="003399"/>
                </a:solidFill>
                <a:latin typeface="Arial Narrow" panose="020B0606020202030204" pitchFamily="34" charset="0"/>
              </a:rPr>
              <a:t>Saúde e Sociedade</a:t>
            </a:r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B8786834-FDDF-4A62-B510-884A86956746}"/>
              </a:ext>
            </a:extLst>
          </p:cNvPr>
          <p:cNvSpPr/>
          <p:nvPr/>
        </p:nvSpPr>
        <p:spPr bwMode="auto">
          <a:xfrm>
            <a:off x="7934623" y="3921142"/>
            <a:ext cx="3431458" cy="1238865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z="3000" b="1" dirty="0">
                <a:solidFill>
                  <a:srgbClr val="FF0000"/>
                </a:solidFill>
                <a:latin typeface="Arial Narrow" panose="020B0606020202030204" pitchFamily="34" charset="0"/>
              </a:rPr>
              <a:t>Genes, Populações de Doenças</a:t>
            </a: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EED28D97-D18E-48C7-BF58-D33C1F0892B3}"/>
              </a:ext>
            </a:extLst>
          </p:cNvPr>
          <p:cNvSpPr/>
          <p:nvPr/>
        </p:nvSpPr>
        <p:spPr bwMode="auto">
          <a:xfrm>
            <a:off x="521111" y="3920660"/>
            <a:ext cx="3598606" cy="1238865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z="3000" b="1" dirty="0">
                <a:solidFill>
                  <a:srgbClr val="008000"/>
                </a:solidFill>
                <a:latin typeface="Arial Narrow" panose="020B0606020202030204" pitchFamily="34" charset="0"/>
              </a:rPr>
              <a:t>Populações e Culturas do Passado</a:t>
            </a:r>
          </a:p>
        </p:txBody>
      </p:sp>
      <p:pic>
        <p:nvPicPr>
          <p:cNvPr id="21" name="Imagem 2">
            <a:extLst>
              <a:ext uri="{FF2B5EF4-FFF2-40B4-BE49-F238E27FC236}">
                <a16:creationId xmlns:a16="http://schemas.microsoft.com/office/drawing/2014/main" id="{5967C355-BFDA-45B2-A7EA-1C49684AE8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9497" y="5537220"/>
            <a:ext cx="1834075" cy="1376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Imagem 5">
            <a:extLst>
              <a:ext uri="{FF2B5EF4-FFF2-40B4-BE49-F238E27FC236}">
                <a16:creationId xmlns:a16="http://schemas.microsoft.com/office/drawing/2014/main" id="{37B7B3B1-D928-4BEF-8D19-1E7B03C9A14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04578" y="5562491"/>
            <a:ext cx="277177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 descr="http://medicalinsider.ru/upload/iblock/344/344350c5b2c460a0364ce17f8010722d.png">
            <a:extLst>
              <a:ext uri="{FF2B5EF4-FFF2-40B4-BE49-F238E27FC236}">
                <a16:creationId xmlns:a16="http://schemas.microsoft.com/office/drawing/2014/main" id="{B8E24C9A-3C29-479E-AFF5-953B120B80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6353" y="5562491"/>
            <a:ext cx="1398308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m 4">
            <a:extLst>
              <a:ext uri="{FF2B5EF4-FFF2-40B4-BE49-F238E27FC236}">
                <a16:creationId xmlns:a16="http://schemas.microsoft.com/office/drawing/2014/main" id="{89CE51D2-772E-4611-AF3C-353BA6F2DAF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74661" y="5562491"/>
            <a:ext cx="2071190" cy="1295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Imagem 6">
            <a:extLst>
              <a:ext uri="{FF2B5EF4-FFF2-40B4-BE49-F238E27FC236}">
                <a16:creationId xmlns:a16="http://schemas.microsoft.com/office/drawing/2014/main" id="{4A87BBE6-6560-4EDD-BCB7-2F79A0CBCCB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979223" y="5578630"/>
            <a:ext cx="2212777" cy="1339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8">
            <a:extLst>
              <a:ext uri="{FF2B5EF4-FFF2-40B4-BE49-F238E27FC236}">
                <a16:creationId xmlns:a16="http://schemas.microsoft.com/office/drawing/2014/main" id="{A6E756E3-3272-44C0-AE97-520533EA67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5851" y="5578630"/>
            <a:ext cx="1933372" cy="1279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4914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16057" y="1347004"/>
            <a:ext cx="3636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b="1" dirty="0">
                <a:solidFill>
                  <a:srgbClr val="000066"/>
                </a:solidFill>
                <a:latin typeface="Arial Narrow" panose="020B0606020202030204" pitchFamily="34" charset="0"/>
              </a:rPr>
              <a:t>Obrigada pela atenção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77" y="2477373"/>
            <a:ext cx="10418269" cy="1296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558" y="4458809"/>
            <a:ext cx="2879725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283" y="4442935"/>
            <a:ext cx="2232025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308" y="4471319"/>
            <a:ext cx="2341562" cy="1916303"/>
          </a:xfrm>
          <a:prstGeom prst="rect">
            <a:avLst/>
          </a:prstGeom>
          <a:solidFill>
            <a:srgbClr val="009900"/>
          </a:solidFill>
          <a:ln>
            <a:noFill/>
          </a:ln>
          <a:extLst/>
        </p:spPr>
      </p:pic>
      <p:sp>
        <p:nvSpPr>
          <p:cNvPr id="11" name="Down Arrow 10"/>
          <p:cNvSpPr/>
          <p:nvPr/>
        </p:nvSpPr>
        <p:spPr>
          <a:xfrm>
            <a:off x="348673" y="2477373"/>
            <a:ext cx="45719" cy="1296858"/>
          </a:xfrm>
          <a:prstGeom prst="downArrow">
            <a:avLst/>
          </a:prstGeom>
          <a:solidFill>
            <a:srgbClr val="000066"/>
          </a:solidFill>
          <a:ln w="1270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Up Arrow 11"/>
          <p:cNvSpPr/>
          <p:nvPr/>
        </p:nvSpPr>
        <p:spPr>
          <a:xfrm>
            <a:off x="9778181" y="4471319"/>
            <a:ext cx="45719" cy="1916303"/>
          </a:xfrm>
          <a:prstGeom prst="upArrow">
            <a:avLst/>
          </a:prstGeom>
          <a:solidFill>
            <a:schemeClr val="bg1"/>
          </a:solidFill>
          <a:ln w="1270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Up Arrow 12"/>
          <p:cNvSpPr/>
          <p:nvPr/>
        </p:nvSpPr>
        <p:spPr>
          <a:xfrm>
            <a:off x="1610166" y="4471319"/>
            <a:ext cx="45719" cy="1916303"/>
          </a:xfrm>
          <a:prstGeom prst="upArrow">
            <a:avLst/>
          </a:prstGeom>
          <a:solidFill>
            <a:schemeClr val="bg1"/>
          </a:solidFill>
          <a:ln w="1270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Down Arrow 13"/>
          <p:cNvSpPr/>
          <p:nvPr/>
        </p:nvSpPr>
        <p:spPr>
          <a:xfrm>
            <a:off x="11282231" y="2576610"/>
            <a:ext cx="45719" cy="1296858"/>
          </a:xfrm>
          <a:prstGeom prst="downArrow">
            <a:avLst/>
          </a:prstGeom>
          <a:solidFill>
            <a:srgbClr val="009900"/>
          </a:solidFill>
          <a:ln w="1270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0187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64CC5B4C-211C-4850-A819-0B0C414F9E13}"/>
              </a:ext>
            </a:extLst>
          </p:cNvPr>
          <p:cNvSpPr/>
          <p:nvPr/>
        </p:nvSpPr>
        <p:spPr bwMode="auto">
          <a:xfrm>
            <a:off x="2330244" y="204256"/>
            <a:ext cx="7059561" cy="1238865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150000"/>
              </a:lnSpc>
            </a:pPr>
            <a:r>
              <a:rPr lang="pt-PT" sz="3600" b="1" dirty="0">
                <a:solidFill>
                  <a:srgbClr val="003399"/>
                </a:solidFill>
                <a:latin typeface="Arial Narrow" panose="020B0606020202030204" pitchFamily="34" charset="0"/>
              </a:rPr>
              <a:t>Biologia Humana, Saúde e Sociedade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9EA5F39A-7C22-4BB2-BE90-64247953C9EF}"/>
              </a:ext>
            </a:extLst>
          </p:cNvPr>
          <p:cNvSpPr txBox="1"/>
          <p:nvPr/>
        </p:nvSpPr>
        <p:spPr>
          <a:xfrm>
            <a:off x="2439068" y="1882353"/>
            <a:ext cx="7481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>
                <a:solidFill>
                  <a:srgbClr val="46C3EA"/>
                </a:solidFill>
              </a:rPr>
              <a:t>Determinantes sociais, culturais e económicos da saúde em particular saúde infantil 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59BAE92E-AFF1-4F22-95B5-F4456282A7AB}"/>
              </a:ext>
            </a:extLst>
          </p:cNvPr>
          <p:cNvSpPr txBox="1"/>
          <p:nvPr/>
        </p:nvSpPr>
        <p:spPr>
          <a:xfrm>
            <a:off x="4095804" y="3152582"/>
            <a:ext cx="3809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>
                <a:solidFill>
                  <a:srgbClr val="46C3EA"/>
                </a:solidFill>
              </a:rPr>
              <a:t>OBESIDADE INFANTIL </a:t>
            </a:r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16F8C851-FC93-4030-AA1F-FD5BE2249F05}"/>
              </a:ext>
            </a:extLst>
          </p:cNvPr>
          <p:cNvSpPr/>
          <p:nvPr/>
        </p:nvSpPr>
        <p:spPr>
          <a:xfrm>
            <a:off x="104571" y="3860053"/>
            <a:ext cx="798246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400" b="1" dirty="0">
                <a:solidFill>
                  <a:schemeClr val="accent1"/>
                </a:solidFill>
                <a:latin typeface="Arial Narrow" panose="020B0606020202030204" pitchFamily="34" charset="0"/>
              </a:rPr>
              <a:t>OMS avisa que Portugal é dos países europeus com valores mais elevados de obesidade infantil</a:t>
            </a:r>
          </a:p>
          <a:p>
            <a:r>
              <a:rPr lang="pt-PT" b="1" dirty="0">
                <a:solidFill>
                  <a:schemeClr val="accent1"/>
                </a:solidFill>
                <a:latin typeface="Arial Narrow" panose="020B0606020202030204" pitchFamily="34" charset="0"/>
              </a:rPr>
              <a:t>2014, OMS</a:t>
            </a:r>
          </a:p>
          <a:p>
            <a:endParaRPr lang="pt-PT" b="1" dirty="0">
              <a:solidFill>
                <a:schemeClr val="accent1"/>
              </a:solidFill>
              <a:latin typeface="Arial Narrow" panose="020B0606020202030204" pitchFamily="34" charset="0"/>
            </a:endParaRPr>
          </a:p>
          <a:p>
            <a:r>
              <a:rPr lang="pt-PT" b="1" dirty="0">
                <a:solidFill>
                  <a:schemeClr val="accent1"/>
                </a:solidFill>
                <a:latin typeface="Arial Narrow" panose="020B0606020202030204" pitchFamily="34" charset="0"/>
              </a:rPr>
              <a:t>Obesidade infantil é "preocupante" e poderá levar o excesso de peso a tornar-se a "norma" na Europa, segundo relatório da OMS. Portugal está entre os países com taxa elevada de excesso de peso infantil e também nos adultos.</a:t>
            </a:r>
          </a:p>
        </p:txBody>
      </p:sp>
      <p:pic>
        <p:nvPicPr>
          <p:cNvPr id="16" name="Picture 2" descr="https://imagens6.publico.pt/imagens.aspx/827306?tp=UH&amp;db=IMAGENS&amp;w=749">
            <a:extLst>
              <a:ext uri="{FF2B5EF4-FFF2-40B4-BE49-F238E27FC236}">
                <a16:creationId xmlns:a16="http://schemas.microsoft.com/office/drawing/2014/main" id="{850CA9EC-479D-47A5-A46B-6470E5AECE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5834" y="3944044"/>
            <a:ext cx="3442056" cy="228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93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64CC5B4C-211C-4850-A819-0B0C414F9E13}"/>
              </a:ext>
            </a:extLst>
          </p:cNvPr>
          <p:cNvSpPr/>
          <p:nvPr/>
        </p:nvSpPr>
        <p:spPr bwMode="auto">
          <a:xfrm>
            <a:off x="2330244" y="204256"/>
            <a:ext cx="7059561" cy="1238865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150000"/>
              </a:lnSpc>
            </a:pPr>
            <a:r>
              <a:rPr lang="pt-PT" sz="3600" b="1" dirty="0">
                <a:solidFill>
                  <a:srgbClr val="003399"/>
                </a:solidFill>
                <a:latin typeface="Arial Narrow" panose="020B0606020202030204" pitchFamily="34" charset="0"/>
              </a:rPr>
              <a:t>Biologia Humana, Saúde e Sociedade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59BAE92E-AFF1-4F22-95B5-F4456282A7AB}"/>
              </a:ext>
            </a:extLst>
          </p:cNvPr>
          <p:cNvSpPr txBox="1"/>
          <p:nvPr/>
        </p:nvSpPr>
        <p:spPr>
          <a:xfrm>
            <a:off x="3955358" y="1657834"/>
            <a:ext cx="3809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>
                <a:solidFill>
                  <a:srgbClr val="46C3EA"/>
                </a:solidFill>
              </a:rPr>
              <a:t>OBESIDADE INFANTIL 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2D3DC96F-FB9A-4B6A-AD5A-DFD1936D06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35" y="2795879"/>
            <a:ext cx="2901867" cy="4062121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C2E229F-02B0-4DDB-9568-9A449B7FE8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58" y="2403108"/>
            <a:ext cx="6679726" cy="19141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9336CD69-F549-4607-A44E-7E7202CB96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4408" y="4719344"/>
            <a:ext cx="6521626" cy="14898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82E36DA8-B901-4569-AE19-9111360E3BD5}"/>
              </a:ext>
            </a:extLst>
          </p:cNvPr>
          <p:cNvSpPr/>
          <p:nvPr/>
        </p:nvSpPr>
        <p:spPr bwMode="auto">
          <a:xfrm>
            <a:off x="7295221" y="3510116"/>
            <a:ext cx="639411" cy="18681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pt-PT" sz="1800" b="0" i="0" u="none" strike="noStrike" cap="none" normalizeH="0" baseline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836172A2-B140-4930-9FD5-ADCAA66BFC41}"/>
              </a:ext>
            </a:extLst>
          </p:cNvPr>
          <p:cNvSpPr/>
          <p:nvPr/>
        </p:nvSpPr>
        <p:spPr bwMode="auto">
          <a:xfrm>
            <a:off x="6223819" y="5594555"/>
            <a:ext cx="619433" cy="206477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pt-PT" sz="1800" b="0" i="0" u="none" strike="noStrike" cap="none" normalizeH="0" baseline="0">
              <a:ln>
                <a:noFill/>
              </a:ln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79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A06917F1-B673-4C39-9823-157A339ECE17}"/>
              </a:ext>
            </a:extLst>
          </p:cNvPr>
          <p:cNvSpPr/>
          <p:nvPr/>
        </p:nvSpPr>
        <p:spPr bwMode="auto">
          <a:xfrm>
            <a:off x="3706761" y="234676"/>
            <a:ext cx="5142270" cy="1081548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pt-PT" sz="3200" b="0" i="0" u="none" strike="noStrike" cap="none" normalizeH="0" baseline="0" dirty="0">
              <a:ln>
                <a:noFill/>
              </a:ln>
              <a:effectLst/>
              <a:latin typeface="Arial Narrow" panose="020B060602020203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D6F0241-6063-491B-B1E0-C0901FB528CE}"/>
              </a:ext>
            </a:extLst>
          </p:cNvPr>
          <p:cNvSpPr txBox="1"/>
          <p:nvPr/>
        </p:nvSpPr>
        <p:spPr>
          <a:xfrm>
            <a:off x="4080387" y="452285"/>
            <a:ext cx="4395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rgbClr val="003399"/>
                </a:solidFill>
              </a:rPr>
              <a:t>Obesidade Infantil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0EC8DF13-06E7-43E7-BF5B-2B4E8D2FCB37}"/>
              </a:ext>
            </a:extLst>
          </p:cNvPr>
          <p:cNvSpPr/>
          <p:nvPr/>
        </p:nvSpPr>
        <p:spPr bwMode="auto">
          <a:xfrm>
            <a:off x="786581" y="2251587"/>
            <a:ext cx="10009238" cy="2045110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pt-PT" sz="2800" b="1" dirty="0">
                <a:solidFill>
                  <a:srgbClr val="003399"/>
                </a:solidFill>
                <a:latin typeface="Arial Narrow" panose="020B0606020202030204" pitchFamily="34" charset="0"/>
              </a:rPr>
              <a:t>Estudo nacional de prevalência de obesidade na infância. Influência de </a:t>
            </a:r>
            <a:r>
              <a:rPr lang="pt-PT" sz="2800" b="1" dirty="0" err="1">
                <a:solidFill>
                  <a:srgbClr val="003399"/>
                </a:solidFill>
                <a:latin typeface="Arial Narrow" panose="020B0606020202030204" pitchFamily="34" charset="0"/>
              </a:rPr>
              <a:t>factores</a:t>
            </a:r>
            <a:r>
              <a:rPr lang="pt-PT" sz="2800" b="1" dirty="0">
                <a:solidFill>
                  <a:srgbClr val="003399"/>
                </a:solidFill>
                <a:latin typeface="Arial Narrow" panose="020B0606020202030204" pitchFamily="34" charset="0"/>
              </a:rPr>
              <a:t> sociodemográficos</a:t>
            </a:r>
            <a:endParaRPr kumimoji="0" lang="pt-PT" sz="2800" b="1" i="0" u="none" strike="noStrike" cap="none" normalizeH="0" baseline="0" dirty="0">
              <a:ln>
                <a:noFill/>
              </a:ln>
              <a:solidFill>
                <a:srgbClr val="003399"/>
              </a:solidFill>
              <a:effectLst/>
              <a:latin typeface="Arial Narrow" panose="020B0606020202030204" pitchFamily="34" charset="0"/>
            </a:endParaRPr>
          </a:p>
          <a:p>
            <a:pPr marL="0" marR="0" indent="0" algn="l" defTabSz="449263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pt-PT" b="1" dirty="0">
                <a:solidFill>
                  <a:srgbClr val="003399"/>
                </a:solidFill>
                <a:latin typeface="Arial Narrow" panose="020B0606020202030204" pitchFamily="34" charset="0"/>
              </a:rPr>
              <a:t>POCTI/ESP/43238/2001</a:t>
            </a:r>
            <a:endParaRPr kumimoji="0" lang="pt-PT" sz="1800" b="1" i="0" u="none" strike="noStrike" cap="none" normalizeH="0" baseline="0" dirty="0">
              <a:ln>
                <a:noFill/>
              </a:ln>
              <a:solidFill>
                <a:srgbClr val="003399"/>
              </a:solidFill>
              <a:effectLst/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23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51F789E-E920-418A-BF96-09C90B8A07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20" y="198927"/>
            <a:ext cx="8843738" cy="26456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75FDAAC-F0AA-49FF-A836-06EC85CB0A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20" y="3146589"/>
            <a:ext cx="8843738" cy="24637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9159766" y="472965"/>
            <a:ext cx="29166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31.6%  obesidade (incluindo excesso peso, crianças 7-9 anos)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75380" y="3146589"/>
            <a:ext cx="29166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pt-PT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Obesidade pais</a:t>
            </a:r>
          </a:p>
          <a:p>
            <a:pPr marL="342900" indent="-342900">
              <a:buFontTx/>
              <a:buChar char="-"/>
            </a:pPr>
            <a:r>
              <a:rPr lang="pt-PT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TV</a:t>
            </a:r>
          </a:p>
          <a:p>
            <a:pPr marL="342900" indent="-342900">
              <a:buFontTx/>
              <a:buChar char="-"/>
            </a:pPr>
            <a:r>
              <a:rPr lang="pt-PT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Ser filho único</a:t>
            </a:r>
          </a:p>
          <a:p>
            <a:pPr marL="342900" indent="-342900">
              <a:buFontTx/>
              <a:buChar char="-"/>
            </a:pPr>
            <a:r>
              <a:rPr lang="pt-PT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Actividade física</a:t>
            </a:r>
          </a:p>
          <a:p>
            <a:pPr marL="342900" indent="-342900">
              <a:buFontTx/>
              <a:buChar char="-"/>
            </a:pPr>
            <a:r>
              <a:rPr lang="pt-PT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......</a:t>
            </a:r>
          </a:p>
          <a:p>
            <a:pPr marL="342900" indent="-342900">
              <a:buFontTx/>
              <a:buChar char="-"/>
            </a:pPr>
            <a:r>
              <a:rPr lang="pt-PT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......</a:t>
            </a:r>
          </a:p>
        </p:txBody>
      </p:sp>
    </p:spTree>
    <p:extLst>
      <p:ext uri="{BB962C8B-B14F-4D97-AF65-F5344CB8AC3E}">
        <p14:creationId xmlns:p14="http://schemas.microsoft.com/office/powerpoint/2010/main" val="1079892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E6C2B7DC-6C94-4E15-86FC-590D125A41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65" y="343590"/>
            <a:ext cx="7113638" cy="28966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AFA0AFB8-5C84-4880-AD76-52A40028BC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465" y="4185297"/>
            <a:ext cx="7633901" cy="15117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24919"/>
            <a:ext cx="11716183" cy="5757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841" y="5803460"/>
            <a:ext cx="11213342" cy="976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01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A06917F1-B673-4C39-9823-157A339ECE17}"/>
              </a:ext>
            </a:extLst>
          </p:cNvPr>
          <p:cNvSpPr/>
          <p:nvPr/>
        </p:nvSpPr>
        <p:spPr bwMode="auto">
          <a:xfrm>
            <a:off x="3706761" y="234676"/>
            <a:ext cx="5142270" cy="1081548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pt-PT" sz="3200" b="0" i="0" u="none" strike="noStrike" cap="none" normalizeH="0" baseline="0" dirty="0">
              <a:ln>
                <a:noFill/>
              </a:ln>
              <a:effectLst/>
              <a:latin typeface="Arial Narrow" panose="020B060602020203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D6F0241-6063-491B-B1E0-C0901FB528CE}"/>
              </a:ext>
            </a:extLst>
          </p:cNvPr>
          <p:cNvSpPr txBox="1"/>
          <p:nvPr/>
        </p:nvSpPr>
        <p:spPr>
          <a:xfrm>
            <a:off x="4080387" y="452285"/>
            <a:ext cx="4395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b="1" dirty="0">
                <a:solidFill>
                  <a:srgbClr val="003399"/>
                </a:solidFill>
              </a:rPr>
              <a:t>Obesidade Infantil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0EC8DF13-06E7-43E7-BF5B-2B4E8D2FCB37}"/>
              </a:ext>
            </a:extLst>
          </p:cNvPr>
          <p:cNvSpPr/>
          <p:nvPr/>
        </p:nvSpPr>
        <p:spPr bwMode="auto">
          <a:xfrm>
            <a:off x="786581" y="2251587"/>
            <a:ext cx="10009238" cy="2507226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pt-PT" sz="2800" b="1" dirty="0">
                <a:solidFill>
                  <a:srgbClr val="003399"/>
                </a:solidFill>
                <a:latin typeface="Arial Narrow" panose="020B0606020202030204" pitchFamily="34" charset="0"/>
              </a:rPr>
              <a:t>Estudo Nacional de Prevalência de Obesidade Infantil em Portugal, Alterações de 2002 a 2007. Avaliação dos Efeitos do Estilo de Vida e do Ambiente</a:t>
            </a:r>
            <a:endParaRPr kumimoji="0" lang="pt-PT" sz="2800" b="1" i="0" u="none" strike="noStrike" cap="none" normalizeH="0" baseline="0" dirty="0">
              <a:ln>
                <a:noFill/>
              </a:ln>
              <a:solidFill>
                <a:srgbClr val="003399"/>
              </a:solidFill>
              <a:effectLst/>
              <a:latin typeface="Arial Narrow" panose="020B0606020202030204" pitchFamily="34" charset="0"/>
            </a:endParaRPr>
          </a:p>
          <a:p>
            <a:pPr marL="0" marR="0" indent="0" algn="l" defTabSz="449263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pt-PT" b="1" dirty="0">
                <a:solidFill>
                  <a:srgbClr val="003399"/>
                </a:solidFill>
                <a:latin typeface="Arial Narrow" panose="020B0606020202030204" pitchFamily="34" charset="0"/>
              </a:rPr>
              <a:t>PTDC/SAU-ESA/70526/2006</a:t>
            </a:r>
            <a:endParaRPr kumimoji="0" lang="pt-PT" sz="1800" b="1" i="0" u="none" strike="noStrike" cap="none" normalizeH="0" baseline="0" dirty="0">
              <a:ln>
                <a:noFill/>
              </a:ln>
              <a:solidFill>
                <a:srgbClr val="003399"/>
              </a:solidFill>
              <a:effectLst/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20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EDC211E-A102-4AA5-AD28-9C1C94BFB6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297" y="318098"/>
            <a:ext cx="6803923" cy="17711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B01CE712-765B-4A05-AB66-EF2404DF65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863" y="3976236"/>
            <a:ext cx="6658358" cy="21096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430" y="2381948"/>
            <a:ext cx="11414478" cy="13016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863" y="6326227"/>
            <a:ext cx="10308229" cy="513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07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5259</TotalTime>
  <Words>653</Words>
  <Application>Microsoft Office PowerPoint</Application>
  <PresentationFormat>Widescreen</PresentationFormat>
  <Paragraphs>154</Paragraphs>
  <Slides>20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Arial</vt:lpstr>
      <vt:lpstr>Arial Narrow</vt:lpstr>
      <vt:lpstr>Calibri</vt:lpstr>
      <vt:lpstr>Calibri Light</vt:lpstr>
      <vt:lpstr>DejaVu Sans</vt:lpstr>
      <vt:lpstr>Latha</vt:lpstr>
      <vt:lpstr>Monotype Sorts</vt:lpstr>
      <vt:lpstr>Times New Roman</vt:lpstr>
      <vt:lpstr>Office Theme</vt:lpstr>
      <vt:lpstr>4_Office Theme</vt:lpstr>
      <vt:lpstr>2_Office Theme</vt:lpstr>
      <vt:lpstr>Folha de Cálculo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Desigualdades sociais em crianças: obesidade, comportamentos sedentários, actividade física e hábitos alimentares</dc:title>
  <dc:creator>Cristina Padez</dc:creator>
  <cp:lastModifiedBy>EVENTOS</cp:lastModifiedBy>
  <cp:revision>279</cp:revision>
  <dcterms:created xsi:type="dcterms:W3CDTF">2015-08-13T14:37:02Z</dcterms:created>
  <dcterms:modified xsi:type="dcterms:W3CDTF">2017-07-04T09:50:44Z</dcterms:modified>
</cp:coreProperties>
</file>