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68" r:id="rId4"/>
    <p:sldId id="265" r:id="rId5"/>
    <p:sldId id="258" r:id="rId6"/>
    <p:sldId id="269" r:id="rId7"/>
    <p:sldId id="263" r:id="rId8"/>
    <p:sldId id="259" r:id="rId9"/>
    <p:sldId id="260" r:id="rId10"/>
    <p:sldId id="262" r:id="rId11"/>
    <p:sldId id="261" r:id="rId12"/>
    <p:sldId id="264" r:id="rId1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4E"/>
    <a:srgbClr val="FF6D6D"/>
    <a:srgbClr val="FF2D2D"/>
    <a:srgbClr val="8A4500"/>
    <a:srgbClr val="F07800"/>
    <a:srgbClr val="542A00"/>
    <a:srgbClr val="CC6600"/>
    <a:srgbClr val="3B231D"/>
    <a:srgbClr val="CFDDED"/>
    <a:srgbClr val="315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>
        <p:scale>
          <a:sx n="90" d="100"/>
          <a:sy n="90" d="100"/>
        </p:scale>
        <p:origin x="-1648" y="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D322A-6B14-4550-8558-A730108AAE27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C2080-2E97-47FA-8C47-F4364ADFEED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2602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C2080-2E97-47FA-8C47-F4364ADFEED7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6696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C2080-2E97-47FA-8C47-F4364ADFEED7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6696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C2080-2E97-47FA-8C47-F4364ADFEED7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6696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C2080-2E97-47FA-8C47-F4364ADFEED7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6696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C2080-2E97-47FA-8C47-F4364ADFEED7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6696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C2080-2E97-47FA-8C47-F4364ADFEED7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6696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70875-E729-438F-AD64-DA10B3256A5A}" type="datetimeFigureOut">
              <a:rPr lang="pt-PT" smtClean="0"/>
              <a:t>03/07/17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C85B3-BB92-4040-8F52-E774985663BC}" type="slidenum">
              <a:rPr lang="pt-PT" smtClean="0"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6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png"/><Relationship Id="rId12" Type="http://schemas.openxmlformats.org/officeDocument/2006/relationships/image" Target="../media/image21.png"/><Relationship Id="rId13" Type="http://schemas.openxmlformats.org/officeDocument/2006/relationships/image" Target="../media/image22.png"/><Relationship Id="rId14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e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4.emf"/><Relationship Id="rId7" Type="http://schemas.openxmlformats.org/officeDocument/2006/relationships/image" Target="../media/image7.jpeg"/><Relationship Id="rId8" Type="http://schemas.openxmlformats.org/officeDocument/2006/relationships/image" Target="../media/image17.gif"/><Relationship Id="rId9" Type="http://schemas.openxmlformats.org/officeDocument/2006/relationships/image" Target="../media/image18.jpeg"/><Relationship Id="rId10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png"/><Relationship Id="rId12" Type="http://schemas.openxmlformats.org/officeDocument/2006/relationships/image" Target="../media/image21.png"/><Relationship Id="rId13" Type="http://schemas.openxmlformats.org/officeDocument/2006/relationships/image" Target="../media/image22.png"/><Relationship Id="rId14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4.emf"/><Relationship Id="rId7" Type="http://schemas.openxmlformats.org/officeDocument/2006/relationships/image" Target="../media/image7.jpeg"/><Relationship Id="rId8" Type="http://schemas.openxmlformats.org/officeDocument/2006/relationships/image" Target="../media/image17.gif"/><Relationship Id="rId9" Type="http://schemas.openxmlformats.org/officeDocument/2006/relationships/image" Target="../media/image18.jpeg"/><Relationship Id="rId10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4.emf"/><Relationship Id="rId7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6" Type="http://schemas.openxmlformats.org/officeDocument/2006/relationships/image" Target="../media/image7.jpe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6" Type="http://schemas.openxmlformats.org/officeDocument/2006/relationships/image" Target="../media/image7.jpe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6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6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6" Type="http://schemas.openxmlformats.org/officeDocument/2006/relationships/image" Target="../media/image7.jpeg"/><Relationship Id="rId7" Type="http://schemas.openxmlformats.org/officeDocument/2006/relationships/image" Target="../media/image15.png"/><Relationship Id="rId8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png"/><Relationship Id="rId12" Type="http://schemas.openxmlformats.org/officeDocument/2006/relationships/image" Target="../media/image21.png"/><Relationship Id="rId13" Type="http://schemas.openxmlformats.org/officeDocument/2006/relationships/image" Target="../media/image22.png"/><Relationship Id="rId14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4.emf"/><Relationship Id="rId7" Type="http://schemas.openxmlformats.org/officeDocument/2006/relationships/image" Target="../media/image7.jpeg"/><Relationship Id="rId8" Type="http://schemas.openxmlformats.org/officeDocument/2006/relationships/image" Target="../media/image17.gif"/><Relationship Id="rId9" Type="http://schemas.openxmlformats.org/officeDocument/2006/relationships/image" Target="../media/image18.jpeg"/><Relationship Id="rId10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png"/><Relationship Id="rId12" Type="http://schemas.openxmlformats.org/officeDocument/2006/relationships/image" Target="../media/image21.png"/><Relationship Id="rId13" Type="http://schemas.openxmlformats.org/officeDocument/2006/relationships/image" Target="../media/image22.png"/><Relationship Id="rId14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4.emf"/><Relationship Id="rId7" Type="http://schemas.openxmlformats.org/officeDocument/2006/relationships/image" Target="../media/image7.jpeg"/><Relationship Id="rId8" Type="http://schemas.openxmlformats.org/officeDocument/2006/relationships/image" Target="../media/image17.gif"/><Relationship Id="rId9" Type="http://schemas.openxmlformats.org/officeDocument/2006/relationships/image" Target="../media/image18.jpeg"/><Relationship Id="rId10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20" Type="http://schemas.openxmlformats.org/officeDocument/2006/relationships/image" Target="../media/image39.png"/><Relationship Id="rId21" Type="http://schemas.openxmlformats.org/officeDocument/2006/relationships/image" Target="../media/image40.png"/><Relationship Id="rId10" Type="http://schemas.openxmlformats.org/officeDocument/2006/relationships/image" Target="../media/image30.png"/><Relationship Id="rId11" Type="http://schemas.openxmlformats.org/officeDocument/2006/relationships/image" Target="../media/image31.png"/><Relationship Id="rId12" Type="http://schemas.openxmlformats.org/officeDocument/2006/relationships/image" Target="../media/image32.jpeg"/><Relationship Id="rId13" Type="http://schemas.openxmlformats.org/officeDocument/2006/relationships/image" Target="../media/image33.png"/><Relationship Id="rId14" Type="http://schemas.openxmlformats.org/officeDocument/2006/relationships/image" Target="../media/image34.png"/><Relationship Id="rId15" Type="http://schemas.openxmlformats.org/officeDocument/2006/relationships/image" Target="../media/image35.jpeg"/><Relationship Id="rId16" Type="http://schemas.openxmlformats.org/officeDocument/2006/relationships/image" Target="../media/image36.png"/><Relationship Id="rId17" Type="http://schemas.openxmlformats.org/officeDocument/2006/relationships/image" Target="../media/image37.png"/><Relationship Id="rId18" Type="http://schemas.openxmlformats.org/officeDocument/2006/relationships/image" Target="../media/image17.gif"/><Relationship Id="rId19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4.jpe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250" y="188640"/>
            <a:ext cx="215219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39552" y="332656"/>
            <a:ext cx="53285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600" b="1" spc="60" dirty="0" smtClean="0">
                <a:solidFill>
                  <a:srgbClr val="00504E"/>
                </a:solidFill>
              </a:rPr>
              <a:t>ENCONTRO COM A CIÊNCIA E TECNOLOGIA EM PORTUGAL</a:t>
            </a:r>
            <a:endParaRPr lang="pt-PT" sz="2600" b="1" spc="60" dirty="0">
              <a:solidFill>
                <a:srgbClr val="00504E"/>
              </a:solidFill>
            </a:endParaRPr>
          </a:p>
        </p:txBody>
      </p:sp>
      <p:cxnSp>
        <p:nvCxnSpPr>
          <p:cNvPr id="7" name="Conexão recta 6"/>
          <p:cNvCxnSpPr/>
          <p:nvPr/>
        </p:nvCxnSpPr>
        <p:spPr>
          <a:xfrm>
            <a:off x="539552" y="1340768"/>
            <a:ext cx="5328592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1036439" y="2383720"/>
            <a:ext cx="69919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Promoting independent living in frail older adults by improving cognition and gait ability and using assistive products</a:t>
            </a:r>
            <a:endParaRPr lang="pt-PT" sz="3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309320"/>
            <a:ext cx="121856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09320"/>
            <a:ext cx="1106822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39239"/>
            <a:ext cx="1602188" cy="47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699792" y="6298887"/>
            <a:ext cx="1656184" cy="51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3635896" y="4088685"/>
            <a:ext cx="21242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João </a:t>
            </a:r>
            <a:r>
              <a:rPr lang="pt-PT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Apóstolo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1763688" y="478786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Unidade </a:t>
            </a:r>
            <a:r>
              <a:rPr lang="pt-PT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 Investigação em Ciências da Saúde: Enfermagem</a:t>
            </a:r>
          </a:p>
        </p:txBody>
      </p:sp>
    </p:spTree>
    <p:extLst>
      <p:ext uri="{BB962C8B-B14F-4D97-AF65-F5344CB8AC3E}">
        <p14:creationId xmlns:p14="http://schemas.microsoft.com/office/powerpoint/2010/main" val="2226726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39552" y="332656"/>
            <a:ext cx="53285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err="1" smtClean="0">
                <a:solidFill>
                  <a:srgbClr val="00504E"/>
                </a:solidFill>
              </a:rPr>
              <a:t>MIND&amp;GAIT</a:t>
            </a:r>
            <a:r>
              <a:rPr lang="en-US" sz="2600" b="1" spc="60" dirty="0" smtClean="0">
                <a:solidFill>
                  <a:srgbClr val="00504E"/>
                </a:solidFill>
              </a:rPr>
              <a:t> IMPACT</a:t>
            </a:r>
            <a:endParaRPr lang="en-US" sz="2600" b="1" spc="60" dirty="0">
              <a:solidFill>
                <a:srgbClr val="00504E"/>
              </a:solidFill>
            </a:endParaRPr>
          </a:p>
        </p:txBody>
      </p:sp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9" descr="Resultado de imagem para SANTA CASA DA MISERICÓRDIA DE ALCOBAÇ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431" y="963694"/>
            <a:ext cx="1469761" cy="30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Resultado de imagem para INSTITUTO POLITÉCNICO DE LEIRI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" t="15173" r="6865" b="10211"/>
          <a:stretch/>
        </p:blipFill>
        <p:spPr bwMode="auto">
          <a:xfrm>
            <a:off x="307975" y="937891"/>
            <a:ext cx="916363" cy="40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Resultado de imagem para instituto politécnico de coimbr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38" y="932572"/>
            <a:ext cx="1023645" cy="41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Resultado de imagem para instituto politécnico de santaré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62" y="953011"/>
            <a:ext cx="916363" cy="48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m para uicisa e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458" y="937891"/>
            <a:ext cx="584558" cy="4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m para caritas coimbra logo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0" b="10683"/>
          <a:stretch/>
        </p:blipFill>
        <p:spPr bwMode="auto">
          <a:xfrm>
            <a:off x="6372200" y="949696"/>
            <a:ext cx="1080120" cy="41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m relacionad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959483" cy="52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ângulo 23"/>
          <p:cNvSpPr/>
          <p:nvPr/>
        </p:nvSpPr>
        <p:spPr>
          <a:xfrm>
            <a:off x="340135" y="4377820"/>
            <a:ext cx="8480337" cy="133472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96838">
              <a:lnSpc>
                <a:spcPct val="90000"/>
              </a:lnSpc>
            </a:pPr>
            <a:r>
              <a:rPr lang="en-US" sz="2000" b="1" dirty="0" err="1" smtClean="0">
                <a:latin typeface="+mj-lt"/>
                <a:cs typeface="Arial" panose="020B0604020202020204" pitchFamily="34" charset="0"/>
              </a:rPr>
              <a:t>RIS</a:t>
            </a: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+mj-lt"/>
                <a:cs typeface="Arial" panose="020B0604020202020204" pitchFamily="34" charset="0"/>
              </a:rPr>
              <a:t>3 Action Lines - NUTS II Center </a:t>
            </a: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region Technologies </a:t>
            </a:r>
            <a:r>
              <a:rPr lang="en-US" sz="2000" b="1" dirty="0">
                <a:latin typeface="+mj-lt"/>
                <a:cs typeface="Arial" panose="020B0604020202020204" pitchFamily="34" charset="0"/>
              </a:rPr>
              <a:t>for </a:t>
            </a:r>
            <a:r>
              <a:rPr lang="en-US" sz="2000" b="1" dirty="0" err="1" smtClean="0">
                <a:latin typeface="+mj-lt"/>
                <a:cs typeface="Arial" panose="020B0604020202020204" pitchFamily="34" charset="0"/>
              </a:rPr>
              <a:t>QL</a:t>
            </a: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:</a:t>
            </a:r>
          </a:p>
          <a:p>
            <a:pPr marL="96838">
              <a:lnSpc>
                <a:spcPct val="90000"/>
              </a:lnSpc>
            </a:pPr>
            <a:endParaRPr lang="en-US" sz="600" b="1" dirty="0" smtClean="0">
              <a:latin typeface="+mj-lt"/>
              <a:cs typeface="Arial" panose="020B0604020202020204" pitchFamily="34" charset="0"/>
            </a:endParaRPr>
          </a:p>
          <a:p>
            <a:pPr marL="361950" indent="-188913">
              <a:lnSpc>
                <a:spcPct val="90000"/>
              </a:lnSpc>
              <a:spcBef>
                <a:spcPts val="200"/>
              </a:spcBef>
            </a:pPr>
            <a:r>
              <a:rPr lang="en-US" sz="2000" spc="-40" dirty="0" smtClean="0">
                <a:latin typeface="+mj-lt"/>
                <a:cs typeface="Arial" panose="020B0604020202020204" pitchFamily="34" charset="0"/>
              </a:rPr>
              <a:t>- Development </a:t>
            </a:r>
            <a:r>
              <a:rPr lang="en-US" sz="2000" spc="-40" dirty="0">
                <a:latin typeface="+mj-lt"/>
                <a:cs typeface="Arial" panose="020B0604020202020204" pitchFamily="34" charset="0"/>
              </a:rPr>
              <a:t>of innovative actions and systems that promote active and healthy aging and lead to </a:t>
            </a:r>
            <a:r>
              <a:rPr lang="en-US" sz="2000" spc="-40" dirty="0" smtClean="0">
                <a:latin typeface="+mj-lt"/>
                <a:cs typeface="Arial" panose="020B0604020202020204" pitchFamily="34" charset="0"/>
              </a:rPr>
              <a:t>independent living that </a:t>
            </a:r>
            <a:r>
              <a:rPr lang="en-US" sz="2000" spc="-40" dirty="0">
                <a:latin typeface="+mj-lt"/>
                <a:cs typeface="Arial" panose="020B0604020202020204" pitchFamily="34" charset="0"/>
              </a:rPr>
              <a:t>cross the different care </a:t>
            </a:r>
            <a:r>
              <a:rPr lang="en-US" sz="2000" spc="-40" dirty="0" smtClean="0">
                <a:latin typeface="+mj-lt"/>
                <a:cs typeface="Arial" panose="020B0604020202020204" pitchFamily="34" charset="0"/>
              </a:rPr>
              <a:t>networks</a:t>
            </a:r>
          </a:p>
          <a:p>
            <a:pPr marL="361950" indent="-188913">
              <a:lnSpc>
                <a:spcPct val="90000"/>
              </a:lnSpc>
              <a:spcBef>
                <a:spcPts val="200"/>
              </a:spcBef>
            </a:pPr>
            <a:r>
              <a:rPr lang="en-US" sz="2000" spc="-30" dirty="0" smtClean="0">
                <a:latin typeface="+mj-lt"/>
                <a:cs typeface="Arial" panose="020B0604020202020204" pitchFamily="34" charset="0"/>
              </a:rPr>
              <a:t>- Development </a:t>
            </a:r>
            <a:r>
              <a:rPr lang="en-US" sz="2000" spc="-30" dirty="0">
                <a:latin typeface="+mj-lt"/>
                <a:cs typeface="Arial" panose="020B0604020202020204" pitchFamily="34" charset="0"/>
              </a:rPr>
              <a:t>of </a:t>
            </a:r>
            <a:r>
              <a:rPr lang="en-US" sz="2000" spc="-30" dirty="0" smtClean="0">
                <a:latin typeface="+mj-lt"/>
                <a:cs typeface="Arial" panose="020B0604020202020204" pitchFamily="34" charset="0"/>
              </a:rPr>
              <a:t>new treatments </a:t>
            </a:r>
            <a:r>
              <a:rPr lang="en-US" sz="2000" spc="-30" dirty="0">
                <a:latin typeface="+mj-lt"/>
                <a:cs typeface="Arial" panose="020B0604020202020204" pitchFamily="34" charset="0"/>
              </a:rPr>
              <a:t>and </a:t>
            </a:r>
            <a:r>
              <a:rPr lang="en-US" sz="2000" spc="-30" dirty="0" smtClean="0">
                <a:latin typeface="+mj-lt"/>
                <a:cs typeface="Arial" panose="020B0604020202020204" pitchFamily="34" charset="0"/>
              </a:rPr>
              <a:t>therapies</a:t>
            </a:r>
          </a:p>
        </p:txBody>
      </p:sp>
      <p:sp>
        <p:nvSpPr>
          <p:cNvPr id="25" name="Rectângulo 24"/>
          <p:cNvSpPr/>
          <p:nvPr/>
        </p:nvSpPr>
        <p:spPr>
          <a:xfrm>
            <a:off x="316359" y="3142651"/>
            <a:ext cx="8504113" cy="10064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96838">
              <a:lnSpc>
                <a:spcPct val="90000"/>
              </a:lnSpc>
            </a:pPr>
            <a:r>
              <a:rPr lang="en-US" sz="2000" b="1" dirty="0">
                <a:latin typeface="+mj-lt"/>
                <a:cs typeface="Arial" panose="020B0604020202020204" pitchFamily="34" charset="0"/>
              </a:rPr>
              <a:t>Innovate applications to be implemented as a response to societal </a:t>
            </a: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challenges:</a:t>
            </a:r>
          </a:p>
          <a:p>
            <a:pPr>
              <a:lnSpc>
                <a:spcPct val="90000"/>
              </a:lnSpc>
            </a:pPr>
            <a:endParaRPr lang="en-US" sz="600" b="1" dirty="0" smtClean="0">
              <a:latin typeface="+mj-lt"/>
              <a:cs typeface="Arial" panose="020B0604020202020204" pitchFamily="34" charset="0"/>
            </a:endParaRPr>
          </a:p>
          <a:p>
            <a:pPr marL="361950" indent="-188913">
              <a:lnSpc>
                <a:spcPct val="90000"/>
              </a:lnSpc>
            </a:pPr>
            <a:r>
              <a:rPr lang="en-US" sz="2000" dirty="0" smtClean="0">
                <a:latin typeface="+mj-lt"/>
                <a:cs typeface="Arial" panose="020B0604020202020204" pitchFamily="34" charset="0"/>
              </a:rPr>
              <a:t>1. Health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, demographic change,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and wellbeing</a:t>
            </a:r>
          </a:p>
          <a:p>
            <a:pPr marL="361950" indent="-188913">
              <a:lnSpc>
                <a:spcPct val="90000"/>
              </a:lnSpc>
            </a:pPr>
            <a:r>
              <a:rPr lang="en-US" sz="2000" dirty="0" smtClean="0">
                <a:latin typeface="+mj-lt"/>
                <a:cs typeface="Arial" panose="020B0604020202020204" pitchFamily="34" charset="0"/>
              </a:rPr>
              <a:t>6. Europe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in a changing world - Inclusive, innovative and reflective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societies</a:t>
            </a:r>
          </a:p>
        </p:txBody>
      </p:sp>
      <p:sp>
        <p:nvSpPr>
          <p:cNvPr id="2" name="Chamada com seta para a direita 1"/>
          <p:cNvSpPr/>
          <p:nvPr/>
        </p:nvSpPr>
        <p:spPr>
          <a:xfrm rot="5400000">
            <a:off x="1191285" y="1128404"/>
            <a:ext cx="1217094" cy="2520000"/>
          </a:xfrm>
          <a:prstGeom prst="rightArrowCallout">
            <a:avLst>
              <a:gd name="adj1" fmla="val 10187"/>
              <a:gd name="adj2" fmla="val 16511"/>
              <a:gd name="adj3" fmla="val 19058"/>
              <a:gd name="adj4" fmla="val 72736"/>
            </a:avLst>
          </a:prstGeom>
          <a:solidFill>
            <a:srgbClr val="FF6D6D"/>
          </a:solidFill>
          <a:ln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PT" b="1" dirty="0" err="1">
                <a:solidFill>
                  <a:schemeClr val="tx1"/>
                </a:solidFill>
              </a:rPr>
              <a:t>KNOWLEDGE</a:t>
            </a:r>
            <a:r>
              <a:rPr lang="pt-PT" b="1" dirty="0">
                <a:solidFill>
                  <a:schemeClr val="tx1"/>
                </a:solidFill>
              </a:rPr>
              <a:t> </a:t>
            </a:r>
            <a:r>
              <a:rPr lang="pt-PT" b="1" dirty="0" err="1">
                <a:solidFill>
                  <a:schemeClr val="tx1"/>
                </a:solidFill>
              </a:rPr>
              <a:t>TRANSFER</a:t>
            </a:r>
            <a:r>
              <a:rPr lang="pt-PT" b="1" dirty="0">
                <a:solidFill>
                  <a:schemeClr val="tx1"/>
                </a:solidFill>
              </a:rPr>
              <a:t> </a:t>
            </a:r>
            <a:r>
              <a:rPr lang="pt-PT" b="1" dirty="0" err="1">
                <a:solidFill>
                  <a:schemeClr val="tx1"/>
                </a:solidFill>
              </a:rPr>
              <a:t>INTO</a:t>
            </a:r>
            <a:r>
              <a:rPr lang="pt-PT" b="1" dirty="0">
                <a:solidFill>
                  <a:schemeClr val="tx1"/>
                </a:solidFill>
              </a:rPr>
              <a:t> </a:t>
            </a:r>
            <a:r>
              <a:rPr lang="pt-PT" b="1" dirty="0" err="1">
                <a:solidFill>
                  <a:schemeClr val="tx1"/>
                </a:solidFill>
              </a:rPr>
              <a:t>CLINICAL</a:t>
            </a:r>
            <a:r>
              <a:rPr lang="pt-PT" b="1" dirty="0">
                <a:solidFill>
                  <a:schemeClr val="tx1"/>
                </a:solidFill>
              </a:rPr>
              <a:t> </a:t>
            </a:r>
            <a:r>
              <a:rPr lang="pt-PT" b="1" dirty="0" err="1">
                <a:solidFill>
                  <a:schemeClr val="tx1"/>
                </a:solidFill>
              </a:rPr>
              <a:t>PRACTICE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27" name="Chamada com seta para a direita 26"/>
          <p:cNvSpPr/>
          <p:nvPr/>
        </p:nvSpPr>
        <p:spPr>
          <a:xfrm rot="5400000">
            <a:off x="3999744" y="1128256"/>
            <a:ext cx="1216800" cy="2520000"/>
          </a:xfrm>
          <a:prstGeom prst="rightArrowCallout">
            <a:avLst>
              <a:gd name="adj1" fmla="val 10187"/>
              <a:gd name="adj2" fmla="val 16511"/>
              <a:gd name="adj3" fmla="val 19058"/>
              <a:gd name="adj4" fmla="val 72736"/>
            </a:avLst>
          </a:prstGeom>
          <a:solidFill>
            <a:srgbClr val="FF6D6D"/>
          </a:solidFill>
          <a:ln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PT" b="1" dirty="0" err="1">
                <a:solidFill>
                  <a:schemeClr val="tx1"/>
                </a:solidFill>
              </a:rPr>
              <a:t>PRACTICE-BASED</a:t>
            </a:r>
            <a:r>
              <a:rPr lang="pt-PT" b="1" dirty="0">
                <a:solidFill>
                  <a:schemeClr val="tx1"/>
                </a:solidFill>
              </a:rPr>
              <a:t> RESEARCH</a:t>
            </a:r>
          </a:p>
        </p:txBody>
      </p:sp>
      <p:sp>
        <p:nvSpPr>
          <p:cNvPr id="29" name="Chamada com seta para a direita 28"/>
          <p:cNvSpPr/>
          <p:nvPr/>
        </p:nvSpPr>
        <p:spPr>
          <a:xfrm rot="5400000">
            <a:off x="6808056" y="1128259"/>
            <a:ext cx="1216800" cy="2520000"/>
          </a:xfrm>
          <a:prstGeom prst="rightArrowCallout">
            <a:avLst>
              <a:gd name="adj1" fmla="val 10187"/>
              <a:gd name="adj2" fmla="val 16511"/>
              <a:gd name="adj3" fmla="val 19058"/>
              <a:gd name="adj4" fmla="val 72736"/>
            </a:avLst>
          </a:prstGeom>
          <a:solidFill>
            <a:srgbClr val="FF6D6D"/>
          </a:solidFill>
          <a:ln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PT" b="1" dirty="0" err="1">
                <a:solidFill>
                  <a:schemeClr val="tx1"/>
                </a:solidFill>
              </a:rPr>
              <a:t>EDUCATION</a:t>
            </a:r>
            <a:r>
              <a:rPr lang="pt-PT" b="1" dirty="0">
                <a:solidFill>
                  <a:schemeClr val="tx1"/>
                </a:solidFill>
              </a:rPr>
              <a:t> AND </a:t>
            </a:r>
            <a:r>
              <a:rPr lang="pt-PT" b="1" dirty="0" err="1">
                <a:solidFill>
                  <a:schemeClr val="tx1"/>
                </a:solidFill>
              </a:rPr>
              <a:t>INNOVATION</a:t>
            </a:r>
            <a:endParaRPr lang="pt-PT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361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39552" y="332656"/>
            <a:ext cx="53285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err="1" smtClean="0">
                <a:solidFill>
                  <a:srgbClr val="00504E"/>
                </a:solidFill>
              </a:rPr>
              <a:t>MIND&amp;GAIT</a:t>
            </a:r>
            <a:r>
              <a:rPr lang="en-US" sz="2600" b="1" spc="60" dirty="0" smtClean="0">
                <a:solidFill>
                  <a:srgbClr val="00504E"/>
                </a:solidFill>
              </a:rPr>
              <a:t> MERIT</a:t>
            </a:r>
            <a:endParaRPr lang="en-US" sz="2600" b="1" spc="60" dirty="0">
              <a:solidFill>
                <a:srgbClr val="00504E"/>
              </a:solidFill>
            </a:endParaRPr>
          </a:p>
        </p:txBody>
      </p:sp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9" descr="Resultado de imagem para SANTA CASA DA MISERICÓRDIA DE ALCOBAÇ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431" y="963694"/>
            <a:ext cx="1469761" cy="30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Resultado de imagem para INSTITUTO POLITÉCNICO DE LEIRI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" t="15173" r="6865" b="10211"/>
          <a:stretch/>
        </p:blipFill>
        <p:spPr bwMode="auto">
          <a:xfrm>
            <a:off x="307975" y="937891"/>
            <a:ext cx="916363" cy="40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Resultado de imagem para instituto politécnico de coimbr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38" y="932572"/>
            <a:ext cx="1023645" cy="41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Resultado de imagem para instituto politécnico de santaré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62" y="953011"/>
            <a:ext cx="916363" cy="48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m para uicisa e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458" y="937891"/>
            <a:ext cx="584558" cy="4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m para caritas coimbra logo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0" b="10683"/>
          <a:stretch/>
        </p:blipFill>
        <p:spPr bwMode="auto">
          <a:xfrm>
            <a:off x="6372200" y="949696"/>
            <a:ext cx="1080120" cy="41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m relacionad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959483" cy="52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ângulo 28"/>
          <p:cNvSpPr>
            <a:spLocks/>
          </p:cNvSpPr>
          <p:nvPr/>
        </p:nvSpPr>
        <p:spPr>
          <a:xfrm>
            <a:off x="251520" y="1543040"/>
            <a:ext cx="3024000" cy="864000"/>
          </a:xfrm>
          <a:prstGeom prst="rect">
            <a:avLst/>
          </a:prstGeom>
          <a:solidFill>
            <a:srgbClr val="00682F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en-US" sz="2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SCIENTIFIC-TECHNICAL MERIT OF THE PROJECT</a:t>
            </a:r>
            <a:endParaRPr lang="en-US" sz="22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0" name="Rectângulo 29"/>
          <p:cNvSpPr>
            <a:spLocks/>
          </p:cNvSpPr>
          <p:nvPr/>
        </p:nvSpPr>
        <p:spPr>
          <a:xfrm>
            <a:off x="251520" y="2564904"/>
            <a:ext cx="3024000" cy="720000"/>
          </a:xfrm>
          <a:prstGeom prst="rect">
            <a:avLst/>
          </a:prstGeom>
          <a:solidFill>
            <a:srgbClr val="69FE5E"/>
          </a:solidFill>
          <a:ln>
            <a:solidFill>
              <a:srgbClr val="69FE5E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2000" b="1" dirty="0" err="1" smtClean="0">
                <a:latin typeface="+mj-lt"/>
                <a:cs typeface="Arial" panose="020B0604020202020204" pitchFamily="34" charset="0"/>
              </a:rPr>
              <a:t>INTERDISCIPLINARITY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1" name="Rectângulo 30"/>
          <p:cNvSpPr>
            <a:spLocks/>
          </p:cNvSpPr>
          <p:nvPr/>
        </p:nvSpPr>
        <p:spPr>
          <a:xfrm>
            <a:off x="254895" y="3501088"/>
            <a:ext cx="3024000" cy="720000"/>
          </a:xfrm>
          <a:prstGeom prst="rect">
            <a:avLst/>
          </a:prstGeom>
          <a:solidFill>
            <a:srgbClr val="69FE5E"/>
          </a:solidFill>
          <a:ln>
            <a:solidFill>
              <a:srgbClr val="69FE5E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ORIGINALITY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Rectângulo 31"/>
          <p:cNvSpPr>
            <a:spLocks/>
          </p:cNvSpPr>
          <p:nvPr/>
        </p:nvSpPr>
        <p:spPr>
          <a:xfrm>
            <a:off x="254896" y="4437192"/>
            <a:ext cx="3024000" cy="720000"/>
          </a:xfrm>
          <a:prstGeom prst="rect">
            <a:avLst/>
          </a:prstGeom>
          <a:solidFill>
            <a:srgbClr val="69FE5E"/>
          </a:solidFill>
          <a:ln>
            <a:solidFill>
              <a:srgbClr val="69FE5E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BASED ON CLINICAL DAILY PRACTICE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3" name="Rectângulo 32"/>
          <p:cNvSpPr>
            <a:spLocks/>
          </p:cNvSpPr>
          <p:nvPr/>
        </p:nvSpPr>
        <p:spPr>
          <a:xfrm>
            <a:off x="251521" y="5373296"/>
            <a:ext cx="3024000" cy="720000"/>
          </a:xfrm>
          <a:prstGeom prst="rect">
            <a:avLst/>
          </a:prstGeom>
          <a:solidFill>
            <a:srgbClr val="69FE5E"/>
          </a:solidFill>
          <a:ln>
            <a:solidFill>
              <a:srgbClr val="69FE5E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TESTED IN CLINICAL DAILY PRACTICE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4" name="Rectângulo 33"/>
          <p:cNvSpPr>
            <a:spLocks/>
          </p:cNvSpPr>
          <p:nvPr/>
        </p:nvSpPr>
        <p:spPr>
          <a:xfrm>
            <a:off x="3779912" y="1556792"/>
            <a:ext cx="5064336" cy="864000"/>
          </a:xfrm>
          <a:prstGeom prst="rect">
            <a:avLst/>
          </a:prstGeom>
          <a:solidFill>
            <a:srgbClr val="CC6600"/>
          </a:solidFill>
        </p:spPr>
        <p:txBody>
          <a:bodyPr wrap="square" anchor="ctr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QUALITY OF THE PROJECT TEAM</a:t>
            </a:r>
            <a:endParaRPr lang="en-US" sz="22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5" name="Rectângulo 34"/>
          <p:cNvSpPr>
            <a:spLocks/>
          </p:cNvSpPr>
          <p:nvPr/>
        </p:nvSpPr>
        <p:spPr>
          <a:xfrm>
            <a:off x="3779912" y="2559698"/>
            <a:ext cx="5064336" cy="900000"/>
          </a:xfrm>
          <a:prstGeom prst="rect">
            <a:avLst/>
          </a:prstGeom>
          <a:solidFill>
            <a:srgbClr val="FFD685"/>
          </a:solidFill>
        </p:spPr>
        <p:txBody>
          <a:bodyPr wrap="square">
            <a:noAutofit/>
          </a:bodyPr>
          <a:lstStyle/>
          <a:p>
            <a:pPr marL="536575" indent="-536575" algn="ctr">
              <a:spcAft>
                <a:spcPts val="400"/>
              </a:spcAft>
              <a:tabLst>
                <a:tab pos="3152775" algn="l"/>
              </a:tabLst>
            </a:pPr>
            <a:r>
              <a:rPr lang="en-US" sz="2000" b="1" dirty="0" err="1" smtClean="0">
                <a:latin typeface="+mj-lt"/>
                <a:cs typeface="Arial" panose="020B0604020202020204" pitchFamily="34" charset="0"/>
              </a:rPr>
              <a:t>INTERDISCIPLINARITY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tabLst>
                <a:tab pos="3152775" algn="l"/>
              </a:tabLst>
            </a:pPr>
            <a:r>
              <a:rPr lang="en-US" b="1" dirty="0" smtClean="0">
                <a:latin typeface="+mj-lt"/>
                <a:cs typeface="Arial" panose="020B0604020202020204" pitchFamily="34" charset="0"/>
              </a:rPr>
              <a:t>exercise science specialists, </a:t>
            </a:r>
            <a:r>
              <a:rPr lang="en-US" b="1" dirty="0">
                <a:latin typeface="+mj-lt"/>
                <a:cs typeface="Arial" panose="020B0604020202020204" pitchFamily="34" charset="0"/>
              </a:rPr>
              <a:t>nurses, occupational </a:t>
            </a:r>
            <a:r>
              <a:rPr lang="en-US" b="1" dirty="0" smtClean="0">
                <a:latin typeface="+mj-lt"/>
                <a:cs typeface="Arial" panose="020B0604020202020204" pitchFamily="34" charset="0"/>
              </a:rPr>
              <a:t>therapists, mechanics and computer engineers</a:t>
            </a:r>
          </a:p>
        </p:txBody>
      </p:sp>
      <p:sp>
        <p:nvSpPr>
          <p:cNvPr id="36" name="Rectângulo 35"/>
          <p:cNvSpPr>
            <a:spLocks/>
          </p:cNvSpPr>
          <p:nvPr/>
        </p:nvSpPr>
        <p:spPr>
          <a:xfrm>
            <a:off x="3779912" y="3557053"/>
            <a:ext cx="5064336" cy="396000"/>
          </a:xfrm>
          <a:prstGeom prst="rect">
            <a:avLst/>
          </a:prstGeom>
          <a:solidFill>
            <a:srgbClr val="FFD685"/>
          </a:solidFill>
        </p:spPr>
        <p:txBody>
          <a:bodyPr wrap="square">
            <a:noAutofit/>
          </a:bodyPr>
          <a:lstStyle/>
          <a:p>
            <a:pPr marL="536575" indent="-536575" algn="ctr">
              <a:spcAft>
                <a:spcPts val="400"/>
              </a:spcAft>
              <a:tabLst>
                <a:tab pos="3152775" algn="l"/>
              </a:tabLst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TECHNICAL AND SCIENTIFIC EXPERIENCE    </a:t>
            </a:r>
          </a:p>
        </p:txBody>
      </p:sp>
      <p:sp>
        <p:nvSpPr>
          <p:cNvPr id="38" name="Rectângulo 37"/>
          <p:cNvSpPr>
            <a:spLocks/>
          </p:cNvSpPr>
          <p:nvPr/>
        </p:nvSpPr>
        <p:spPr>
          <a:xfrm>
            <a:off x="3779912" y="4037002"/>
            <a:ext cx="2520280" cy="400110"/>
          </a:xfrm>
          <a:prstGeom prst="rect">
            <a:avLst/>
          </a:prstGeom>
          <a:solidFill>
            <a:srgbClr val="FFD685"/>
          </a:solidFill>
        </p:spPr>
        <p:txBody>
          <a:bodyPr wrap="square">
            <a:spAutoFit/>
          </a:bodyPr>
          <a:lstStyle/>
          <a:p>
            <a:pPr marL="536575" indent="-536575" algn="ctr">
              <a:spcAft>
                <a:spcPts val="400"/>
              </a:spcAft>
              <a:tabLst>
                <a:tab pos="3152775" algn="l"/>
              </a:tabLst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RESEARCH AWARDS</a:t>
            </a:r>
          </a:p>
        </p:txBody>
      </p:sp>
      <p:sp>
        <p:nvSpPr>
          <p:cNvPr id="39" name="Rectângulo 38"/>
          <p:cNvSpPr>
            <a:spLocks/>
          </p:cNvSpPr>
          <p:nvPr/>
        </p:nvSpPr>
        <p:spPr>
          <a:xfrm>
            <a:off x="6372200" y="4037002"/>
            <a:ext cx="2472048" cy="396000"/>
          </a:xfrm>
          <a:prstGeom prst="rect">
            <a:avLst/>
          </a:prstGeom>
          <a:solidFill>
            <a:srgbClr val="FFD685"/>
          </a:solidFill>
        </p:spPr>
        <p:txBody>
          <a:bodyPr wrap="square">
            <a:noAutofit/>
          </a:bodyPr>
          <a:lstStyle/>
          <a:p>
            <a:pPr marL="536575" indent="-536575" algn="ctr">
              <a:spcAft>
                <a:spcPts val="400"/>
              </a:spcAft>
              <a:tabLst>
                <a:tab pos="3152775" algn="l"/>
              </a:tabLst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PATENTS SUBMITTED</a:t>
            </a:r>
          </a:p>
        </p:txBody>
      </p:sp>
      <p:sp>
        <p:nvSpPr>
          <p:cNvPr id="40" name="Rectângulo 39"/>
          <p:cNvSpPr>
            <a:spLocks/>
          </p:cNvSpPr>
          <p:nvPr/>
        </p:nvSpPr>
        <p:spPr>
          <a:xfrm>
            <a:off x="6444208" y="5733256"/>
            <a:ext cx="2400040" cy="400110"/>
          </a:xfrm>
          <a:prstGeom prst="rect">
            <a:avLst/>
          </a:prstGeom>
          <a:solidFill>
            <a:srgbClr val="FFD685"/>
          </a:solidFill>
        </p:spPr>
        <p:txBody>
          <a:bodyPr wrap="square">
            <a:noAutofit/>
          </a:bodyPr>
          <a:lstStyle/>
          <a:p>
            <a:pPr marL="536575" indent="-536575" algn="ctr">
              <a:spcAft>
                <a:spcPts val="400"/>
              </a:spcAft>
              <a:tabLst>
                <a:tab pos="3152775" algn="l"/>
              </a:tabLst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    STUDENTS</a:t>
            </a:r>
          </a:p>
        </p:txBody>
      </p:sp>
      <p:sp>
        <p:nvSpPr>
          <p:cNvPr id="41" name="Rectângulo 40"/>
          <p:cNvSpPr>
            <a:spLocks/>
          </p:cNvSpPr>
          <p:nvPr/>
        </p:nvSpPr>
        <p:spPr>
          <a:xfrm>
            <a:off x="3779912" y="4967414"/>
            <a:ext cx="2525166" cy="684000"/>
          </a:xfrm>
          <a:prstGeom prst="rect">
            <a:avLst/>
          </a:prstGeom>
          <a:solidFill>
            <a:srgbClr val="FFD685"/>
          </a:solidFill>
        </p:spPr>
        <p:txBody>
          <a:bodyPr wrap="square" anchor="ctr">
            <a:noAutofit/>
          </a:bodyPr>
          <a:lstStyle/>
          <a:p>
            <a:pPr marL="536575" indent="-536575" algn="ctr">
              <a:spcAft>
                <a:spcPts val="400"/>
              </a:spcAft>
              <a:tabLst>
                <a:tab pos="3152775" algn="l"/>
              </a:tabLst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    RESEARCHERS</a:t>
            </a:r>
          </a:p>
        </p:txBody>
      </p:sp>
      <p:sp>
        <p:nvSpPr>
          <p:cNvPr id="42" name="Rectângulo 41"/>
          <p:cNvSpPr>
            <a:spLocks/>
          </p:cNvSpPr>
          <p:nvPr/>
        </p:nvSpPr>
        <p:spPr>
          <a:xfrm>
            <a:off x="3779912" y="5733256"/>
            <a:ext cx="2520280" cy="400110"/>
          </a:xfrm>
          <a:prstGeom prst="rect">
            <a:avLst/>
          </a:prstGeom>
          <a:solidFill>
            <a:srgbClr val="FFD685"/>
          </a:solidFill>
        </p:spPr>
        <p:txBody>
          <a:bodyPr wrap="square">
            <a:noAutofit/>
          </a:bodyPr>
          <a:lstStyle/>
          <a:p>
            <a:pPr marL="536575" indent="-536575" algn="ctr">
              <a:spcAft>
                <a:spcPts val="400"/>
              </a:spcAft>
              <a:tabLst>
                <a:tab pos="3152775" algn="l"/>
              </a:tabLst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COMMUNITY</a:t>
            </a:r>
          </a:p>
        </p:txBody>
      </p:sp>
      <p:sp>
        <p:nvSpPr>
          <p:cNvPr id="43" name="Rectângulo 42"/>
          <p:cNvSpPr>
            <a:spLocks/>
          </p:cNvSpPr>
          <p:nvPr/>
        </p:nvSpPr>
        <p:spPr>
          <a:xfrm>
            <a:off x="6444208" y="4977248"/>
            <a:ext cx="2400040" cy="684000"/>
          </a:xfrm>
          <a:prstGeom prst="rect">
            <a:avLst/>
          </a:prstGeom>
          <a:solidFill>
            <a:srgbClr val="FFD685"/>
          </a:solidFill>
        </p:spPr>
        <p:txBody>
          <a:bodyPr wrap="square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HEALTH-PROFESSIONALS</a:t>
            </a:r>
          </a:p>
        </p:txBody>
      </p:sp>
      <p:cxnSp>
        <p:nvCxnSpPr>
          <p:cNvPr id="49" name="Conexão recta 48"/>
          <p:cNvCxnSpPr/>
          <p:nvPr/>
        </p:nvCxnSpPr>
        <p:spPr>
          <a:xfrm>
            <a:off x="5735817" y="4725144"/>
            <a:ext cx="1128749" cy="0"/>
          </a:xfrm>
          <a:prstGeom prst="line">
            <a:avLst/>
          </a:prstGeom>
          <a:ln w="25400">
            <a:solidFill>
              <a:srgbClr val="8A4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1324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39552" y="332656"/>
            <a:ext cx="53285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smtClean="0">
                <a:solidFill>
                  <a:srgbClr val="00504E"/>
                </a:solidFill>
              </a:rPr>
              <a:t>REFERENCES</a:t>
            </a:r>
            <a:endParaRPr lang="en-US" sz="2600" b="1" spc="60" dirty="0">
              <a:solidFill>
                <a:srgbClr val="00504E"/>
              </a:solidFill>
            </a:endParaRPr>
          </a:p>
        </p:txBody>
      </p:sp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aixaDeTexto 20"/>
          <p:cNvSpPr txBox="1"/>
          <p:nvPr/>
        </p:nvSpPr>
        <p:spPr>
          <a:xfrm>
            <a:off x="323528" y="964074"/>
            <a:ext cx="8646517" cy="5211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1338" indent="-541338" algn="just">
              <a:spcAft>
                <a:spcPts val="400"/>
              </a:spcAft>
            </a:pPr>
            <a:r>
              <a:rPr lang="en-US" sz="1600" dirty="0"/>
              <a:t>Apóstolo, J., </a:t>
            </a:r>
            <a:r>
              <a:rPr lang="en-US" sz="1600" dirty="0" smtClean="0"/>
              <a:t>Cooke, R., </a:t>
            </a:r>
            <a:r>
              <a:rPr lang="en-US" sz="1600" dirty="0" err="1" smtClean="0"/>
              <a:t>Bobrowicz</a:t>
            </a:r>
            <a:r>
              <a:rPr lang="en-US" sz="1600" dirty="0" smtClean="0"/>
              <a:t>-Campos, E., et </a:t>
            </a:r>
            <a:r>
              <a:rPr lang="en-US" sz="1600" dirty="0"/>
              <a:t>al. </a:t>
            </a:r>
            <a:r>
              <a:rPr lang="en-US" sz="1600" dirty="0" smtClean="0"/>
              <a:t>Predicting </a:t>
            </a:r>
            <a:r>
              <a:rPr lang="en-US" sz="1600" dirty="0"/>
              <a:t>risk and outcomes for frail older adults: an umbrella review of frailty screening tools. </a:t>
            </a:r>
            <a:r>
              <a:rPr lang="en-US" sz="1600" dirty="0" err="1"/>
              <a:t>JBI</a:t>
            </a:r>
            <a:r>
              <a:rPr lang="en-US" sz="1600" dirty="0"/>
              <a:t> Database of Systematic Reviews &amp; Implementation </a:t>
            </a:r>
            <a:r>
              <a:rPr lang="en-US" sz="1600" dirty="0" smtClean="0"/>
              <a:t>Reports 2017; 15(4):1154-1208.</a:t>
            </a:r>
          </a:p>
          <a:p>
            <a:pPr marL="541338" indent="-541338" algn="just">
              <a:spcAft>
                <a:spcPts val="400"/>
              </a:spcAft>
            </a:pPr>
            <a:r>
              <a:rPr lang="en-US" sz="1600" dirty="0"/>
              <a:t>Apóstolo, J., et al. Effectiveness of the interventions to prevent progression of pre-frailty and frailty in older adults: a systematic review. </a:t>
            </a:r>
            <a:r>
              <a:rPr lang="en-US" sz="1600" dirty="0" err="1"/>
              <a:t>JBI</a:t>
            </a:r>
            <a:r>
              <a:rPr lang="en-US" sz="1600" dirty="0"/>
              <a:t> Database of Systematic Reviews &amp; Implementation Reports. Submitted.</a:t>
            </a:r>
          </a:p>
          <a:p>
            <a:pPr marL="541338" indent="-541338" algn="just">
              <a:spcAft>
                <a:spcPts val="400"/>
              </a:spcAft>
            </a:pPr>
            <a:endParaRPr lang="en-US" sz="1200" dirty="0"/>
          </a:p>
          <a:p>
            <a:pPr marL="541338" indent="-541338" algn="just">
              <a:spcAft>
                <a:spcPts val="400"/>
              </a:spcAft>
            </a:pPr>
            <a:r>
              <a:rPr lang="en-GB" sz="1650" dirty="0" smtClean="0"/>
              <a:t>Clegg </a:t>
            </a:r>
            <a:r>
              <a:rPr lang="en-US" sz="1650" dirty="0"/>
              <a:t>A, Young J, </a:t>
            </a:r>
            <a:r>
              <a:rPr lang="en-US" sz="1650" dirty="0" err="1"/>
              <a:t>Iliffe</a:t>
            </a:r>
            <a:r>
              <a:rPr lang="en-US" sz="1650" dirty="0"/>
              <a:t> S, et al. Frailty in elderly people. Lancet 2013; 381:752-762.</a:t>
            </a:r>
            <a:endParaRPr lang="pt-PT" sz="1650" dirty="0"/>
          </a:p>
          <a:p>
            <a:pPr marL="541338" indent="-541338" algn="just">
              <a:spcAft>
                <a:spcPts val="400"/>
              </a:spcAft>
            </a:pPr>
            <a:r>
              <a:rPr lang="en-US" sz="1650" dirty="0" smtClean="0"/>
              <a:t>Fried </a:t>
            </a:r>
            <a:r>
              <a:rPr lang="en-US" sz="1650" dirty="0"/>
              <a:t>LP, </a:t>
            </a:r>
            <a:r>
              <a:rPr lang="en-US" sz="1650" dirty="0" err="1"/>
              <a:t>Ferrucci</a:t>
            </a:r>
            <a:r>
              <a:rPr lang="en-US" sz="1650" dirty="0"/>
              <a:t> L, Darer J, et al. Untangling the concepts of disability, frailty, and comorbidity: implications for improved targeting and care. J </a:t>
            </a:r>
            <a:r>
              <a:rPr lang="en-US" sz="1650" dirty="0" err="1"/>
              <a:t>Gerontol</a:t>
            </a:r>
            <a:r>
              <a:rPr lang="en-US" sz="1650" dirty="0"/>
              <a:t> A </a:t>
            </a:r>
            <a:r>
              <a:rPr lang="en-US" sz="1650" dirty="0" err="1"/>
              <a:t>Biol</a:t>
            </a:r>
            <a:r>
              <a:rPr lang="en-US" sz="1650" dirty="0"/>
              <a:t> </a:t>
            </a:r>
            <a:r>
              <a:rPr lang="en-US" sz="1650" dirty="0" err="1"/>
              <a:t>Sci</a:t>
            </a:r>
            <a:r>
              <a:rPr lang="en-US" sz="1650" dirty="0"/>
              <a:t> Med </a:t>
            </a:r>
            <a:r>
              <a:rPr lang="en-US" sz="1650" dirty="0" err="1"/>
              <a:t>Sci</a:t>
            </a:r>
            <a:r>
              <a:rPr lang="en-US" sz="1650" dirty="0"/>
              <a:t> 2004;59:255-263.</a:t>
            </a:r>
            <a:endParaRPr lang="pt-PT" sz="1650" dirty="0"/>
          </a:p>
          <a:p>
            <a:pPr marL="541338" indent="-541338" algn="just">
              <a:spcAft>
                <a:spcPts val="400"/>
              </a:spcAft>
            </a:pPr>
            <a:r>
              <a:rPr lang="en-US" sz="1650" dirty="0"/>
              <a:t>Fried LP, </a:t>
            </a:r>
            <a:r>
              <a:rPr lang="en-US" sz="1650" dirty="0" err="1"/>
              <a:t>Tangen</a:t>
            </a:r>
            <a:r>
              <a:rPr lang="en-US" sz="1650" dirty="0"/>
              <a:t> CM, </a:t>
            </a:r>
            <a:r>
              <a:rPr lang="en-US" sz="1650" dirty="0" err="1"/>
              <a:t>Walston</a:t>
            </a:r>
            <a:r>
              <a:rPr lang="en-US" sz="1650" dirty="0"/>
              <a:t> J, et al. Frailty in older adults: evidence for a phenotype. J </a:t>
            </a:r>
            <a:r>
              <a:rPr lang="en-US" sz="1650" dirty="0" err="1"/>
              <a:t>GerontolBiol</a:t>
            </a:r>
            <a:r>
              <a:rPr lang="en-US" sz="1650" dirty="0"/>
              <a:t> Med </a:t>
            </a:r>
            <a:r>
              <a:rPr lang="en-US" sz="1650" dirty="0" err="1"/>
              <a:t>Sci</a:t>
            </a:r>
            <a:r>
              <a:rPr lang="en-US" sz="1650" dirty="0"/>
              <a:t> 2001;5 6:M146–M156. </a:t>
            </a:r>
            <a:endParaRPr lang="pt-PT" sz="1650" dirty="0"/>
          </a:p>
          <a:p>
            <a:pPr marL="541338" indent="-541338" algn="just">
              <a:spcAft>
                <a:spcPts val="400"/>
              </a:spcAft>
            </a:pPr>
            <a:r>
              <a:rPr lang="en-US" sz="1650" dirty="0"/>
              <a:t>Lang PO, Michel JP, </a:t>
            </a:r>
            <a:r>
              <a:rPr lang="en-US" sz="1650" dirty="0" err="1"/>
              <a:t>Zekry</a:t>
            </a:r>
            <a:r>
              <a:rPr lang="en-US" sz="1650" dirty="0"/>
              <a:t> D. Frailty Syndrome: A transitional State in a Dynamic Process. Gerontology 2009;55:539-549</a:t>
            </a:r>
            <a:r>
              <a:rPr lang="en-US" sz="1650" dirty="0" smtClean="0"/>
              <a:t>.</a:t>
            </a:r>
          </a:p>
          <a:p>
            <a:pPr marL="541338" indent="-541338" algn="just">
              <a:spcAft>
                <a:spcPts val="400"/>
              </a:spcAft>
            </a:pPr>
            <a:r>
              <a:rPr lang="en-US" sz="1650" dirty="0"/>
              <a:t>Rodriguez-</a:t>
            </a:r>
            <a:r>
              <a:rPr lang="en-US" sz="1650" dirty="0" err="1"/>
              <a:t>Manas</a:t>
            </a:r>
            <a:r>
              <a:rPr lang="en-US" sz="1650" dirty="0"/>
              <a:t> L, </a:t>
            </a:r>
            <a:r>
              <a:rPr lang="en-US" sz="1650" dirty="0" err="1"/>
              <a:t>Feart</a:t>
            </a:r>
            <a:r>
              <a:rPr lang="en-US" sz="1650" dirty="0"/>
              <a:t> C, Mann G</a:t>
            </a:r>
            <a:r>
              <a:rPr lang="en-US" sz="1650" dirty="0" smtClean="0"/>
              <a:t>, </a:t>
            </a:r>
            <a:r>
              <a:rPr lang="en-US" sz="1650" dirty="0"/>
              <a:t>et al. Searching for an </a:t>
            </a:r>
            <a:r>
              <a:rPr lang="en-US" sz="1650" dirty="0" smtClean="0"/>
              <a:t>operational definition </a:t>
            </a:r>
            <a:r>
              <a:rPr lang="en-US" sz="1650" dirty="0"/>
              <a:t>of frailty: a Delphi method based </a:t>
            </a:r>
            <a:r>
              <a:rPr lang="en-US" sz="1650" dirty="0" smtClean="0"/>
              <a:t>consensus statement</a:t>
            </a:r>
            <a:r>
              <a:rPr lang="en-US" sz="1650" dirty="0"/>
              <a:t>: the frailty operative </a:t>
            </a:r>
            <a:r>
              <a:rPr lang="en-US" sz="1650" dirty="0" smtClean="0"/>
              <a:t>definition-consensus conference </a:t>
            </a:r>
            <a:r>
              <a:rPr lang="en-US" sz="1650" dirty="0"/>
              <a:t>project. J </a:t>
            </a:r>
            <a:r>
              <a:rPr lang="en-US" sz="1650" dirty="0" err="1"/>
              <a:t>Gerontol</a:t>
            </a:r>
            <a:r>
              <a:rPr lang="en-US" sz="1650" dirty="0"/>
              <a:t> A </a:t>
            </a:r>
            <a:r>
              <a:rPr lang="en-US" sz="1650" dirty="0" err="1"/>
              <a:t>Biol</a:t>
            </a:r>
            <a:r>
              <a:rPr lang="en-US" sz="1650" dirty="0"/>
              <a:t> </a:t>
            </a:r>
            <a:r>
              <a:rPr lang="en-US" sz="1650" dirty="0" err="1"/>
              <a:t>Sci</a:t>
            </a:r>
            <a:r>
              <a:rPr lang="en-US" sz="1650" dirty="0"/>
              <a:t> Med </a:t>
            </a:r>
            <a:r>
              <a:rPr lang="en-US" sz="1650" dirty="0" err="1"/>
              <a:t>Sci</a:t>
            </a:r>
            <a:r>
              <a:rPr lang="en-US" sz="1650" dirty="0"/>
              <a:t> 2013</a:t>
            </a:r>
            <a:r>
              <a:rPr lang="en-US" sz="1650" dirty="0" smtClean="0"/>
              <a:t>; 68(1</a:t>
            </a:r>
            <a:r>
              <a:rPr lang="en-US" sz="1650" dirty="0"/>
              <a:t>):62–7.</a:t>
            </a:r>
          </a:p>
          <a:p>
            <a:pPr marL="541338" indent="-541338" algn="just">
              <a:spcAft>
                <a:spcPts val="400"/>
              </a:spcAft>
            </a:pPr>
            <a:r>
              <a:rPr lang="en-US" sz="1650" dirty="0" smtClean="0"/>
              <a:t>Rockwood </a:t>
            </a:r>
            <a:r>
              <a:rPr lang="en-US" sz="1650" dirty="0"/>
              <a:t>K, Hogan D, </a:t>
            </a:r>
            <a:r>
              <a:rPr lang="en-US" sz="1650" dirty="0" err="1"/>
              <a:t>Macknigth</a:t>
            </a:r>
            <a:r>
              <a:rPr lang="en-US" sz="1650" dirty="0"/>
              <a:t> C. </a:t>
            </a:r>
            <a:r>
              <a:rPr lang="en-US" sz="1650" dirty="0" err="1" smtClean="0"/>
              <a:t>Conceptualisation</a:t>
            </a:r>
            <a:r>
              <a:rPr lang="en-US" sz="1650" dirty="0" smtClean="0"/>
              <a:t> </a:t>
            </a:r>
            <a:r>
              <a:rPr lang="en-US" sz="1650" dirty="0"/>
              <a:t>and measurement of frailty in </a:t>
            </a:r>
            <a:r>
              <a:rPr lang="en-US" sz="1650" dirty="0" smtClean="0"/>
              <a:t>elderly </a:t>
            </a:r>
            <a:r>
              <a:rPr lang="en-US" sz="1650" dirty="0"/>
              <a:t>people. Drugs Aging 2000;17(4):</a:t>
            </a:r>
            <a:r>
              <a:rPr lang="en-US" sz="1650" dirty="0" smtClean="0"/>
              <a:t>295-302.</a:t>
            </a:r>
          </a:p>
        </p:txBody>
      </p:sp>
    </p:spTree>
    <p:extLst>
      <p:ext uri="{BB962C8B-B14F-4D97-AF65-F5344CB8AC3E}">
        <p14:creationId xmlns:p14="http://schemas.microsoft.com/office/powerpoint/2010/main" val="3113538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2" b="3050"/>
          <a:stretch/>
        </p:blipFill>
        <p:spPr bwMode="auto">
          <a:xfrm>
            <a:off x="1331640" y="1166813"/>
            <a:ext cx="5976664" cy="491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939" y="908720"/>
            <a:ext cx="5132293" cy="25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"/>
          <p:cNvSpPr txBox="1"/>
          <p:nvPr/>
        </p:nvSpPr>
        <p:spPr>
          <a:xfrm>
            <a:off x="2195736" y="1196752"/>
            <a:ext cx="3024336" cy="43088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 err="1" smtClean="0">
                <a:solidFill>
                  <a:srgbClr val="00504E"/>
                </a:solidFill>
              </a:rPr>
              <a:t>OLD</a:t>
            </a:r>
            <a:r>
              <a:rPr lang="pt-PT" sz="2200" b="1" dirty="0" smtClean="0">
                <a:solidFill>
                  <a:srgbClr val="00504E"/>
                </a:solidFill>
              </a:rPr>
              <a:t>-AGE </a:t>
            </a:r>
            <a:r>
              <a:rPr lang="pt-PT" sz="2200" b="1" dirty="0" err="1" smtClean="0">
                <a:solidFill>
                  <a:srgbClr val="00504E"/>
                </a:solidFill>
              </a:rPr>
              <a:t>DEPENDENCY</a:t>
            </a:r>
            <a:endParaRPr lang="pt-PT" sz="2200" b="1" dirty="0">
              <a:solidFill>
                <a:srgbClr val="00504E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090" y="5229200"/>
            <a:ext cx="1114374" cy="28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933056"/>
            <a:ext cx="1111980" cy="106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aixaDeTexto 20"/>
          <p:cNvSpPr txBox="1"/>
          <p:nvPr/>
        </p:nvSpPr>
        <p:spPr>
          <a:xfrm>
            <a:off x="251520" y="260648"/>
            <a:ext cx="71895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smtClean="0">
                <a:solidFill>
                  <a:srgbClr val="00504E"/>
                </a:solidFill>
              </a:rPr>
              <a:t>INTRODUCTION </a:t>
            </a:r>
            <a:r>
              <a:rPr lang="en-US" sz="2600" b="1" spc="6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pt-PT" sz="2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SOCIODEMOGRAPHIC</a:t>
            </a:r>
            <a:r>
              <a:rPr lang="pt-PT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pt-PT" sz="2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TRENDS</a:t>
            </a:r>
            <a:endParaRPr lang="en-US" sz="2600" b="1" spc="6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17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51520" y="260648"/>
            <a:ext cx="71895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INTRODUCTION - </a:t>
            </a:r>
            <a:r>
              <a:rPr lang="pt-PT" sz="2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SOCIODEMOGRAPHIC</a:t>
            </a:r>
            <a:r>
              <a:rPr lang="pt-PT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pt-PT" sz="2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TRENDS</a:t>
            </a:r>
            <a:endParaRPr lang="en-US" sz="2600" b="1" spc="6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ixaDeTexto 28"/>
          <p:cNvSpPr txBox="1"/>
          <p:nvPr/>
        </p:nvSpPr>
        <p:spPr>
          <a:xfrm>
            <a:off x="240965" y="3789040"/>
            <a:ext cx="202677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Current expenditure on healthcare </a:t>
            </a:r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 capita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Portugal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 2000-2016 </a:t>
            </a:r>
          </a:p>
          <a:p>
            <a:pPr algn="ctr"/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(source</a:t>
            </a:r>
            <a:r>
              <a:rPr lang="pt-PT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pt-PT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PORDATA</a:t>
            </a:r>
            <a:r>
              <a:rPr lang="pt-PT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pt-PT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1991"/>
          <a:stretch/>
        </p:blipFill>
        <p:spPr bwMode="auto">
          <a:xfrm>
            <a:off x="2411760" y="4509120"/>
            <a:ext cx="1217740" cy="8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aixaDeTexto 17"/>
          <p:cNvSpPr txBox="1"/>
          <p:nvPr/>
        </p:nvSpPr>
        <p:spPr>
          <a:xfrm>
            <a:off x="179513" y="1219399"/>
            <a:ext cx="1944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Ageing indicators, </a:t>
            </a:r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Portugal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 1961-2016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(source</a:t>
            </a:r>
            <a:r>
              <a:rPr lang="pt-PT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pt-PT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PORDATA</a:t>
            </a:r>
            <a:r>
              <a:rPr lang="pt-PT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pt-PT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17509"/>
            <a:ext cx="6336704" cy="235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3"/>
          <a:stretch/>
        </p:blipFill>
        <p:spPr bwMode="auto">
          <a:xfrm>
            <a:off x="3707904" y="3645024"/>
            <a:ext cx="4896543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72310"/>
          <a:stretch/>
        </p:blipFill>
        <p:spPr bwMode="auto">
          <a:xfrm>
            <a:off x="2411760" y="3713988"/>
            <a:ext cx="1217740" cy="79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5187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39552" y="332656"/>
            <a:ext cx="53285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smtClean="0">
                <a:solidFill>
                  <a:srgbClr val="00504E"/>
                </a:solidFill>
              </a:rPr>
              <a:t>INTRODUCTION - FRAILTY</a:t>
            </a:r>
            <a:endParaRPr lang="en-US" sz="2600" b="1" spc="60" dirty="0">
              <a:solidFill>
                <a:srgbClr val="00504E"/>
              </a:solidFill>
            </a:endParaRPr>
          </a:p>
        </p:txBody>
      </p:sp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ângulo 14"/>
          <p:cNvSpPr/>
          <p:nvPr/>
        </p:nvSpPr>
        <p:spPr>
          <a:xfrm>
            <a:off x="395536" y="1083274"/>
            <a:ext cx="8216081" cy="5107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 b="1" u="sng" dirty="0"/>
              <a:t>Frailty</a:t>
            </a:r>
            <a:r>
              <a:rPr lang="en-US" sz="2200" u="sng" dirty="0"/>
              <a:t> </a:t>
            </a:r>
          </a:p>
          <a:p>
            <a:pPr>
              <a:lnSpc>
                <a:spcPct val="120000"/>
              </a:lnSpc>
            </a:pPr>
            <a:r>
              <a:rPr lang="en-US" sz="2200" b="1" dirty="0" smtClean="0"/>
              <a:t>! </a:t>
            </a:r>
            <a:r>
              <a:rPr lang="en-US" sz="2200" b="1" dirty="0"/>
              <a:t>Prevalence in community-dwelling adults aged </a:t>
            </a:r>
            <a:r>
              <a:rPr lang="pt-PT" sz="2200" b="1" dirty="0"/>
              <a:t>≥ 65Y:</a:t>
            </a:r>
          </a:p>
          <a:p>
            <a:pPr marL="361950">
              <a:lnSpc>
                <a:spcPct val="120000"/>
              </a:lnSpc>
            </a:pPr>
            <a:r>
              <a:rPr lang="pt-PT" sz="2400" dirty="0"/>
              <a:t>            </a:t>
            </a:r>
            <a:r>
              <a:rPr lang="pt-PT" sz="2200" dirty="0" err="1"/>
              <a:t>frailty</a:t>
            </a:r>
            <a:r>
              <a:rPr lang="pt-PT" sz="2200" dirty="0"/>
              <a:t>: </a:t>
            </a:r>
            <a:r>
              <a:rPr lang="pt-PT" sz="2200" b="1" dirty="0"/>
              <a:t>4-17%</a:t>
            </a:r>
            <a:r>
              <a:rPr lang="pt-PT" sz="2200" dirty="0"/>
              <a:t>   /    </a:t>
            </a:r>
            <a:r>
              <a:rPr lang="pt-PT" sz="2200" dirty="0" err="1"/>
              <a:t>pre-frailty</a:t>
            </a:r>
            <a:r>
              <a:rPr lang="pt-PT" sz="2200" dirty="0"/>
              <a:t>: </a:t>
            </a:r>
            <a:r>
              <a:rPr lang="pt-PT" sz="2200" b="1" dirty="0"/>
              <a:t>19-53%</a:t>
            </a:r>
          </a:p>
          <a:p>
            <a:pPr>
              <a:lnSpc>
                <a:spcPct val="120000"/>
              </a:lnSpc>
            </a:pPr>
            <a:endParaRPr lang="en-US" sz="2200" b="1" u="sng" dirty="0" smtClean="0"/>
          </a:p>
          <a:p>
            <a:pPr>
              <a:lnSpc>
                <a:spcPct val="120000"/>
              </a:lnSpc>
            </a:pPr>
            <a:endParaRPr lang="en-US" sz="1200" dirty="0"/>
          </a:p>
          <a:p>
            <a:pPr marL="173038" indent="-173038">
              <a:lnSpc>
                <a:spcPct val="120000"/>
              </a:lnSpc>
            </a:pPr>
            <a:r>
              <a:rPr lang="en-US" sz="2200" dirty="0" smtClean="0"/>
              <a:t>- is </a:t>
            </a:r>
            <a:r>
              <a:rPr lang="en-US" sz="2200" dirty="0"/>
              <a:t>an age-related state of high vulnerability to adverse health outcomes after a stressor </a:t>
            </a:r>
            <a:r>
              <a:rPr lang="en-US" sz="2200" dirty="0" smtClean="0"/>
              <a:t>event</a:t>
            </a:r>
          </a:p>
          <a:p>
            <a:pPr marL="173038" indent="-173038">
              <a:lnSpc>
                <a:spcPct val="120000"/>
              </a:lnSpc>
            </a:pPr>
            <a:endParaRPr lang="en-US" sz="1000" dirty="0"/>
          </a:p>
          <a:p>
            <a:pPr marL="173038" indent="-173038">
              <a:lnSpc>
                <a:spcPct val="120000"/>
              </a:lnSpc>
            </a:pPr>
            <a:r>
              <a:rPr lang="en-US" sz="2200" dirty="0" smtClean="0"/>
              <a:t>- predisposes </a:t>
            </a:r>
            <a:r>
              <a:rPr lang="en-US" sz="2200" dirty="0"/>
              <a:t>the individuals to progressive decline in different functional domains </a:t>
            </a:r>
            <a:endParaRPr lang="en-US" sz="2200" dirty="0" smtClean="0"/>
          </a:p>
          <a:p>
            <a:pPr marL="173038" indent="-173038">
              <a:lnSpc>
                <a:spcPct val="120000"/>
              </a:lnSpc>
            </a:pPr>
            <a:endParaRPr lang="en-US" sz="1000" dirty="0"/>
          </a:p>
          <a:p>
            <a:pPr marL="173038" indent="-173038">
              <a:lnSpc>
                <a:spcPct val="120000"/>
              </a:lnSpc>
            </a:pPr>
            <a:r>
              <a:rPr lang="en-US" sz="2200" dirty="0" smtClean="0"/>
              <a:t>- contributes </a:t>
            </a:r>
            <a:r>
              <a:rPr lang="en-US" sz="2200" dirty="0"/>
              <a:t>to the onset of geriatric </a:t>
            </a:r>
            <a:r>
              <a:rPr lang="en-US" sz="2200" dirty="0" smtClean="0"/>
              <a:t>syndromes</a:t>
            </a:r>
          </a:p>
          <a:p>
            <a:pPr>
              <a:lnSpc>
                <a:spcPct val="120000"/>
              </a:lnSpc>
            </a:pPr>
            <a:endParaRPr lang="en-US" sz="800" dirty="0"/>
          </a:p>
          <a:p>
            <a:pPr algn="r">
              <a:lnSpc>
                <a:spcPct val="120000"/>
              </a:lnSpc>
            </a:pPr>
            <a:r>
              <a:rPr lang="en-US" sz="1600" dirty="0"/>
              <a:t>(Clegg et al., 2013; Fried et al., 2004</a:t>
            </a:r>
            <a:r>
              <a:rPr lang="en-US" sz="1600" dirty="0" smtClean="0"/>
              <a:t>)</a:t>
            </a:r>
          </a:p>
          <a:p>
            <a:pPr algn="r">
              <a:lnSpc>
                <a:spcPct val="120000"/>
              </a:lnSpc>
            </a:pPr>
            <a:endParaRPr lang="en-US" sz="1600" dirty="0" smtClean="0"/>
          </a:p>
        </p:txBody>
      </p:sp>
      <p:sp>
        <p:nvSpPr>
          <p:cNvPr id="2" name="TextBox 1"/>
          <p:cNvSpPr txBox="1"/>
          <p:nvPr/>
        </p:nvSpPr>
        <p:spPr>
          <a:xfrm rot="10800000">
            <a:off x="8092261" y="2924944"/>
            <a:ext cx="800219" cy="266429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8A4500"/>
                </a:solidFill>
              </a:rPr>
              <a:t>COSTS</a:t>
            </a:r>
            <a:endParaRPr lang="en-US" sz="4000" b="1" dirty="0">
              <a:solidFill>
                <a:srgbClr val="8A4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557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39552" y="344269"/>
            <a:ext cx="64807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600" b="1" spc="60" dirty="0" err="1" smtClean="0">
                <a:solidFill>
                  <a:srgbClr val="00504E"/>
                </a:solidFill>
              </a:rPr>
              <a:t>INTRODUCTION</a:t>
            </a:r>
            <a:r>
              <a:rPr lang="pt-PT" sz="2600" b="1" spc="60" dirty="0" smtClean="0">
                <a:solidFill>
                  <a:srgbClr val="00504E"/>
                </a:solidFill>
              </a:rPr>
              <a:t> – </a:t>
            </a:r>
            <a:r>
              <a:rPr lang="pt-PT" sz="2600" b="1" spc="60" dirty="0" err="1" smtClean="0">
                <a:solidFill>
                  <a:srgbClr val="00504E"/>
                </a:solidFill>
              </a:rPr>
              <a:t>NEEDS</a:t>
            </a:r>
            <a:r>
              <a:rPr lang="pt-PT" sz="2600" b="1" spc="60" dirty="0" smtClean="0">
                <a:solidFill>
                  <a:srgbClr val="00504E"/>
                </a:solidFill>
              </a:rPr>
              <a:t> AND </a:t>
            </a:r>
            <a:r>
              <a:rPr lang="pt-PT" sz="2600" b="1" spc="60" dirty="0" err="1" smtClean="0">
                <a:solidFill>
                  <a:srgbClr val="00504E"/>
                </a:solidFill>
              </a:rPr>
              <a:t>SOLUTIONS</a:t>
            </a:r>
            <a:endParaRPr lang="pt-PT" sz="2600" b="1" spc="60" dirty="0">
              <a:solidFill>
                <a:srgbClr val="00504E"/>
              </a:solidFill>
            </a:endParaRPr>
          </a:p>
        </p:txBody>
      </p:sp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ângulo 20"/>
          <p:cNvSpPr/>
          <p:nvPr/>
        </p:nvSpPr>
        <p:spPr>
          <a:xfrm>
            <a:off x="2700739" y="1225454"/>
            <a:ext cx="6192090" cy="332656"/>
          </a:xfrm>
          <a:prstGeom prst="rect">
            <a:avLst/>
          </a:prstGeom>
          <a:solidFill>
            <a:srgbClr val="E2CAC4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Aged and frail population</a:t>
            </a:r>
          </a:p>
        </p:txBody>
      </p:sp>
      <p:sp>
        <p:nvSpPr>
          <p:cNvPr id="22" name="Rectângulo 21"/>
          <p:cNvSpPr/>
          <p:nvPr/>
        </p:nvSpPr>
        <p:spPr>
          <a:xfrm>
            <a:off x="2627784" y="3212976"/>
            <a:ext cx="6265045" cy="1080000"/>
          </a:xfrm>
          <a:prstGeom prst="rect">
            <a:avLst/>
          </a:prstGeom>
          <a:solidFill>
            <a:srgbClr val="FF9797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Integrated, creative and dynamic strategy to prevent frailty in </a:t>
            </a:r>
            <a:r>
              <a:rPr lang="en-US" sz="2000" b="1" dirty="0" smtClean="0">
                <a:cs typeface="Arial" panose="020B0604020202020204" pitchFamily="34" charset="0"/>
              </a:rPr>
              <a:t>older adults 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4" name="Rectângulo 23"/>
          <p:cNvSpPr/>
          <p:nvPr/>
        </p:nvSpPr>
        <p:spPr>
          <a:xfrm>
            <a:off x="394356" y="1225454"/>
            <a:ext cx="2016000" cy="1267442"/>
          </a:xfrm>
          <a:prstGeom prst="rect">
            <a:avLst/>
          </a:prstGeom>
          <a:solidFill>
            <a:srgbClr val="683E32"/>
          </a:solidFill>
        </p:spPr>
        <p:txBody>
          <a:bodyPr wrap="square" anchor="ctr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SOCIO-DEMOGRAPHIC CONTEXT</a:t>
            </a:r>
            <a:endParaRPr lang="en-US" sz="22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5" name="Rectângulo 24"/>
          <p:cNvSpPr/>
          <p:nvPr/>
        </p:nvSpPr>
        <p:spPr>
          <a:xfrm>
            <a:off x="5796784" y="1690530"/>
            <a:ext cx="3096045" cy="794674"/>
          </a:xfrm>
          <a:prstGeom prst="rect">
            <a:avLst/>
          </a:prstGeom>
          <a:solidFill>
            <a:srgbClr val="E2CAC4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Increased morbidity and prevalence of dementia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6" name="Rectângulo 25"/>
          <p:cNvSpPr/>
          <p:nvPr/>
        </p:nvSpPr>
        <p:spPr>
          <a:xfrm>
            <a:off x="2700739" y="1690530"/>
            <a:ext cx="3008996" cy="794674"/>
          </a:xfrm>
          <a:prstGeom prst="rect">
            <a:avLst/>
          </a:prstGeom>
          <a:solidFill>
            <a:srgbClr val="E2CAC4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Increased ratio  of falls and old-age dependency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7" name="Rectângulo 26"/>
          <p:cNvSpPr/>
          <p:nvPr/>
        </p:nvSpPr>
        <p:spPr>
          <a:xfrm>
            <a:off x="395832" y="3212976"/>
            <a:ext cx="2016000" cy="1080000"/>
          </a:xfrm>
          <a:prstGeom prst="rect">
            <a:avLst/>
          </a:prstGeom>
          <a:solidFill>
            <a:srgbClr val="D00000"/>
          </a:solidFill>
        </p:spPr>
        <p:txBody>
          <a:bodyPr wrap="square" anchor="ctr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ARISING NEED</a:t>
            </a:r>
            <a:endParaRPr lang="en-US" sz="22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8" name="Seta para a direita 27"/>
          <p:cNvSpPr/>
          <p:nvPr/>
        </p:nvSpPr>
        <p:spPr>
          <a:xfrm rot="5400000">
            <a:off x="3943406" y="2447960"/>
            <a:ext cx="432000" cy="810000"/>
          </a:xfrm>
          <a:prstGeom prst="rightArrow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600">
              <a:solidFill>
                <a:schemeClr val="bg1"/>
              </a:solidFill>
            </a:endParaRPr>
          </a:p>
        </p:txBody>
      </p:sp>
      <p:sp>
        <p:nvSpPr>
          <p:cNvPr id="29" name="Seta para a direita 28"/>
          <p:cNvSpPr/>
          <p:nvPr/>
        </p:nvSpPr>
        <p:spPr>
          <a:xfrm rot="5400000">
            <a:off x="5535176" y="4248112"/>
            <a:ext cx="432000" cy="810000"/>
          </a:xfrm>
          <a:prstGeom prst="rightArrow">
            <a:avLst/>
          </a:prstGeom>
          <a:solidFill>
            <a:srgbClr val="D4E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600">
              <a:solidFill>
                <a:schemeClr val="bg1"/>
              </a:solidFill>
            </a:endParaRPr>
          </a:p>
        </p:txBody>
      </p:sp>
      <p:sp>
        <p:nvSpPr>
          <p:cNvPr id="30" name="Rectângulo 29"/>
          <p:cNvSpPr/>
          <p:nvPr/>
        </p:nvSpPr>
        <p:spPr>
          <a:xfrm>
            <a:off x="394356" y="4941168"/>
            <a:ext cx="2016000" cy="1080000"/>
          </a:xfrm>
          <a:prstGeom prst="rect">
            <a:avLst/>
          </a:prstGeom>
          <a:solidFill>
            <a:srgbClr val="5A8B25"/>
          </a:solidFill>
        </p:spPr>
        <p:txBody>
          <a:bodyPr wrap="square" anchor="ctr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PROPOSED SOLUTION</a:t>
            </a:r>
            <a:endParaRPr lang="en-US" sz="22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1" name="Rectângulo 30"/>
          <p:cNvSpPr/>
          <p:nvPr/>
        </p:nvSpPr>
        <p:spPr>
          <a:xfrm>
            <a:off x="2627784" y="4941168"/>
            <a:ext cx="6265045" cy="1080000"/>
          </a:xfrm>
          <a:prstGeom prst="rect">
            <a:avLst/>
          </a:prstGeom>
          <a:solidFill>
            <a:srgbClr val="D4ECBA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Promotion of independent living in frail older adults by improving cognition and gait ability by provision of specific equipment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3" name="Seta para a direita 32"/>
          <p:cNvSpPr/>
          <p:nvPr/>
        </p:nvSpPr>
        <p:spPr>
          <a:xfrm rot="5400000">
            <a:off x="7108087" y="2447912"/>
            <a:ext cx="432000" cy="810000"/>
          </a:xfrm>
          <a:prstGeom prst="rightArrow">
            <a:avLst/>
          </a:prstGeom>
          <a:solidFill>
            <a:srgbClr val="F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009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23528" y="344269"/>
            <a:ext cx="69127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smtClean="0">
                <a:solidFill>
                  <a:srgbClr val="00504E"/>
                </a:solidFill>
              </a:rPr>
              <a:t>INTRODUCTION – INTERVENTIONS ON FRAILTY</a:t>
            </a:r>
            <a:endParaRPr lang="en-US" sz="2600" b="1" spc="60" dirty="0">
              <a:solidFill>
                <a:srgbClr val="00504E"/>
              </a:solidFill>
            </a:endParaRPr>
          </a:p>
        </p:txBody>
      </p:sp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ângulo 14"/>
          <p:cNvSpPr/>
          <p:nvPr/>
        </p:nvSpPr>
        <p:spPr>
          <a:xfrm>
            <a:off x="539552" y="1955038"/>
            <a:ext cx="8232688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 smtClean="0"/>
              <a:t>The recent systematic </a:t>
            </a:r>
            <a:r>
              <a:rPr lang="en-US" sz="2000" dirty="0"/>
              <a:t>review </a:t>
            </a:r>
            <a:r>
              <a:rPr lang="en-US" sz="2000" dirty="0" smtClean="0"/>
              <a:t>by Apóstolo et al. have shown that the favorable </a:t>
            </a:r>
            <a:r>
              <a:rPr lang="en-US" sz="2000" dirty="0"/>
              <a:t>effects on frailty indicators </a:t>
            </a:r>
            <a:r>
              <a:rPr lang="en-US" sz="2000" dirty="0" smtClean="0"/>
              <a:t>may be observed </a:t>
            </a:r>
            <a:r>
              <a:rPr lang="en-US" sz="2000" dirty="0"/>
              <a:t>after the interventions based </a:t>
            </a:r>
            <a:r>
              <a:rPr lang="en-US" sz="2000" dirty="0" smtClean="0"/>
              <a:t>on:</a:t>
            </a:r>
          </a:p>
          <a:p>
            <a:pPr>
              <a:lnSpc>
                <a:spcPct val="120000"/>
              </a:lnSpc>
            </a:pPr>
            <a:endParaRPr lang="en-US" sz="400" dirty="0" smtClean="0"/>
          </a:p>
          <a:p>
            <a:pPr marL="536575" indent="-174625">
              <a:lnSpc>
                <a:spcPct val="120000"/>
              </a:lnSpc>
              <a:buFontTx/>
              <a:buChar char="-"/>
            </a:pPr>
            <a:r>
              <a:rPr lang="en-US" b="1" dirty="0" smtClean="0"/>
              <a:t>physical </a:t>
            </a:r>
            <a:r>
              <a:rPr lang="en-US" b="1" dirty="0"/>
              <a:t>exercise </a:t>
            </a:r>
            <a:r>
              <a:rPr lang="en-US" b="1" dirty="0" smtClean="0"/>
              <a:t>(mainly conducted in group)</a:t>
            </a:r>
          </a:p>
          <a:p>
            <a:pPr marL="536575" indent="-174625">
              <a:lnSpc>
                <a:spcPct val="120000"/>
              </a:lnSpc>
              <a:buFontTx/>
              <a:buChar char="-"/>
            </a:pPr>
            <a:r>
              <a:rPr lang="en-US" dirty="0"/>
              <a:t>physical exercise </a:t>
            </a:r>
            <a:r>
              <a:rPr lang="en-US" dirty="0" smtClean="0"/>
              <a:t>with nutritional supplementation </a:t>
            </a:r>
          </a:p>
          <a:p>
            <a:pPr marL="536575" indent="-174625">
              <a:lnSpc>
                <a:spcPct val="120000"/>
              </a:lnSpc>
              <a:buFontTx/>
              <a:buChar char="-"/>
            </a:pPr>
            <a:r>
              <a:rPr lang="en-US" dirty="0"/>
              <a:t>n</a:t>
            </a:r>
            <a:r>
              <a:rPr lang="en-US" dirty="0" smtClean="0"/>
              <a:t>utritional supplementation alone</a:t>
            </a:r>
          </a:p>
          <a:p>
            <a:pPr marL="536575" indent="-174625">
              <a:lnSpc>
                <a:spcPct val="120000"/>
              </a:lnSpc>
              <a:buFontTx/>
              <a:buChar char="-"/>
            </a:pPr>
            <a:r>
              <a:rPr lang="en-US" b="1" dirty="0" smtClean="0"/>
              <a:t>cognitive training</a:t>
            </a:r>
          </a:p>
          <a:p>
            <a:pPr marL="536575" indent="-174625">
              <a:lnSpc>
                <a:spcPct val="120000"/>
              </a:lnSpc>
              <a:buFontTx/>
              <a:buChar char="-"/>
            </a:pPr>
            <a:r>
              <a:rPr lang="en-US" dirty="0" smtClean="0"/>
              <a:t>combined treatment.</a:t>
            </a:r>
            <a:endParaRPr lang="en-US" dirty="0"/>
          </a:p>
          <a:p>
            <a:pPr marL="173038" indent="-173038">
              <a:lnSpc>
                <a:spcPct val="120000"/>
              </a:lnSpc>
            </a:pPr>
            <a:endParaRPr lang="en-US" sz="1000" dirty="0" smtClean="0"/>
          </a:p>
          <a:p>
            <a:pPr>
              <a:lnSpc>
                <a:spcPct val="120000"/>
              </a:lnSpc>
            </a:pPr>
            <a:r>
              <a:rPr lang="en-US" sz="2000" dirty="0" smtClean="0"/>
              <a:t>The interventions need to be adapted to the personal characteristics and contexts. 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56031"/>
            <a:ext cx="1584176" cy="472769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48409"/>
            <a:ext cx="769947" cy="48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74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39552" y="332656"/>
            <a:ext cx="53285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err="1" smtClean="0">
                <a:solidFill>
                  <a:srgbClr val="00504E"/>
                </a:solidFill>
              </a:rPr>
              <a:t>MIND&amp;GAIT</a:t>
            </a:r>
            <a:r>
              <a:rPr lang="en-US" sz="2600" b="1" spc="60" dirty="0" smtClean="0">
                <a:solidFill>
                  <a:srgbClr val="00504E"/>
                </a:solidFill>
              </a:rPr>
              <a:t> PROJECT</a:t>
            </a:r>
            <a:endParaRPr lang="en-US" sz="2600" b="1" spc="60" dirty="0">
              <a:solidFill>
                <a:srgbClr val="00504E"/>
              </a:solidFill>
            </a:endParaRPr>
          </a:p>
        </p:txBody>
      </p:sp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9" descr="Resultado de imagem para SANTA CASA DA MISERICÓRDIA DE ALCOBAÇ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431" y="963694"/>
            <a:ext cx="1469761" cy="30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Resultado de imagem para INSTITUTO POLITÉCNICO DE LEIRI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" t="15173" r="6865" b="10211"/>
          <a:stretch/>
        </p:blipFill>
        <p:spPr bwMode="auto">
          <a:xfrm>
            <a:off x="307975" y="937891"/>
            <a:ext cx="916363" cy="40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Resultado de imagem para instituto politécnico de coimbr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38" y="932572"/>
            <a:ext cx="1023645" cy="41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Resultado de imagem para instituto politécnico de santaré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62" y="953011"/>
            <a:ext cx="916363" cy="48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m para uicisa e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458" y="937891"/>
            <a:ext cx="584558" cy="4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m para caritas coimbra logo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0" b="10683"/>
          <a:stretch/>
        </p:blipFill>
        <p:spPr bwMode="auto">
          <a:xfrm>
            <a:off x="6372200" y="949696"/>
            <a:ext cx="1080120" cy="41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m relacionad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959483" cy="52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ângulo 27"/>
          <p:cNvSpPr/>
          <p:nvPr/>
        </p:nvSpPr>
        <p:spPr>
          <a:xfrm>
            <a:off x="900977" y="2045864"/>
            <a:ext cx="7045519" cy="131112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Project accepted for funding </a:t>
            </a:r>
            <a:r>
              <a:rPr 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in the IC &amp; DT Projects Competition in Polytechnic Institutes and Schools</a:t>
            </a:r>
          </a:p>
          <a:p>
            <a:pPr algn="ctr">
              <a:lnSpc>
                <a:spcPct val="120000"/>
              </a:lnSpc>
            </a:pPr>
            <a:r>
              <a:rPr 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AVISO N.º 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02/</a:t>
            </a:r>
            <a:r>
              <a:rPr lang="en-US" sz="2200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SAICT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/2016</a:t>
            </a:r>
            <a:endParaRPr lang="en-US" sz="2200" b="1" dirty="0" smtClean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271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39552" y="332656"/>
            <a:ext cx="53285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err="1" smtClean="0">
                <a:solidFill>
                  <a:srgbClr val="00504E"/>
                </a:solidFill>
              </a:rPr>
              <a:t>MIND&amp;GAIT</a:t>
            </a:r>
            <a:r>
              <a:rPr lang="en-US" sz="2600" b="1" spc="60" dirty="0" smtClean="0">
                <a:solidFill>
                  <a:srgbClr val="00504E"/>
                </a:solidFill>
              </a:rPr>
              <a:t> PROJECT</a:t>
            </a:r>
            <a:endParaRPr lang="en-US" sz="2600" b="1" spc="60" dirty="0">
              <a:solidFill>
                <a:srgbClr val="00504E"/>
              </a:solidFill>
            </a:endParaRPr>
          </a:p>
        </p:txBody>
      </p:sp>
      <p:cxnSp>
        <p:nvCxnSpPr>
          <p:cNvPr id="7" name="Conexão recta 6"/>
          <p:cNvCxnSpPr/>
          <p:nvPr/>
        </p:nvCxnSpPr>
        <p:spPr>
          <a:xfrm>
            <a:off x="539552" y="836712"/>
            <a:ext cx="6336704" cy="0"/>
          </a:xfrm>
          <a:prstGeom prst="line">
            <a:avLst/>
          </a:prstGeom>
          <a:ln w="25400">
            <a:solidFill>
              <a:srgbClr val="0050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4" y="6367382"/>
            <a:ext cx="1078194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9" b="26660"/>
          <a:stretch/>
        </p:blipFill>
        <p:spPr bwMode="auto">
          <a:xfrm>
            <a:off x="5220072" y="6367382"/>
            <a:ext cx="979326" cy="4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2448"/>
          <a:stretch/>
        </p:blipFill>
        <p:spPr bwMode="auto">
          <a:xfrm>
            <a:off x="7020272" y="6393854"/>
            <a:ext cx="1417631" cy="4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www.portugal2020.pt/Portal2020/Media/Default/Images/LOGOTipos/Logos-POs_portal-0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7" r="8841"/>
          <a:stretch/>
        </p:blipFill>
        <p:spPr bwMode="auto">
          <a:xfrm>
            <a:off x="2890568" y="6358151"/>
            <a:ext cx="1465407" cy="4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9" descr="Resultado de imagem para SANTA CASA DA MISERICÓRDIA DE ALCOBAÇ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431" y="963694"/>
            <a:ext cx="1469761" cy="30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Resultado de imagem para INSTITUTO POLITÉCNICO DE LEIRI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" t="15173" r="6865" b="10211"/>
          <a:stretch/>
        </p:blipFill>
        <p:spPr bwMode="auto">
          <a:xfrm>
            <a:off x="307975" y="937891"/>
            <a:ext cx="916363" cy="40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Resultado de imagem para instituto politécnico de coimbr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38" y="932572"/>
            <a:ext cx="1023645" cy="41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Resultado de imagem para instituto politécnico de santaré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62" y="953011"/>
            <a:ext cx="916363" cy="48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m para uicisa e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458" y="937891"/>
            <a:ext cx="584558" cy="4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m para caritas coimbra logo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0" b="10683"/>
          <a:stretch/>
        </p:blipFill>
        <p:spPr bwMode="auto">
          <a:xfrm>
            <a:off x="6372200" y="949696"/>
            <a:ext cx="1080120" cy="41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m relacionad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959483" cy="52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ângulo 21"/>
          <p:cNvSpPr/>
          <p:nvPr/>
        </p:nvSpPr>
        <p:spPr>
          <a:xfrm>
            <a:off x="323528" y="1628800"/>
            <a:ext cx="2016434" cy="1080000"/>
          </a:xfrm>
          <a:prstGeom prst="rect">
            <a:avLst/>
          </a:prstGeom>
          <a:solidFill>
            <a:srgbClr val="315683"/>
          </a:solidFill>
        </p:spPr>
        <p:txBody>
          <a:bodyPr wrap="square" anchor="ctr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OBJECTIVE</a:t>
            </a:r>
            <a:endParaRPr lang="en-US" sz="22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3" name="Rectângulo 22"/>
          <p:cNvSpPr/>
          <p:nvPr/>
        </p:nvSpPr>
        <p:spPr>
          <a:xfrm>
            <a:off x="323526" y="2955531"/>
            <a:ext cx="2016435" cy="3090826"/>
          </a:xfrm>
          <a:prstGeom prst="rect">
            <a:avLst/>
          </a:prstGeom>
          <a:solidFill>
            <a:srgbClr val="315683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STRATEGY</a:t>
            </a:r>
          </a:p>
        </p:txBody>
      </p:sp>
      <p:sp>
        <p:nvSpPr>
          <p:cNvPr id="24" name="Rectângulo 23"/>
          <p:cNvSpPr/>
          <p:nvPr/>
        </p:nvSpPr>
        <p:spPr>
          <a:xfrm>
            <a:off x="2555776" y="1660968"/>
            <a:ext cx="6264696" cy="1015663"/>
          </a:xfrm>
          <a:prstGeom prst="rect">
            <a:avLst/>
          </a:prstGeom>
          <a:solidFill>
            <a:srgbClr val="CFDDED"/>
          </a:solidFill>
        </p:spPr>
        <p:txBody>
          <a:bodyPr wrap="square" anchor="ctr">
            <a:spAutoFit/>
          </a:bodyPr>
          <a:lstStyle/>
          <a:p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To develop innovative initiatives and systems to facilitate an early intervention in the health condition of frail older adults </a:t>
            </a:r>
            <a:endParaRPr lang="en-US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5" name="Rectângulo 24"/>
          <p:cNvSpPr/>
          <p:nvPr/>
        </p:nvSpPr>
        <p:spPr>
          <a:xfrm>
            <a:off x="2555775" y="2980109"/>
            <a:ext cx="6216465" cy="1384995"/>
          </a:xfrm>
          <a:prstGeom prst="rect">
            <a:avLst/>
          </a:prstGeom>
          <a:solidFill>
            <a:srgbClr val="CFDDED"/>
          </a:solidFill>
        </p:spPr>
        <p:txBody>
          <a:bodyPr wrap="square">
            <a:spAutoFit/>
          </a:bodyPr>
          <a:lstStyle/>
          <a:p>
            <a:pPr marL="265113" indent="-265113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1. Development of a structured and integrated combined intervention consisting of</a:t>
            </a:r>
          </a:p>
          <a:p>
            <a:pPr algn="ctr"/>
            <a:endParaRPr lang="en-US" sz="400" b="1" dirty="0" smtClean="0">
              <a:latin typeface="+mj-lt"/>
              <a:cs typeface="Arial" panose="020B0604020202020204" pitchFamily="34" charset="0"/>
            </a:endParaRPr>
          </a:p>
          <a:p>
            <a:pPr marL="457200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(I) Computer-Based Cognitive Stimulation Program</a:t>
            </a:r>
          </a:p>
          <a:p>
            <a:pPr marL="457200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(ii) Physical </a:t>
            </a:r>
            <a:r>
              <a:rPr lang="en-US" sz="2000" b="1" dirty="0">
                <a:latin typeface="+mj-lt"/>
                <a:cs typeface="Arial" panose="020B0604020202020204" pitchFamily="34" charset="0"/>
              </a:rPr>
              <a:t>A</a:t>
            </a: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ctivity </a:t>
            </a:r>
            <a:r>
              <a:rPr lang="en-US" sz="2000" b="1" dirty="0">
                <a:latin typeface="+mj-lt"/>
                <a:cs typeface="Arial" panose="020B0604020202020204" pitchFamily="34" charset="0"/>
              </a:rPr>
              <a:t>P</a:t>
            </a: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rogram</a:t>
            </a:r>
          </a:p>
        </p:txBody>
      </p:sp>
      <p:sp>
        <p:nvSpPr>
          <p:cNvPr id="26" name="Rectângulo 25"/>
          <p:cNvSpPr/>
          <p:nvPr/>
        </p:nvSpPr>
        <p:spPr>
          <a:xfrm>
            <a:off x="2555776" y="5338471"/>
            <a:ext cx="6216464" cy="707886"/>
          </a:xfrm>
          <a:prstGeom prst="rect">
            <a:avLst/>
          </a:prstGeom>
          <a:solidFill>
            <a:srgbClr val="CFDDED"/>
          </a:solidFill>
        </p:spPr>
        <p:txBody>
          <a:bodyPr wrap="square">
            <a:spAutoFit/>
          </a:bodyPr>
          <a:lstStyle/>
          <a:p>
            <a:pPr marL="265113" indent="-265113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3. Use of a web platform as a repository and for dissemination of results and resources </a:t>
            </a:r>
          </a:p>
        </p:txBody>
      </p:sp>
      <p:sp>
        <p:nvSpPr>
          <p:cNvPr id="27" name="Rectângulo 26"/>
          <p:cNvSpPr/>
          <p:nvPr/>
        </p:nvSpPr>
        <p:spPr>
          <a:xfrm>
            <a:off x="2555776" y="4509120"/>
            <a:ext cx="6216464" cy="707886"/>
          </a:xfrm>
          <a:prstGeom prst="rect">
            <a:avLst/>
          </a:prstGeom>
          <a:solidFill>
            <a:srgbClr val="CFDDED"/>
          </a:solidFill>
        </p:spPr>
        <p:txBody>
          <a:bodyPr wrap="square">
            <a:spAutoFit/>
          </a:bodyPr>
          <a:lstStyle/>
          <a:p>
            <a:pPr marL="265113" indent="-265113"/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2. Development of auto-blocking mechanism for rolling walkers (</a:t>
            </a:r>
            <a:r>
              <a:rPr lang="en-US" sz="2000" b="1" dirty="0" err="1" smtClean="0">
                <a:latin typeface="+mj-lt"/>
                <a:cs typeface="Arial" panose="020B0604020202020204" pitchFamily="34" charset="0"/>
              </a:rPr>
              <a:t>ABMRW</a:t>
            </a:r>
            <a:r>
              <a:rPr lang="en-US" sz="2000" b="1" dirty="0" smtClean="0">
                <a:latin typeface="+mj-lt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61632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m para encontro com a ciênc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087" y="243842"/>
            <a:ext cx="1043153" cy="80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39552" y="332656"/>
            <a:ext cx="60927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60" dirty="0" err="1" smtClean="0">
                <a:solidFill>
                  <a:srgbClr val="00504E"/>
                </a:solidFill>
              </a:rPr>
              <a:t>MIND&amp;GAIT</a:t>
            </a:r>
            <a:r>
              <a:rPr lang="en-US" sz="2600" b="1" spc="60" dirty="0" smtClean="0">
                <a:solidFill>
                  <a:srgbClr val="00504E"/>
                </a:solidFill>
              </a:rPr>
              <a:t> ACTIVITIES</a:t>
            </a:r>
            <a:endParaRPr lang="en-US" sz="2600" b="1" spc="60" dirty="0">
              <a:solidFill>
                <a:srgbClr val="00504E"/>
              </a:solidFill>
            </a:endParaRPr>
          </a:p>
        </p:txBody>
      </p:sp>
      <p:sp>
        <p:nvSpPr>
          <p:cNvPr id="18" name="Rectângulo 17"/>
          <p:cNvSpPr/>
          <p:nvPr/>
        </p:nvSpPr>
        <p:spPr>
          <a:xfrm>
            <a:off x="208497" y="5481610"/>
            <a:ext cx="6091695" cy="1043734"/>
          </a:xfrm>
          <a:prstGeom prst="rect">
            <a:avLst/>
          </a:prstGeom>
          <a:solidFill>
            <a:srgbClr val="E69EB9"/>
          </a:solidFill>
        </p:spPr>
        <p:txBody>
          <a:bodyPr wrap="square" anchor="ctr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b="1" dirty="0" smtClean="0">
                <a:latin typeface="+mj-lt"/>
                <a:cs typeface="Arial" panose="020B0604020202020204" pitchFamily="34" charset="0"/>
              </a:rPr>
              <a:t>Project reports Identification </a:t>
            </a:r>
            <a:r>
              <a:rPr lang="en-US" b="1" dirty="0">
                <a:latin typeface="+mj-lt"/>
                <a:cs typeface="Arial" panose="020B0604020202020204" pitchFamily="34" charset="0"/>
              </a:rPr>
              <a:t>of barriers and </a:t>
            </a:r>
            <a:r>
              <a:rPr lang="en-US" b="1" dirty="0" smtClean="0">
                <a:latin typeface="+mj-lt"/>
                <a:cs typeface="Arial" panose="020B0604020202020204" pitchFamily="34" charset="0"/>
              </a:rPr>
              <a:t>opportunities, monitoring </a:t>
            </a:r>
            <a:r>
              <a:rPr lang="en-US" b="1" dirty="0">
                <a:latin typeface="+mj-lt"/>
                <a:cs typeface="Arial" panose="020B0604020202020204" pitchFamily="34" charset="0"/>
              </a:rPr>
              <a:t>and review of milestones and </a:t>
            </a:r>
            <a:r>
              <a:rPr lang="en-US" b="1" dirty="0" smtClean="0">
                <a:latin typeface="+mj-lt"/>
                <a:cs typeface="Arial" panose="020B0604020202020204" pitchFamily="34" charset="0"/>
              </a:rPr>
              <a:t>deliverables and review </a:t>
            </a:r>
            <a:r>
              <a:rPr lang="en-US" b="1" dirty="0">
                <a:latin typeface="+mj-lt"/>
                <a:cs typeface="Arial" panose="020B0604020202020204" pitchFamily="34" charset="0"/>
              </a:rPr>
              <a:t>of objectives </a:t>
            </a:r>
            <a:r>
              <a:rPr lang="en-US" b="1" dirty="0" smtClean="0">
                <a:latin typeface="+mj-lt"/>
                <a:cs typeface="Arial" panose="020B0604020202020204" pitchFamily="34" charset="0"/>
              </a:rPr>
              <a:t>achievement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(3-18M)</a:t>
            </a:r>
            <a:endParaRPr lang="en-US" b="1" dirty="0" smtClean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9" name="Rectângulo 18"/>
          <p:cNvSpPr/>
          <p:nvPr/>
        </p:nvSpPr>
        <p:spPr>
          <a:xfrm>
            <a:off x="2379771" y="1365384"/>
            <a:ext cx="1824998" cy="1159895"/>
          </a:xfrm>
          <a:prstGeom prst="rect">
            <a:avLst/>
          </a:prstGeom>
          <a:solidFill>
            <a:srgbClr val="E69EB9"/>
          </a:solidFill>
        </p:spPr>
        <p:txBody>
          <a:bodyPr wrap="square" anchor="ctr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b="1" dirty="0" smtClean="0">
                <a:cs typeface="Arial" panose="020B0604020202020204" pitchFamily="34" charset="0"/>
              </a:rPr>
              <a:t>Develop </a:t>
            </a:r>
            <a:r>
              <a:rPr lang="en-US" b="1" dirty="0">
                <a:cs typeface="Arial" panose="020B0604020202020204" pitchFamily="34" charset="0"/>
              </a:rPr>
              <a:t>and test the physical activity </a:t>
            </a:r>
            <a:r>
              <a:rPr lang="en-US" b="1" dirty="0" smtClean="0">
                <a:cs typeface="Arial" panose="020B0604020202020204" pitchFamily="34" charset="0"/>
              </a:rPr>
              <a:t>program </a:t>
            </a:r>
            <a:r>
              <a:rPr lang="en-US" dirty="0" smtClean="0">
                <a:cs typeface="Arial" panose="020B0604020202020204" pitchFamily="34" charset="0"/>
              </a:rPr>
              <a:t>(1-7M)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20" name="Rectângulo 19"/>
          <p:cNvSpPr/>
          <p:nvPr/>
        </p:nvSpPr>
        <p:spPr>
          <a:xfrm>
            <a:off x="4498770" y="1375058"/>
            <a:ext cx="1702592" cy="1150221"/>
          </a:xfrm>
          <a:prstGeom prst="rect">
            <a:avLst/>
          </a:prstGeom>
          <a:solidFill>
            <a:srgbClr val="E69EB9"/>
          </a:solidFill>
        </p:spPr>
        <p:txBody>
          <a:bodyPr wrap="square" anchor="ctr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b="1" dirty="0" smtClean="0">
                <a:cs typeface="Arial" panose="020B0604020202020204" pitchFamily="34" charset="0"/>
              </a:rPr>
              <a:t>Upgrade </a:t>
            </a:r>
            <a:r>
              <a:rPr lang="en-US" b="1" dirty="0">
                <a:cs typeface="Arial" panose="020B0604020202020204" pitchFamily="34" charset="0"/>
              </a:rPr>
              <a:t>the </a:t>
            </a:r>
            <a:r>
              <a:rPr lang="en-US" b="1" dirty="0" err="1" smtClean="0">
                <a:cs typeface="Arial" panose="020B0604020202020204" pitchFamily="34" charset="0"/>
              </a:rPr>
              <a:t>ABMRW</a:t>
            </a:r>
            <a:r>
              <a:rPr lang="en-US" b="1" dirty="0" smtClean="0">
                <a:cs typeface="Arial" panose="020B0604020202020204" pitchFamily="34" charset="0"/>
              </a:rPr>
              <a:t> </a:t>
            </a:r>
            <a:r>
              <a:rPr lang="en-US" dirty="0" smtClean="0">
                <a:cs typeface="Arial" panose="020B0604020202020204" pitchFamily="34" charset="0"/>
              </a:rPr>
              <a:t>(1-4M)</a:t>
            </a:r>
            <a:endParaRPr lang="en-US" b="1" dirty="0">
              <a:cs typeface="Arial" panose="020B0604020202020204" pitchFamily="34" charset="0"/>
            </a:endParaRPr>
          </a:p>
        </p:txBody>
      </p:sp>
      <p:sp>
        <p:nvSpPr>
          <p:cNvPr id="21" name="Rectângulo 20"/>
          <p:cNvSpPr/>
          <p:nvPr/>
        </p:nvSpPr>
        <p:spPr>
          <a:xfrm>
            <a:off x="4498770" y="4221088"/>
            <a:ext cx="1702592" cy="590269"/>
          </a:xfrm>
          <a:prstGeom prst="rect">
            <a:avLst/>
          </a:prstGeom>
          <a:solidFill>
            <a:srgbClr val="E69EB9"/>
          </a:solidFill>
        </p:spPr>
        <p:txBody>
          <a:bodyPr wrap="square" anchor="ctr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b="1" dirty="0" smtClean="0">
                <a:cs typeface="Arial" panose="020B0604020202020204" pitchFamily="34" charset="0"/>
              </a:rPr>
              <a:t>Test the </a:t>
            </a:r>
            <a:r>
              <a:rPr lang="en-US" b="1" dirty="0" err="1" smtClean="0">
                <a:cs typeface="Arial" panose="020B0604020202020204" pitchFamily="34" charset="0"/>
              </a:rPr>
              <a:t>ABMRW</a:t>
            </a:r>
            <a:r>
              <a:rPr lang="en-US" b="1" dirty="0" smtClean="0">
                <a:cs typeface="Arial" panose="020B0604020202020204" pitchFamily="34" charset="0"/>
              </a:rPr>
              <a:t> </a:t>
            </a:r>
            <a:r>
              <a:rPr lang="en-US" dirty="0" smtClean="0">
                <a:cs typeface="Arial" panose="020B0604020202020204" pitchFamily="34" charset="0"/>
              </a:rPr>
              <a:t>(5-8M)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22" name="Rectângulo 21"/>
          <p:cNvSpPr/>
          <p:nvPr/>
        </p:nvSpPr>
        <p:spPr>
          <a:xfrm>
            <a:off x="354618" y="3212976"/>
            <a:ext cx="3850151" cy="877772"/>
          </a:xfrm>
          <a:prstGeom prst="rect">
            <a:avLst/>
          </a:prstGeom>
          <a:solidFill>
            <a:srgbClr val="E69EB9"/>
          </a:solidFill>
        </p:spPr>
        <p:txBody>
          <a:bodyPr wrap="square" anchor="ctr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b="1" dirty="0" smtClean="0">
                <a:latin typeface="+mj-lt"/>
                <a:cs typeface="Arial" panose="020B0604020202020204" pitchFamily="34" charset="0"/>
              </a:rPr>
              <a:t>Assess the effectiveness of the combined intervention in old adults with frailty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(9-14M)</a:t>
            </a:r>
            <a:endParaRPr lang="en-US" b="1" dirty="0" smtClean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3" name="Rectângulo 22"/>
          <p:cNvSpPr/>
          <p:nvPr/>
        </p:nvSpPr>
        <p:spPr>
          <a:xfrm>
            <a:off x="6875994" y="1844824"/>
            <a:ext cx="2084939" cy="2004301"/>
          </a:xfrm>
          <a:prstGeom prst="rect">
            <a:avLst/>
          </a:prstGeom>
          <a:solidFill>
            <a:srgbClr val="E69EB9"/>
          </a:solidFill>
        </p:spPr>
        <p:txBody>
          <a:bodyPr wrap="square" anchor="ctr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b="1" dirty="0" smtClean="0">
                <a:latin typeface="+mj-lt"/>
                <a:cs typeface="Arial" panose="020B0604020202020204" pitchFamily="34" charset="0"/>
              </a:rPr>
              <a:t>Develop a web platform to support the material and disseminate the intervention materials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(9-18M)</a:t>
            </a:r>
            <a:endParaRPr lang="en-US" b="1" dirty="0" smtClean="0"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24" name="Conexão recta unidireccional 23"/>
          <p:cNvCxnSpPr/>
          <p:nvPr/>
        </p:nvCxnSpPr>
        <p:spPr>
          <a:xfrm>
            <a:off x="3592189" y="2600289"/>
            <a:ext cx="0" cy="468000"/>
          </a:xfrm>
          <a:prstGeom prst="straightConnector1">
            <a:avLst/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cta unidireccional 24"/>
          <p:cNvCxnSpPr/>
          <p:nvPr/>
        </p:nvCxnSpPr>
        <p:spPr>
          <a:xfrm flipH="1">
            <a:off x="4204769" y="3625982"/>
            <a:ext cx="406799" cy="0"/>
          </a:xfrm>
          <a:prstGeom prst="straightConnector1">
            <a:avLst/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xão recta unidireccional 25"/>
          <p:cNvCxnSpPr/>
          <p:nvPr/>
        </p:nvCxnSpPr>
        <p:spPr>
          <a:xfrm flipV="1">
            <a:off x="5528310" y="2569418"/>
            <a:ext cx="0" cy="468000"/>
          </a:xfrm>
          <a:prstGeom prst="straightConnector1">
            <a:avLst/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7" descr="Resultado de imagem para INSTITUTO POLITÉCNICO DE LEIRIA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" t="15173" r="6865" b="10211"/>
          <a:stretch/>
        </p:blipFill>
        <p:spPr bwMode="auto">
          <a:xfrm>
            <a:off x="381191" y="1018159"/>
            <a:ext cx="738756" cy="32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5" descr="Resultado de imagem para esenf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132" y="1052736"/>
            <a:ext cx="960596" cy="21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3" descr="Resultado de imagem para instituto politécnico de santaré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283" y="1052736"/>
            <a:ext cx="447746" cy="23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5" descr="Resultado de imagem para esenfc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079" y="1082996"/>
            <a:ext cx="897865" cy="19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 descr="Resultado de imagem para instituto politécnico de coimbr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026528"/>
            <a:ext cx="653214" cy="26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5" descr="Resultado de imagem para esenfc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45111"/>
            <a:ext cx="1004738" cy="22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2" descr="Resultado de imagem para caritas diocesana coimbr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662" y="2624632"/>
            <a:ext cx="420414" cy="42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Resultado de imagem para instituto politécnico de santaré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827" y="2826404"/>
            <a:ext cx="534387" cy="28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7" descr="Resultado de imagem para INSTITUTO POLITÉCNICO DE LEIRIA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" t="15173" r="6865" b="10211"/>
          <a:stretch/>
        </p:blipFill>
        <p:spPr bwMode="auto">
          <a:xfrm>
            <a:off x="6896057" y="1268760"/>
            <a:ext cx="833030" cy="36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 descr="Resultado de imagem para esenfc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521" y="1597830"/>
            <a:ext cx="1076399" cy="23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3" descr="Resultado de imagem para instituto politécnico de santarém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726" y="1344506"/>
            <a:ext cx="574514" cy="30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7" descr="Resultado de imagem para INSTITUTO POLITÉCNICO DE LEIRIA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" t="15173" r="6865" b="10211"/>
          <a:stretch/>
        </p:blipFill>
        <p:spPr bwMode="auto">
          <a:xfrm>
            <a:off x="424937" y="5058405"/>
            <a:ext cx="692448" cy="30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5" descr="Resultado de imagem para esenfc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147194"/>
            <a:ext cx="1031225" cy="22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3" descr="Resultado de imagem para instituto politécnico de santarém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385" y="5013176"/>
            <a:ext cx="718311" cy="38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Conexão recta unidireccional 40"/>
          <p:cNvCxnSpPr/>
          <p:nvPr/>
        </p:nvCxnSpPr>
        <p:spPr>
          <a:xfrm flipH="1">
            <a:off x="5114182" y="2581786"/>
            <a:ext cx="1" cy="468000"/>
          </a:xfrm>
          <a:prstGeom prst="straightConnector1">
            <a:avLst/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ângulo 41"/>
          <p:cNvSpPr/>
          <p:nvPr/>
        </p:nvSpPr>
        <p:spPr>
          <a:xfrm>
            <a:off x="208497" y="908720"/>
            <a:ext cx="6091695" cy="4032448"/>
          </a:xfrm>
          <a:prstGeom prst="rect">
            <a:avLst/>
          </a:prstGeom>
          <a:noFill/>
          <a:ln>
            <a:solidFill>
              <a:srgbClr val="3B2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2200">
              <a:solidFill>
                <a:srgbClr val="00504E"/>
              </a:solidFill>
            </a:endParaRPr>
          </a:p>
        </p:txBody>
      </p:sp>
      <p:sp>
        <p:nvSpPr>
          <p:cNvPr id="43" name="Rectângulo 42"/>
          <p:cNvSpPr/>
          <p:nvPr/>
        </p:nvSpPr>
        <p:spPr>
          <a:xfrm>
            <a:off x="323528" y="1340768"/>
            <a:ext cx="1874493" cy="1155830"/>
          </a:xfrm>
          <a:prstGeom prst="rect">
            <a:avLst/>
          </a:prstGeom>
          <a:solidFill>
            <a:srgbClr val="E69EB9"/>
          </a:solidFill>
        </p:spPr>
        <p:txBody>
          <a:bodyPr wrap="square" anchor="ctr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b="1" dirty="0" smtClean="0">
                <a:latin typeface="+mj-lt"/>
                <a:cs typeface="Arial" panose="020B0604020202020204" pitchFamily="34" charset="0"/>
              </a:rPr>
              <a:t>Update and test the cognitive stimulation program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(1-7M)</a:t>
            </a:r>
          </a:p>
        </p:txBody>
      </p:sp>
      <p:cxnSp>
        <p:nvCxnSpPr>
          <p:cNvPr id="44" name="Conexão recta unidireccional 43"/>
          <p:cNvCxnSpPr/>
          <p:nvPr/>
        </p:nvCxnSpPr>
        <p:spPr>
          <a:xfrm>
            <a:off x="6369236" y="2852936"/>
            <a:ext cx="468000" cy="0"/>
          </a:xfrm>
          <a:prstGeom prst="straightConnector1">
            <a:avLst/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xão recta unidireccional 44"/>
          <p:cNvCxnSpPr/>
          <p:nvPr/>
        </p:nvCxnSpPr>
        <p:spPr>
          <a:xfrm>
            <a:off x="3203848" y="4977224"/>
            <a:ext cx="0" cy="468000"/>
          </a:xfrm>
          <a:prstGeom prst="straightConnector1">
            <a:avLst/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xão recta unidireccional 45"/>
          <p:cNvCxnSpPr/>
          <p:nvPr/>
        </p:nvCxnSpPr>
        <p:spPr>
          <a:xfrm flipV="1">
            <a:off x="3563888" y="4977224"/>
            <a:ext cx="0" cy="468000"/>
          </a:xfrm>
          <a:prstGeom prst="straightConnector1">
            <a:avLst/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xão recta unidireccional 46"/>
          <p:cNvCxnSpPr/>
          <p:nvPr/>
        </p:nvCxnSpPr>
        <p:spPr>
          <a:xfrm>
            <a:off x="577569" y="2564904"/>
            <a:ext cx="0" cy="468000"/>
          </a:xfrm>
          <a:prstGeom prst="straightConnector1">
            <a:avLst/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19" descr="Resultado de imagem para SANTA CASA DA MISERICÓRDIA DE ALCOBAÇA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63" y="2866412"/>
            <a:ext cx="1060181" cy="21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7" descr="Resultado de imagem para INSTITUTO POLITÉCNICO DE LEIRIA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" t="15173" r="6865" b="10211"/>
          <a:stretch/>
        </p:blipFill>
        <p:spPr bwMode="auto">
          <a:xfrm>
            <a:off x="827584" y="2551460"/>
            <a:ext cx="687727" cy="30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5" descr="Resultado de imagem para esenfc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930" y="2617642"/>
            <a:ext cx="861794" cy="18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ângulo 50"/>
          <p:cNvSpPr/>
          <p:nvPr/>
        </p:nvSpPr>
        <p:spPr>
          <a:xfrm>
            <a:off x="6879811" y="4437112"/>
            <a:ext cx="2084677" cy="430887"/>
          </a:xfrm>
          <a:prstGeom prst="rect">
            <a:avLst/>
          </a:prstGeom>
          <a:solidFill>
            <a:srgbClr val="E69EB9"/>
          </a:solidFill>
        </p:spPr>
        <p:txBody>
          <a:bodyPr wrap="square" anchor="ctr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b="1" dirty="0" smtClean="0">
                <a:latin typeface="+mj-lt"/>
                <a:cs typeface="Arial" panose="020B0604020202020204" pitchFamily="34" charset="0"/>
              </a:rPr>
              <a:t>Promote scalability</a:t>
            </a:r>
          </a:p>
        </p:txBody>
      </p:sp>
      <p:cxnSp>
        <p:nvCxnSpPr>
          <p:cNvPr id="52" name="Conexão recta unidireccional 51"/>
          <p:cNvCxnSpPr/>
          <p:nvPr/>
        </p:nvCxnSpPr>
        <p:spPr>
          <a:xfrm>
            <a:off x="7884368" y="3897104"/>
            <a:ext cx="0" cy="468000"/>
          </a:xfrm>
          <a:prstGeom prst="straightConnector1">
            <a:avLst/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ângulo 52"/>
          <p:cNvSpPr/>
          <p:nvPr/>
        </p:nvSpPr>
        <p:spPr>
          <a:xfrm>
            <a:off x="343016" y="4221088"/>
            <a:ext cx="3861753" cy="590269"/>
          </a:xfrm>
          <a:prstGeom prst="rect">
            <a:avLst/>
          </a:prstGeom>
          <a:solidFill>
            <a:srgbClr val="E69EB9"/>
          </a:solidFill>
        </p:spPr>
        <p:txBody>
          <a:bodyPr wrap="square" anchor="ctr">
            <a:noAutofit/>
          </a:bodyPr>
          <a:lstStyle/>
          <a:p>
            <a:pPr algn="ctr">
              <a:spcAft>
                <a:spcPts val="400"/>
              </a:spcAft>
              <a:tabLst>
                <a:tab pos="3152775" algn="l"/>
              </a:tabLst>
            </a:pPr>
            <a:r>
              <a:rPr lang="en-US" b="1" dirty="0" smtClean="0">
                <a:latin typeface="+mj-lt"/>
                <a:cs typeface="Arial" panose="020B0604020202020204" pitchFamily="34" charset="0"/>
              </a:rPr>
              <a:t>Analyze participant perception of the interventions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(3-18M)</a:t>
            </a:r>
            <a:endParaRPr lang="en-US" b="1" dirty="0" smtClean="0"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54" name="Conexão em ângulos rectos 53"/>
          <p:cNvCxnSpPr/>
          <p:nvPr/>
        </p:nvCxnSpPr>
        <p:spPr>
          <a:xfrm rot="10800000" flipV="1">
            <a:off x="6368715" y="5013175"/>
            <a:ext cx="1549748" cy="1130159"/>
          </a:xfrm>
          <a:prstGeom prst="bentConnector3">
            <a:avLst>
              <a:gd name="adj1" fmla="val 1565"/>
            </a:avLst>
          </a:prstGeom>
          <a:ln w="44450">
            <a:solidFill>
              <a:srgbClr val="3B23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3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0" r="1313"/>
          <a:stretch/>
        </p:blipFill>
        <p:spPr bwMode="auto">
          <a:xfrm>
            <a:off x="4676992" y="3140968"/>
            <a:ext cx="1524370" cy="967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621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988</Words>
  <Application>Microsoft Macintosh PowerPoint</Application>
  <PresentationFormat>On-screen Show (4:3)</PresentationFormat>
  <Paragraphs>110</Paragraphs>
  <Slides>12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elzbieta campos</dc:creator>
  <cp:lastModifiedBy>J A</cp:lastModifiedBy>
  <cp:revision>52</cp:revision>
  <dcterms:created xsi:type="dcterms:W3CDTF">2017-06-27T08:34:35Z</dcterms:created>
  <dcterms:modified xsi:type="dcterms:W3CDTF">2017-07-03T10:48:00Z</dcterms:modified>
</cp:coreProperties>
</file>