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0" r:id="rId3"/>
    <p:sldId id="269" r:id="rId4"/>
    <p:sldId id="271" r:id="rId5"/>
    <p:sldId id="274" r:id="rId6"/>
    <p:sldId id="273" r:id="rId7"/>
    <p:sldId id="261" r:id="rId8"/>
    <p:sldId id="262" r:id="rId9"/>
    <p:sldId id="263" r:id="rId10"/>
    <p:sldId id="264" r:id="rId11"/>
    <p:sldId id="265" r:id="rId12"/>
    <p:sldId id="275" r:id="rId13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0481" autoAdjust="0"/>
  </p:normalViewPr>
  <p:slideViewPr>
    <p:cSldViewPr snapToGrid="0">
      <p:cViewPr varScale="1">
        <p:scale>
          <a:sx n="59" d="100"/>
          <a:sy n="59" d="100"/>
        </p:scale>
        <p:origin x="21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E4BE3-3F9F-4C6E-BADB-9FF6549B0099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7776F-D663-4DC6-9909-4BB37FCB732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62362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7776F-D663-4DC6-9909-4BB37FCB7322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22317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 smtClean="0">
                <a:solidFill>
                  <a:srgbClr val="FF0000"/>
                </a:solidFill>
              </a:rPr>
              <a:t>que possam contribuir para a redução de complicações, melhorar a qualidade de cuidados, com consequentes ganhos em saúde.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Em Portugal as IACS (10,6%) estão acima da média europeia (6.1%)[PiPaNoSi13], conduzindo ao agravamento do prognóstico da doença de base, prolongando os internamentos, associan­do mais doenças e aumentando a mortalidade e simultaneamente os custos [FeSiCrPiPaNoSi16].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inserção de cateteres venosos periféricos (CVP) é o procedimento invasivo mais frequente realizado em contexto hospitalar [MaWeMiRi15; WaMcWeMaGoRi14; WeOsRiNe13]. Durante o período de internamento, 33% a 67% dos doentes acabam por ter necessidade de inserir um CVP [GrScBaWeTuSt04; PuHoSaArVeCiPeArGu07].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recurso a estes dispositivos não é isento de riscos, com impacte na segurança e bem-estar dos doentes. Efetivamente, muitos </a:t>
            </a:r>
            <a:r>
              <a:rPr lang="pt-P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CVPs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acabam por ser removidos devido a complicações. A flebite é a complicação local descrita como a mais frequente, com taxas de incidência entre os 3.7% e 70% [AbSaBaWiBa14; CiMaSiFlCoEl14; OlPa10; ZoPaCa15], sendo considerada favorecedora da colonização bacteriana e podendo originar infeções locais, infeções da corrente sanguínea e </a:t>
            </a:r>
            <a:r>
              <a:rPr lang="pt-P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sepsis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[DoWa13].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 smtClean="0"/>
          </a:p>
          <a:p>
            <a:endParaRPr lang="pt-PT" dirty="0" smtClean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7776F-D663-4DC6-9909-4BB37FCB7322}" type="slidenum">
              <a:rPr lang="pt-PT" smtClean="0"/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889015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>
                <a:solidFill>
                  <a:srgbClr val="FF0000"/>
                </a:solidFill>
              </a:rPr>
              <a:t>que possam contribuir para a redução de complicações, melhorar a qualidade de cuidados, com consequentes ganhos em saúde.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Em Portugal as IACS (10,6%) estão acima da média europeia (6.1%)[PiPaNoSi13], conduzindo ao agravamento do prognóstico da doença de base, prolongando os internamentos, associan­do mais doenças e aumentando a mortalidade e simultaneamente os custos [FeSiCrPiPaNoSi16].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inserção de cateteres venosos periféricos (CVP) é o procedimento invasivo mais frequente realizado em contexto hospitalar [MaWeMiRi15; WaMcWeMaGoRi14; WeOsRiNe13]. Durante o período de internamento, 33% a 67% dos doentes acabam por ter necessidade de inserir um CVP [GrScBaWeTuSt04; PuHoSaArVeCiPeArGu07].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recurso a estes dispositivos não é isento de riscos, com impacte na segurança e bem-estar dos doentes. Efetivamente, muitos </a:t>
            </a:r>
            <a:r>
              <a:rPr lang="pt-P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CVPs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acabam por ser removidos devido a complicações. A flebite é a complicação local descrita como a mais frequente, com taxas de incidência entre os 3.7% e 70% [AbSaBaWiBa14; CiMaSiFlCoEl14; OlPa10; ZoPaCa15], sendo considerada favorecedora da colonização bacteriana e podendo originar infeções locais, infeções da corrente sanguínea e </a:t>
            </a:r>
            <a:r>
              <a:rPr lang="pt-P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sepsis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[DoWa13].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 smtClean="0"/>
          </a:p>
          <a:p>
            <a:endParaRPr lang="pt-PT" dirty="0" smtClean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7776F-D663-4DC6-9909-4BB37FCB7322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82196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 smtClean="0">
                <a:solidFill>
                  <a:srgbClr val="FF0000"/>
                </a:solidFill>
              </a:rPr>
              <a:t>A importância da problemática anteriormente descrita, associada à reduzida evidência científica produzida neste âmbito em Portugal, conduziu-nos ao estabelecimento dos seguintes objetivos para este projeto: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7776F-D663-4DC6-9909-4BB37FCB7322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98258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Identificar as práticas de enfermagem e tecnologias em uso relacionadas com os </a:t>
            </a:r>
            <a:r>
              <a:rPr lang="pt-PT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CVPs</a:t>
            </a:r>
            <a:r>
              <a:rPr lang="pt-P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</a:p>
          <a:p>
            <a:r>
              <a:rPr lang="pt-P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Identificar as complicações relacionadas com a presença dos </a:t>
            </a:r>
            <a:r>
              <a:rPr lang="pt-PT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CVPs</a:t>
            </a:r>
            <a:r>
              <a:rPr lang="pt-P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motivam a sua substituição;  </a:t>
            </a:r>
          </a:p>
          <a:p>
            <a:r>
              <a:rPr lang="pt-P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Avaliar a contaminação microbiológica do CVP após a sua retirada;</a:t>
            </a:r>
          </a:p>
          <a:p>
            <a:r>
              <a:rPr lang="pt-P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Relacionar as complicações identificadas e do CVP com algumas variáveis, nomeadamente as ligadas ao perfil dos doentes e as práticas dos enfermeiros como a fixação/proteção do local de inserção do CVP e garrote utilizado. </a:t>
            </a:r>
          </a:p>
          <a:p>
            <a:r>
              <a:rPr lang="pt-PT" b="1" dirty="0" smtClean="0"/>
              <a:t>1ª Fase</a:t>
            </a:r>
            <a:r>
              <a:rPr lang="pt-PT" dirty="0" smtClean="0"/>
              <a:t>  identificar mais claramente a problemática a estudar. Assim, para além da obtenção das autorizações formais para a implementação do projeto, a pesquisa sobre a evidência científica recente, permitirá estabelecer o quadro concetual que sustentará o projeto (Atividade 1: Revisão Sistemática da Literatura e protocolo com a Instituição de saúde.).</a:t>
            </a:r>
          </a:p>
          <a:p>
            <a:r>
              <a:rPr lang="pt-PT" dirty="0" smtClean="0"/>
              <a:t>Para conhecer a realidade da unidade de cuidados, onde iremos desenvolver o projeto, pretendemos identificar as práticas em uso e tecnologias utilizadas e avaliar as complicações mais frequentes nos doentes com CVP. Para a consecução destas atividades, recorreremos à observação participante, entrevistas aos enfermeiros e a um Estudo Observacional Prospetivo (Atividade 2 -Investigação clínica 1: Identificar o impacte das práticas e tecnologias em uso).</a:t>
            </a:r>
          </a:p>
          <a:p>
            <a:r>
              <a:rPr lang="pt-PT" dirty="0" smtClean="0"/>
              <a:t> 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7776F-D663-4DC6-9909-4BB37FCB7322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836108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 smtClean="0"/>
              <a:t>1ª Fase</a:t>
            </a:r>
            <a:r>
              <a:rPr lang="pt-PT" dirty="0" smtClean="0"/>
              <a:t>  identificar mais claramente a problemática a estudar. Assim, para além da obtenção das autorizações formais para a implementação do projeto, a pesquisa sobre a evidência científica recente, permitirá estabelecer o quadro concetual que sustentará o projeto (Atividade 1: Revisão Sistemática da Literatura e protocolo com a Instituição de saúde.).</a:t>
            </a:r>
          </a:p>
          <a:p>
            <a:r>
              <a:rPr lang="pt-PT" dirty="0" smtClean="0"/>
              <a:t>Para conhecer a realidade da unidade de cuidados, onde iremos desenvolver o projeto, pretendemos identificar as práticas em uso e tecnologias utilizadas e avaliar as complicações mais frequentes nos doentes com CVP. Para a consecução destas atividades, recorreremos à observação participante, entrevistas aos enfermeiros e a um Estudo Observacional Prospetivo (Atividade 2 -Investigação clínica 1: Identificar o impacte das práticas e tecnologias em uso).</a:t>
            </a:r>
          </a:p>
          <a:p>
            <a:endParaRPr lang="pt-PT" dirty="0" smtClean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7776F-D663-4DC6-9909-4BB37FCB7322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173794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 smtClean="0"/>
              <a:t>1ª Fase</a:t>
            </a:r>
            <a:r>
              <a:rPr lang="pt-PT" dirty="0" smtClean="0"/>
              <a:t>  identificar mais claramente a problemática a estudar. Assim, para além da obtenção das autorizações formais para a implementação do projeto, a pesquisa sobre a evidência científica recente, permitirá estabelecer o quadro concetual que sustentará o projeto (Atividade 1: Revisão Sistemática da Literatura e protocolo com a Instituição de saúde.).</a:t>
            </a:r>
          </a:p>
          <a:p>
            <a:r>
              <a:rPr lang="pt-PT" dirty="0" smtClean="0"/>
              <a:t>Para conhecer a realidade da unidade de cuidados, onde iremos desenvolver o projeto, pretendemos identificar as práticas em uso e tecnologias utilizadas e avaliar as complicações mais frequentes nos doentes com CVP. Para a consecução destas atividades, recorreremos à observação participante, entrevistas aos enfermeiros e a um Estudo Observacional Prospetivo (Atividade 2 -Investigação clínica 1: Identificar o impacte das práticas e tecnologias em uso).</a:t>
            </a:r>
          </a:p>
          <a:p>
            <a:r>
              <a:rPr lang="pt-PT" dirty="0" smtClean="0"/>
              <a:t> 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7776F-D663-4DC6-9909-4BB37FCB7322}" type="slidenum">
              <a:rPr lang="pt-PT" smtClean="0"/>
              <a:t>10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959347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7776F-D663-4DC6-9909-4BB37FCB7322}" type="slidenum">
              <a:rPr lang="pt-PT" smtClean="0"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70023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Clique para editar o estilo do subtítulo do Modelo Global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045D-26F1-4737-B3C3-91DB36399374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444A8-F30B-49B2-AE6A-D4F7372648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50455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045D-26F1-4737-B3C3-91DB36399374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444A8-F30B-49B2-AE6A-D4F7372648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62282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045D-26F1-4737-B3C3-91DB36399374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444A8-F30B-49B2-AE6A-D4F7372648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12261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045D-26F1-4737-B3C3-91DB36399374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444A8-F30B-49B2-AE6A-D4F7372648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60178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045D-26F1-4737-B3C3-91DB36399374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444A8-F30B-49B2-AE6A-D4F7372648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30080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045D-26F1-4737-B3C3-91DB36399374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444A8-F30B-49B2-AE6A-D4F7372648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366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045D-26F1-4737-B3C3-91DB36399374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444A8-F30B-49B2-AE6A-D4F7372648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55763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045D-26F1-4737-B3C3-91DB36399374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444A8-F30B-49B2-AE6A-D4F7372648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56069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045D-26F1-4737-B3C3-91DB36399374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444A8-F30B-49B2-AE6A-D4F7372648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16637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045D-26F1-4737-B3C3-91DB36399374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444A8-F30B-49B2-AE6A-D4F7372648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81932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045D-26F1-4737-B3C3-91DB36399374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444A8-F30B-49B2-AE6A-D4F7372648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89386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B045D-26F1-4737-B3C3-91DB36399374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444A8-F30B-49B2-AE6A-D4F7372648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4969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emf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jpeg"/><Relationship Id="rId5" Type="http://schemas.openxmlformats.org/officeDocument/2006/relationships/hyperlink" Target="http://apoava.com/" TargetMode="External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emf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5.jpeg"/><Relationship Id="rId5" Type="http://schemas.openxmlformats.org/officeDocument/2006/relationships/hyperlink" Target="http://apoava.com/" TargetMode="External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jpeg"/><Relationship Id="rId5" Type="http://schemas.openxmlformats.org/officeDocument/2006/relationships/image" Target="../media/image11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07206" y="150304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pt-PT" sz="3600" b="1" dirty="0">
                <a:solidFill>
                  <a:srgbClr val="002060"/>
                </a:solidFill>
              </a:rPr>
              <a:t>Transferência de inovação tecnológica para as práticas dos enfermeiros: contributos para a prevenção de </a:t>
            </a:r>
            <a:r>
              <a:rPr lang="pt-PT" sz="3600" b="1" dirty="0" smtClean="0">
                <a:solidFill>
                  <a:srgbClr val="002060"/>
                </a:solidFill>
              </a:rPr>
              <a:t>infeções</a:t>
            </a:r>
            <a:r>
              <a:rPr lang="pt-PT" dirty="0">
                <a:solidFill>
                  <a:srgbClr val="002060"/>
                </a:solidFill>
              </a:rPr>
              <a:t/>
            </a:r>
            <a:br>
              <a:rPr lang="pt-PT" dirty="0">
                <a:solidFill>
                  <a:srgbClr val="002060"/>
                </a:solidFill>
              </a:rPr>
            </a:br>
            <a:endParaRPr lang="pt-PT" dirty="0">
              <a:solidFill>
                <a:srgbClr val="00206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926144"/>
            <a:ext cx="9655277" cy="2455606"/>
          </a:xfrm>
        </p:spPr>
        <p:txBody>
          <a:bodyPr>
            <a:normAutofit/>
          </a:bodyPr>
          <a:lstStyle/>
          <a:p>
            <a:pPr algn="l"/>
            <a:r>
              <a:rPr lang="en-GB" sz="2000" dirty="0" smtClean="0">
                <a:solidFill>
                  <a:srgbClr val="002060"/>
                </a:solidFill>
              </a:rPr>
              <a:t>Anabela </a:t>
            </a:r>
            <a:r>
              <a:rPr lang="en-GB" sz="2000" dirty="0" err="1" smtClean="0">
                <a:solidFill>
                  <a:srgbClr val="002060"/>
                </a:solidFill>
              </a:rPr>
              <a:t>Salgueiro</a:t>
            </a:r>
            <a:r>
              <a:rPr lang="en-GB" sz="2000" dirty="0" smtClean="0">
                <a:solidFill>
                  <a:srgbClr val="002060"/>
                </a:solidFill>
              </a:rPr>
              <a:t> Oliveira; Pedro </a:t>
            </a:r>
            <a:r>
              <a:rPr lang="en-GB" sz="2000" dirty="0" err="1" smtClean="0">
                <a:solidFill>
                  <a:srgbClr val="002060"/>
                </a:solidFill>
              </a:rPr>
              <a:t>Parreira</a:t>
            </a:r>
            <a:r>
              <a:rPr lang="en-GB" sz="2000" dirty="0" smtClean="0">
                <a:solidFill>
                  <a:srgbClr val="002060"/>
                </a:solidFill>
              </a:rPr>
              <a:t>; </a:t>
            </a:r>
            <a:r>
              <a:rPr lang="en-GB" sz="2000" dirty="0" err="1" smtClean="0">
                <a:solidFill>
                  <a:srgbClr val="002060"/>
                </a:solidFill>
              </a:rPr>
              <a:t>João</a:t>
            </a:r>
            <a:r>
              <a:rPr lang="en-GB" sz="2000" dirty="0" smtClean="0">
                <a:solidFill>
                  <a:srgbClr val="002060"/>
                </a:solidFill>
              </a:rPr>
              <a:t> </a:t>
            </a:r>
            <a:r>
              <a:rPr lang="en-GB" sz="2000" dirty="0" err="1" smtClean="0">
                <a:solidFill>
                  <a:srgbClr val="002060"/>
                </a:solidFill>
              </a:rPr>
              <a:t>Graveto</a:t>
            </a:r>
            <a:r>
              <a:rPr lang="en-GB" sz="2000" dirty="0" smtClean="0">
                <a:solidFill>
                  <a:srgbClr val="002060"/>
                </a:solidFill>
              </a:rPr>
              <a:t>; </a:t>
            </a:r>
            <a:r>
              <a:rPr lang="en-GB" sz="2000" dirty="0" err="1" smtClean="0">
                <a:solidFill>
                  <a:srgbClr val="002060"/>
                </a:solidFill>
              </a:rPr>
              <a:t>Nádia</a:t>
            </a:r>
            <a:r>
              <a:rPr lang="en-GB" sz="2000" dirty="0" smtClean="0">
                <a:solidFill>
                  <a:srgbClr val="002060"/>
                </a:solidFill>
              </a:rPr>
              <a:t> </a:t>
            </a:r>
            <a:r>
              <a:rPr lang="en-GB" sz="2000" dirty="0" err="1" smtClean="0">
                <a:solidFill>
                  <a:srgbClr val="002060"/>
                </a:solidFill>
              </a:rPr>
              <a:t>Osório</a:t>
            </a:r>
            <a:r>
              <a:rPr lang="en-GB" sz="2000" dirty="0" smtClean="0">
                <a:solidFill>
                  <a:srgbClr val="002060"/>
                </a:solidFill>
              </a:rPr>
              <a:t>; Fernando Gama; Daniela Santos; </a:t>
            </a:r>
            <a:r>
              <a:rPr lang="en-GB" sz="2000" dirty="0">
                <a:solidFill>
                  <a:srgbClr val="002060"/>
                </a:solidFill>
              </a:rPr>
              <a:t>A</a:t>
            </a:r>
            <a:r>
              <a:rPr lang="en-GB" sz="2000" dirty="0" smtClean="0">
                <a:solidFill>
                  <a:srgbClr val="002060"/>
                </a:solidFill>
              </a:rPr>
              <a:t>na Fernandes; Rita Barroca.</a:t>
            </a:r>
            <a:endParaRPr lang="pt-PT" sz="2000" dirty="0">
              <a:solidFill>
                <a:srgbClr val="002060"/>
              </a:solidFill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74" y="4382"/>
            <a:ext cx="3970373" cy="856892"/>
          </a:xfrm>
          <a:prstGeom prst="rect">
            <a:avLst/>
          </a:prstGeom>
        </p:spPr>
      </p:pic>
      <p:pic>
        <p:nvPicPr>
          <p:cNvPr id="6" name="Picture 80" descr="2 logo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374" y="5518889"/>
            <a:ext cx="3340730" cy="1339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 descr="logo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807948" y="5690584"/>
            <a:ext cx="1277968" cy="1226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155" y="5947646"/>
            <a:ext cx="1939054" cy="910354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20263" y="-10875"/>
            <a:ext cx="1569238" cy="1207577"/>
          </a:xfrm>
          <a:prstGeom prst="rect">
            <a:avLst/>
          </a:prstGeom>
        </p:spPr>
      </p:pic>
      <p:pic>
        <p:nvPicPr>
          <p:cNvPr id="24" name="Marcador de Posição de Conteúdo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708" y="8332"/>
            <a:ext cx="1386555" cy="1004935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221" y="76388"/>
            <a:ext cx="1714851" cy="891081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2591" y="5840633"/>
            <a:ext cx="1526481" cy="1017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13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 b="1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838200" y="1771305"/>
            <a:ext cx="10515600" cy="4351338"/>
          </a:xfrm>
        </p:spPr>
        <p:txBody>
          <a:bodyPr>
            <a:normAutofit/>
          </a:bodyPr>
          <a:lstStyle/>
          <a:p>
            <a:r>
              <a:rPr lang="pt-PT" b="1" dirty="0" smtClean="0">
                <a:solidFill>
                  <a:srgbClr val="002060"/>
                </a:solidFill>
              </a:rPr>
              <a:t>Investigação-ação/ 3ª Fase</a:t>
            </a:r>
          </a:p>
          <a:p>
            <a:endParaRPr lang="pt-PT" b="1" dirty="0"/>
          </a:p>
          <a:p>
            <a:pPr marL="0" indent="0">
              <a:buNone/>
            </a:pPr>
            <a:r>
              <a:rPr lang="pt-PT" sz="2400" b="1" dirty="0">
                <a:solidFill>
                  <a:srgbClr val="002060"/>
                </a:solidFill>
              </a:rPr>
              <a:t>Investigação Clínica 2: Impacte da implementação de tecnologias inovadoras na prática clínica </a:t>
            </a:r>
            <a:endParaRPr lang="pt-PT" sz="2400" dirty="0" smtClean="0">
              <a:solidFill>
                <a:srgbClr val="002060"/>
              </a:solidFill>
            </a:endParaRPr>
          </a:p>
          <a:p>
            <a:r>
              <a:rPr lang="pt-PT" sz="2400" dirty="0" smtClean="0">
                <a:solidFill>
                  <a:srgbClr val="002060"/>
                </a:solidFill>
              </a:rPr>
              <a:t>Estudo </a:t>
            </a:r>
            <a:r>
              <a:rPr lang="pt-PT" sz="2400" dirty="0">
                <a:solidFill>
                  <a:srgbClr val="002060"/>
                </a:solidFill>
              </a:rPr>
              <a:t>Observacional Prospetivo </a:t>
            </a:r>
            <a:endParaRPr lang="pt-PT" sz="2400" dirty="0" smtClean="0">
              <a:solidFill>
                <a:srgbClr val="002060"/>
              </a:solidFill>
            </a:endParaRPr>
          </a:p>
          <a:p>
            <a:r>
              <a:rPr lang="pt-PT" sz="2400" dirty="0">
                <a:solidFill>
                  <a:srgbClr val="002060"/>
                </a:solidFill>
              </a:rPr>
              <a:t>Estudo Randomizado e Controlado </a:t>
            </a:r>
            <a:r>
              <a:rPr lang="pt-PT" sz="2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pt-PT" sz="2400" dirty="0" err="1" smtClean="0">
                <a:solidFill>
                  <a:srgbClr val="002060"/>
                </a:solidFill>
              </a:rPr>
              <a:t>Pilot-Testing</a:t>
            </a:r>
            <a:r>
              <a:rPr lang="pt-PT" sz="2400" dirty="0" smtClean="0">
                <a:solidFill>
                  <a:srgbClr val="002060"/>
                </a:solidFill>
              </a:rPr>
              <a:t> </a:t>
            </a:r>
          </a:p>
          <a:p>
            <a:endParaRPr lang="pt-PT" sz="24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pt-PT" sz="2400" b="1" dirty="0">
                <a:solidFill>
                  <a:srgbClr val="002060"/>
                </a:solidFill>
              </a:rPr>
              <a:t>Atividade 5 - Avaliação e disseminação das tecnologias inovadoras.</a:t>
            </a:r>
            <a:endParaRPr lang="pt-PT" sz="24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pt-PT" sz="2400" dirty="0"/>
          </a:p>
          <a:p>
            <a:endParaRPr lang="pt-PT" dirty="0"/>
          </a:p>
        </p:txBody>
      </p:sp>
      <p:pic>
        <p:nvPicPr>
          <p:cNvPr id="4" name="Picture 80" descr="2 logo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0921" y="5845438"/>
            <a:ext cx="2526077" cy="101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9848" y="1"/>
            <a:ext cx="2251704" cy="1732756"/>
          </a:xfrm>
          <a:prstGeom prst="rect">
            <a:avLst/>
          </a:prstGeom>
        </p:spPr>
      </p:pic>
      <p:pic>
        <p:nvPicPr>
          <p:cNvPr id="6" name="Marcador de Posição de Conteúdo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567" y="40896"/>
            <a:ext cx="1058330" cy="862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12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dirty="0" smtClean="0">
                <a:solidFill>
                  <a:srgbClr val="002060"/>
                </a:solidFill>
              </a:rPr>
              <a:t>Fase de Desenvolvimento do Projeto</a:t>
            </a:r>
            <a:endParaRPr lang="pt-PT" b="1" dirty="0">
              <a:solidFill>
                <a:srgbClr val="00206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20100" y="1356287"/>
            <a:ext cx="10515600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endParaRPr lang="pt-PT" b="1" dirty="0" smtClean="0"/>
          </a:p>
          <a:p>
            <a:pPr marL="0" indent="0">
              <a:buNone/>
            </a:pPr>
            <a:r>
              <a:rPr lang="pt-PT" dirty="0">
                <a:solidFill>
                  <a:srgbClr val="002060"/>
                </a:solidFill>
              </a:rPr>
              <a:t>SISTEMA DE APOIO À INVESTIGAÇÃO CIENTÍFICA E TECNOLÓGICA (SAICT) </a:t>
            </a:r>
          </a:p>
          <a:p>
            <a:pPr marL="0" indent="0">
              <a:buNone/>
            </a:pPr>
            <a:endParaRPr lang="pt-PT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pt-PT" dirty="0" smtClean="0">
                <a:solidFill>
                  <a:srgbClr val="002060"/>
                </a:solidFill>
              </a:rPr>
              <a:t>PROJETOS </a:t>
            </a:r>
            <a:r>
              <a:rPr lang="pt-PT" dirty="0">
                <a:solidFill>
                  <a:srgbClr val="002060"/>
                </a:solidFill>
              </a:rPr>
              <a:t>DE INVESTIGAÇÃO CIENTÍFICA E DESENVOLVIMENTO TECNOLÓGICO (IC&amp;DT) - </a:t>
            </a:r>
            <a:r>
              <a:rPr lang="pt-PT" dirty="0" err="1" smtClean="0">
                <a:solidFill>
                  <a:srgbClr val="002060"/>
                </a:solidFill>
              </a:rPr>
              <a:t>Copromoção</a:t>
            </a:r>
            <a:endParaRPr lang="pt-PT" dirty="0">
              <a:solidFill>
                <a:srgbClr val="002060"/>
              </a:solidFill>
            </a:endParaRPr>
          </a:p>
          <a:p>
            <a:endParaRPr lang="pt-PT" dirty="0" smtClean="0">
              <a:solidFill>
                <a:srgbClr val="002060"/>
              </a:solidFill>
            </a:endParaRPr>
          </a:p>
          <a:p>
            <a:r>
              <a:rPr lang="pt-PT" b="1" dirty="0">
                <a:solidFill>
                  <a:srgbClr val="002060"/>
                </a:solidFill>
              </a:rPr>
              <a:t>Decisão favorável</a:t>
            </a:r>
            <a:r>
              <a:rPr lang="pt-PT" b="1" dirty="0" smtClean="0">
                <a:solidFill>
                  <a:srgbClr val="002060"/>
                </a:solidFill>
              </a:rPr>
              <a:t>.</a:t>
            </a:r>
            <a:endParaRPr lang="pt-PT" dirty="0">
              <a:solidFill>
                <a:srgbClr val="002060"/>
              </a:solidFill>
            </a:endParaRPr>
          </a:p>
          <a:p>
            <a:endParaRPr lang="pt-PT" dirty="0" smtClean="0">
              <a:solidFill>
                <a:srgbClr val="002060"/>
              </a:solidFill>
            </a:endParaRPr>
          </a:p>
          <a:p>
            <a:r>
              <a:rPr lang="pt-PT" b="1" dirty="0" smtClean="0">
                <a:solidFill>
                  <a:srgbClr val="002060"/>
                </a:solidFill>
              </a:rPr>
              <a:t>Fase de elaboração do protocolo entre os copromotores envolvidos.</a:t>
            </a:r>
            <a:endParaRPr lang="pt-PT" b="1" dirty="0">
              <a:solidFill>
                <a:srgbClr val="002060"/>
              </a:solidFill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9848" y="1"/>
            <a:ext cx="2251704" cy="1732756"/>
          </a:xfrm>
          <a:prstGeom prst="rect">
            <a:avLst/>
          </a:prstGeom>
        </p:spPr>
      </p:pic>
      <p:pic>
        <p:nvPicPr>
          <p:cNvPr id="5" name="Marcador de Posição de Conteúdo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567" y="40896"/>
            <a:ext cx="1058330" cy="862437"/>
          </a:xfrm>
          <a:prstGeom prst="rect">
            <a:avLst/>
          </a:prstGeom>
        </p:spPr>
      </p:pic>
      <p:pic>
        <p:nvPicPr>
          <p:cNvPr id="6" name="Picture 80" descr="2 logo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0921" y="5707625"/>
            <a:ext cx="2869884" cy="115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3286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90641" y="3926144"/>
            <a:ext cx="9188636" cy="767237"/>
          </a:xfrm>
        </p:spPr>
        <p:txBody>
          <a:bodyPr>
            <a:normAutofit/>
          </a:bodyPr>
          <a:lstStyle/>
          <a:p>
            <a:pPr lvl="8" algn="l"/>
            <a:r>
              <a:rPr lang="pt-PT" sz="2800" b="1" dirty="0">
                <a:solidFill>
                  <a:srgbClr val="002060"/>
                </a:solidFill>
              </a:rPr>
              <a:t> </a:t>
            </a:r>
            <a:r>
              <a:rPr lang="pt-PT" sz="2800" b="1" dirty="0" smtClean="0">
                <a:solidFill>
                  <a:srgbClr val="002060"/>
                </a:solidFill>
              </a:rPr>
              <a:t>       Muito Obrigado pela Atenção!                                                                            </a:t>
            </a:r>
            <a:endParaRPr lang="pt-PT" sz="2800" b="1" dirty="0">
              <a:solidFill>
                <a:srgbClr val="002060"/>
              </a:solidFill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74" y="4382"/>
            <a:ext cx="3970373" cy="856892"/>
          </a:xfrm>
          <a:prstGeom prst="rect">
            <a:avLst/>
          </a:prstGeom>
        </p:spPr>
      </p:pic>
      <p:pic>
        <p:nvPicPr>
          <p:cNvPr id="6" name="Picture 80" descr="2 logo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374" y="5518889"/>
            <a:ext cx="3340730" cy="1339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 descr="logo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1765" y="5744543"/>
            <a:ext cx="1277968" cy="1226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505" y="5877632"/>
            <a:ext cx="2163790" cy="1015864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20263" y="-10875"/>
            <a:ext cx="1569238" cy="1207577"/>
          </a:xfrm>
          <a:prstGeom prst="rect">
            <a:avLst/>
          </a:prstGeom>
        </p:spPr>
      </p:pic>
      <p:pic>
        <p:nvPicPr>
          <p:cNvPr id="24" name="Marcador de Posição de Conteúdo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708" y="8332"/>
            <a:ext cx="1386555" cy="1004935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451" y="29713"/>
            <a:ext cx="1714851" cy="891081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5194" y="5744543"/>
            <a:ext cx="1670656" cy="1113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73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dirty="0" smtClean="0">
                <a:solidFill>
                  <a:srgbClr val="002060"/>
                </a:solidFill>
              </a:rPr>
              <a:t>Introdução</a:t>
            </a:r>
            <a:endParaRPr lang="pt-PT" b="1" dirty="0">
              <a:solidFill>
                <a:srgbClr val="00206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38286" y="1714964"/>
            <a:ext cx="10649726" cy="4608021"/>
          </a:xfrm>
        </p:spPr>
        <p:txBody>
          <a:bodyPr>
            <a:normAutofit/>
          </a:bodyPr>
          <a:lstStyle/>
          <a:p>
            <a:pPr algn="just"/>
            <a:r>
              <a:rPr lang="pt-PT" sz="2400" dirty="0">
                <a:solidFill>
                  <a:srgbClr val="002060"/>
                </a:solidFill>
              </a:rPr>
              <a:t>As Infeções Associadas aos Cuidados de Saúde (IACS) e o aumento da resistência dos microrga­nismos aos antimicrobianos são problemas </a:t>
            </a:r>
            <a:r>
              <a:rPr lang="pt-PT" sz="2400" dirty="0" smtClean="0">
                <a:solidFill>
                  <a:srgbClr val="002060"/>
                </a:solidFill>
              </a:rPr>
              <a:t>relacionados, </a:t>
            </a:r>
            <a:r>
              <a:rPr lang="pt-PT" sz="2400" dirty="0">
                <a:solidFill>
                  <a:srgbClr val="002060"/>
                </a:solidFill>
              </a:rPr>
              <a:t>com importância crescente à esca­la </a:t>
            </a:r>
            <a:r>
              <a:rPr lang="pt-PT" sz="2400" dirty="0" smtClean="0">
                <a:solidFill>
                  <a:srgbClr val="002060"/>
                </a:solidFill>
              </a:rPr>
              <a:t>mundial </a:t>
            </a:r>
            <a:r>
              <a:rPr lang="pt-PT" sz="2000" dirty="0" smtClean="0">
                <a:solidFill>
                  <a:srgbClr val="002060"/>
                </a:solidFill>
              </a:rPr>
              <a:t>(Fernandes</a:t>
            </a:r>
            <a:r>
              <a:rPr lang="pt-PT" sz="2000" dirty="0">
                <a:solidFill>
                  <a:srgbClr val="002060"/>
                </a:solidFill>
              </a:rPr>
              <a:t>, Silva, Cruz &amp; Paiva, </a:t>
            </a:r>
            <a:r>
              <a:rPr lang="pt-PT" sz="2000" dirty="0" smtClean="0">
                <a:solidFill>
                  <a:srgbClr val="002060"/>
                </a:solidFill>
              </a:rPr>
              <a:t>2016).</a:t>
            </a:r>
          </a:p>
          <a:p>
            <a:pPr algn="just"/>
            <a:endParaRPr lang="pt-PT" dirty="0">
              <a:solidFill>
                <a:srgbClr val="002060"/>
              </a:solidFill>
            </a:endParaRPr>
          </a:p>
          <a:p>
            <a:pPr algn="just"/>
            <a:r>
              <a:rPr lang="pt-PT" sz="2400" dirty="0" smtClean="0">
                <a:solidFill>
                  <a:srgbClr val="002060"/>
                </a:solidFill>
              </a:rPr>
              <a:t>A </a:t>
            </a:r>
            <a:r>
              <a:rPr lang="pt-PT" sz="2400" dirty="0">
                <a:solidFill>
                  <a:srgbClr val="002060"/>
                </a:solidFill>
              </a:rPr>
              <a:t>inserção de cateteres venosos periféricos (CVP) é o procedimento invasivo mais frequente realizado em contexto hospitalar </a:t>
            </a:r>
            <a:r>
              <a:rPr lang="pt-PT" sz="2000" dirty="0">
                <a:solidFill>
                  <a:srgbClr val="002060"/>
                </a:solidFill>
              </a:rPr>
              <a:t>(</a:t>
            </a:r>
            <a:r>
              <a:rPr lang="en-US" sz="2000" dirty="0" smtClean="0">
                <a:solidFill>
                  <a:srgbClr val="002060"/>
                </a:solidFill>
              </a:rPr>
              <a:t>Marsh et al., 2015; </a:t>
            </a:r>
            <a:r>
              <a:rPr lang="pt-PT" sz="2000" dirty="0" err="1" smtClean="0">
                <a:solidFill>
                  <a:srgbClr val="002060"/>
                </a:solidFill>
              </a:rPr>
              <a:t>Wallis</a:t>
            </a:r>
            <a:r>
              <a:rPr lang="pt-PT" sz="2000" dirty="0" smtClean="0">
                <a:solidFill>
                  <a:srgbClr val="002060"/>
                </a:solidFill>
              </a:rPr>
              <a:t> eta al.,  2014). </a:t>
            </a:r>
          </a:p>
          <a:p>
            <a:pPr algn="just"/>
            <a:endParaRPr lang="pt-PT" dirty="0">
              <a:solidFill>
                <a:srgbClr val="002060"/>
              </a:solidFill>
            </a:endParaRPr>
          </a:p>
          <a:p>
            <a:pPr algn="just"/>
            <a:r>
              <a:rPr lang="pt-PT" sz="2400" dirty="0">
                <a:solidFill>
                  <a:srgbClr val="002060"/>
                </a:solidFill>
              </a:rPr>
              <a:t>O recurso a estes dispositivos não é isento de riscos, com impacte na segurança e bem-estar dos </a:t>
            </a:r>
            <a:r>
              <a:rPr lang="pt-PT" sz="2400" dirty="0" smtClean="0">
                <a:solidFill>
                  <a:srgbClr val="002060"/>
                </a:solidFill>
              </a:rPr>
              <a:t>doentes, podendo </a:t>
            </a:r>
            <a:r>
              <a:rPr lang="pt-PT" sz="2400" dirty="0">
                <a:solidFill>
                  <a:srgbClr val="002060"/>
                </a:solidFill>
              </a:rPr>
              <a:t>originar infeções locais, infeções da corrente sanguínea e </a:t>
            </a:r>
            <a:r>
              <a:rPr lang="pt-PT" sz="2400" dirty="0" err="1" smtClean="0">
                <a:solidFill>
                  <a:srgbClr val="002060"/>
                </a:solidFill>
              </a:rPr>
              <a:t>sepsis</a:t>
            </a:r>
            <a:r>
              <a:rPr lang="pt-PT" sz="2400" dirty="0">
                <a:solidFill>
                  <a:srgbClr val="002060"/>
                </a:solidFill>
              </a:rPr>
              <a:t> </a:t>
            </a:r>
            <a:r>
              <a:rPr lang="pt-PT" sz="2000" dirty="0" smtClean="0">
                <a:solidFill>
                  <a:srgbClr val="002060"/>
                </a:solidFill>
              </a:rPr>
              <a:t>(</a:t>
            </a:r>
            <a:r>
              <a:rPr lang="pt-PT" sz="2000" dirty="0" err="1" smtClean="0">
                <a:solidFill>
                  <a:srgbClr val="002060"/>
                </a:solidFill>
              </a:rPr>
              <a:t>Dorniak</a:t>
            </a:r>
            <a:r>
              <a:rPr lang="pt-PT" sz="2000" dirty="0" smtClean="0">
                <a:solidFill>
                  <a:srgbClr val="002060"/>
                </a:solidFill>
              </a:rPr>
              <a:t>-Wall </a:t>
            </a:r>
            <a:r>
              <a:rPr lang="pt-PT" sz="2000" dirty="0" err="1" smtClean="0">
                <a:solidFill>
                  <a:srgbClr val="002060"/>
                </a:solidFill>
              </a:rPr>
              <a:t>et</a:t>
            </a:r>
            <a:r>
              <a:rPr lang="pt-PT" sz="2000" dirty="0" smtClean="0">
                <a:solidFill>
                  <a:srgbClr val="002060"/>
                </a:solidFill>
              </a:rPr>
              <a:t> al., 2013).</a:t>
            </a:r>
            <a:endParaRPr lang="pt-PT" sz="2000" dirty="0">
              <a:solidFill>
                <a:srgbClr val="002060"/>
              </a:solidFill>
            </a:endParaRPr>
          </a:p>
          <a:p>
            <a:pPr algn="just"/>
            <a:endParaRPr lang="pt-PT" sz="2100" dirty="0" smtClean="0"/>
          </a:p>
          <a:p>
            <a:pPr algn="just"/>
            <a:endParaRPr lang="pt-PT" dirty="0"/>
          </a:p>
          <a:p>
            <a:pPr algn="just"/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1091" y="199233"/>
            <a:ext cx="1478078" cy="1137427"/>
          </a:xfrm>
          <a:prstGeom prst="rect">
            <a:avLst/>
          </a:prstGeom>
        </p:spPr>
      </p:pic>
      <p:pic>
        <p:nvPicPr>
          <p:cNvPr id="5" name="Marcador de Posição de Conteúdo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5271" y="225655"/>
            <a:ext cx="1235499" cy="1006812"/>
          </a:xfrm>
          <a:prstGeom prst="rect">
            <a:avLst/>
          </a:prstGeom>
        </p:spPr>
      </p:pic>
      <p:pic>
        <p:nvPicPr>
          <p:cNvPr id="6" name="Picture 80" descr="2 logo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21492" y="5942747"/>
            <a:ext cx="2283315" cy="915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3371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704074" y="1440854"/>
            <a:ext cx="10649726" cy="4608021"/>
          </a:xfrm>
        </p:spPr>
        <p:txBody>
          <a:bodyPr>
            <a:normAutofit lnSpcReduction="10000"/>
          </a:bodyPr>
          <a:lstStyle/>
          <a:p>
            <a:pPr algn="just"/>
            <a:r>
              <a:rPr lang="pt-PT" sz="2400" dirty="0" smtClean="0">
                <a:solidFill>
                  <a:srgbClr val="002060"/>
                </a:solidFill>
              </a:rPr>
              <a:t>Os </a:t>
            </a:r>
            <a:r>
              <a:rPr lang="pt-PT" sz="2400" dirty="0">
                <a:solidFill>
                  <a:srgbClr val="002060"/>
                </a:solidFill>
              </a:rPr>
              <a:t>recursos </a:t>
            </a:r>
            <a:r>
              <a:rPr lang="pt-PT" sz="2400" dirty="0" smtClean="0">
                <a:solidFill>
                  <a:srgbClr val="002060"/>
                </a:solidFill>
              </a:rPr>
              <a:t>tecnológicos </a:t>
            </a:r>
            <a:r>
              <a:rPr lang="pt-PT" sz="2400" dirty="0">
                <a:solidFill>
                  <a:srgbClr val="002060"/>
                </a:solidFill>
              </a:rPr>
              <a:t>que poderão contribuir para a minimização desta problemática são entre outros: a </a:t>
            </a:r>
            <a:r>
              <a:rPr lang="pt-PT" sz="2400" b="1" dirty="0" smtClean="0">
                <a:solidFill>
                  <a:srgbClr val="002060"/>
                </a:solidFill>
              </a:rPr>
              <a:t>ultrassonografia</a:t>
            </a:r>
            <a:r>
              <a:rPr lang="pt-PT" sz="2400" dirty="0" smtClean="0">
                <a:solidFill>
                  <a:srgbClr val="002060"/>
                </a:solidFill>
              </a:rPr>
              <a:t>,  </a:t>
            </a:r>
            <a:r>
              <a:rPr lang="pt-PT" sz="2400" dirty="0">
                <a:solidFill>
                  <a:srgbClr val="002060"/>
                </a:solidFill>
              </a:rPr>
              <a:t>a utilização de </a:t>
            </a:r>
            <a:r>
              <a:rPr lang="pt-PT" sz="2400" b="1" dirty="0">
                <a:solidFill>
                  <a:srgbClr val="002060"/>
                </a:solidFill>
              </a:rPr>
              <a:t>luz quase infravermelha</a:t>
            </a:r>
            <a:r>
              <a:rPr lang="pt-PT" sz="2400" dirty="0">
                <a:solidFill>
                  <a:srgbClr val="002060"/>
                </a:solidFill>
              </a:rPr>
              <a:t>, </a:t>
            </a:r>
            <a:r>
              <a:rPr lang="pt-PT" sz="2400" b="1" dirty="0">
                <a:solidFill>
                  <a:srgbClr val="002060"/>
                </a:solidFill>
              </a:rPr>
              <a:t>garrotes descartáveis</a:t>
            </a:r>
            <a:r>
              <a:rPr lang="pt-PT" sz="2400" dirty="0">
                <a:solidFill>
                  <a:srgbClr val="002060"/>
                </a:solidFill>
              </a:rPr>
              <a:t>, </a:t>
            </a:r>
            <a:r>
              <a:rPr lang="pt-PT" sz="2400" b="1" dirty="0">
                <a:solidFill>
                  <a:srgbClr val="002060"/>
                </a:solidFill>
              </a:rPr>
              <a:t>pensos de última geração</a:t>
            </a:r>
            <a:r>
              <a:rPr lang="pt-PT" sz="2400" dirty="0">
                <a:solidFill>
                  <a:srgbClr val="002060"/>
                </a:solidFill>
              </a:rPr>
              <a:t>, </a:t>
            </a:r>
            <a:r>
              <a:rPr lang="pt-PT" sz="2400" b="1" dirty="0">
                <a:solidFill>
                  <a:srgbClr val="002060"/>
                </a:solidFill>
              </a:rPr>
              <a:t>cateteres venosos de inserção periférica </a:t>
            </a:r>
            <a:r>
              <a:rPr lang="pt-PT" sz="2400" dirty="0">
                <a:solidFill>
                  <a:srgbClr val="002060"/>
                </a:solidFill>
              </a:rPr>
              <a:t>(PICC).</a:t>
            </a:r>
          </a:p>
          <a:p>
            <a:pPr algn="just"/>
            <a:endParaRPr lang="pt-PT" dirty="0">
              <a:solidFill>
                <a:srgbClr val="002060"/>
              </a:solidFill>
            </a:endParaRPr>
          </a:p>
          <a:p>
            <a:pPr algn="just"/>
            <a:r>
              <a:rPr lang="pt-PT" sz="2400" dirty="0">
                <a:solidFill>
                  <a:srgbClr val="002060"/>
                </a:solidFill>
              </a:rPr>
              <a:t>A reduzida evidência científica, por vezes de baixa qualidade, produzida sobre a utilização destas inovações tecnológicas  </a:t>
            </a:r>
            <a:r>
              <a:rPr lang="pt-PT" sz="2000" dirty="0">
                <a:solidFill>
                  <a:srgbClr val="002060"/>
                </a:solidFill>
              </a:rPr>
              <a:t>(</a:t>
            </a:r>
            <a:r>
              <a:rPr lang="pt-PT" sz="2000" dirty="0" err="1">
                <a:solidFill>
                  <a:srgbClr val="002060"/>
                </a:solidFill>
              </a:rPr>
              <a:t>Lamperti</a:t>
            </a:r>
            <a:r>
              <a:rPr lang="pt-PT" sz="2000" dirty="0">
                <a:solidFill>
                  <a:srgbClr val="002060"/>
                </a:solidFill>
              </a:rPr>
              <a:t> &amp; </a:t>
            </a:r>
            <a:r>
              <a:rPr lang="pt-PT" sz="2000" dirty="0" err="1">
                <a:solidFill>
                  <a:srgbClr val="002060"/>
                </a:solidFill>
              </a:rPr>
              <a:t>Pittiruti</a:t>
            </a:r>
            <a:r>
              <a:rPr lang="pt-PT" sz="2000" dirty="0">
                <a:solidFill>
                  <a:srgbClr val="002060"/>
                </a:solidFill>
              </a:rPr>
              <a:t>, 2013), </a:t>
            </a:r>
            <a:r>
              <a:rPr lang="pt-PT" sz="2400" dirty="0">
                <a:solidFill>
                  <a:srgbClr val="002060"/>
                </a:solidFill>
              </a:rPr>
              <a:t>dificulta a justificação da sua inclusão na prática clínica. </a:t>
            </a:r>
          </a:p>
          <a:p>
            <a:pPr algn="just"/>
            <a:endParaRPr lang="pt-PT" dirty="0">
              <a:solidFill>
                <a:srgbClr val="002060"/>
              </a:solidFill>
            </a:endParaRPr>
          </a:p>
          <a:p>
            <a:pPr algn="just"/>
            <a:r>
              <a:rPr lang="pt-PT" sz="2400" dirty="0">
                <a:solidFill>
                  <a:srgbClr val="002060"/>
                </a:solidFill>
              </a:rPr>
              <a:t>É o enfermeiro que habitualmente realiza a inserção do cateter venoso periférico (CVP), contudo é necessário conhecer e desenvolver competências relacionadas com o uso destas </a:t>
            </a:r>
            <a:r>
              <a:rPr lang="pt-PT" sz="2400" dirty="0" smtClean="0">
                <a:solidFill>
                  <a:srgbClr val="002060"/>
                </a:solidFill>
              </a:rPr>
              <a:t>inovações. </a:t>
            </a:r>
            <a:endParaRPr lang="pt-PT" sz="2400" dirty="0">
              <a:solidFill>
                <a:srgbClr val="002060"/>
              </a:solidFill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7951" y="135844"/>
            <a:ext cx="1478078" cy="1137427"/>
          </a:xfrm>
          <a:prstGeom prst="rect">
            <a:avLst/>
          </a:prstGeom>
        </p:spPr>
      </p:pic>
      <p:pic>
        <p:nvPicPr>
          <p:cNvPr id="5" name="Marcador de Posição de Conteúdo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2186" y="128904"/>
            <a:ext cx="1235499" cy="1006812"/>
          </a:xfrm>
          <a:prstGeom prst="rect">
            <a:avLst/>
          </a:prstGeom>
        </p:spPr>
      </p:pic>
      <p:pic>
        <p:nvPicPr>
          <p:cNvPr id="6" name="Picture 80" descr="2 logo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38270" y="5772609"/>
            <a:ext cx="2526077" cy="101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8772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72719" y="736375"/>
            <a:ext cx="6250424" cy="5842449"/>
          </a:xfrm>
        </p:spPr>
        <p:txBody>
          <a:bodyPr>
            <a:normAutofit/>
          </a:bodyPr>
          <a:lstStyle/>
          <a:p>
            <a:pPr algn="just"/>
            <a:r>
              <a:rPr lang="pt-PT" sz="2400" dirty="0">
                <a:solidFill>
                  <a:srgbClr val="002060"/>
                </a:solidFill>
              </a:rPr>
              <a:t>O método </a:t>
            </a:r>
            <a:r>
              <a:rPr lang="pt-PT" sz="2400" dirty="0" smtClean="0">
                <a:solidFill>
                  <a:srgbClr val="002060"/>
                </a:solidFill>
              </a:rPr>
              <a:t>tradicional pode </a:t>
            </a:r>
            <a:r>
              <a:rPr lang="pt-PT" sz="2400" dirty="0">
                <a:solidFill>
                  <a:srgbClr val="002060"/>
                </a:solidFill>
              </a:rPr>
              <a:t>conduzir a sucessivas tentativas de punção,  com experiências </a:t>
            </a:r>
            <a:r>
              <a:rPr lang="pt-PT" sz="2400" dirty="0" smtClean="0">
                <a:solidFill>
                  <a:srgbClr val="002060"/>
                </a:solidFill>
              </a:rPr>
              <a:t>negativas para o doente e profissional de saúde, com aumento </a:t>
            </a:r>
            <a:r>
              <a:rPr lang="pt-PT" sz="2400" dirty="0">
                <a:solidFill>
                  <a:srgbClr val="002060"/>
                </a:solidFill>
              </a:rPr>
              <a:t>de </a:t>
            </a:r>
            <a:r>
              <a:rPr lang="pt-PT" sz="2400" dirty="0" smtClean="0">
                <a:solidFill>
                  <a:srgbClr val="002060"/>
                </a:solidFill>
              </a:rPr>
              <a:t>custos </a:t>
            </a:r>
            <a:r>
              <a:rPr lang="pt-PT" sz="1800" dirty="0" smtClean="0">
                <a:solidFill>
                  <a:srgbClr val="002060"/>
                </a:solidFill>
              </a:rPr>
              <a:t>(Aponte</a:t>
            </a:r>
            <a:r>
              <a:rPr lang="pt-PT" sz="1800" dirty="0">
                <a:solidFill>
                  <a:srgbClr val="002060"/>
                </a:solidFill>
              </a:rPr>
              <a:t> </a:t>
            </a:r>
            <a:r>
              <a:rPr lang="pt-PT" sz="1800" dirty="0" smtClean="0">
                <a:solidFill>
                  <a:srgbClr val="002060"/>
                </a:solidFill>
              </a:rPr>
              <a:t>eta al., 2007</a:t>
            </a:r>
            <a:r>
              <a:rPr lang="pt-PT" sz="1800" dirty="0">
                <a:solidFill>
                  <a:srgbClr val="002060"/>
                </a:solidFill>
              </a:rPr>
              <a:t>)</a:t>
            </a:r>
            <a:r>
              <a:rPr lang="pt-PT" sz="1800" dirty="0" smtClean="0">
                <a:solidFill>
                  <a:srgbClr val="002060"/>
                </a:solidFill>
              </a:rPr>
              <a:t>. </a:t>
            </a:r>
            <a:endParaRPr lang="pt-PT" sz="1800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endParaRPr lang="pt-PT" dirty="0" smtClean="0">
              <a:solidFill>
                <a:srgbClr val="002060"/>
              </a:solidFill>
            </a:endParaRPr>
          </a:p>
          <a:p>
            <a:pPr algn="just"/>
            <a:endParaRPr lang="pt-PT" dirty="0">
              <a:solidFill>
                <a:srgbClr val="002060"/>
              </a:solidFill>
            </a:endParaRPr>
          </a:p>
          <a:p>
            <a:pPr algn="just"/>
            <a:r>
              <a:rPr lang="pt-PT" sz="2400" dirty="0">
                <a:solidFill>
                  <a:srgbClr val="002060"/>
                </a:solidFill>
              </a:rPr>
              <a:t>As vantagens </a:t>
            </a:r>
            <a:r>
              <a:rPr lang="pt-PT" sz="2400" dirty="0" smtClean="0">
                <a:solidFill>
                  <a:srgbClr val="002060"/>
                </a:solidFill>
              </a:rPr>
              <a:t>do uso de tecnologias são </a:t>
            </a:r>
            <a:r>
              <a:rPr lang="pt-PT" sz="2400" dirty="0">
                <a:solidFill>
                  <a:srgbClr val="002060"/>
                </a:solidFill>
              </a:rPr>
              <a:t>a diminuição do número de tentativas de punção, tempo necessário para a realização </a:t>
            </a:r>
            <a:r>
              <a:rPr lang="pt-PT" sz="2400" dirty="0" smtClean="0">
                <a:solidFill>
                  <a:srgbClr val="002060"/>
                </a:solidFill>
              </a:rPr>
              <a:t>do procedimento, </a:t>
            </a:r>
            <a:r>
              <a:rPr lang="pt-PT" sz="2400" dirty="0">
                <a:solidFill>
                  <a:srgbClr val="002060"/>
                </a:solidFill>
              </a:rPr>
              <a:t>diminuição da dor, menor recurso a cateteres centrais, menor ansiedade e hematomas </a:t>
            </a:r>
            <a:r>
              <a:rPr lang="pt-PT" sz="1800" dirty="0" smtClean="0">
                <a:solidFill>
                  <a:srgbClr val="002060"/>
                </a:solidFill>
              </a:rPr>
              <a:t>(Carter </a:t>
            </a:r>
            <a:r>
              <a:rPr lang="pt-PT" sz="1800" dirty="0" err="1" smtClean="0">
                <a:solidFill>
                  <a:srgbClr val="002060"/>
                </a:solidFill>
              </a:rPr>
              <a:t>et</a:t>
            </a:r>
            <a:r>
              <a:rPr lang="pt-PT" sz="1800" dirty="0" smtClean="0">
                <a:solidFill>
                  <a:srgbClr val="002060"/>
                </a:solidFill>
              </a:rPr>
              <a:t> al., 2015; </a:t>
            </a:r>
            <a:r>
              <a:rPr lang="pt-PT" sz="1800" dirty="0" err="1" smtClean="0">
                <a:solidFill>
                  <a:srgbClr val="002060"/>
                </a:solidFill>
              </a:rPr>
              <a:t>Fumagalli</a:t>
            </a:r>
            <a:r>
              <a:rPr lang="pt-PT" sz="1800" dirty="0">
                <a:solidFill>
                  <a:srgbClr val="002060"/>
                </a:solidFill>
              </a:rPr>
              <a:t> </a:t>
            </a:r>
            <a:r>
              <a:rPr lang="pt-PT" sz="1800" dirty="0" err="1" smtClean="0">
                <a:solidFill>
                  <a:srgbClr val="002060"/>
                </a:solidFill>
              </a:rPr>
              <a:t>et</a:t>
            </a:r>
            <a:r>
              <a:rPr lang="pt-PT" sz="1800" dirty="0" smtClean="0">
                <a:solidFill>
                  <a:srgbClr val="002060"/>
                </a:solidFill>
              </a:rPr>
              <a:t> al., 2016</a:t>
            </a:r>
            <a:r>
              <a:rPr lang="pt-PT" sz="1800" dirty="0">
                <a:solidFill>
                  <a:srgbClr val="002060"/>
                </a:solidFill>
              </a:rPr>
              <a:t>).</a:t>
            </a:r>
            <a:r>
              <a:rPr lang="pt-PT" sz="1800" dirty="0"/>
              <a:t> </a:t>
            </a:r>
            <a:r>
              <a:rPr lang="pt-PT" sz="1800" dirty="0" smtClean="0"/>
              <a:t> </a:t>
            </a:r>
            <a:endParaRPr lang="pt-PT" sz="1800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4664" y="89013"/>
            <a:ext cx="1478078" cy="1137427"/>
          </a:xfrm>
          <a:prstGeom prst="rect">
            <a:avLst/>
          </a:prstGeom>
        </p:spPr>
      </p:pic>
      <p:pic>
        <p:nvPicPr>
          <p:cNvPr id="8" name="Marcador de Posição de Conteúdo 7" descr="Imagem relacionada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450" y="841572"/>
            <a:ext cx="3244907" cy="2276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2" descr="PIV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9949" y="4070295"/>
            <a:ext cx="3364715" cy="2170488"/>
          </a:xfrm>
          <a:prstGeom prst="rect">
            <a:avLst/>
          </a:prstGeom>
          <a:noFill/>
          <a:extLst/>
        </p:spPr>
      </p:pic>
      <p:sp>
        <p:nvSpPr>
          <p:cNvPr id="15" name="CaixaDeTexto 4"/>
          <p:cNvSpPr txBox="1"/>
          <p:nvPr/>
        </p:nvSpPr>
        <p:spPr>
          <a:xfrm>
            <a:off x="7279949" y="6278819"/>
            <a:ext cx="3364715" cy="4616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pt-PT" sz="900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Source</a:t>
            </a:r>
            <a:r>
              <a:rPr lang="pt-PT" sz="9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pt-PT" sz="900" kern="12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pt-PT" sz="9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://www.ultrasoundpodcast.com/2013/02/microcastiv/</a:t>
            </a:r>
            <a:endParaRPr lang="pt-PT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CaixaDeTexto 29"/>
          <p:cNvSpPr txBox="1"/>
          <p:nvPr/>
        </p:nvSpPr>
        <p:spPr>
          <a:xfrm>
            <a:off x="7161451" y="3257814"/>
            <a:ext cx="4540505" cy="5097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pt-PT" sz="1000" kern="1200" dirty="0" err="1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Source</a:t>
            </a:r>
            <a:r>
              <a:rPr lang="pt-PT" sz="1000" kern="12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https://www.google.pt/search?q=The+Active+Vascular+Imaging+Navigation+(</a:t>
            </a:r>
            <a:r>
              <a:rPr lang="pt-PT" sz="10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AVIN) </a:t>
            </a:r>
            <a:endParaRPr lang="pt-PT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Marcador de Posição de Conteúdo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8028" y="-58902"/>
            <a:ext cx="1058330" cy="862437"/>
          </a:xfrm>
          <a:prstGeom prst="rect">
            <a:avLst/>
          </a:prstGeom>
        </p:spPr>
      </p:pic>
      <p:pic>
        <p:nvPicPr>
          <p:cNvPr id="10" name="Picture 80" descr="2 logo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22681" y="5772538"/>
            <a:ext cx="2526077" cy="101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6184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199" y="962952"/>
            <a:ext cx="5999571" cy="5214011"/>
          </a:xfrm>
        </p:spPr>
        <p:txBody>
          <a:bodyPr>
            <a:normAutofit/>
          </a:bodyPr>
          <a:lstStyle/>
          <a:p>
            <a:pPr algn="just"/>
            <a:r>
              <a:rPr lang="pt-PT" sz="2400" dirty="0">
                <a:solidFill>
                  <a:srgbClr val="002060"/>
                </a:solidFill>
              </a:rPr>
              <a:t>I</a:t>
            </a:r>
            <a:r>
              <a:rPr lang="pt-PT" sz="2400" dirty="0" smtClean="0">
                <a:solidFill>
                  <a:srgbClr val="002060"/>
                </a:solidFill>
              </a:rPr>
              <a:t>nvestigações têm </a:t>
            </a:r>
            <a:r>
              <a:rPr lang="pt-PT" sz="2400" dirty="0">
                <a:solidFill>
                  <a:srgbClr val="002060"/>
                </a:solidFill>
              </a:rPr>
              <a:t>demonstrado que elevada percentagem de garrotes está contaminada com </a:t>
            </a:r>
            <a:r>
              <a:rPr lang="pt-PT" sz="2400" i="1" dirty="0" err="1">
                <a:solidFill>
                  <a:srgbClr val="002060"/>
                </a:solidFill>
              </a:rPr>
              <a:t>Staphylococcus</a:t>
            </a:r>
            <a:r>
              <a:rPr lang="pt-PT" sz="2400" i="1" dirty="0">
                <a:solidFill>
                  <a:srgbClr val="002060"/>
                </a:solidFill>
              </a:rPr>
              <a:t> </a:t>
            </a:r>
            <a:r>
              <a:rPr lang="pt-PT" sz="2400" i="1" dirty="0" err="1">
                <a:solidFill>
                  <a:srgbClr val="002060"/>
                </a:solidFill>
              </a:rPr>
              <a:t>aureus</a:t>
            </a:r>
            <a:r>
              <a:rPr lang="pt-PT" sz="2400" dirty="0">
                <a:solidFill>
                  <a:srgbClr val="002060"/>
                </a:solidFill>
              </a:rPr>
              <a:t> e muitos destes microrganismos são resistentes à</a:t>
            </a:r>
            <a:r>
              <a:rPr lang="pt-PT" sz="2400" i="1" dirty="0">
                <a:solidFill>
                  <a:srgbClr val="002060"/>
                </a:solidFill>
              </a:rPr>
              <a:t> </a:t>
            </a:r>
            <a:r>
              <a:rPr lang="pt-PT" sz="2400" dirty="0" err="1">
                <a:solidFill>
                  <a:srgbClr val="002060"/>
                </a:solidFill>
              </a:rPr>
              <a:t>Metilcilina</a:t>
            </a:r>
            <a:r>
              <a:rPr lang="pt-PT" sz="2400" i="1" dirty="0">
                <a:solidFill>
                  <a:srgbClr val="002060"/>
                </a:solidFill>
              </a:rPr>
              <a:t> </a:t>
            </a:r>
            <a:r>
              <a:rPr lang="pt-PT" sz="1800" dirty="0" smtClean="0">
                <a:solidFill>
                  <a:srgbClr val="002060"/>
                </a:solidFill>
              </a:rPr>
              <a:t>(</a:t>
            </a:r>
            <a:r>
              <a:rPr lang="en-US" sz="1800" dirty="0" err="1" smtClean="0">
                <a:solidFill>
                  <a:srgbClr val="002060"/>
                </a:solidFill>
              </a:rPr>
              <a:t>Elhassan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en-US" sz="1800" dirty="0" smtClean="0">
                <a:solidFill>
                  <a:srgbClr val="002060"/>
                </a:solidFill>
              </a:rPr>
              <a:t>&amp; </a:t>
            </a:r>
            <a:r>
              <a:rPr lang="en-US" sz="1800" dirty="0">
                <a:solidFill>
                  <a:srgbClr val="002060"/>
                </a:solidFill>
              </a:rPr>
              <a:t>Dixon, </a:t>
            </a:r>
            <a:r>
              <a:rPr lang="en-US" sz="1800" dirty="0" smtClean="0">
                <a:solidFill>
                  <a:srgbClr val="002060"/>
                </a:solidFill>
              </a:rPr>
              <a:t>2012; </a:t>
            </a:r>
            <a:r>
              <a:rPr lang="en-US" sz="1800" dirty="0" err="1" smtClean="0">
                <a:solidFill>
                  <a:srgbClr val="002060"/>
                </a:solidFill>
              </a:rPr>
              <a:t>Mehmood</a:t>
            </a:r>
            <a:r>
              <a:rPr lang="en-US" sz="1800" dirty="0" smtClean="0">
                <a:solidFill>
                  <a:srgbClr val="002060"/>
                </a:solidFill>
              </a:rPr>
              <a:t>, 2014)</a:t>
            </a:r>
          </a:p>
          <a:p>
            <a:pPr algn="just"/>
            <a:endParaRPr lang="en-US" sz="1800" dirty="0" smtClean="0">
              <a:solidFill>
                <a:srgbClr val="002060"/>
              </a:solidFill>
            </a:endParaRPr>
          </a:p>
          <a:p>
            <a:pPr algn="just"/>
            <a:endParaRPr lang="en-US" sz="1800" dirty="0">
              <a:solidFill>
                <a:srgbClr val="002060"/>
              </a:solidFill>
            </a:endParaRPr>
          </a:p>
          <a:p>
            <a:pPr algn="just"/>
            <a:r>
              <a:rPr lang="en-US" sz="2400" dirty="0" smtClean="0">
                <a:solidFill>
                  <a:srgbClr val="002060"/>
                </a:solidFill>
              </a:rPr>
              <a:t>A</a:t>
            </a:r>
            <a:r>
              <a:rPr lang="pt-PT" sz="2400" dirty="0" smtClean="0">
                <a:solidFill>
                  <a:srgbClr val="002060"/>
                </a:solidFill>
              </a:rPr>
              <a:t> </a:t>
            </a:r>
            <a:r>
              <a:rPr lang="pt-PT" sz="2400" dirty="0">
                <a:solidFill>
                  <a:srgbClr val="002060"/>
                </a:solidFill>
              </a:rPr>
              <a:t>boa fixação do CVP e proteção</a:t>
            </a:r>
            <a:r>
              <a:rPr lang="pt-PT" sz="2400" b="1" dirty="0">
                <a:solidFill>
                  <a:srgbClr val="002060"/>
                </a:solidFill>
              </a:rPr>
              <a:t> </a:t>
            </a:r>
            <a:r>
              <a:rPr lang="pt-PT" sz="2400" dirty="0">
                <a:solidFill>
                  <a:srgbClr val="002060"/>
                </a:solidFill>
              </a:rPr>
              <a:t>do local de inserção, poderá </a:t>
            </a:r>
            <a:r>
              <a:rPr lang="pt-PT" sz="2400" dirty="0" smtClean="0">
                <a:solidFill>
                  <a:srgbClr val="002060"/>
                </a:solidFill>
              </a:rPr>
              <a:t>contribuir </a:t>
            </a:r>
            <a:r>
              <a:rPr lang="pt-PT" sz="2400" dirty="0">
                <a:solidFill>
                  <a:srgbClr val="002060"/>
                </a:solidFill>
              </a:rPr>
              <a:t>para a prevenção de ocorrência de </a:t>
            </a:r>
            <a:r>
              <a:rPr lang="pt-PT" sz="2400" dirty="0" smtClean="0">
                <a:solidFill>
                  <a:srgbClr val="002060"/>
                </a:solidFill>
              </a:rPr>
              <a:t>complicações </a:t>
            </a:r>
            <a:r>
              <a:rPr lang="pt-PT" sz="1900" dirty="0" smtClean="0">
                <a:solidFill>
                  <a:srgbClr val="002060"/>
                </a:solidFill>
              </a:rPr>
              <a:t>(</a:t>
            </a:r>
            <a:r>
              <a:rPr lang="en-US" sz="1900" dirty="0" err="1" smtClean="0">
                <a:solidFill>
                  <a:srgbClr val="002060"/>
                </a:solidFill>
              </a:rPr>
              <a:t>Goossens</a:t>
            </a:r>
            <a:r>
              <a:rPr lang="en-US" sz="1900" dirty="0">
                <a:solidFill>
                  <a:srgbClr val="002060"/>
                </a:solidFill>
              </a:rPr>
              <a:t> </a:t>
            </a:r>
            <a:r>
              <a:rPr lang="en-US" sz="1900" dirty="0" smtClean="0">
                <a:solidFill>
                  <a:srgbClr val="002060"/>
                </a:solidFill>
              </a:rPr>
              <a:t>&amp; </a:t>
            </a:r>
            <a:r>
              <a:rPr lang="en-US" sz="1900" dirty="0" err="1">
                <a:solidFill>
                  <a:srgbClr val="002060"/>
                </a:solidFill>
              </a:rPr>
              <a:t>Hadaway</a:t>
            </a:r>
            <a:r>
              <a:rPr lang="en-US" sz="1900" dirty="0">
                <a:solidFill>
                  <a:srgbClr val="002060"/>
                </a:solidFill>
              </a:rPr>
              <a:t>, </a:t>
            </a:r>
            <a:r>
              <a:rPr lang="en-US" sz="1900" dirty="0" smtClean="0">
                <a:solidFill>
                  <a:srgbClr val="002060"/>
                </a:solidFill>
              </a:rPr>
              <a:t>2014), </a:t>
            </a:r>
            <a:r>
              <a:rPr lang="pt-PT" sz="2400" dirty="0" smtClean="0">
                <a:solidFill>
                  <a:srgbClr val="002060"/>
                </a:solidFill>
              </a:rPr>
              <a:t>embora </a:t>
            </a:r>
            <a:r>
              <a:rPr lang="pt-PT" sz="2400" dirty="0">
                <a:solidFill>
                  <a:srgbClr val="002060"/>
                </a:solidFill>
              </a:rPr>
              <a:t>ainda não esteja claro qual o melhor tipo de penso </a:t>
            </a:r>
            <a:r>
              <a:rPr lang="pt-PT" sz="1900" dirty="0" smtClean="0">
                <a:solidFill>
                  <a:srgbClr val="002060"/>
                </a:solidFill>
              </a:rPr>
              <a:t>(</a:t>
            </a:r>
            <a:r>
              <a:rPr lang="en-US" sz="1900" dirty="0" smtClean="0">
                <a:solidFill>
                  <a:srgbClr val="002060"/>
                </a:solidFill>
              </a:rPr>
              <a:t>Marsh</a:t>
            </a:r>
            <a:r>
              <a:rPr lang="en-US" sz="1900" dirty="0">
                <a:solidFill>
                  <a:srgbClr val="002060"/>
                </a:solidFill>
              </a:rPr>
              <a:t> </a:t>
            </a:r>
            <a:r>
              <a:rPr lang="en-US" sz="1900" dirty="0" smtClean="0">
                <a:solidFill>
                  <a:srgbClr val="002060"/>
                </a:solidFill>
              </a:rPr>
              <a:t>et al. 2015).</a:t>
            </a:r>
            <a:endParaRPr lang="pt-PT" sz="1900" dirty="0">
              <a:solidFill>
                <a:srgbClr val="002060"/>
              </a:solidFill>
            </a:endParaRPr>
          </a:p>
          <a:p>
            <a:pPr algn="just"/>
            <a:endParaRPr lang="en-US" sz="1800" dirty="0" smtClean="0"/>
          </a:p>
          <a:p>
            <a:pPr marL="0" indent="0">
              <a:buNone/>
            </a:pPr>
            <a:endParaRPr lang="pt-PT" sz="1800" dirty="0"/>
          </a:p>
        </p:txBody>
      </p:sp>
      <p:pic>
        <p:nvPicPr>
          <p:cNvPr id="5" name="Picture 6" descr="Resultado de imagem para garrotes descartáveis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841" y="1388934"/>
            <a:ext cx="2857501" cy="1808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Resultado de imagem para penso cateteres venosos periférico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952" y="3848142"/>
            <a:ext cx="2977869" cy="1909721"/>
          </a:xfrm>
          <a:prstGeom prst="rect">
            <a:avLst/>
          </a:prstGeom>
          <a:noFill/>
          <a:extLst/>
        </p:spPr>
      </p:pic>
      <p:sp>
        <p:nvSpPr>
          <p:cNvPr id="8" name="CaixaDeTexto 31"/>
          <p:cNvSpPr txBox="1"/>
          <p:nvPr/>
        </p:nvSpPr>
        <p:spPr>
          <a:xfrm>
            <a:off x="7638975" y="5757863"/>
            <a:ext cx="3171825" cy="4191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pt-PT" sz="900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Source</a:t>
            </a:r>
            <a:r>
              <a:rPr lang="pt-PT" sz="9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pt-PT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pt-PT" sz="9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https://www.google.pt/search?q=pensos+película+cateteres</a:t>
            </a:r>
            <a:endParaRPr lang="pt-PT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CaixaDeTexto 26"/>
          <p:cNvSpPr txBox="1"/>
          <p:nvPr/>
        </p:nvSpPr>
        <p:spPr>
          <a:xfrm>
            <a:off x="7675770" y="3335604"/>
            <a:ext cx="2747645" cy="409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pt-PT" sz="900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Source</a:t>
            </a:r>
            <a:r>
              <a:rPr lang="pt-PT" sz="9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pt-PT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pt-PT" sz="9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https://www.google.pt/search?q=garrotes+descart</a:t>
            </a:r>
            <a:endParaRPr lang="pt-PT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1823" y="-52632"/>
            <a:ext cx="2360177" cy="1816230"/>
          </a:xfrm>
          <a:prstGeom prst="rect">
            <a:avLst/>
          </a:prstGeom>
        </p:spPr>
      </p:pic>
      <p:pic>
        <p:nvPicPr>
          <p:cNvPr id="11" name="Marcador de Posição de Conteúdo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493" y="44816"/>
            <a:ext cx="1058330" cy="862437"/>
          </a:xfrm>
          <a:prstGeom prst="rect">
            <a:avLst/>
          </a:prstGeom>
        </p:spPr>
      </p:pic>
      <p:pic>
        <p:nvPicPr>
          <p:cNvPr id="12" name="Picture 80" descr="2 logo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22681" y="5772538"/>
            <a:ext cx="2526077" cy="101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8909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endParaRPr lang="pt-PT" sz="2400" dirty="0" smtClean="0"/>
          </a:p>
          <a:p>
            <a:pPr algn="just"/>
            <a:r>
              <a:rPr lang="pt-PT" sz="2400" dirty="0" smtClean="0">
                <a:solidFill>
                  <a:srgbClr val="002060"/>
                </a:solidFill>
              </a:rPr>
              <a:t>O </a:t>
            </a:r>
            <a:r>
              <a:rPr lang="pt-PT" sz="2400" dirty="0">
                <a:solidFill>
                  <a:srgbClr val="002060"/>
                </a:solidFill>
              </a:rPr>
              <a:t>PICC apresenta como benefícios a eliminação de múltiplas </a:t>
            </a:r>
            <a:r>
              <a:rPr lang="pt-PT" sz="2400" dirty="0" smtClean="0">
                <a:solidFill>
                  <a:srgbClr val="002060"/>
                </a:solidFill>
              </a:rPr>
              <a:t>punções, </a:t>
            </a:r>
            <a:r>
              <a:rPr lang="pt-PT" sz="2400" dirty="0">
                <a:solidFill>
                  <a:srgbClr val="002060"/>
                </a:solidFill>
              </a:rPr>
              <a:t>minimização da dor e stresse, permite a administração de soluções que não são bem toleradas via CVP </a:t>
            </a:r>
            <a:r>
              <a:rPr lang="pt-PT" sz="1800" dirty="0" smtClean="0">
                <a:solidFill>
                  <a:srgbClr val="002060"/>
                </a:solidFill>
              </a:rPr>
              <a:t>(</a:t>
            </a:r>
            <a:r>
              <a:rPr lang="pt-PT" sz="1800" dirty="0" err="1" smtClean="0">
                <a:solidFill>
                  <a:srgbClr val="002060"/>
                </a:solidFill>
              </a:rPr>
              <a:t>Phillips</a:t>
            </a:r>
            <a:r>
              <a:rPr lang="pt-PT" sz="1800" dirty="0" smtClean="0">
                <a:solidFill>
                  <a:srgbClr val="002060"/>
                </a:solidFill>
              </a:rPr>
              <a:t> &amp; </a:t>
            </a:r>
            <a:r>
              <a:rPr lang="pt-PT" sz="1800" dirty="0" err="1" smtClean="0">
                <a:solidFill>
                  <a:srgbClr val="002060"/>
                </a:solidFill>
              </a:rPr>
              <a:t>Gorski</a:t>
            </a:r>
            <a:r>
              <a:rPr lang="pt-PT" sz="1800" dirty="0">
                <a:solidFill>
                  <a:srgbClr val="002060"/>
                </a:solidFill>
              </a:rPr>
              <a:t>, </a:t>
            </a:r>
            <a:r>
              <a:rPr lang="pt-PT" sz="1800" dirty="0" smtClean="0">
                <a:solidFill>
                  <a:srgbClr val="002060"/>
                </a:solidFill>
              </a:rPr>
              <a:t>2014)</a:t>
            </a:r>
            <a:endParaRPr lang="pt-PT" sz="1800" dirty="0">
              <a:solidFill>
                <a:srgbClr val="002060"/>
              </a:solidFill>
            </a:endParaRPr>
          </a:p>
          <a:p>
            <a:endParaRPr lang="pt-PT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9848" y="1"/>
            <a:ext cx="2251704" cy="1732756"/>
          </a:xfrm>
          <a:prstGeom prst="rect">
            <a:avLst/>
          </a:prstGeom>
        </p:spPr>
      </p:pic>
      <p:pic>
        <p:nvPicPr>
          <p:cNvPr id="6" name="Marcador de Posição de Conteúdo 5" descr="Imagem relacionada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748" y="2014917"/>
            <a:ext cx="3617139" cy="313970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30"/>
          <p:cNvSpPr txBox="1"/>
          <p:nvPr/>
        </p:nvSpPr>
        <p:spPr>
          <a:xfrm>
            <a:off x="7431101" y="5319260"/>
            <a:ext cx="3679263" cy="3949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pt-PT" sz="900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Source</a:t>
            </a:r>
            <a:r>
              <a:rPr lang="pt-PT" sz="9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pt-PT" sz="900" kern="12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pt-PT" sz="9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://www.google.pt/search?q=picc </a:t>
            </a:r>
            <a:endParaRPr lang="pt-PT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Marcador de Posição de Conteúdo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567" y="40896"/>
            <a:ext cx="1058330" cy="862437"/>
          </a:xfrm>
          <a:prstGeom prst="rect">
            <a:avLst/>
          </a:prstGeom>
        </p:spPr>
      </p:pic>
      <p:pic>
        <p:nvPicPr>
          <p:cNvPr id="9" name="Picture 80" descr="2 logo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22681" y="5772538"/>
            <a:ext cx="2526077" cy="101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9324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dirty="0" smtClean="0">
                <a:solidFill>
                  <a:srgbClr val="002060"/>
                </a:solidFill>
              </a:rPr>
              <a:t>Objetivos</a:t>
            </a:r>
            <a:endParaRPr lang="pt-PT" b="1" dirty="0">
              <a:solidFill>
                <a:srgbClr val="00206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31760" y="1446311"/>
            <a:ext cx="10644398" cy="4866053"/>
          </a:xfrm>
        </p:spPr>
        <p:txBody>
          <a:bodyPr>
            <a:normAutofit/>
          </a:bodyPr>
          <a:lstStyle/>
          <a:p>
            <a:pPr algn="just"/>
            <a:r>
              <a:rPr lang="pt-PT" sz="2400" dirty="0" smtClean="0">
                <a:solidFill>
                  <a:srgbClr val="002060"/>
                </a:solidFill>
              </a:rPr>
              <a:t>Contribuir </a:t>
            </a:r>
            <a:r>
              <a:rPr lang="pt-PT" sz="2400" dirty="0">
                <a:solidFill>
                  <a:srgbClr val="002060"/>
                </a:solidFill>
              </a:rPr>
              <a:t>para a prevenção de infeções hospitalares, através da mudança de práticas dos enfermeiros relacionadas com os cuidados a doentes com cateteres venosos periféricos (</a:t>
            </a:r>
            <a:r>
              <a:rPr lang="pt-PT" sz="2400" dirty="0" err="1">
                <a:solidFill>
                  <a:srgbClr val="002060"/>
                </a:solidFill>
              </a:rPr>
              <a:t>CVPs</a:t>
            </a:r>
            <a:r>
              <a:rPr lang="pt-PT" sz="2400" dirty="0" smtClean="0">
                <a:solidFill>
                  <a:srgbClr val="002060"/>
                </a:solidFill>
              </a:rPr>
              <a:t>);</a:t>
            </a:r>
          </a:p>
          <a:p>
            <a:pPr marL="0" indent="0" algn="just">
              <a:buNone/>
            </a:pPr>
            <a:endParaRPr lang="pt-PT" sz="2400" dirty="0">
              <a:solidFill>
                <a:srgbClr val="002060"/>
              </a:solidFill>
            </a:endParaRPr>
          </a:p>
          <a:p>
            <a:pPr algn="just"/>
            <a:r>
              <a:rPr lang="pt-PT" sz="2400" dirty="0" smtClean="0">
                <a:solidFill>
                  <a:srgbClr val="002060"/>
                </a:solidFill>
              </a:rPr>
              <a:t>Implementar </a:t>
            </a:r>
            <a:r>
              <a:rPr lang="pt-PT" sz="2400" dirty="0">
                <a:solidFill>
                  <a:srgbClr val="002060"/>
                </a:solidFill>
              </a:rPr>
              <a:t>tecnologias inovadoras na prática clínica</a:t>
            </a:r>
            <a:r>
              <a:rPr lang="pt-PT" sz="2400" dirty="0" smtClean="0">
                <a:solidFill>
                  <a:srgbClr val="002060"/>
                </a:solidFill>
              </a:rPr>
              <a:t>;</a:t>
            </a:r>
          </a:p>
          <a:p>
            <a:pPr algn="just"/>
            <a:endParaRPr lang="pt-PT" sz="2400" dirty="0">
              <a:solidFill>
                <a:srgbClr val="002060"/>
              </a:solidFill>
            </a:endParaRPr>
          </a:p>
          <a:p>
            <a:pPr algn="just"/>
            <a:r>
              <a:rPr lang="pt-PT" sz="2400" dirty="0" smtClean="0">
                <a:solidFill>
                  <a:srgbClr val="002060"/>
                </a:solidFill>
              </a:rPr>
              <a:t>Contribuir </a:t>
            </a:r>
            <a:r>
              <a:rPr lang="pt-PT" sz="2400" dirty="0">
                <a:solidFill>
                  <a:srgbClr val="002060"/>
                </a:solidFill>
              </a:rPr>
              <a:t>para o aumento do conhecimento científico, integrando o conhecimento da praxis com o da investigação</a:t>
            </a:r>
            <a:r>
              <a:rPr lang="pt-PT" sz="2400" dirty="0" smtClean="0">
                <a:solidFill>
                  <a:srgbClr val="002060"/>
                </a:solidFill>
              </a:rPr>
              <a:t>;</a:t>
            </a:r>
          </a:p>
          <a:p>
            <a:pPr algn="just"/>
            <a:endParaRPr lang="pt-PT" sz="2400" dirty="0">
              <a:solidFill>
                <a:srgbClr val="002060"/>
              </a:solidFill>
            </a:endParaRPr>
          </a:p>
          <a:p>
            <a:pPr algn="just"/>
            <a:r>
              <a:rPr lang="pt-PT" sz="2400" dirty="0" smtClean="0">
                <a:solidFill>
                  <a:srgbClr val="002060"/>
                </a:solidFill>
              </a:rPr>
              <a:t>Facilitar </a:t>
            </a:r>
            <a:r>
              <a:rPr lang="pt-PT" sz="2400" dirty="0">
                <a:solidFill>
                  <a:srgbClr val="002060"/>
                </a:solidFill>
              </a:rPr>
              <a:t>a criação de redes de investigação, através da articulação de instituições de ensino politécnico e contextos de prática clínica, dando continuidade aos ideais estabelecidos no projeto.</a:t>
            </a:r>
          </a:p>
          <a:p>
            <a:pPr marL="0" indent="0" algn="just">
              <a:buNone/>
            </a:pPr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6424" y="0"/>
            <a:ext cx="1879471" cy="1446311"/>
          </a:xfrm>
          <a:prstGeom prst="rect">
            <a:avLst/>
          </a:prstGeom>
        </p:spPr>
      </p:pic>
      <p:pic>
        <p:nvPicPr>
          <p:cNvPr id="5" name="Marcador de Posição de Conteúdo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567" y="40896"/>
            <a:ext cx="1058330" cy="862437"/>
          </a:xfrm>
          <a:prstGeom prst="rect">
            <a:avLst/>
          </a:prstGeom>
        </p:spPr>
      </p:pic>
      <p:pic>
        <p:nvPicPr>
          <p:cNvPr id="6" name="Picture 80" descr="2 logo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90921" y="5845438"/>
            <a:ext cx="2526077" cy="101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2521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b="1" dirty="0" smtClean="0">
                <a:solidFill>
                  <a:srgbClr val="002060"/>
                </a:solidFill>
              </a:rPr>
              <a:t>Metodologia</a:t>
            </a:r>
            <a:endParaRPr lang="pt-PT" b="1" dirty="0">
              <a:solidFill>
                <a:srgbClr val="00206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b="1" dirty="0" smtClean="0">
                <a:solidFill>
                  <a:srgbClr val="002060"/>
                </a:solidFill>
              </a:rPr>
              <a:t>Investigação-ação/1ª Fase</a:t>
            </a:r>
            <a:r>
              <a:rPr lang="pt-PT" dirty="0">
                <a:solidFill>
                  <a:srgbClr val="002060"/>
                </a:solidFill>
              </a:rPr>
              <a:t> </a:t>
            </a:r>
            <a:r>
              <a:rPr lang="pt-PT" dirty="0" smtClean="0">
                <a:solidFill>
                  <a:srgbClr val="002060"/>
                </a:solidFill>
              </a:rPr>
              <a:t> </a:t>
            </a:r>
          </a:p>
          <a:p>
            <a:pPr marL="0" indent="0">
              <a:buNone/>
            </a:pPr>
            <a:endParaRPr lang="pt-PT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pt-PT" sz="2400" b="1" dirty="0" smtClean="0">
                <a:solidFill>
                  <a:srgbClr val="002060"/>
                </a:solidFill>
              </a:rPr>
              <a:t>Atividade </a:t>
            </a:r>
            <a:r>
              <a:rPr lang="pt-PT" sz="2400" b="1" dirty="0">
                <a:solidFill>
                  <a:srgbClr val="002060"/>
                </a:solidFill>
              </a:rPr>
              <a:t>1: Revisão Sistemática da </a:t>
            </a:r>
            <a:r>
              <a:rPr lang="pt-PT" sz="2400" b="1" dirty="0" smtClean="0">
                <a:solidFill>
                  <a:srgbClr val="002060"/>
                </a:solidFill>
              </a:rPr>
              <a:t>Literatura.</a:t>
            </a:r>
            <a:endParaRPr lang="pt-PT" sz="24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pt-PT" sz="24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pt-PT" sz="24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pt-PT" sz="2400" b="1" dirty="0" smtClean="0">
                <a:solidFill>
                  <a:srgbClr val="002060"/>
                </a:solidFill>
              </a:rPr>
              <a:t>Atividade </a:t>
            </a:r>
            <a:r>
              <a:rPr lang="pt-PT" sz="2400" b="1" dirty="0">
                <a:solidFill>
                  <a:srgbClr val="002060"/>
                </a:solidFill>
              </a:rPr>
              <a:t>2 -Investigação </a:t>
            </a:r>
            <a:r>
              <a:rPr lang="pt-PT" sz="2400" b="1" dirty="0" smtClean="0">
                <a:solidFill>
                  <a:srgbClr val="002060"/>
                </a:solidFill>
              </a:rPr>
              <a:t>Clínica </a:t>
            </a:r>
            <a:r>
              <a:rPr lang="pt-PT" sz="2400" b="1" dirty="0">
                <a:solidFill>
                  <a:srgbClr val="002060"/>
                </a:solidFill>
              </a:rPr>
              <a:t>1: Identificar o impacte das práticas e tecnologias em </a:t>
            </a:r>
            <a:r>
              <a:rPr lang="pt-PT" sz="2400" b="1" dirty="0" smtClean="0">
                <a:solidFill>
                  <a:srgbClr val="002060"/>
                </a:solidFill>
              </a:rPr>
              <a:t>uso</a:t>
            </a:r>
            <a:r>
              <a:rPr lang="pt-PT" sz="2400" b="1" dirty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pt-PT" sz="2400" b="1" dirty="0">
                <a:solidFill>
                  <a:srgbClr val="002060"/>
                </a:solidFill>
              </a:rPr>
              <a:t> </a:t>
            </a:r>
          </a:p>
          <a:p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9848" y="1"/>
            <a:ext cx="2251704" cy="1732756"/>
          </a:xfrm>
          <a:prstGeom prst="rect">
            <a:avLst/>
          </a:prstGeom>
        </p:spPr>
      </p:pic>
      <p:pic>
        <p:nvPicPr>
          <p:cNvPr id="5" name="Marcador de Posição de Conteúdo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567" y="40896"/>
            <a:ext cx="1058330" cy="862437"/>
          </a:xfrm>
          <a:prstGeom prst="rect">
            <a:avLst/>
          </a:prstGeom>
        </p:spPr>
      </p:pic>
      <p:pic>
        <p:nvPicPr>
          <p:cNvPr id="6" name="Picture 80" descr="2 logo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90921" y="5845438"/>
            <a:ext cx="2526077" cy="101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8999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 b="1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927212" y="1732757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pt-PT" sz="3000" b="1" dirty="0" smtClean="0">
                <a:solidFill>
                  <a:srgbClr val="002060"/>
                </a:solidFill>
              </a:rPr>
              <a:t>Investigação-ação/2ª Fase</a:t>
            </a:r>
            <a:r>
              <a:rPr lang="pt-PT" sz="3000" dirty="0">
                <a:solidFill>
                  <a:srgbClr val="002060"/>
                </a:solidFill>
              </a:rPr>
              <a:t> </a:t>
            </a:r>
            <a:r>
              <a:rPr lang="pt-PT" sz="3000" dirty="0" smtClean="0">
                <a:solidFill>
                  <a:srgbClr val="002060"/>
                </a:solidFill>
              </a:rPr>
              <a:t> </a:t>
            </a:r>
          </a:p>
          <a:p>
            <a:pPr marL="0" indent="0">
              <a:buNone/>
            </a:pPr>
            <a:endParaRPr lang="pt-PT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pt-PT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pt-PT" sz="2600" b="1" dirty="0" smtClean="0">
                <a:solidFill>
                  <a:srgbClr val="002060"/>
                </a:solidFill>
              </a:rPr>
              <a:t>Atividade </a:t>
            </a:r>
            <a:r>
              <a:rPr lang="pt-PT" sz="2600" b="1" dirty="0">
                <a:solidFill>
                  <a:srgbClr val="002060"/>
                </a:solidFill>
              </a:rPr>
              <a:t>3: Painéis de discussão e formação avançada para a transferibilidade de </a:t>
            </a:r>
            <a:r>
              <a:rPr lang="pt-PT" sz="2600" b="1" dirty="0" smtClean="0">
                <a:solidFill>
                  <a:srgbClr val="002060"/>
                </a:solidFill>
              </a:rPr>
              <a:t>tecnologias.</a:t>
            </a:r>
          </a:p>
          <a:p>
            <a:pPr marL="0" indent="0">
              <a:buNone/>
            </a:pPr>
            <a:endParaRPr lang="pt-PT" sz="2400" b="1" dirty="0">
              <a:solidFill>
                <a:srgbClr val="002060"/>
              </a:solidFill>
            </a:endParaRPr>
          </a:p>
          <a:p>
            <a:pPr algn="just"/>
            <a:r>
              <a:rPr lang="pt-PT" sz="2600" dirty="0" smtClean="0">
                <a:solidFill>
                  <a:srgbClr val="002060"/>
                </a:solidFill>
              </a:rPr>
              <a:t>Identificar </a:t>
            </a:r>
            <a:r>
              <a:rPr lang="pt-PT" sz="2600" dirty="0">
                <a:solidFill>
                  <a:srgbClr val="002060"/>
                </a:solidFill>
              </a:rPr>
              <a:t>com a equipa de enfermagem algumas práticas associadas a inovações tecnológicas que contribuam na prevenção de infeções relacionadas com os </a:t>
            </a:r>
            <a:r>
              <a:rPr lang="pt-PT" sz="2600" dirty="0" err="1">
                <a:solidFill>
                  <a:srgbClr val="002060"/>
                </a:solidFill>
              </a:rPr>
              <a:t>CVPs</a:t>
            </a:r>
            <a:r>
              <a:rPr lang="pt-PT" sz="2600" dirty="0">
                <a:solidFill>
                  <a:srgbClr val="002060"/>
                </a:solidFill>
              </a:rPr>
              <a:t>;</a:t>
            </a:r>
          </a:p>
          <a:p>
            <a:pPr algn="just"/>
            <a:r>
              <a:rPr lang="pt-PT" sz="2600" dirty="0" smtClean="0">
                <a:solidFill>
                  <a:srgbClr val="002060"/>
                </a:solidFill>
              </a:rPr>
              <a:t>Capacitar </a:t>
            </a:r>
            <a:r>
              <a:rPr lang="pt-PT" sz="2600" dirty="0">
                <a:solidFill>
                  <a:srgbClr val="002060"/>
                </a:solidFill>
              </a:rPr>
              <a:t>os enfermeiros para o uso de algumas tecnologias inovadoras que contribuam para a prevenção de infeções.</a:t>
            </a:r>
          </a:p>
          <a:p>
            <a:pPr marL="0" indent="0">
              <a:buNone/>
            </a:pPr>
            <a:endParaRPr lang="pt-PT" sz="2400" b="1" dirty="0"/>
          </a:p>
          <a:p>
            <a:endParaRPr lang="pt-PT" b="1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9848" y="1"/>
            <a:ext cx="2251704" cy="1732756"/>
          </a:xfrm>
          <a:prstGeom prst="rect">
            <a:avLst/>
          </a:prstGeom>
        </p:spPr>
      </p:pic>
      <p:pic>
        <p:nvPicPr>
          <p:cNvPr id="5" name="Marcador de Posição de Conteúdo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567" y="40896"/>
            <a:ext cx="1058330" cy="862437"/>
          </a:xfrm>
          <a:prstGeom prst="rect">
            <a:avLst/>
          </a:prstGeom>
        </p:spPr>
      </p:pic>
      <p:pic>
        <p:nvPicPr>
          <p:cNvPr id="6" name="Picture 80" descr="2 logo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90921" y="5845438"/>
            <a:ext cx="2526077" cy="101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8352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1655</Words>
  <Application>Microsoft Office PowerPoint</Application>
  <PresentationFormat>Ecrã Panorâmico</PresentationFormat>
  <Paragraphs>110</Paragraphs>
  <Slides>12</Slides>
  <Notes>8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Tema do Office</vt:lpstr>
      <vt:lpstr>Transferência de inovação tecnológica para as práticas dos enfermeiros: contributos para a prevenção de infeções </vt:lpstr>
      <vt:lpstr>Introdução</vt:lpstr>
      <vt:lpstr>Apresentação do PowerPoint</vt:lpstr>
      <vt:lpstr>Apresentação do PowerPoint</vt:lpstr>
      <vt:lpstr>Apresentação do PowerPoint</vt:lpstr>
      <vt:lpstr>Apresentação do PowerPoint</vt:lpstr>
      <vt:lpstr>Objetivos</vt:lpstr>
      <vt:lpstr>Metodologia</vt:lpstr>
      <vt:lpstr>Apresentação do PowerPoint</vt:lpstr>
      <vt:lpstr>Apresentação do PowerPoint</vt:lpstr>
      <vt:lpstr>Fase de Desenvolvimento do Projeto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Anabela</dc:creator>
  <cp:lastModifiedBy>Anabela</cp:lastModifiedBy>
  <cp:revision>82</cp:revision>
  <dcterms:created xsi:type="dcterms:W3CDTF">2017-07-02T07:22:23Z</dcterms:created>
  <dcterms:modified xsi:type="dcterms:W3CDTF">2017-07-03T22:41:25Z</dcterms:modified>
</cp:coreProperties>
</file>