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34" r:id="rId2"/>
    <p:sldId id="326" r:id="rId3"/>
    <p:sldId id="328" r:id="rId4"/>
    <p:sldId id="391" r:id="rId5"/>
    <p:sldId id="394" r:id="rId6"/>
    <p:sldId id="392" r:id="rId7"/>
    <p:sldId id="399" r:id="rId8"/>
    <p:sldId id="393" r:id="rId9"/>
    <p:sldId id="396" r:id="rId10"/>
    <p:sldId id="395" r:id="rId11"/>
    <p:sldId id="397" r:id="rId12"/>
    <p:sldId id="398" r:id="rId13"/>
    <p:sldId id="401" r:id="rId14"/>
    <p:sldId id="402" r:id="rId15"/>
  </p:sldIdLst>
  <p:sldSz cx="9144000" cy="6858000" type="screen4x3"/>
  <p:notesSz cx="6858000" cy="9144000"/>
  <p:custDataLst>
    <p:tags r:id="rId18"/>
  </p:custDataLst>
  <p:defaultTextStyle>
    <a:lvl1pPr marL="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  <a:extLst/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165A3"/>
    <a:srgbClr val="000000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Destaqu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3775" autoAdjust="0"/>
    <p:restoredTop sz="94434" autoAdjust="0"/>
  </p:normalViewPr>
  <p:slideViewPr>
    <p:cSldViewPr snapToGrid="0" snapToObjects="1">
      <p:cViewPr varScale="1">
        <p:scale>
          <a:sx n="68" d="100"/>
          <a:sy n="68" d="100"/>
        </p:scale>
        <p:origin x="928" y="52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45005" cy="45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l">
              <a:defRPr sz="1200"/>
            </a:lvl1pPr>
            <a:extLst/>
          </a:lstStyle>
          <a:p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r">
              <a:defRPr sz="1200"/>
            </a:lvl1pPr>
            <a:extLst/>
          </a:lstStyle>
          <a:p>
            <a:fld id="{6E7D018D-748F-47BF-843A-40349A141CAC}" type="datetimeFigureOut">
              <a:rPr lang="en-US" smtClean="0"/>
              <a:pPr/>
              <a:t>2017-07-03</a:t>
            </a:fld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l">
              <a:defRPr sz="1200"/>
            </a:lvl1pPr>
            <a:extLst/>
          </a:lstStyle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r">
              <a:defRPr sz="1200"/>
            </a:lvl1pPr>
            <a:extLst/>
          </a:lstStyle>
          <a:p>
            <a:fld id="{04AC5213-BACC-41AB-9B61-B40CF6C5296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715903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l">
              <a:defRPr sz="1200"/>
            </a:lvl1pPr>
            <a:extLst/>
          </a:lstStyle>
          <a:p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r">
              <a:defRPr sz="1200"/>
            </a:lvl1pPr>
            <a:extLst/>
          </a:lstStyle>
          <a:p>
            <a:fld id="{23E9B8FB-2ABD-42C9-A6DA-A6789EAF441D}" type="datetimeFigureOut">
              <a:rPr lang="en-US" smtClean="0"/>
              <a:pPr/>
              <a:t>2017-07-03</a:t>
            </a:fld>
            <a:endParaRPr lang="en-US"/>
          </a:p>
        </p:txBody>
      </p:sp>
      <p:sp>
        <p:nvSpPr>
          <p:cNvPr id="4" name="Rectangle 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rtlCol="0" anchor="ctr"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6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l">
              <a:defRPr sz="1200"/>
            </a:lvl1pPr>
            <a:extLst/>
          </a:lstStyle>
          <a:p>
            <a:endParaRPr lang="en-US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r">
              <a:defRPr sz="1200"/>
            </a:lvl1pPr>
            <a:extLst/>
          </a:lstStyle>
          <a:p>
            <a:fld id="{BE2A7042-DEED-4AA1-9E89-4A16B257257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75222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rtl="0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>
      <a:defRPr sz="1200" kern="1200">
        <a:solidFill>
          <a:schemeClr val="tx1"/>
        </a:solidFill>
        <a:latin typeface="+mn-lt"/>
        <a:ea typeface="+mn-ea"/>
        <a:cs typeface="+mn-cs"/>
      </a:defRPr>
    </a:lvl9pPr>
    <a:extLst/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lbum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331788" y="1721922"/>
            <a:ext cx="8658225" cy="4940816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ortrai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6"/>
          <p:cNvSpPr>
            <a:spLocks noGrp="1"/>
          </p:cNvSpPr>
          <p:nvPr>
            <p:ph type="dt" sz="half" idx="12"/>
          </p:nvPr>
        </p:nvSpPr>
        <p:spPr>
          <a:xfrm rot="16200000">
            <a:off x="7696200" y="1012825"/>
            <a:ext cx="2133600" cy="365125"/>
          </a:xfrm>
          <a:prstGeom prst="rect">
            <a:avLst/>
          </a:prstGeom>
        </p:spPr>
        <p:txBody>
          <a:bodyPr/>
          <a:lstStyle/>
          <a:p>
            <a:pPr algn="r"/>
            <a:fld id="{9668B50E-0B48-4566-8609-C51CF752A7DF}" type="datetimeFigureOut">
              <a:rPr lang="en-US" smtClean="0">
                <a:solidFill>
                  <a:schemeClr val="bg1"/>
                </a:solidFill>
              </a:rPr>
              <a:pPr algn="r"/>
              <a:t>2017-07-03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3"/>
          </p:nvPr>
        </p:nvSpPr>
        <p:spPr>
          <a:xfrm rot="5400000">
            <a:off x="8278813" y="5962650"/>
            <a:ext cx="968375" cy="365125"/>
          </a:xfrm>
          <a:prstGeom prst="rect">
            <a:avLst/>
          </a:prstGeom>
        </p:spPr>
        <p:txBody>
          <a:bodyPr/>
          <a:lstStyle/>
          <a:p>
            <a:fld id="{8A4431D5-1B33-458B-8AFD-CECCB0FA18CB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4"/>
          </p:nvPr>
        </p:nvSpPr>
        <p:spPr>
          <a:xfrm rot="16200000">
            <a:off x="7162800" y="3832226"/>
            <a:ext cx="32004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323528" y="188640"/>
            <a:ext cx="4752528" cy="6336703"/>
          </a:xfrm>
          <a:prstGeom prst="rect">
            <a:avLst/>
          </a:prstGeom>
          <a:noFill/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5076056" y="188640"/>
            <a:ext cx="3229744" cy="4320480"/>
          </a:xfrm>
          <a:prstGeom prst="rect">
            <a:avLst/>
          </a:prstGeom>
        </p:spPr>
        <p:txBody>
          <a:bodyPr anchor="t" anchorCtr="0"/>
          <a:lstStyle/>
          <a:p>
            <a:r>
              <a:rPr lang="en-US" dirty="0"/>
              <a:t>Click to edit Master title style</a:t>
            </a:r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Portrai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6"/>
          <p:cNvSpPr>
            <a:spLocks noGrp="1"/>
          </p:cNvSpPr>
          <p:nvPr>
            <p:ph type="dt" sz="half" idx="12"/>
          </p:nvPr>
        </p:nvSpPr>
        <p:spPr>
          <a:xfrm rot="16200000">
            <a:off x="7696200" y="1012825"/>
            <a:ext cx="2133600" cy="365125"/>
          </a:xfrm>
          <a:prstGeom prst="rect">
            <a:avLst/>
          </a:prstGeom>
        </p:spPr>
        <p:txBody>
          <a:bodyPr/>
          <a:lstStyle/>
          <a:p>
            <a:pPr algn="r"/>
            <a:fld id="{9668B50E-0B48-4566-8609-C51CF752A7DF}" type="datetimeFigureOut">
              <a:rPr lang="en-US" smtClean="0">
                <a:solidFill>
                  <a:schemeClr val="bg1"/>
                </a:solidFill>
              </a:rPr>
              <a:pPr algn="r"/>
              <a:t>2017-07-03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3"/>
          </p:nvPr>
        </p:nvSpPr>
        <p:spPr>
          <a:xfrm rot="5400000">
            <a:off x="8278813" y="5962650"/>
            <a:ext cx="968375" cy="365125"/>
          </a:xfrm>
          <a:prstGeom prst="rect">
            <a:avLst/>
          </a:prstGeom>
        </p:spPr>
        <p:txBody>
          <a:bodyPr/>
          <a:lstStyle/>
          <a:p>
            <a:fld id="{8A4431D5-1B33-458B-8AFD-CECCB0FA18CB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4"/>
          </p:nvPr>
        </p:nvSpPr>
        <p:spPr>
          <a:xfrm rot="16200000">
            <a:off x="7162800" y="3832226"/>
            <a:ext cx="32004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3635896" y="188640"/>
            <a:ext cx="4752528" cy="6336703"/>
          </a:xfrm>
          <a:prstGeom prst="rect">
            <a:avLst/>
          </a:prstGeom>
          <a:noFill/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3229744" cy="4320480"/>
          </a:xfrm>
          <a:prstGeom prst="rect">
            <a:avLst/>
          </a:prstGeom>
        </p:spPr>
        <p:txBody>
          <a:bodyPr anchor="t" anchorCtr="0"/>
          <a:lstStyle/>
          <a:p>
            <a:r>
              <a:rPr lang="en-US" dirty="0"/>
              <a:t>Click to edit Master title style</a:t>
            </a:r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 rot="16200000">
            <a:off x="7696200" y="1012825"/>
            <a:ext cx="2133600" cy="365125"/>
          </a:xfrm>
          <a:prstGeom prst="rect">
            <a:avLst/>
          </a:prstGeom>
        </p:spPr>
        <p:txBody>
          <a:bodyPr/>
          <a:lstStyle/>
          <a:p>
            <a:fld id="{9668B50E-0B48-4566-8609-C51CF752A7DF}" type="datetimeFigureOut">
              <a:rPr lang="en-US" smtClean="0"/>
              <a:pPr/>
              <a:t>2017-07-03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 rot="16200000">
            <a:off x="7162800" y="3832226"/>
            <a:ext cx="32004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 rot="5400000">
            <a:off x="8278813" y="5962650"/>
            <a:ext cx="968375" cy="365125"/>
          </a:xfrm>
          <a:prstGeom prst="rect">
            <a:avLst/>
          </a:prstGeom>
        </p:spPr>
        <p:txBody>
          <a:bodyPr/>
          <a:lstStyle/>
          <a:p>
            <a:fld id="{8A4431D5-1B33-458B-8AFD-CECCB0FA18C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andscap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15"/>
          <p:cNvSpPr>
            <a:spLocks noGrp="1" noChangeAspect="1"/>
          </p:cNvSpPr>
          <p:nvPr>
            <p:ph type="pic" sz="quarter" idx="10"/>
          </p:nvPr>
        </p:nvSpPr>
        <p:spPr>
          <a:xfrm>
            <a:off x="533400" y="218390"/>
            <a:ext cx="7467600" cy="56007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t"/>
          <a:lstStyle>
            <a:lvl1pPr marL="0" indent="0" algn="ctr" rtl="0" latinLnBrk="0">
              <a:spcBef>
                <a:spcPct val="20000"/>
              </a:spcBef>
              <a:defRPr lang="en-US" sz="200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FontTx/>
              <a:buNone/>
            </a:pPr>
            <a:r>
              <a:rPr lang="en-US" sz="2000">
                <a:solidFill>
                  <a:schemeClr val="tx2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lang="en-US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1" hasCustomPrompt="1"/>
          </p:nvPr>
        </p:nvSpPr>
        <p:spPr>
          <a:xfrm>
            <a:off x="533400" y="5943600"/>
            <a:ext cx="7467600" cy="762000"/>
          </a:xfrm>
          <a:prstGeom prst="rect">
            <a:avLst/>
          </a:prstGeom>
        </p:spPr>
        <p:txBody>
          <a:bodyPr anchor="t" anchorCtr="0"/>
          <a:lstStyle>
            <a:lvl1pPr marL="0" marR="0" indent="0" algn="r">
              <a:buFontTx/>
              <a:buNone/>
              <a:defRPr sz="2400" i="0" baseline="0"/>
            </a:lvl1pPr>
            <a:extLst/>
          </a:lstStyle>
          <a:p>
            <a:pPr lvl="0"/>
            <a:r>
              <a:rPr lang="en-US" dirty="0"/>
              <a:t>Click to add caption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2"/>
          </p:nvPr>
        </p:nvSpPr>
        <p:spPr>
          <a:xfrm rot="16200000">
            <a:off x="7696200" y="1012825"/>
            <a:ext cx="2133600" cy="365125"/>
          </a:xfrm>
          <a:prstGeom prst="rect">
            <a:avLst/>
          </a:prstGeom>
        </p:spPr>
        <p:txBody>
          <a:bodyPr/>
          <a:lstStyle/>
          <a:p>
            <a:pPr algn="r"/>
            <a:fld id="{9668B50E-0B48-4566-8609-C51CF752A7DF}" type="datetimeFigureOut">
              <a:rPr lang="en-US" smtClean="0">
                <a:solidFill>
                  <a:schemeClr val="bg1"/>
                </a:solidFill>
              </a:rPr>
              <a:pPr algn="r"/>
              <a:t>2017-07-03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3"/>
          </p:nvPr>
        </p:nvSpPr>
        <p:spPr>
          <a:xfrm rot="5400000">
            <a:off x="8278813" y="5962650"/>
            <a:ext cx="968375" cy="365125"/>
          </a:xfrm>
          <a:prstGeom prst="rect">
            <a:avLst/>
          </a:prstGeom>
        </p:spPr>
        <p:txBody>
          <a:bodyPr/>
          <a:lstStyle/>
          <a:p>
            <a:fld id="{8A4431D5-1B33-458B-8AFD-CECCB0FA18CB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4"/>
          </p:nvPr>
        </p:nvSpPr>
        <p:spPr>
          <a:xfrm rot="16200000">
            <a:off x="7162800" y="3832226"/>
            <a:ext cx="32004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ortrai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icture Placeholder 23"/>
          <p:cNvSpPr>
            <a:spLocks noGrp="1"/>
          </p:cNvSpPr>
          <p:nvPr>
            <p:ph type="pic" sz="quarter" idx="10"/>
          </p:nvPr>
        </p:nvSpPr>
        <p:spPr>
          <a:xfrm>
            <a:off x="304800" y="228600"/>
            <a:ext cx="4754880" cy="63246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t"/>
          <a:lstStyle>
            <a:lvl1pPr marL="0" indent="0" algn="ctr" rtl="0" latinLnBrk="0">
              <a:spcBef>
                <a:spcPct val="20000"/>
              </a:spcBef>
              <a:defRPr lang="en-US" sz="20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FontTx/>
              <a:buNone/>
            </a:pPr>
            <a:r>
              <a:rPr lang="en-US" sz="2000">
                <a:solidFill>
                  <a:schemeClr val="tx2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lang="en-US" sz="20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5" name="Text Placeholder 24"/>
          <p:cNvSpPr>
            <a:spLocks noGrp="1"/>
          </p:cNvSpPr>
          <p:nvPr>
            <p:ph type="body" sz="quarter" idx="11" hasCustomPrompt="1"/>
          </p:nvPr>
        </p:nvSpPr>
        <p:spPr>
          <a:xfrm>
            <a:off x="5105400" y="228600"/>
            <a:ext cx="3200400" cy="3810000"/>
          </a:xfrm>
          <a:prstGeom prst="rect">
            <a:avLst/>
          </a:prstGeom>
        </p:spPr>
        <p:txBody>
          <a:bodyPr tIns="91440" bIns="91440" anchor="t"/>
          <a:lstStyle>
            <a:lvl1pPr marL="0" marR="0" indent="0" algn="l">
              <a:buFontTx/>
              <a:buNone/>
              <a:defRPr sz="2000" i="0"/>
            </a:lvl1pPr>
            <a:extLst/>
          </a:lstStyle>
          <a:p>
            <a:pPr lvl="0"/>
            <a:r>
              <a:rPr lang="en-US" dirty="0"/>
              <a:t>Click to add caption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2"/>
          </p:nvPr>
        </p:nvSpPr>
        <p:spPr>
          <a:xfrm rot="16200000">
            <a:off x="7696200" y="1012825"/>
            <a:ext cx="2133600" cy="365125"/>
          </a:xfrm>
          <a:prstGeom prst="rect">
            <a:avLst/>
          </a:prstGeom>
        </p:spPr>
        <p:txBody>
          <a:bodyPr/>
          <a:lstStyle/>
          <a:p>
            <a:pPr algn="r"/>
            <a:fld id="{9668B50E-0B48-4566-8609-C51CF752A7DF}" type="datetimeFigureOut">
              <a:rPr lang="en-US" smtClean="0">
                <a:solidFill>
                  <a:schemeClr val="bg1"/>
                </a:solidFill>
              </a:rPr>
              <a:pPr algn="r"/>
              <a:t>2017-07-03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3"/>
          </p:nvPr>
        </p:nvSpPr>
        <p:spPr>
          <a:xfrm rot="5400000">
            <a:off x="8278813" y="5962650"/>
            <a:ext cx="968375" cy="365125"/>
          </a:xfrm>
          <a:prstGeom prst="rect">
            <a:avLst/>
          </a:prstGeom>
        </p:spPr>
        <p:txBody>
          <a:bodyPr/>
          <a:lstStyle/>
          <a:p>
            <a:fld id="{8A4431D5-1B33-458B-8AFD-CECCB0FA18CB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4"/>
          </p:nvPr>
        </p:nvSpPr>
        <p:spPr>
          <a:xfrm rot="16200000">
            <a:off x="7162800" y="3832226"/>
            <a:ext cx="32004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71" r:id="rId2"/>
    <p:sldLayoutId id="2147483672" r:id="rId3"/>
    <p:sldLayoutId id="2147483673" r:id="rId4"/>
    <p:sldLayoutId id="2147483670" r:id="rId5"/>
    <p:sldLayoutId id="2147483650" r:id="rId6"/>
    <p:sldLayoutId id="2147483651" r:id="rId7"/>
  </p:sldLayoutIdLst>
  <p:transition>
    <p:fade/>
  </p:transition>
  <p:txStyles>
    <p:titleStyle>
      <a:lvl1pPr algn="ctr" rtl="0" eaLnBrk="1" latinLnBrk="0" hangingPunct="1">
        <a:spcBef>
          <a:spcPct val="0"/>
        </a:spcBef>
        <a:buNone/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extLst/>
    </p:titleStyle>
    <p:bodyStyle>
      <a:lvl1pPr marL="342900" indent="-342900" algn="l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jpeg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jpg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jpeg"/><Relationship Id="rId13" Type="http://schemas.openxmlformats.org/officeDocument/2006/relationships/image" Target="../media/image37.jpeg"/><Relationship Id="rId18" Type="http://schemas.openxmlformats.org/officeDocument/2006/relationships/image" Target="../media/image42.jpeg"/><Relationship Id="rId26" Type="http://schemas.openxmlformats.org/officeDocument/2006/relationships/image" Target="../media/image50.jpeg"/><Relationship Id="rId3" Type="http://schemas.openxmlformats.org/officeDocument/2006/relationships/image" Target="../media/image2.png"/><Relationship Id="rId21" Type="http://schemas.openxmlformats.org/officeDocument/2006/relationships/image" Target="../media/image45.jpeg"/><Relationship Id="rId34" Type="http://schemas.openxmlformats.org/officeDocument/2006/relationships/image" Target="../media/image58.png"/><Relationship Id="rId7" Type="http://schemas.openxmlformats.org/officeDocument/2006/relationships/image" Target="../media/image31.jpeg"/><Relationship Id="rId12" Type="http://schemas.openxmlformats.org/officeDocument/2006/relationships/image" Target="../media/image36.jpeg"/><Relationship Id="rId17" Type="http://schemas.openxmlformats.org/officeDocument/2006/relationships/image" Target="../media/image41.jpeg"/><Relationship Id="rId25" Type="http://schemas.openxmlformats.org/officeDocument/2006/relationships/image" Target="../media/image49.jpeg"/><Relationship Id="rId33" Type="http://schemas.openxmlformats.org/officeDocument/2006/relationships/image" Target="../media/image57.gif"/><Relationship Id="rId2" Type="http://schemas.openxmlformats.org/officeDocument/2006/relationships/image" Target="../media/image1.jpeg"/><Relationship Id="rId16" Type="http://schemas.openxmlformats.org/officeDocument/2006/relationships/image" Target="../media/image40.jpeg"/><Relationship Id="rId20" Type="http://schemas.openxmlformats.org/officeDocument/2006/relationships/image" Target="../media/image44.jpeg"/><Relationship Id="rId29" Type="http://schemas.openxmlformats.org/officeDocument/2006/relationships/image" Target="../media/image53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jpeg"/><Relationship Id="rId11" Type="http://schemas.openxmlformats.org/officeDocument/2006/relationships/image" Target="../media/image35.gif"/><Relationship Id="rId24" Type="http://schemas.openxmlformats.org/officeDocument/2006/relationships/image" Target="../media/image48.jpeg"/><Relationship Id="rId32" Type="http://schemas.openxmlformats.org/officeDocument/2006/relationships/image" Target="../media/image56.jpeg"/><Relationship Id="rId37" Type="http://schemas.openxmlformats.org/officeDocument/2006/relationships/image" Target="../media/image61.jpeg"/><Relationship Id="rId5" Type="http://schemas.openxmlformats.org/officeDocument/2006/relationships/image" Target="../media/image29.jpeg"/><Relationship Id="rId15" Type="http://schemas.openxmlformats.org/officeDocument/2006/relationships/image" Target="../media/image39.jpeg"/><Relationship Id="rId23" Type="http://schemas.openxmlformats.org/officeDocument/2006/relationships/image" Target="../media/image47.jpeg"/><Relationship Id="rId28" Type="http://schemas.openxmlformats.org/officeDocument/2006/relationships/image" Target="../media/image52.jpeg"/><Relationship Id="rId36" Type="http://schemas.openxmlformats.org/officeDocument/2006/relationships/image" Target="../media/image60.jpeg"/><Relationship Id="rId10" Type="http://schemas.openxmlformats.org/officeDocument/2006/relationships/image" Target="../media/image34.png"/><Relationship Id="rId19" Type="http://schemas.openxmlformats.org/officeDocument/2006/relationships/image" Target="../media/image43.jpeg"/><Relationship Id="rId31" Type="http://schemas.openxmlformats.org/officeDocument/2006/relationships/image" Target="../media/image55.gif"/><Relationship Id="rId4" Type="http://schemas.openxmlformats.org/officeDocument/2006/relationships/image" Target="../media/image28.jpeg"/><Relationship Id="rId9" Type="http://schemas.openxmlformats.org/officeDocument/2006/relationships/image" Target="../media/image33.png"/><Relationship Id="rId14" Type="http://schemas.openxmlformats.org/officeDocument/2006/relationships/image" Target="../media/image38.png"/><Relationship Id="rId22" Type="http://schemas.openxmlformats.org/officeDocument/2006/relationships/image" Target="../media/image46.jpeg"/><Relationship Id="rId27" Type="http://schemas.openxmlformats.org/officeDocument/2006/relationships/image" Target="../media/image51.jpeg"/><Relationship Id="rId30" Type="http://schemas.openxmlformats.org/officeDocument/2006/relationships/image" Target="../media/image54.jpeg"/><Relationship Id="rId35" Type="http://schemas.openxmlformats.org/officeDocument/2006/relationships/image" Target="../media/image5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emf"/><Relationship Id="rId3" Type="http://schemas.openxmlformats.org/officeDocument/2006/relationships/image" Target="../media/image8.emf"/><Relationship Id="rId7" Type="http://schemas.openxmlformats.org/officeDocument/2006/relationships/image" Target="../media/image10.emf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9.jpeg"/><Relationship Id="rId10" Type="http://schemas.openxmlformats.org/officeDocument/2006/relationships/image" Target="../media/image13.emf"/><Relationship Id="rId4" Type="http://schemas.openxmlformats.org/officeDocument/2006/relationships/image" Target="../media/image1.jpeg"/><Relationship Id="rId9" Type="http://schemas.openxmlformats.org/officeDocument/2006/relationships/image" Target="../media/image12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g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image" Target="../media/image1.jpeg"/><Relationship Id="rId7" Type="http://schemas.openxmlformats.org/officeDocument/2006/relationships/image" Target="../media/image18.jp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image" Target="../media/image2.png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5" Type="http://schemas.openxmlformats.org/officeDocument/2006/relationships/image" Target="../media/image2.png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eg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jpe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D:\Dropbox\WORK\AcademiaVerao14\Visitas_Dem\Apresentacoes DEM\download (14)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5" r="10062"/>
          <a:stretch/>
        </p:blipFill>
        <p:spPr bwMode="auto">
          <a:xfrm>
            <a:off x="0" y="0"/>
            <a:ext cx="9144000" cy="69263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8348" y="241412"/>
            <a:ext cx="5991726" cy="537330"/>
          </a:xfrm>
          <a:prstGeom prst="rect">
            <a:avLst/>
          </a:prstGeom>
        </p:spPr>
      </p:pic>
      <p:sp>
        <p:nvSpPr>
          <p:cNvPr id="10" name="Título 1"/>
          <p:cNvSpPr txBox="1">
            <a:spLocks/>
          </p:cNvSpPr>
          <p:nvPr/>
        </p:nvSpPr>
        <p:spPr>
          <a:xfrm>
            <a:off x="3785773" y="2019869"/>
            <a:ext cx="4920343" cy="775695"/>
          </a:xfrm>
          <a:prstGeom prst="rect">
            <a:avLst/>
          </a:prstGeom>
        </p:spPr>
        <p:txBody>
          <a:bodyPr/>
          <a:lstStyle>
            <a:lvl1pPr algn="ctr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extLst/>
          </a:lstStyle>
          <a:p>
            <a:pPr algn="l"/>
            <a:r>
              <a:rPr lang="pt-PT" sz="2400" b="1" dirty="0">
                <a:solidFill>
                  <a:schemeClr val="bg1"/>
                </a:solidFill>
                <a:latin typeface="+mn-lt"/>
              </a:rPr>
              <a:t>Infraestrutura de Investigação para a Tecnologia Mecânica e Automação</a:t>
            </a:r>
            <a:endParaRPr lang="en-US" sz="2400" b="1" dirty="0">
              <a:solidFill>
                <a:schemeClr val="bg1"/>
              </a:solidFill>
              <a:latin typeface="+mn-lt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l"/>
            <a:endParaRPr lang="en-US" sz="2400" b="1" dirty="0">
              <a:solidFill>
                <a:schemeClr val="bg1"/>
              </a:solidFill>
              <a:latin typeface="+mn-lt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" name="CaixaDeTexto 1"/>
          <p:cNvSpPr txBox="1"/>
          <p:nvPr/>
        </p:nvSpPr>
        <p:spPr>
          <a:xfrm>
            <a:off x="428714" y="4452323"/>
            <a:ext cx="150607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2000" spc="20" dirty="0">
                <a:solidFill>
                  <a:schemeClr val="bg1"/>
                </a:solidFill>
              </a:rPr>
              <a:t>Victor Neto</a:t>
            </a:r>
          </a:p>
          <a:p>
            <a:pPr algn="ctr"/>
            <a:r>
              <a:rPr lang="pt-PT" sz="1200" spc="300" dirty="0">
                <a:solidFill>
                  <a:schemeClr val="bg1"/>
                </a:solidFill>
              </a:rPr>
              <a:t>vneto@ua.pt</a:t>
            </a:r>
          </a:p>
          <a:p>
            <a:pPr algn="ctr"/>
            <a:r>
              <a:rPr lang="pt-PT" sz="1400" dirty="0">
                <a:solidFill>
                  <a:schemeClr val="bg1"/>
                </a:solidFill>
              </a:rPr>
              <a:t>www.ua.pt/tema</a:t>
            </a:r>
          </a:p>
          <a:p>
            <a:pPr algn="ctr"/>
            <a:r>
              <a:rPr lang="pt-PT" spc="50" dirty="0">
                <a:solidFill>
                  <a:schemeClr val="bg1"/>
                </a:solidFill>
              </a:rPr>
              <a:t>3 julho 2017</a:t>
            </a:r>
          </a:p>
        </p:txBody>
      </p:sp>
      <p:pic>
        <p:nvPicPr>
          <p:cNvPr id="1026" name="Picture 2" descr="https://media.licdn.com/mpr/mpr/AAEAAQAAAAAAAATdAAAAJDg0Y2MwNzdkLTFjZmEtNGUwNC04YmM2LTJlNzZmNGIzYzI4Yg.pn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943" t="2999" r="29943" b="1858"/>
          <a:stretch/>
        </p:blipFill>
        <p:spPr bwMode="auto">
          <a:xfrm>
            <a:off x="7317546" y="3084562"/>
            <a:ext cx="1177370" cy="1600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5925" y="5560319"/>
            <a:ext cx="1351655" cy="96475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345668" y="6574085"/>
            <a:ext cx="380367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15h30 | Auditório 3 (Sessões Paralelas 3)</a:t>
            </a:r>
          </a:p>
          <a:p>
            <a:r>
              <a:rPr lang="pt-BR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5. Indústria e Manufatura | (a) Transformação da Produção I</a:t>
            </a:r>
            <a:endParaRPr 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1030" name="Picture 6" descr="https://portal.meril.eu/meril/img/meril_logo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08963" y="6303376"/>
            <a:ext cx="1071154" cy="548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" name="Group 3"/>
          <p:cNvGrpSpPr>
            <a:grpSpLocks noChangeAspect="1"/>
          </p:cNvGrpSpPr>
          <p:nvPr/>
        </p:nvGrpSpPr>
        <p:grpSpPr>
          <a:xfrm>
            <a:off x="4220212" y="6303376"/>
            <a:ext cx="3150978" cy="548640"/>
            <a:chOff x="5032646" y="6507981"/>
            <a:chExt cx="2194560" cy="382111"/>
          </a:xfrm>
        </p:grpSpPr>
        <p:pic>
          <p:nvPicPr>
            <p:cNvPr id="1034" name="Picture 10" descr="http://www.yourinnovationday.eu/wp-content/uploads/2016/11/dg_growth.png"/>
            <p:cNvPicPr>
              <a:picLocks noChangeAspect="1" noChangeArrowheads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0353"/>
            <a:stretch/>
          </p:blipFill>
          <p:spPr bwMode="auto">
            <a:xfrm>
              <a:off x="5032646" y="6507981"/>
              <a:ext cx="2194560" cy="38211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" name="Rectangle 12"/>
            <p:cNvSpPr/>
            <p:nvPr/>
          </p:nvSpPr>
          <p:spPr>
            <a:xfrm>
              <a:off x="5633084" y="6786695"/>
              <a:ext cx="1594122" cy="93010"/>
            </a:xfrm>
            <a:prstGeom prst="rect">
              <a:avLst/>
            </a:prstGeom>
            <a:solidFill>
              <a:srgbClr val="0165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700" dirty="0"/>
                <a:t>   </a:t>
              </a:r>
              <a:r>
                <a:rPr lang="en-US" sz="800" dirty="0"/>
                <a:t>SMEs' Access to Key Enabling Technologies</a:t>
              </a:r>
              <a:endParaRPr lang="en-US" sz="700" dirty="0"/>
            </a:p>
          </p:txBody>
        </p:sp>
      </p:grpSp>
    </p:spTree>
    <p:extLst>
      <p:ext uri="{BB962C8B-B14F-4D97-AF65-F5344CB8AC3E}">
        <p14:creationId xmlns:p14="http://schemas.microsoft.com/office/powerpoint/2010/main" val="3123120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Dropbox\WORK\AcademiaVerao14\Visitas_Dem\Apresentacoes DEM\download (14)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310"/>
          <a:stretch/>
        </p:blipFill>
        <p:spPr bwMode="auto">
          <a:xfrm>
            <a:off x="0" y="0"/>
            <a:ext cx="9144000" cy="15112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3" descr="D:\Dropbox\WORK\AcademiaVerao14\Visitas_Dem\Apresentacoes DEM\download (27)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074" r="5921" b="54604"/>
          <a:stretch/>
        </p:blipFill>
        <p:spPr bwMode="auto">
          <a:xfrm>
            <a:off x="1" y="0"/>
            <a:ext cx="9144000" cy="15112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0" y="1212351"/>
            <a:ext cx="9144000" cy="298948"/>
          </a:xfrm>
          <a:prstGeom prst="rect">
            <a:avLst/>
          </a:prstGeom>
          <a:solidFill>
            <a:srgbClr val="000000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4676" y="536111"/>
            <a:ext cx="3709987" cy="332706"/>
          </a:xfrm>
          <a:prstGeom prst="rect">
            <a:avLst/>
          </a:prstGeom>
        </p:spPr>
      </p:pic>
      <p:sp>
        <p:nvSpPr>
          <p:cNvPr id="2" name="Content Placeholder 1"/>
          <p:cNvSpPr>
            <a:spLocks noGrp="1"/>
          </p:cNvSpPr>
          <p:nvPr>
            <p:ph sz="quarter" idx="10"/>
          </p:nvPr>
        </p:nvSpPr>
        <p:spPr>
          <a:xfrm>
            <a:off x="1" y="1598354"/>
            <a:ext cx="8658225" cy="4940816"/>
          </a:xfrm>
        </p:spPr>
        <p:txBody>
          <a:bodyPr/>
          <a:lstStyle/>
          <a:p>
            <a:pPr marL="0" indent="0">
              <a:buNone/>
            </a:pPr>
            <a:r>
              <a:rPr lang="en-US" sz="28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Desenvolvimento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e </a:t>
            </a:r>
            <a:r>
              <a:rPr lang="en-US" sz="28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caracterização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de </a:t>
            </a:r>
            <a:r>
              <a:rPr lang="en-US" sz="28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termoplasticos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e </a:t>
            </a:r>
            <a:r>
              <a:rPr lang="en-US" sz="28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produtos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8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relacionados</a:t>
            </a:r>
            <a:endParaRPr lang="en-US" sz="2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0" indent="0">
              <a:buNone/>
            </a:pPr>
            <a:endParaRPr lang="en-US" sz="2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0" indent="0">
              <a:buNone/>
            </a:pPr>
            <a:endParaRPr lang="en-US" sz="2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5" name="CaixaDeTexto 14"/>
          <p:cNvSpPr txBox="1"/>
          <p:nvPr/>
        </p:nvSpPr>
        <p:spPr>
          <a:xfrm>
            <a:off x="1455064" y="6231464"/>
            <a:ext cx="120860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16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 </a:t>
            </a:r>
            <a:r>
              <a:rPr lang="pt-PT" sz="1600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Mini-injetor</a:t>
            </a:r>
            <a:endParaRPr lang="pt-PT" sz="1600" i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6980" y="3031824"/>
            <a:ext cx="2064768" cy="319964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687324" y="3359812"/>
            <a:ext cx="513616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dirty="0"/>
              <a:t>Desenvolvimento de (nano)compositos e sua caracterização</a:t>
            </a:r>
          </a:p>
          <a:p>
            <a:endParaRPr lang="pt-PT" dirty="0"/>
          </a:p>
          <a:p>
            <a:r>
              <a:rPr lang="pt-PT" dirty="0"/>
              <a:t>Injeção de provetes para ensaios mecânicos</a:t>
            </a:r>
          </a:p>
          <a:p>
            <a:endParaRPr lang="pt-PT" dirty="0"/>
          </a:p>
          <a:p>
            <a:r>
              <a:rPr lang="pt-PT" dirty="0"/>
              <a:t>Simulação do processo de desenvolvimento de ferramentas moldantes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3911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Dropbox\WORK\AcademiaVerao14\Visitas_Dem\Apresentacoes DEM\download (14)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310"/>
          <a:stretch/>
        </p:blipFill>
        <p:spPr bwMode="auto">
          <a:xfrm>
            <a:off x="0" y="0"/>
            <a:ext cx="9144000" cy="15112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3" descr="D:\Dropbox\WORK\AcademiaVerao14\Visitas_Dem\Apresentacoes DEM\download (27)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074" r="5921" b="54604"/>
          <a:stretch/>
        </p:blipFill>
        <p:spPr bwMode="auto">
          <a:xfrm>
            <a:off x="1" y="0"/>
            <a:ext cx="9144000" cy="15112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0" y="1212351"/>
            <a:ext cx="9144000" cy="298948"/>
          </a:xfrm>
          <a:prstGeom prst="rect">
            <a:avLst/>
          </a:prstGeom>
          <a:solidFill>
            <a:srgbClr val="000000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4676" y="536111"/>
            <a:ext cx="3709987" cy="332706"/>
          </a:xfrm>
          <a:prstGeom prst="rect">
            <a:avLst/>
          </a:prstGeom>
        </p:spPr>
      </p:pic>
      <p:sp>
        <p:nvSpPr>
          <p:cNvPr id="2" name="Content Placeholder 1"/>
          <p:cNvSpPr>
            <a:spLocks noGrp="1"/>
          </p:cNvSpPr>
          <p:nvPr>
            <p:ph sz="quarter" idx="10"/>
          </p:nvPr>
        </p:nvSpPr>
        <p:spPr>
          <a:xfrm>
            <a:off x="1" y="1598354"/>
            <a:ext cx="8658225" cy="4940816"/>
          </a:xfrm>
        </p:spPr>
        <p:txBody>
          <a:bodyPr/>
          <a:lstStyle/>
          <a:p>
            <a:pPr marL="0" indent="0">
              <a:buNone/>
            </a:pPr>
            <a:r>
              <a:rPr lang="en-US" sz="28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Caracterização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e teste de </a:t>
            </a:r>
            <a:r>
              <a:rPr lang="en-US" sz="28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células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de </a:t>
            </a:r>
            <a:r>
              <a:rPr lang="en-US" sz="28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combustível</a:t>
            </a:r>
            <a:endParaRPr lang="en-US" sz="2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0" indent="0">
              <a:buNone/>
            </a:pPr>
            <a:endParaRPr lang="en-US" sz="2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0" indent="0">
              <a:buNone/>
            </a:pPr>
            <a:endParaRPr lang="en-US" sz="2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5" name="CaixaDeTexto 14"/>
          <p:cNvSpPr txBox="1"/>
          <p:nvPr/>
        </p:nvSpPr>
        <p:spPr>
          <a:xfrm>
            <a:off x="1289864" y="6503339"/>
            <a:ext cx="230396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16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 Teste células combustível</a:t>
            </a:r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9608" y="2417371"/>
            <a:ext cx="3064476" cy="4085968"/>
          </a:xfrm>
          <a:prstGeom prst="rect">
            <a:avLst/>
          </a:prstGeom>
        </p:spPr>
      </p:pic>
      <p:pic>
        <p:nvPicPr>
          <p:cNvPr id="6" name="Imagem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3690" y="2392658"/>
            <a:ext cx="3083011" cy="4110681"/>
          </a:xfrm>
          <a:prstGeom prst="rect">
            <a:avLst/>
          </a:prstGeom>
        </p:spPr>
      </p:pic>
      <p:sp>
        <p:nvSpPr>
          <p:cNvPr id="11" name="CaixaDeTexto 10"/>
          <p:cNvSpPr txBox="1"/>
          <p:nvPr/>
        </p:nvSpPr>
        <p:spPr>
          <a:xfrm>
            <a:off x="4883690" y="6456948"/>
            <a:ext cx="303192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16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 Caraterização células combustível</a:t>
            </a:r>
          </a:p>
        </p:txBody>
      </p:sp>
    </p:spTree>
    <p:extLst>
      <p:ext uri="{BB962C8B-B14F-4D97-AF65-F5344CB8AC3E}">
        <p14:creationId xmlns:p14="http://schemas.microsoft.com/office/powerpoint/2010/main" val="1604549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Dropbox\WORK\AcademiaVerao14\Visitas_Dem\Apresentacoes DEM\download (14)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310"/>
          <a:stretch/>
        </p:blipFill>
        <p:spPr bwMode="auto">
          <a:xfrm>
            <a:off x="0" y="0"/>
            <a:ext cx="9144000" cy="15112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3" descr="D:\Dropbox\WORK\AcademiaVerao14\Visitas_Dem\Apresentacoes DEM\download (27)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074" r="5921" b="54604"/>
          <a:stretch/>
        </p:blipFill>
        <p:spPr bwMode="auto">
          <a:xfrm>
            <a:off x="1" y="0"/>
            <a:ext cx="9144000" cy="15112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0" y="1212351"/>
            <a:ext cx="9144000" cy="298948"/>
          </a:xfrm>
          <a:prstGeom prst="rect">
            <a:avLst/>
          </a:prstGeom>
          <a:solidFill>
            <a:srgbClr val="000000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4676" y="536111"/>
            <a:ext cx="3709987" cy="332706"/>
          </a:xfrm>
          <a:prstGeom prst="rect">
            <a:avLst/>
          </a:prstGeom>
        </p:spPr>
      </p:pic>
      <p:sp>
        <p:nvSpPr>
          <p:cNvPr id="2" name="Content Placeholder 1"/>
          <p:cNvSpPr>
            <a:spLocks noGrp="1"/>
          </p:cNvSpPr>
          <p:nvPr>
            <p:ph sz="quarter" idx="10"/>
          </p:nvPr>
        </p:nvSpPr>
        <p:spPr>
          <a:xfrm>
            <a:off x="0" y="1598354"/>
            <a:ext cx="8658225" cy="4940816"/>
          </a:xfrm>
        </p:spPr>
        <p:txBody>
          <a:bodyPr/>
          <a:lstStyle/>
          <a:p>
            <a:pPr marL="0" indent="0">
              <a:buNone/>
            </a:pPr>
            <a:r>
              <a:rPr lang="en-US" sz="28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Biomecânica</a:t>
            </a:r>
            <a:endParaRPr lang="en-US" sz="2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0" indent="0">
              <a:buNone/>
            </a:pPr>
            <a:endParaRPr lang="en-US" sz="2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5" name="CaixaDeTexto 14"/>
          <p:cNvSpPr txBox="1"/>
          <p:nvPr/>
        </p:nvSpPr>
        <p:spPr>
          <a:xfrm>
            <a:off x="1438904" y="5780652"/>
            <a:ext cx="258243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16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Simulação articulação e desgaste de quadril</a:t>
            </a:r>
          </a:p>
        </p:txBody>
      </p:sp>
      <p:pic>
        <p:nvPicPr>
          <p:cNvPr id="3" name="Imagem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8905" y="2723650"/>
            <a:ext cx="2273644" cy="303383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760535" y="3308807"/>
            <a:ext cx="4015819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dirty="0"/>
              <a:t>Sumulação numérica de comportamento biomecânico de diferentes proteses</a:t>
            </a:r>
          </a:p>
          <a:p>
            <a:endParaRPr lang="pt-PT" dirty="0"/>
          </a:p>
          <a:p>
            <a:r>
              <a:rPr lang="pt-PT" dirty="0"/>
              <a:t>Desenvolvimento de sistemas de carga personalizaveis</a:t>
            </a:r>
          </a:p>
        </p:txBody>
      </p:sp>
    </p:spTree>
    <p:extLst>
      <p:ext uri="{BB962C8B-B14F-4D97-AF65-F5344CB8AC3E}">
        <p14:creationId xmlns:p14="http://schemas.microsoft.com/office/powerpoint/2010/main" val="1299726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Dropbox\WORK\AcademiaVerao14\Visitas_Dem\Apresentacoes DEM\download (14)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310"/>
          <a:stretch/>
        </p:blipFill>
        <p:spPr bwMode="auto">
          <a:xfrm>
            <a:off x="0" y="0"/>
            <a:ext cx="9144000" cy="15112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0" y="1212351"/>
            <a:ext cx="9144000" cy="298948"/>
          </a:xfrm>
          <a:prstGeom prst="rect">
            <a:avLst/>
          </a:prstGeom>
          <a:solidFill>
            <a:srgbClr val="000000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4676" y="536111"/>
            <a:ext cx="3709987" cy="332706"/>
          </a:xfrm>
          <a:prstGeom prst="rect">
            <a:avLst/>
          </a:prstGeom>
        </p:spPr>
      </p:pic>
      <p:sp>
        <p:nvSpPr>
          <p:cNvPr id="2" name="Content Placeholder 1"/>
          <p:cNvSpPr>
            <a:spLocks noGrp="1"/>
          </p:cNvSpPr>
          <p:nvPr>
            <p:ph sz="quarter" idx="10"/>
          </p:nvPr>
        </p:nvSpPr>
        <p:spPr>
          <a:xfrm>
            <a:off x="0" y="1623068"/>
            <a:ext cx="8658225" cy="4940816"/>
          </a:xfrm>
        </p:spPr>
        <p:txBody>
          <a:bodyPr/>
          <a:lstStyle/>
          <a:p>
            <a:pPr marL="0" indent="0">
              <a:buNone/>
            </a:pPr>
            <a:r>
              <a:rPr lang="pt-PT" sz="2400" dirty="0"/>
              <a:t>Beneficiários</a:t>
            </a:r>
            <a:endParaRPr lang="pt-PT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7" name="Picture 4" descr="http://www.aveirodomus.pt/resources/xFiles/scContentDeployer/images/image69.gif"/>
          <p:cNvPicPr>
            <a:picLocks noChangeAspect="1" noChangeArrowheads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553" b="25138"/>
          <a:stretch/>
        </p:blipFill>
        <p:spPr bwMode="auto">
          <a:xfrm>
            <a:off x="4084623" y="3748057"/>
            <a:ext cx="809839" cy="439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18" descr="http://paginas.fe.up.pt/~ee97035/CACIA_web.jp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3024" y="5508030"/>
            <a:ext cx="1382324" cy="428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http://www.micrograf.pt/rcomercial/images/parceiros/cadflow.jpg"/>
          <p:cNvPicPr>
            <a:picLocks noChangeAspect="1" noChangeArrowheads="1"/>
          </p:cNvPicPr>
          <p:nvPr/>
        </p:nvPicPr>
        <p:blipFill rotWithShape="1"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953" b="18774"/>
          <a:stretch/>
        </p:blipFill>
        <p:spPr bwMode="auto">
          <a:xfrm>
            <a:off x="2733965" y="3841425"/>
            <a:ext cx="1182517" cy="304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4" descr="http://t0.gstatic.com/images?q=tbn:ANd9GcRj20N-UzlEsldwe4KonFcWGwJqQuTUTgOVMSsssrYkJ8waILThqw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9597" y="3905285"/>
            <a:ext cx="1988573" cy="8990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8" descr="http://c7.quickcachr.fotos.sapo.pt/i/b9204c410/6068125_fAzlS.jpeg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7137" y="5538052"/>
            <a:ext cx="633040" cy="677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9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1460" y="4243757"/>
            <a:ext cx="2125897" cy="4965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" name="Picture 10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2638" y="3605076"/>
            <a:ext cx="1135837" cy="3760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" name="Picture 12" descr="Return Home"/>
          <p:cNvPicPr>
            <a:picLocks noChangeAspect="1" noChangeArrowheads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797" y="6067755"/>
            <a:ext cx="2345661" cy="6908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13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3035" y="6125016"/>
            <a:ext cx="638201" cy="5621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" name="Picture 15" descr="http://www.galtrailer.pt/sites/www.galtrailer.pt/themes/galtrailer/img/logo_galtrailer_grande_moz.jpg"/>
          <p:cNvPicPr>
            <a:picLocks noChangeAspect="1" noChangeArrowheads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314"/>
          <a:stretch/>
        </p:blipFill>
        <p:spPr bwMode="auto">
          <a:xfrm>
            <a:off x="6994688" y="6391276"/>
            <a:ext cx="1909919" cy="3099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16"/>
          <p:cNvPicPr>
            <a:picLocks noChangeAspect="1" noChangeArrowheads="1"/>
          </p:cNvPicPr>
          <p:nvPr/>
        </p:nvPicPr>
        <p:blipFill>
          <a:blip r:embed="rId1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419" y="4820097"/>
            <a:ext cx="2918419" cy="5422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" name="Picture 2" descr="http://static.blogo.it/carangoblog/LogoPeugeotCitroen.jpg"/>
          <p:cNvPicPr>
            <a:picLocks noChangeAspect="1" noChangeArrowheads="1"/>
          </p:cNvPicPr>
          <p:nvPr/>
        </p:nvPicPr>
        <p:blipFill rotWithShape="1">
          <a:blip r:embed="rId1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132" b="40987"/>
          <a:stretch/>
        </p:blipFill>
        <p:spPr bwMode="auto">
          <a:xfrm>
            <a:off x="357441" y="3514754"/>
            <a:ext cx="2106265" cy="335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6" descr="http://t0.gstatic.com/images?q=tbn:ANd9GcTbGa8q_RH5o_6_MsHRNchPtLNmvdGaNss97FSnYdbNjLbauldY8A"/>
          <p:cNvPicPr>
            <a:picLocks noChangeAspect="1" noChangeArrowheads="1"/>
          </p:cNvPicPr>
          <p:nvPr/>
        </p:nvPicPr>
        <p:blipFill rotWithShape="1">
          <a:blip r:embed="rId16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90" t="27473" r="7786" b="27650"/>
          <a:stretch/>
        </p:blipFill>
        <p:spPr bwMode="auto">
          <a:xfrm>
            <a:off x="2874033" y="4326180"/>
            <a:ext cx="1182700" cy="3748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8" descr="http://t0.gstatic.com/images?q=tbn:ANd9GcTgORjrF1jnHA9517YdAMY68WnjljyQEIpH_UqUDEPZk8nkv3zJlQ"/>
          <p:cNvPicPr>
            <a:picLocks noChangeAspect="1" noChangeArrowheads="1"/>
          </p:cNvPicPr>
          <p:nvPr/>
        </p:nvPicPr>
        <p:blipFill rotWithShape="1"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578" b="18721"/>
          <a:stretch/>
        </p:blipFill>
        <p:spPr bwMode="auto">
          <a:xfrm>
            <a:off x="2187169" y="2899399"/>
            <a:ext cx="842078" cy="377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10" descr="http://www.publinetvale.com/fotos/51442c0ddd44b574264c1b2ac4d4512b-200x150.jpg"/>
          <p:cNvPicPr>
            <a:picLocks noChangeAspect="1" noChangeArrowheads="1"/>
          </p:cNvPicPr>
          <p:nvPr/>
        </p:nvPicPr>
        <p:blipFill rotWithShape="1"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15" r="14110"/>
          <a:stretch/>
        </p:blipFill>
        <p:spPr bwMode="auto">
          <a:xfrm>
            <a:off x="3636106" y="4954416"/>
            <a:ext cx="436291" cy="4477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12" descr="http://www.publinetvale.com/fotos/e7fe2921ef6107f6007cdaf73d21c89b.jpg"/>
          <p:cNvPicPr>
            <a:picLocks noChangeAspect="1" noChangeArrowheads="1"/>
          </p:cNvPicPr>
          <p:nvPr/>
        </p:nvPicPr>
        <p:blipFill>
          <a:blip r:embed="rId1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5564" y="5943082"/>
            <a:ext cx="883980" cy="8546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16" descr="http://www.meiosepublicidade.pt/wp-content/uploads/2008/05/logo.jpg"/>
          <p:cNvPicPr>
            <a:picLocks noChangeAspect="1" noChangeArrowheads="1"/>
          </p:cNvPicPr>
          <p:nvPr/>
        </p:nvPicPr>
        <p:blipFill>
          <a:blip r:embed="rId2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8062" y="4958010"/>
            <a:ext cx="1940442" cy="7697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19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7333" y="4873349"/>
            <a:ext cx="1940442" cy="2177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2" name="Picture 21" descr="http://www.imvlda.com/images/topo_logo.jpg"/>
          <p:cNvPicPr>
            <a:picLocks noChangeAspect="1" noChangeArrowheads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3888" y="5809520"/>
            <a:ext cx="1940442" cy="499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23" descr="http://profile.ak.fbcdn.net/hprofile-ak-snc4/276847_216381238387602_3526892_n.jpg"/>
          <p:cNvPicPr>
            <a:picLocks noChangeAspect="1" noChangeArrowheads="1"/>
          </p:cNvPicPr>
          <p:nvPr/>
        </p:nvPicPr>
        <p:blipFill rotWithShape="1">
          <a:blip r:embed="rId2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167" b="43451"/>
          <a:stretch/>
        </p:blipFill>
        <p:spPr bwMode="auto">
          <a:xfrm>
            <a:off x="2577153" y="3341695"/>
            <a:ext cx="1555045" cy="363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25" descr="http://t0.gstatic.com/images?q=tbn:ANd9GcRTkU1pZVMXUU5d5Pc6aCIW0u4ernNPXr50twhgLYD-fnBQ47Jb8WkmRBIp"/>
          <p:cNvPicPr>
            <a:picLocks noChangeAspect="1" noChangeArrowheads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6211" y="6065541"/>
            <a:ext cx="1589725" cy="3048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29" descr="http://www.moto-madhouse.com/images/logo_polisport%5b1%5d.jpg"/>
          <p:cNvPicPr>
            <a:picLocks noChangeAspect="1" noChangeArrowheads="1"/>
          </p:cNvPicPr>
          <p:nvPr/>
        </p:nvPicPr>
        <p:blipFill>
          <a:blip r:embed="rId2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1196" y="2961739"/>
            <a:ext cx="1896194" cy="3794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31" descr="http://t3.gstatic.com/images?q=tbn:ANd9GcSar6dBCUlxEpbMZQS8z8CDI90q1OLNCbTgKdxvFln9ifks8AQL3GJM0X3i"/>
          <p:cNvPicPr>
            <a:picLocks noChangeAspect="1" noChangeArrowheads="1"/>
          </p:cNvPicPr>
          <p:nvPr/>
        </p:nvPicPr>
        <p:blipFill>
          <a:blip r:embed="rId2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286" y="2969497"/>
            <a:ext cx="1596934" cy="354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Picture 33" descr="http://t3.gstatic.com/images?q=tbn:ANd9GcRwPGr28j3qtm1AAZj0BAHmUy0Ky3gAWww669mmgXv3sFXtjHOj"/>
          <p:cNvPicPr>
            <a:picLocks noChangeAspect="1" noChangeArrowheads="1"/>
          </p:cNvPicPr>
          <p:nvPr/>
        </p:nvPicPr>
        <p:blipFill>
          <a:blip r:embed="rId2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7847" y="3330940"/>
            <a:ext cx="1333740" cy="4827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Picture 35" descr="http://t2.gstatic.com/images?q=tbn:ANd9GcR-eHEnCRVWs5l4og1-by6pXnZi35IKj_u9Y60igh971I1lenRBAA"/>
          <p:cNvPicPr>
            <a:picLocks noChangeAspect="1" noChangeArrowheads="1"/>
          </p:cNvPicPr>
          <p:nvPr/>
        </p:nvPicPr>
        <p:blipFill>
          <a:blip r:embed="rId28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63795" y="2944313"/>
            <a:ext cx="948319" cy="4052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Picture 37" descr="http://www.rvria.pt/coranto/imagens/vulcano.gif"/>
          <p:cNvPicPr>
            <a:picLocks noChangeAspect="1" noChangeArrowheads="1"/>
          </p:cNvPicPr>
          <p:nvPr/>
        </p:nvPicPr>
        <p:blipFill>
          <a:blip r:embed="rId2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2846" y="4954416"/>
            <a:ext cx="983157" cy="2393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" name="Picture 41" descr="http://www.sistecaut.com/images/clogo.jpg"/>
          <p:cNvPicPr>
            <a:picLocks noChangeAspect="1" noChangeArrowheads="1"/>
          </p:cNvPicPr>
          <p:nvPr/>
        </p:nvPicPr>
        <p:blipFill>
          <a:blip r:embed="rId30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616" y="5452913"/>
            <a:ext cx="1648604" cy="3160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" name="Picture 47" descr="http://www.seeklogo.com/images/S/Simoldes-logo-88EF1F06E0-seeklogo.com.gif"/>
          <p:cNvPicPr>
            <a:picLocks noChangeAspect="1" noChangeArrowheads="1"/>
          </p:cNvPicPr>
          <p:nvPr/>
        </p:nvPicPr>
        <p:blipFill rotWithShape="1">
          <a:blip r:embed="rId3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106" b="31948"/>
          <a:stretch/>
        </p:blipFill>
        <p:spPr bwMode="auto">
          <a:xfrm>
            <a:off x="6242101" y="2906609"/>
            <a:ext cx="1293628" cy="413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49" descr="http://consultoria-uesp.inescporto.pt/noticias/uesp-na-sessao-de-demonstracao-da-durit/image"/>
          <p:cNvPicPr>
            <a:picLocks noChangeAspect="1" noChangeArrowheads="1"/>
          </p:cNvPicPr>
          <p:nvPr/>
        </p:nvPicPr>
        <p:blipFill>
          <a:blip r:embed="rId3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721" y="3991968"/>
            <a:ext cx="567302" cy="5479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51" descr="http://www.sectorial.pt/ptmat/logos/ghesa.gif"/>
          <p:cNvPicPr>
            <a:picLocks noChangeAspect="1" noChangeArrowheads="1"/>
          </p:cNvPicPr>
          <p:nvPr/>
        </p:nvPicPr>
        <p:blipFill rotWithShape="1">
          <a:blip r:embed="rId3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736" r="21782"/>
          <a:stretch/>
        </p:blipFill>
        <p:spPr bwMode="auto">
          <a:xfrm>
            <a:off x="4141353" y="5452912"/>
            <a:ext cx="614227" cy="5821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53" descr="http://www.frinuno.pt/images/marcas/42/avedol.png?1274180887"/>
          <p:cNvPicPr>
            <a:picLocks noChangeAspect="1" noChangeArrowheads="1"/>
          </p:cNvPicPr>
          <p:nvPr/>
        </p:nvPicPr>
        <p:blipFill>
          <a:blip r:embed="rId3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3009" y="4060434"/>
            <a:ext cx="1235415" cy="510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55" descr="http://www.artevirtual.pt/v3/uploads/portfolio/55.jpg"/>
          <p:cNvPicPr>
            <a:picLocks noChangeAspect="1" noChangeArrowheads="1"/>
          </p:cNvPicPr>
          <p:nvPr/>
        </p:nvPicPr>
        <p:blipFill rotWithShape="1">
          <a:blip r:embed="rId3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79" t="31262" r="30151" b="34369"/>
          <a:stretch/>
        </p:blipFill>
        <p:spPr bwMode="auto">
          <a:xfrm>
            <a:off x="5484408" y="2925511"/>
            <a:ext cx="631751" cy="3392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" name="Picture 2" descr="http://www.sissa.it/damesyfla/LOGO-ERC.JPG"/>
          <p:cNvPicPr>
            <a:picLocks noChangeAspect="1" noChangeArrowheads="1"/>
          </p:cNvPicPr>
          <p:nvPr/>
        </p:nvPicPr>
        <p:blipFill rotWithShape="1">
          <a:blip r:embed="rId3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144" t="11360" r="2867" b="14293"/>
          <a:stretch/>
        </p:blipFill>
        <p:spPr bwMode="auto">
          <a:xfrm>
            <a:off x="4794137" y="5304601"/>
            <a:ext cx="618273" cy="6384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" name="Picture 4" descr="http://nagano.web.cern.ch/nagano/img/top/cern-logo.jpg"/>
          <p:cNvPicPr>
            <a:picLocks noChangeAspect="1" noChangeArrowheads="1"/>
          </p:cNvPicPr>
          <p:nvPr/>
        </p:nvPicPr>
        <p:blipFill>
          <a:blip r:embed="rId3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2603" y="3389360"/>
            <a:ext cx="500567" cy="5040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10270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D:\Dropbox\WORK\AcademiaVerao14\Visitas_Dem\Apresentacoes DEM\download (14)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5" r="10062"/>
          <a:stretch/>
        </p:blipFill>
        <p:spPr bwMode="auto">
          <a:xfrm>
            <a:off x="0" y="0"/>
            <a:ext cx="9144000" cy="69263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8348" y="241412"/>
            <a:ext cx="5991726" cy="537330"/>
          </a:xfrm>
          <a:prstGeom prst="rect">
            <a:avLst/>
          </a:prstGeom>
        </p:spPr>
      </p:pic>
      <p:sp>
        <p:nvSpPr>
          <p:cNvPr id="10" name="Título 1"/>
          <p:cNvSpPr txBox="1">
            <a:spLocks/>
          </p:cNvSpPr>
          <p:nvPr/>
        </p:nvSpPr>
        <p:spPr>
          <a:xfrm>
            <a:off x="3785773" y="2019869"/>
            <a:ext cx="4920343" cy="775695"/>
          </a:xfrm>
          <a:prstGeom prst="rect">
            <a:avLst/>
          </a:prstGeom>
        </p:spPr>
        <p:txBody>
          <a:bodyPr/>
          <a:lstStyle>
            <a:lvl1pPr algn="ctr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extLst/>
          </a:lstStyle>
          <a:p>
            <a:pPr algn="l"/>
            <a:r>
              <a:rPr lang="pt-PT" sz="2400" b="1" dirty="0">
                <a:solidFill>
                  <a:schemeClr val="bg1"/>
                </a:solidFill>
                <a:latin typeface="+mn-lt"/>
              </a:rPr>
              <a:t>Infraestrutura de Investigação para a Tecnologia Mecânica e Automação</a:t>
            </a:r>
            <a:endParaRPr lang="en-US" sz="2400" b="1" dirty="0">
              <a:solidFill>
                <a:schemeClr val="bg1"/>
              </a:solidFill>
              <a:latin typeface="+mn-lt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l"/>
            <a:endParaRPr lang="en-US" sz="2400" b="1" dirty="0">
              <a:solidFill>
                <a:schemeClr val="bg1"/>
              </a:solidFill>
              <a:latin typeface="+mn-lt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" name="CaixaDeTexto 1"/>
          <p:cNvSpPr txBox="1"/>
          <p:nvPr/>
        </p:nvSpPr>
        <p:spPr>
          <a:xfrm>
            <a:off x="428714" y="4452323"/>
            <a:ext cx="150607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2000" spc="20" dirty="0">
                <a:solidFill>
                  <a:schemeClr val="bg1"/>
                </a:solidFill>
              </a:rPr>
              <a:t>Victor Neto</a:t>
            </a:r>
          </a:p>
          <a:p>
            <a:pPr algn="ctr"/>
            <a:r>
              <a:rPr lang="pt-PT" sz="1200" spc="300" dirty="0">
                <a:solidFill>
                  <a:schemeClr val="bg1"/>
                </a:solidFill>
              </a:rPr>
              <a:t>vneto@ua.pt</a:t>
            </a:r>
          </a:p>
          <a:p>
            <a:pPr algn="ctr"/>
            <a:r>
              <a:rPr lang="pt-PT" sz="1400" dirty="0">
                <a:solidFill>
                  <a:schemeClr val="bg1"/>
                </a:solidFill>
              </a:rPr>
              <a:t>www.ua.pt/tema</a:t>
            </a:r>
          </a:p>
          <a:p>
            <a:pPr algn="ctr"/>
            <a:r>
              <a:rPr lang="pt-PT" spc="50" dirty="0">
                <a:solidFill>
                  <a:schemeClr val="bg1"/>
                </a:solidFill>
              </a:rPr>
              <a:t>3 julho 2017</a:t>
            </a:r>
          </a:p>
        </p:txBody>
      </p:sp>
      <p:pic>
        <p:nvPicPr>
          <p:cNvPr id="1026" name="Picture 2" descr="https://media.licdn.com/mpr/mpr/AAEAAQAAAAAAAATdAAAAJDg0Y2MwNzdkLTFjZmEtNGUwNC04YmM2LTJlNzZmNGIzYzI4Yg.pn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943" t="2999" r="29943" b="1858"/>
          <a:stretch/>
        </p:blipFill>
        <p:spPr bwMode="auto">
          <a:xfrm>
            <a:off x="7317546" y="3084562"/>
            <a:ext cx="1177370" cy="1600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5925" y="5560319"/>
            <a:ext cx="1351655" cy="96475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345668" y="6574085"/>
            <a:ext cx="380367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15h30 | Auditório 3 (Sessões Paralelas 3)</a:t>
            </a:r>
          </a:p>
          <a:p>
            <a:r>
              <a:rPr lang="pt-BR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5. Indústria e Manufatura | (a) Transformação da Produção I</a:t>
            </a:r>
            <a:endParaRPr 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1030" name="Picture 6" descr="https://portal.meril.eu/meril/img/meril_logo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08963" y="6303376"/>
            <a:ext cx="1071154" cy="548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" name="Group 3"/>
          <p:cNvGrpSpPr>
            <a:grpSpLocks noChangeAspect="1"/>
          </p:cNvGrpSpPr>
          <p:nvPr/>
        </p:nvGrpSpPr>
        <p:grpSpPr>
          <a:xfrm>
            <a:off x="4220212" y="6303376"/>
            <a:ext cx="3150978" cy="548640"/>
            <a:chOff x="5032646" y="6507981"/>
            <a:chExt cx="2194560" cy="382111"/>
          </a:xfrm>
        </p:grpSpPr>
        <p:pic>
          <p:nvPicPr>
            <p:cNvPr id="1034" name="Picture 10" descr="http://www.yourinnovationday.eu/wp-content/uploads/2016/11/dg_growth.png"/>
            <p:cNvPicPr>
              <a:picLocks noChangeAspect="1" noChangeArrowheads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0353"/>
            <a:stretch/>
          </p:blipFill>
          <p:spPr bwMode="auto">
            <a:xfrm>
              <a:off x="5032646" y="6507981"/>
              <a:ext cx="2194560" cy="38211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" name="Rectangle 12"/>
            <p:cNvSpPr/>
            <p:nvPr/>
          </p:nvSpPr>
          <p:spPr>
            <a:xfrm>
              <a:off x="5633084" y="6786695"/>
              <a:ext cx="1594122" cy="93010"/>
            </a:xfrm>
            <a:prstGeom prst="rect">
              <a:avLst/>
            </a:prstGeom>
            <a:solidFill>
              <a:srgbClr val="0165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700" dirty="0"/>
                <a:t>   </a:t>
              </a:r>
              <a:r>
                <a:rPr lang="en-US" sz="800" dirty="0"/>
                <a:t>SMEs' Access to Key Enabling Technologies</a:t>
              </a:r>
              <a:endParaRPr lang="en-US" sz="700" dirty="0"/>
            </a:p>
          </p:txBody>
        </p:sp>
      </p:grpSp>
    </p:spTree>
    <p:extLst>
      <p:ext uri="{BB962C8B-B14F-4D97-AF65-F5344CB8AC3E}">
        <p14:creationId xmlns:p14="http://schemas.microsoft.com/office/powerpoint/2010/main" val="953284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Dropbox\WORK\AcademiaVerao14\Visitas_Dem\Apresentacoes DEM\download (14)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310"/>
          <a:stretch/>
        </p:blipFill>
        <p:spPr bwMode="auto">
          <a:xfrm>
            <a:off x="0" y="0"/>
            <a:ext cx="9144000" cy="15112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0" y="1212351"/>
            <a:ext cx="9144000" cy="298948"/>
          </a:xfrm>
          <a:prstGeom prst="rect">
            <a:avLst/>
          </a:prstGeom>
          <a:solidFill>
            <a:srgbClr val="000000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4676" y="536111"/>
            <a:ext cx="3709987" cy="332706"/>
          </a:xfrm>
          <a:prstGeom prst="rect">
            <a:avLst/>
          </a:prstGeom>
        </p:spPr>
      </p:pic>
      <p:sp>
        <p:nvSpPr>
          <p:cNvPr id="2" name="Content Placeholder 1"/>
          <p:cNvSpPr>
            <a:spLocks noGrp="1"/>
          </p:cNvSpPr>
          <p:nvPr>
            <p:ph sz="quarter" idx="10"/>
          </p:nvPr>
        </p:nvSpPr>
        <p:spPr>
          <a:xfrm>
            <a:off x="0" y="1616470"/>
            <a:ext cx="8658225" cy="4940816"/>
          </a:xfrm>
        </p:spPr>
        <p:txBody>
          <a:bodyPr/>
          <a:lstStyle/>
          <a:p>
            <a:pPr marL="0" indent="0">
              <a:buNone/>
            </a:pPr>
            <a:r>
              <a:rPr lang="pt-PT" sz="2400" dirty="0"/>
              <a:t>Infraestrutura TEMA | </a:t>
            </a:r>
            <a:r>
              <a:rPr lang="pt-PT" sz="2400" dirty="0" err="1"/>
              <a:t>iTEMA</a:t>
            </a:r>
            <a:endParaRPr lang="pt-PT" sz="2400" dirty="0"/>
          </a:p>
          <a:p>
            <a:pPr marL="0" indent="0">
              <a:buNone/>
            </a:pPr>
            <a:endParaRPr lang="pt-PT" sz="2400" dirty="0"/>
          </a:p>
          <a:p>
            <a:pPr>
              <a:buFont typeface="Arial" panose="020B0604020202020204" pitchFamily="34" charset="0"/>
              <a:buChar char="•"/>
            </a:pPr>
            <a:r>
              <a:rPr lang="pt-PT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Tutela: unidade de investigação Centro de Tecnologia Mecânica e 		Automação (TEMA)</a:t>
            </a:r>
          </a:p>
          <a:p>
            <a:pPr marL="0" indent="0">
              <a:buNone/>
            </a:pPr>
            <a:endParaRPr lang="pt-PT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pt-PT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Natureza: Engenharia Mecânica</a:t>
            </a:r>
          </a:p>
          <a:p>
            <a:pPr marL="0" indent="0">
              <a:buNone/>
            </a:pPr>
            <a:endParaRPr lang="pt-PT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pt-PT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Localização: Departamento de Engenharia Mecânica, 				Universidade de Aveiro</a:t>
            </a:r>
          </a:p>
          <a:p>
            <a:pPr marL="0" indent="0">
              <a:buNone/>
            </a:pPr>
            <a:endParaRPr lang="pt-PT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pt-PT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Público-alvo: Investigadores, Indústria, Empresas,</a:t>
            </a:r>
            <a:br>
              <a:rPr lang="pt-PT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pt-PT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		Outras Entidades de I&amp;D</a:t>
            </a:r>
          </a:p>
        </p:txBody>
      </p:sp>
    </p:spTree>
    <p:extLst>
      <p:ext uri="{BB962C8B-B14F-4D97-AF65-F5344CB8AC3E}">
        <p14:creationId xmlns:p14="http://schemas.microsoft.com/office/powerpoint/2010/main" val="41612697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4574" y="2776625"/>
            <a:ext cx="1988421" cy="1290359"/>
          </a:xfrm>
          <a:prstGeom prst="rect">
            <a:avLst/>
          </a:prstGeom>
        </p:spPr>
      </p:pic>
      <p:pic>
        <p:nvPicPr>
          <p:cNvPr id="19" name="Imagem 18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1852" y="4621509"/>
            <a:ext cx="2709332" cy="153559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6" name="Picture 2" descr="D:\Dropbox\WORK\AcademiaVerao14\Visitas_Dem\Apresentacoes DEM\download (14)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310"/>
          <a:stretch/>
        </p:blipFill>
        <p:spPr bwMode="auto">
          <a:xfrm>
            <a:off x="0" y="0"/>
            <a:ext cx="9144000" cy="15112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3" descr="D:\Dropbox\WORK\AcademiaVerao14\Visitas_Dem\Apresentacoes DEM\download (27)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074" r="5921" b="54604"/>
          <a:stretch/>
        </p:blipFill>
        <p:spPr bwMode="auto">
          <a:xfrm>
            <a:off x="1" y="0"/>
            <a:ext cx="9144000" cy="15112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0" y="1212351"/>
            <a:ext cx="9144000" cy="298948"/>
          </a:xfrm>
          <a:prstGeom prst="rect">
            <a:avLst/>
          </a:prstGeom>
          <a:solidFill>
            <a:srgbClr val="000000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4676" y="536111"/>
            <a:ext cx="3709987" cy="332706"/>
          </a:xfrm>
          <a:prstGeom prst="rect">
            <a:avLst/>
          </a:prstGeom>
        </p:spPr>
      </p:pic>
      <p:sp>
        <p:nvSpPr>
          <p:cNvPr id="2" name="Content Placeholder 1"/>
          <p:cNvSpPr>
            <a:spLocks noGrp="1"/>
          </p:cNvSpPr>
          <p:nvPr>
            <p:ph sz="quarter" idx="10"/>
          </p:nvPr>
        </p:nvSpPr>
        <p:spPr>
          <a:xfrm>
            <a:off x="-2" y="1435172"/>
            <a:ext cx="9036909" cy="5422828"/>
          </a:xfrm>
        </p:spPr>
        <p:txBody>
          <a:bodyPr/>
          <a:lstStyle/>
          <a:p>
            <a:pPr marL="0" lvl="1" indent="0">
              <a:buNone/>
            </a:pPr>
            <a:r>
              <a:rPr lang="en-US" sz="2400" dirty="0" err="1"/>
              <a:t>iTEMA</a:t>
            </a:r>
            <a:r>
              <a:rPr lang="en-US" sz="2400" dirty="0"/>
              <a:t> | </a:t>
            </a:r>
            <a:r>
              <a:rPr lang="en-US" sz="2400" dirty="0" err="1"/>
              <a:t>Seis</a:t>
            </a:r>
            <a:r>
              <a:rPr lang="en-US" sz="2400" dirty="0"/>
              <a:t> </a:t>
            </a:r>
            <a:r>
              <a:rPr lang="en-US" sz="2400" dirty="0" err="1"/>
              <a:t>áreas</a:t>
            </a:r>
            <a:r>
              <a:rPr lang="en-US" sz="2400" dirty="0"/>
              <a:t> de </a:t>
            </a:r>
            <a:r>
              <a:rPr lang="en-US" sz="2400" dirty="0" err="1"/>
              <a:t>atuação</a:t>
            </a:r>
            <a:r>
              <a:rPr lang="en-US" sz="2400" dirty="0"/>
              <a:t> </a:t>
            </a:r>
            <a:r>
              <a:rPr lang="en-US" sz="2400" dirty="0" err="1"/>
              <a:t>ao</a:t>
            </a:r>
            <a:r>
              <a:rPr lang="en-US" sz="2400" dirty="0"/>
              <a:t> </a:t>
            </a:r>
            <a:r>
              <a:rPr lang="en-US" sz="2400" dirty="0" err="1"/>
              <a:t>serviço</a:t>
            </a:r>
            <a:r>
              <a:rPr lang="en-US" sz="2400" dirty="0"/>
              <a:t> da </a:t>
            </a:r>
            <a:r>
              <a:rPr lang="en-US" sz="2400" dirty="0" err="1"/>
              <a:t>Comunidade</a:t>
            </a:r>
            <a:endParaRPr lang="en-US" sz="2400" dirty="0"/>
          </a:p>
          <a:p>
            <a:pPr lvl="1">
              <a:buFontTx/>
              <a:buChar char="-"/>
            </a:pPr>
            <a:endParaRPr lang="en-US" sz="2400" dirty="0"/>
          </a:p>
          <a:p>
            <a:pPr lvl="1">
              <a:buFontTx/>
              <a:buChar char="-"/>
            </a:pPr>
            <a:endParaRPr lang="en-US" sz="2400" dirty="0"/>
          </a:p>
        </p:txBody>
      </p:sp>
      <p:pic>
        <p:nvPicPr>
          <p:cNvPr id="7" name="Imagem 6"/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5188" y="3347623"/>
            <a:ext cx="1721712" cy="1438723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CaixaDeTexto 2"/>
          <p:cNvSpPr txBox="1"/>
          <p:nvPr/>
        </p:nvSpPr>
        <p:spPr>
          <a:xfrm>
            <a:off x="242916" y="3174903"/>
            <a:ext cx="17628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Energia Aplicada</a:t>
            </a:r>
          </a:p>
        </p:txBody>
      </p:sp>
      <p:pic>
        <p:nvPicPr>
          <p:cNvPr id="9" name="Imagem 8"/>
          <p:cNvPicPr/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2057" y="3391574"/>
            <a:ext cx="1952043" cy="1472381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CaixaDeTexto 9"/>
          <p:cNvSpPr txBox="1"/>
          <p:nvPr/>
        </p:nvSpPr>
        <p:spPr>
          <a:xfrm>
            <a:off x="5728078" y="3033079"/>
            <a:ext cx="21142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Mecânica avançada</a:t>
            </a:r>
          </a:p>
        </p:txBody>
      </p:sp>
      <p:sp>
        <p:nvSpPr>
          <p:cNvPr id="14" name="CaixaDeTexto 13"/>
          <p:cNvSpPr txBox="1"/>
          <p:nvPr/>
        </p:nvSpPr>
        <p:spPr>
          <a:xfrm>
            <a:off x="2540978" y="2340511"/>
            <a:ext cx="28326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Mecânica computacional</a:t>
            </a:r>
          </a:p>
        </p:txBody>
      </p:sp>
      <p:pic>
        <p:nvPicPr>
          <p:cNvPr id="15" name="Imagem 14"/>
          <p:cNvPicPr/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2060" y="5027580"/>
            <a:ext cx="1171575" cy="1266825"/>
          </a:xfrm>
          <a:prstGeom prst="rect">
            <a:avLst/>
          </a:prstGeom>
          <a:noFill/>
          <a:ln>
            <a:noFill/>
          </a:ln>
        </p:spPr>
      </p:pic>
      <p:sp>
        <p:nvSpPr>
          <p:cNvPr id="16" name="CaixaDeTexto 15"/>
          <p:cNvSpPr txBox="1"/>
          <p:nvPr/>
        </p:nvSpPr>
        <p:spPr>
          <a:xfrm>
            <a:off x="722178" y="6300766"/>
            <a:ext cx="17628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Biomecânica</a:t>
            </a:r>
          </a:p>
        </p:txBody>
      </p:sp>
      <p:pic>
        <p:nvPicPr>
          <p:cNvPr id="17" name="Imagem 16"/>
          <p:cNvPicPr/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3543" y="5418480"/>
            <a:ext cx="1921657" cy="1262857"/>
          </a:xfrm>
          <a:prstGeom prst="rect">
            <a:avLst/>
          </a:prstGeom>
          <a:noFill/>
          <a:ln>
            <a:noFill/>
          </a:ln>
        </p:spPr>
      </p:pic>
      <p:sp>
        <p:nvSpPr>
          <p:cNvPr id="18" name="CaixaDeTexto 17"/>
          <p:cNvSpPr txBox="1"/>
          <p:nvPr/>
        </p:nvSpPr>
        <p:spPr>
          <a:xfrm>
            <a:off x="5884422" y="5049148"/>
            <a:ext cx="18015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Nanoengenharia</a:t>
            </a:r>
            <a:endParaRPr lang="pt-PT" i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0" name="CaixaDeTexto 19"/>
          <p:cNvSpPr txBox="1"/>
          <p:nvPr/>
        </p:nvSpPr>
        <p:spPr>
          <a:xfrm>
            <a:off x="2950502" y="6122913"/>
            <a:ext cx="18015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Tecnologias de</a:t>
            </a:r>
          </a:p>
          <a:p>
            <a:pPr algn="ctr"/>
            <a:r>
              <a:rPr lang="pt-PT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Transporte </a:t>
            </a:r>
          </a:p>
        </p:txBody>
      </p:sp>
    </p:spTree>
    <p:extLst>
      <p:ext uri="{BB962C8B-B14F-4D97-AF65-F5344CB8AC3E}">
        <p14:creationId xmlns:p14="http://schemas.microsoft.com/office/powerpoint/2010/main" val="1858561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Dropbox\WORK\AcademiaVerao14\Visitas_Dem\Apresentacoes DEM\download (14)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310"/>
          <a:stretch/>
        </p:blipFill>
        <p:spPr bwMode="auto">
          <a:xfrm>
            <a:off x="0" y="0"/>
            <a:ext cx="9144000" cy="15112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3" descr="D:\Dropbox\WORK\AcademiaVerao14\Visitas_Dem\Apresentacoes DEM\download (27)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074" r="5921" b="54604"/>
          <a:stretch/>
        </p:blipFill>
        <p:spPr bwMode="auto">
          <a:xfrm>
            <a:off x="1" y="0"/>
            <a:ext cx="9144000" cy="15112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0" y="1212351"/>
            <a:ext cx="9144000" cy="298948"/>
          </a:xfrm>
          <a:prstGeom prst="rect">
            <a:avLst/>
          </a:prstGeom>
          <a:solidFill>
            <a:srgbClr val="000000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4676" y="536111"/>
            <a:ext cx="3709987" cy="332706"/>
          </a:xfrm>
          <a:prstGeom prst="rect">
            <a:avLst/>
          </a:prstGeom>
        </p:spPr>
      </p:pic>
      <p:sp>
        <p:nvSpPr>
          <p:cNvPr id="2" name="Content Placeholder 1"/>
          <p:cNvSpPr>
            <a:spLocks noGrp="1"/>
          </p:cNvSpPr>
          <p:nvPr>
            <p:ph sz="quarter" idx="10"/>
          </p:nvPr>
        </p:nvSpPr>
        <p:spPr>
          <a:xfrm>
            <a:off x="0" y="1639544"/>
            <a:ext cx="8658225" cy="4940816"/>
          </a:xfrm>
        </p:spPr>
        <p:txBody>
          <a:bodyPr/>
          <a:lstStyle/>
          <a:p>
            <a:pPr marL="0" indent="0">
              <a:buNone/>
            </a:pPr>
            <a:r>
              <a:rPr lang="en-US" sz="2000" dirty="0"/>
              <a:t> </a:t>
            </a:r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endParaRPr lang="en-US" sz="2000" dirty="0"/>
          </a:p>
        </p:txBody>
      </p:sp>
      <p:pic>
        <p:nvPicPr>
          <p:cNvPr id="6" name="Imagem 5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282"/>
          <a:stretch/>
        </p:blipFill>
        <p:spPr>
          <a:xfrm>
            <a:off x="-8235" y="1510532"/>
            <a:ext cx="9152236" cy="5346837"/>
          </a:xfrm>
          <a:prstGeom prst="rect">
            <a:avLst/>
          </a:prstGeom>
        </p:spPr>
      </p:pic>
      <p:sp>
        <p:nvSpPr>
          <p:cNvPr id="8" name="CaixaDeTexto 7"/>
          <p:cNvSpPr txBox="1"/>
          <p:nvPr/>
        </p:nvSpPr>
        <p:spPr>
          <a:xfrm>
            <a:off x="107092" y="2356021"/>
            <a:ext cx="4613189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4000" b="1" dirty="0" err="1">
                <a:solidFill>
                  <a:schemeClr val="bg1"/>
                </a:solidFill>
              </a:rPr>
              <a:t>iTEMA</a:t>
            </a:r>
            <a:r>
              <a:rPr lang="pt-PT" sz="4000" b="1" dirty="0">
                <a:solidFill>
                  <a:schemeClr val="bg1"/>
                </a:solidFill>
              </a:rPr>
              <a:t> </a:t>
            </a:r>
          </a:p>
          <a:p>
            <a:pPr algn="ctr"/>
            <a:endParaRPr lang="pt-PT" sz="4000" b="1" dirty="0">
              <a:solidFill>
                <a:schemeClr val="bg1"/>
              </a:solidFill>
            </a:endParaRPr>
          </a:p>
          <a:p>
            <a:pPr algn="ctr"/>
            <a:r>
              <a:rPr lang="pt-PT" sz="4000" b="1" dirty="0">
                <a:solidFill>
                  <a:schemeClr val="bg1"/>
                </a:solidFill>
              </a:rPr>
              <a:t>Serviços disponíveis à Comunidade</a:t>
            </a:r>
          </a:p>
        </p:txBody>
      </p:sp>
    </p:spTree>
    <p:extLst>
      <p:ext uri="{BB962C8B-B14F-4D97-AF65-F5344CB8AC3E}">
        <p14:creationId xmlns:p14="http://schemas.microsoft.com/office/powerpoint/2010/main" val="7776276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Dropbox\WORK\AcademiaVerao14\Visitas_Dem\Apresentacoes DEM\download (14)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310"/>
          <a:stretch/>
        </p:blipFill>
        <p:spPr bwMode="auto">
          <a:xfrm>
            <a:off x="0" y="0"/>
            <a:ext cx="9144000" cy="15112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3" descr="D:\Dropbox\WORK\AcademiaVerao14\Visitas_Dem\Apresentacoes DEM\download (27)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074" r="5921" b="54604"/>
          <a:stretch/>
        </p:blipFill>
        <p:spPr bwMode="auto">
          <a:xfrm>
            <a:off x="1" y="0"/>
            <a:ext cx="9144000" cy="15112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0" y="1212351"/>
            <a:ext cx="9144000" cy="298948"/>
          </a:xfrm>
          <a:prstGeom prst="rect">
            <a:avLst/>
          </a:prstGeom>
          <a:solidFill>
            <a:srgbClr val="000000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4676" y="536111"/>
            <a:ext cx="3709987" cy="332706"/>
          </a:xfrm>
          <a:prstGeom prst="rect">
            <a:avLst/>
          </a:prstGeom>
        </p:spPr>
      </p:pic>
      <p:sp>
        <p:nvSpPr>
          <p:cNvPr id="2" name="Content Placeholder 1"/>
          <p:cNvSpPr>
            <a:spLocks noGrp="1"/>
          </p:cNvSpPr>
          <p:nvPr>
            <p:ph sz="quarter" idx="10"/>
          </p:nvPr>
        </p:nvSpPr>
        <p:spPr>
          <a:xfrm>
            <a:off x="0" y="1639544"/>
            <a:ext cx="8658225" cy="4940816"/>
          </a:xfrm>
        </p:spPr>
        <p:txBody>
          <a:bodyPr/>
          <a:lstStyle/>
          <a:p>
            <a:pPr marL="0" indent="0">
              <a:buNone/>
            </a:pPr>
            <a:r>
              <a:rPr lang="en-US" sz="28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Análise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de </a:t>
            </a:r>
            <a:r>
              <a:rPr lang="en-US" sz="28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superfícies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(</a:t>
            </a:r>
            <a:r>
              <a:rPr lang="en-US" sz="28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nano-escala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)</a:t>
            </a:r>
          </a:p>
          <a:p>
            <a:pPr marL="0" indent="0">
              <a:buNone/>
            </a:pPr>
            <a:r>
              <a:rPr lang="en-US" sz="2800" dirty="0"/>
              <a:t> </a:t>
            </a:r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endParaRPr lang="en-US" sz="2000" dirty="0"/>
          </a:p>
        </p:txBody>
      </p:sp>
      <p:pic>
        <p:nvPicPr>
          <p:cNvPr id="3" name="Imagem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7846" y="2890645"/>
            <a:ext cx="4001755" cy="3097249"/>
          </a:xfrm>
          <a:prstGeom prst="rect">
            <a:avLst/>
          </a:prstGeom>
        </p:spPr>
      </p:pic>
      <p:sp>
        <p:nvSpPr>
          <p:cNvPr id="4" name="CaixaDeTexto 3"/>
          <p:cNvSpPr txBox="1"/>
          <p:nvPr/>
        </p:nvSpPr>
        <p:spPr>
          <a:xfrm>
            <a:off x="1854915" y="5921189"/>
            <a:ext cx="252761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16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 Multitécnica XPS/UPS e AES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514681" y="3874415"/>
            <a:ext cx="34169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dirty="0"/>
              <a:t>Identificação elementar de constituintes e/ou contaminantes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2676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 descr="https://www.ua.pt/file/44486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97" r="9132"/>
          <a:stretch/>
        </p:blipFill>
        <p:spPr bwMode="auto">
          <a:xfrm>
            <a:off x="6876917" y="2519631"/>
            <a:ext cx="2234493" cy="295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D:\Dropbox\WORK\AcademiaVerao14\Visitas_Dem\Apresentacoes DEM\download (14)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310"/>
          <a:stretch/>
        </p:blipFill>
        <p:spPr bwMode="auto">
          <a:xfrm>
            <a:off x="0" y="0"/>
            <a:ext cx="9144000" cy="15112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3" descr="D:\Dropbox\WORK\AcademiaVerao14\Visitas_Dem\Apresentacoes DEM\download (27)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074" r="5921" b="54604"/>
          <a:stretch/>
        </p:blipFill>
        <p:spPr bwMode="auto">
          <a:xfrm>
            <a:off x="1" y="0"/>
            <a:ext cx="9144000" cy="15112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0" y="1212351"/>
            <a:ext cx="9144000" cy="298948"/>
          </a:xfrm>
          <a:prstGeom prst="rect">
            <a:avLst/>
          </a:prstGeom>
          <a:solidFill>
            <a:srgbClr val="000000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4676" y="536111"/>
            <a:ext cx="3709987" cy="332706"/>
          </a:xfrm>
          <a:prstGeom prst="rect">
            <a:avLst/>
          </a:prstGeom>
        </p:spPr>
      </p:pic>
      <p:sp>
        <p:nvSpPr>
          <p:cNvPr id="2" name="Content Placeholder 1"/>
          <p:cNvSpPr>
            <a:spLocks noGrp="1"/>
          </p:cNvSpPr>
          <p:nvPr>
            <p:ph sz="quarter" idx="10"/>
          </p:nvPr>
        </p:nvSpPr>
        <p:spPr>
          <a:xfrm>
            <a:off x="1" y="1598354"/>
            <a:ext cx="8658225" cy="4940816"/>
          </a:xfrm>
        </p:spPr>
        <p:txBody>
          <a:bodyPr/>
          <a:lstStyle/>
          <a:p>
            <a:pPr marL="0" indent="0">
              <a:buNone/>
            </a:pPr>
            <a:r>
              <a:rPr lang="pt-PT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Testes de tração, compressão, flexão de materiais</a:t>
            </a:r>
            <a:endParaRPr lang="en-US" sz="2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CaixaDeTexto 3"/>
          <p:cNvSpPr txBox="1"/>
          <p:nvPr/>
        </p:nvSpPr>
        <p:spPr>
          <a:xfrm>
            <a:off x="5347102" y="5559573"/>
            <a:ext cx="71205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16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 10 </a:t>
            </a:r>
            <a:r>
              <a:rPr lang="pt-PT" sz="1600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kN</a:t>
            </a:r>
            <a:endParaRPr lang="pt-PT" sz="1600" i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6" name="Imagem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2401" y="2519631"/>
            <a:ext cx="2216940" cy="2955919"/>
          </a:xfrm>
          <a:prstGeom prst="rect">
            <a:avLst/>
          </a:prstGeom>
        </p:spPr>
      </p:pic>
      <p:pic>
        <p:nvPicPr>
          <p:cNvPr id="7" name="Imagem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24" y="2519631"/>
            <a:ext cx="2219394" cy="2955919"/>
          </a:xfrm>
          <a:prstGeom prst="rect">
            <a:avLst/>
          </a:prstGeom>
        </p:spPr>
      </p:pic>
      <p:sp>
        <p:nvSpPr>
          <p:cNvPr id="11" name="CaixaDeTexto 10"/>
          <p:cNvSpPr txBox="1"/>
          <p:nvPr/>
        </p:nvSpPr>
        <p:spPr>
          <a:xfrm>
            <a:off x="675098" y="5567302"/>
            <a:ext cx="92044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16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 1000 </a:t>
            </a:r>
            <a:r>
              <a:rPr lang="pt-PT" sz="1600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kN</a:t>
            </a:r>
            <a:endParaRPr lang="pt-PT" sz="1600" i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8" name="Imagem 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6725" y="2519631"/>
            <a:ext cx="2212808" cy="2950411"/>
          </a:xfrm>
          <a:prstGeom prst="rect">
            <a:avLst/>
          </a:prstGeom>
        </p:spPr>
      </p:pic>
      <p:sp>
        <p:nvSpPr>
          <p:cNvPr id="14" name="CaixaDeTexto 13"/>
          <p:cNvSpPr txBox="1"/>
          <p:nvPr/>
        </p:nvSpPr>
        <p:spPr>
          <a:xfrm>
            <a:off x="3012746" y="5562605"/>
            <a:ext cx="81624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16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 100 </a:t>
            </a:r>
            <a:r>
              <a:rPr lang="pt-PT" sz="1600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kN</a:t>
            </a:r>
            <a:endParaRPr lang="pt-PT" sz="1600" i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7614470" y="5567302"/>
            <a:ext cx="73770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PT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100 N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673925" y="6104439"/>
            <a:ext cx="779614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PT" sz="1600" dirty="0"/>
              <a:t>Determinação de Modulo de Young, Coeficiente de Poison, Tensão de Rutura e outras caracterisiticas mecânicas em estruturas metalicas, provetes, polimeros, fibras, entre outros.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2687184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www.physicaltestsolutions.com/uploads/img_prod/thumb_productos20120418-29f7a_Videoextensometer_RTSS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563" r="19885"/>
          <a:stretch/>
        </p:blipFill>
        <p:spPr bwMode="auto">
          <a:xfrm>
            <a:off x="4665297" y="2264094"/>
            <a:ext cx="2965107" cy="3928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D:\Dropbox\WORK\AcademiaVerao14\Visitas_Dem\Apresentacoes DEM\download (14)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310"/>
          <a:stretch/>
        </p:blipFill>
        <p:spPr bwMode="auto">
          <a:xfrm>
            <a:off x="0" y="0"/>
            <a:ext cx="9144000" cy="15112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3" descr="D:\Dropbox\WORK\AcademiaVerao14\Visitas_Dem\Apresentacoes DEM\download (27)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074" r="5921" b="54604"/>
          <a:stretch/>
        </p:blipFill>
        <p:spPr bwMode="auto">
          <a:xfrm>
            <a:off x="1" y="0"/>
            <a:ext cx="9144000" cy="15112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0" y="1212351"/>
            <a:ext cx="9144000" cy="298948"/>
          </a:xfrm>
          <a:prstGeom prst="rect">
            <a:avLst/>
          </a:prstGeom>
          <a:solidFill>
            <a:srgbClr val="000000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4676" y="536111"/>
            <a:ext cx="3709987" cy="332706"/>
          </a:xfrm>
          <a:prstGeom prst="rect">
            <a:avLst/>
          </a:prstGeom>
        </p:spPr>
      </p:pic>
      <p:sp>
        <p:nvSpPr>
          <p:cNvPr id="2" name="Content Placeholder 1"/>
          <p:cNvSpPr>
            <a:spLocks noGrp="1"/>
          </p:cNvSpPr>
          <p:nvPr>
            <p:ph sz="quarter" idx="10"/>
          </p:nvPr>
        </p:nvSpPr>
        <p:spPr>
          <a:xfrm>
            <a:off x="1" y="1598354"/>
            <a:ext cx="8658225" cy="4940816"/>
          </a:xfrm>
        </p:spPr>
        <p:txBody>
          <a:bodyPr/>
          <a:lstStyle/>
          <a:p>
            <a:pPr marL="0" indent="0">
              <a:buNone/>
            </a:pPr>
            <a:r>
              <a:rPr lang="pt-PT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Medição 2D e 3D de deformação ótica sem contacto</a:t>
            </a:r>
            <a:endParaRPr lang="en-US" sz="2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5" name="CaixaDeTexto 14"/>
          <p:cNvSpPr txBox="1"/>
          <p:nvPr/>
        </p:nvSpPr>
        <p:spPr>
          <a:xfrm>
            <a:off x="1118393" y="6304625"/>
            <a:ext cx="258243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16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Sistema ARAMIS</a:t>
            </a:r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5549" y="2264094"/>
            <a:ext cx="2965107" cy="3953476"/>
          </a:xfrm>
          <a:prstGeom prst="rect">
            <a:avLst/>
          </a:prstGeom>
        </p:spPr>
      </p:pic>
      <p:sp>
        <p:nvSpPr>
          <p:cNvPr id="9" name="CaixaDeTexto 14"/>
          <p:cNvSpPr txBox="1"/>
          <p:nvPr/>
        </p:nvSpPr>
        <p:spPr>
          <a:xfrm>
            <a:off x="4768142" y="6296766"/>
            <a:ext cx="258243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16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Video-extensómetro</a:t>
            </a:r>
          </a:p>
        </p:txBody>
      </p:sp>
    </p:spTree>
    <p:extLst>
      <p:ext uri="{BB962C8B-B14F-4D97-AF65-F5344CB8AC3E}">
        <p14:creationId xmlns:p14="http://schemas.microsoft.com/office/powerpoint/2010/main" val="2865727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Dropbox\WORK\AcademiaVerao14\Visitas_Dem\Apresentacoes DEM\download (14)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310"/>
          <a:stretch/>
        </p:blipFill>
        <p:spPr bwMode="auto">
          <a:xfrm>
            <a:off x="0" y="0"/>
            <a:ext cx="9144000" cy="15112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3" descr="D:\Dropbox\WORK\AcademiaVerao14\Visitas_Dem\Apresentacoes DEM\download (27)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074" r="5921" b="54604"/>
          <a:stretch/>
        </p:blipFill>
        <p:spPr bwMode="auto">
          <a:xfrm>
            <a:off x="1" y="0"/>
            <a:ext cx="9144000" cy="15112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0" y="1212351"/>
            <a:ext cx="9144000" cy="298948"/>
          </a:xfrm>
          <a:prstGeom prst="rect">
            <a:avLst/>
          </a:prstGeom>
          <a:solidFill>
            <a:srgbClr val="000000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4676" y="536111"/>
            <a:ext cx="3709987" cy="332706"/>
          </a:xfrm>
          <a:prstGeom prst="rect">
            <a:avLst/>
          </a:prstGeom>
        </p:spPr>
      </p:pic>
      <p:sp>
        <p:nvSpPr>
          <p:cNvPr id="2" name="Content Placeholder 1"/>
          <p:cNvSpPr>
            <a:spLocks noGrp="1"/>
          </p:cNvSpPr>
          <p:nvPr>
            <p:ph sz="quarter" idx="10"/>
          </p:nvPr>
        </p:nvSpPr>
        <p:spPr>
          <a:xfrm>
            <a:off x="1" y="1598354"/>
            <a:ext cx="8658225" cy="4940816"/>
          </a:xfrm>
        </p:spPr>
        <p:txBody>
          <a:bodyPr/>
          <a:lstStyle/>
          <a:p>
            <a:pPr marL="0" indent="0">
              <a:buNone/>
            </a:pPr>
            <a:r>
              <a:rPr lang="en-US" sz="28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Indentação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à micro e </a:t>
            </a:r>
            <a:r>
              <a:rPr lang="en-US" sz="28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nano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8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escala</a:t>
            </a:r>
            <a:endParaRPr lang="en-US" sz="2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3" name="Imagem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5936" y="2723650"/>
            <a:ext cx="3976129" cy="2982097"/>
          </a:xfrm>
          <a:prstGeom prst="rect">
            <a:avLst/>
          </a:prstGeom>
        </p:spPr>
      </p:pic>
      <p:sp>
        <p:nvSpPr>
          <p:cNvPr id="15" name="CaixaDeTexto 14"/>
          <p:cNvSpPr txBox="1"/>
          <p:nvPr/>
        </p:nvSpPr>
        <p:spPr>
          <a:xfrm>
            <a:off x="2067808" y="5792802"/>
            <a:ext cx="216148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16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 Medidor de indentação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344998" y="3053788"/>
            <a:ext cx="331322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dirty="0"/>
              <a:t>Medição de micro e nano dureza</a:t>
            </a:r>
          </a:p>
          <a:p>
            <a:endParaRPr lang="pt-PT" dirty="0"/>
          </a:p>
          <a:p>
            <a:r>
              <a:rPr lang="pt-PT" i="1" dirty="0" err="1"/>
              <a:t>Micro-scratch</a:t>
            </a:r>
            <a:r>
              <a:rPr lang="pt-PT" i="1" dirty="0"/>
              <a:t> </a:t>
            </a:r>
            <a:r>
              <a:rPr lang="pt-PT" i="1" dirty="0" err="1"/>
              <a:t>test</a:t>
            </a:r>
            <a:endParaRPr lang="pt-PT" i="1" dirty="0"/>
          </a:p>
        </p:txBody>
      </p:sp>
    </p:spTree>
    <p:extLst>
      <p:ext uri="{BB962C8B-B14F-4D97-AF65-F5344CB8AC3E}">
        <p14:creationId xmlns:p14="http://schemas.microsoft.com/office/powerpoint/2010/main" val="365606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Dropbox\WORK\AcademiaVerao14\Visitas_Dem\Apresentacoes DEM\download (14)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310"/>
          <a:stretch/>
        </p:blipFill>
        <p:spPr bwMode="auto">
          <a:xfrm>
            <a:off x="0" y="0"/>
            <a:ext cx="9144000" cy="15112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3" descr="D:\Dropbox\WORK\AcademiaVerao14\Visitas_Dem\Apresentacoes DEM\download (27)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074" r="5921" b="54604"/>
          <a:stretch/>
        </p:blipFill>
        <p:spPr bwMode="auto">
          <a:xfrm>
            <a:off x="1" y="0"/>
            <a:ext cx="9144000" cy="15112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0" y="1212351"/>
            <a:ext cx="9144000" cy="298948"/>
          </a:xfrm>
          <a:prstGeom prst="rect">
            <a:avLst/>
          </a:prstGeom>
          <a:solidFill>
            <a:srgbClr val="000000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4676" y="536111"/>
            <a:ext cx="3709987" cy="332706"/>
          </a:xfrm>
          <a:prstGeom prst="rect">
            <a:avLst/>
          </a:prstGeom>
        </p:spPr>
      </p:pic>
      <p:sp>
        <p:nvSpPr>
          <p:cNvPr id="2" name="Content Placeholder 1"/>
          <p:cNvSpPr>
            <a:spLocks noGrp="1"/>
          </p:cNvSpPr>
          <p:nvPr>
            <p:ph sz="quarter" idx="10"/>
          </p:nvPr>
        </p:nvSpPr>
        <p:spPr>
          <a:xfrm>
            <a:off x="1" y="1598354"/>
            <a:ext cx="8658225" cy="4940816"/>
          </a:xfrm>
        </p:spPr>
        <p:txBody>
          <a:bodyPr/>
          <a:lstStyle/>
          <a:p>
            <a:pPr marL="0" indent="0">
              <a:buNone/>
            </a:pPr>
            <a:r>
              <a:rPr lang="en-US" sz="28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Análise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AFM e </a:t>
            </a:r>
            <a:r>
              <a:rPr lang="en-US" sz="28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nanoindentação</a:t>
            </a:r>
            <a:endParaRPr lang="en-US" sz="2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0" indent="0">
              <a:buNone/>
            </a:pPr>
            <a:endParaRPr lang="en-US" sz="2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0" indent="0">
              <a:buNone/>
            </a:pPr>
            <a:endParaRPr lang="en-US" sz="2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5" name="CaixaDeTexto 14"/>
          <p:cNvSpPr txBox="1"/>
          <p:nvPr/>
        </p:nvSpPr>
        <p:spPr>
          <a:xfrm>
            <a:off x="3120606" y="6274629"/>
            <a:ext cx="194989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16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 Sistema análise AFM</a:t>
            </a:r>
          </a:p>
        </p:txBody>
      </p:sp>
      <p:pic>
        <p:nvPicPr>
          <p:cNvPr id="3" name="Imagem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0429" y="2340505"/>
            <a:ext cx="5250248" cy="39376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5038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24c7ec7f1d23488a9ffbb092176221c56ba6"/>
</p:tagLst>
</file>

<file path=ppt/theme/theme1.xml><?xml version="1.0" encoding="utf-8"?>
<a:theme xmlns:a="http://schemas.openxmlformats.org/drawingml/2006/main" name="ContemporaryPhotoAlbu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0000"/>
                <a:satMod val="155000"/>
              </a:schemeClr>
            </a:gs>
            <a:gs pos="35000">
              <a:schemeClr val="phClr">
                <a:shade val="75000"/>
                <a:satMod val="155000"/>
              </a:schemeClr>
            </a:gs>
            <a:gs pos="100000">
              <a:schemeClr val="phClr">
                <a:tint val="80000"/>
                <a:satMod val="255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ContemporaryPhotoAlbum</Template>
  <TotalTime>0</TotalTime>
  <Words>299</Words>
  <Application>Microsoft Office PowerPoint</Application>
  <PresentationFormat>On-screen Show (4:3)</PresentationFormat>
  <Paragraphs>73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8" baseType="lpstr">
      <vt:lpstr>Arial</vt:lpstr>
      <vt:lpstr>Calibri</vt:lpstr>
      <vt:lpstr>Verdana</vt:lpstr>
      <vt:lpstr>ContemporaryPhotoAlbum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Manager/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2011-03-17T15:06:49Z</dcterms:created>
  <dcterms:modified xsi:type="dcterms:W3CDTF">2017-07-03T10:26:56Z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LCID">
    <vt:i4>1033</vt:i4>
  </property>
  <property fmtid="{D5CDD505-2E9C-101B-9397-08002B2CF9AE}" pid="3" name="_Version">
    <vt:lpwstr>12.0.4518</vt:lpwstr>
  </property>
</Properties>
</file>