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894" r:id="rId1"/>
  </p:sldMasterIdLst>
  <p:notesMasterIdLst>
    <p:notesMasterId r:id="rId25"/>
  </p:notesMasterIdLst>
  <p:handoutMasterIdLst>
    <p:handoutMasterId r:id="rId26"/>
  </p:handoutMasterIdLst>
  <p:sldIdLst>
    <p:sldId id="256" r:id="rId2"/>
    <p:sldId id="280" r:id="rId3"/>
    <p:sldId id="257" r:id="rId4"/>
    <p:sldId id="258" r:id="rId5"/>
    <p:sldId id="273" r:id="rId6"/>
    <p:sldId id="274" r:id="rId7"/>
    <p:sldId id="259" r:id="rId8"/>
    <p:sldId id="260" r:id="rId9"/>
    <p:sldId id="261" r:id="rId10"/>
    <p:sldId id="262" r:id="rId11"/>
    <p:sldId id="276" r:id="rId12"/>
    <p:sldId id="265" r:id="rId13"/>
    <p:sldId id="275" r:id="rId14"/>
    <p:sldId id="266" r:id="rId15"/>
    <p:sldId id="267" r:id="rId16"/>
    <p:sldId id="272" r:id="rId17"/>
    <p:sldId id="268" r:id="rId18"/>
    <p:sldId id="269" r:id="rId19"/>
    <p:sldId id="270" r:id="rId20"/>
    <p:sldId id="278" r:id="rId21"/>
    <p:sldId id="281" r:id="rId22"/>
    <p:sldId id="271" r:id="rId23"/>
    <p:sldId id="277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05"/>
    <p:restoredTop sz="93584"/>
  </p:normalViewPr>
  <p:slideViewPr>
    <p:cSldViewPr snapToGrid="0" snapToObjects="1">
      <p:cViewPr>
        <p:scale>
          <a:sx n="110" d="100"/>
          <a:sy n="110" d="100"/>
        </p:scale>
        <p:origin x="2352" y="10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7E8AC-3FDB-7A48-867B-9097571127A2}" type="datetimeFigureOut">
              <a:rPr lang="pt-PT" smtClean="0"/>
              <a:t>02/07/17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FA806-07BE-B54E-8B8C-D9F277643CC1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07855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B0B09-BED3-5842-BB2B-641D4704EE22}" type="datetimeFigureOut">
              <a:rPr lang="pt-PT" smtClean="0"/>
              <a:t>02/07/17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42DA63-6A51-EF4B-9A9A-6F5706B7E9B7}" type="slidenum">
              <a:rPr lang="pt-PT" smtClean="0"/>
              <a:t>‹n.º›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0251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11784011" y="118920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8913" y="1143293"/>
            <a:ext cx="7034362" cy="4268965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7700" cap="all" baseline="0"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8914" y="5537925"/>
            <a:ext cx="7034362" cy="706355"/>
          </a:xfrm>
        </p:spPr>
        <p:txBody>
          <a:bodyPr>
            <a:normAutofit/>
          </a:bodyPr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2000" b="0" i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88913" y="6314440"/>
            <a:ext cx="1596622" cy="365125"/>
          </a:xfrm>
        </p:spPr>
        <p:txBody>
          <a:bodyPr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E016143-E03C-4CFD-AFDC-14E5BDEA754C}" type="datetimeFigureOut">
              <a:rPr lang="en-US" smtClean="0"/>
              <a:t>7/2/17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00591" y="6314440"/>
            <a:ext cx="5122683" cy="365125"/>
          </a:xfrm>
        </p:spPr>
        <p:txBody>
          <a:bodyPr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1416216"/>
            <a:ext cx="407988" cy="365125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‹n.º›</a:t>
            </a:fld>
            <a:endParaRPr lang="en-US" dirty="0"/>
          </a:p>
        </p:txBody>
      </p:sp>
      <p:cxnSp>
        <p:nvCxnSpPr>
          <p:cNvPr id="9" name="Straight Connector 8" title="Verticle Rule Line"/>
          <p:cNvCxnSpPr/>
          <p:nvPr/>
        </p:nvCxnSpPr>
        <p:spPr>
          <a:xfrm>
            <a:off x="773855" y="1257300"/>
            <a:ext cx="0" cy="560070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79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81600" y="640080"/>
            <a:ext cx="6248398" cy="5584142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smtClean="0"/>
              <a:t>7/2/17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‹n.º›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0765" y="642931"/>
            <a:ext cx="2446670" cy="467810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642932"/>
            <a:ext cx="7070678" cy="467810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36187" y="5927131"/>
            <a:ext cx="3814856" cy="365125"/>
          </a:xfrm>
        </p:spPr>
        <p:txBody>
          <a:bodyPr/>
          <a:lstStyle/>
          <a:p>
            <a:fld id="{B5F6C806-BBF7-471C-9527-881CE2266695}" type="datetimeFigureOut">
              <a:rPr lang="en-US" smtClean="0"/>
              <a:t>7/2/17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36187" y="6315949"/>
            <a:ext cx="381485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5607592"/>
            <a:ext cx="40798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‹n.º›</a:t>
            </a:fld>
            <a:endParaRPr lang="en-US" dirty="0"/>
          </a:p>
        </p:txBody>
      </p:sp>
      <p:cxnSp>
        <p:nvCxnSpPr>
          <p:cNvPr id="13" name="Straight Connector 12" title="Horizontal Rule Line"/>
          <p:cNvCxnSpPr/>
          <p:nvPr/>
        </p:nvCxnSpPr>
        <p:spPr>
          <a:xfrm>
            <a:off x="0" y="6199730"/>
            <a:ext cx="10260011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smtClean="0"/>
              <a:t>7/2/17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‹n.º›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 title="Page Number Shape"/>
          <p:cNvSpPr/>
          <p:nvPr/>
        </p:nvSpPr>
        <p:spPr bwMode="auto">
          <a:xfrm>
            <a:off x="11784011" y="1393748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7673" y="2571722"/>
            <a:ext cx="8296654" cy="3286153"/>
          </a:xfrm>
        </p:spPr>
        <p:txBody>
          <a:bodyPr anchor="t">
            <a:normAutofit/>
          </a:bodyPr>
          <a:lstStyle>
            <a:lvl1pPr>
              <a:lnSpc>
                <a:spcPct val="85000"/>
              </a:lnSpc>
              <a:defRPr sz="7700" cap="all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7673" y="1393748"/>
            <a:ext cx="8401429" cy="819150"/>
          </a:xfrm>
        </p:spPr>
        <p:txBody>
          <a:bodyPr anchor="ctr">
            <a:normAutofit/>
          </a:bodyPr>
          <a:lstStyle>
            <a:lvl1pPr marL="0" indent="0" algn="r">
              <a:lnSpc>
                <a:spcPct val="113000"/>
              </a:lnSpc>
              <a:spcBef>
                <a:spcPts val="0"/>
              </a:spcBef>
              <a:buNone/>
              <a:defRPr sz="20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42955" y="6314439"/>
            <a:ext cx="1596622" cy="365125"/>
          </a:xfrm>
        </p:spPr>
        <p:txBody>
          <a:bodyPr/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908A7C6C-0F39-4D70-8E8D-FE5B9C95FA73}" type="datetimeFigureOut">
              <a:rPr lang="en-US" smtClean="0"/>
              <a:t>7/2/17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47673" y="6314440"/>
            <a:ext cx="6480226" cy="365125"/>
          </a:xfrm>
        </p:spPr>
        <p:txBody>
          <a:bodyPr/>
          <a:lstStyle>
            <a:lvl1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1620760"/>
            <a:ext cx="407988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t>‹n.º›</a:t>
            </a:fld>
            <a:endParaRPr lang="en-US" dirty="0"/>
          </a:p>
        </p:txBody>
      </p:sp>
      <p:cxnSp>
        <p:nvCxnSpPr>
          <p:cNvPr id="10" name="Straight Connector 9" title="Horizontal Rule Line"/>
          <p:cNvCxnSpPr/>
          <p:nvPr/>
        </p:nvCxnSpPr>
        <p:spPr>
          <a:xfrm flipH="1">
            <a:off x="1" y="6178167"/>
            <a:ext cx="10244326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1600" y="540628"/>
            <a:ext cx="6248400" cy="2488946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3712467"/>
            <a:ext cx="6248400" cy="248222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smtClean="0"/>
              <a:t>7/2/17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‹n.º›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7784"/>
            <a:ext cx="3831336" cy="4956048"/>
          </a:xfrm>
        </p:spPr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0" y="558065"/>
            <a:ext cx="6245352" cy="914400"/>
          </a:xfrm>
        </p:spPr>
        <p:txBody>
          <a:bodyPr anchor="b"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526671"/>
            <a:ext cx="6245352" cy="175564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81600" y="3700826"/>
            <a:ext cx="6248400" cy="914400"/>
          </a:xfrm>
        </p:spPr>
        <p:txBody>
          <a:bodyPr anchor="b">
            <a:normAutofit/>
          </a:bodyPr>
          <a:lstStyle>
            <a:lvl1pPr marL="0" indent="0"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4669432"/>
            <a:ext cx="6245352" cy="175564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smtClean="0"/>
              <a:t>7/2/17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‹n.º›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smtClean="0"/>
              <a:t>7/2/17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‹n.º›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smtClean="0"/>
              <a:t>7/2/17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‹n.º›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5479"/>
            <a:ext cx="3838776" cy="1921022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4000"/>
            </a:lvl1pPr>
          </a:lstStyle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564147"/>
            <a:ext cx="6248400" cy="5622644"/>
          </a:xfrm>
        </p:spPr>
        <p:txBody>
          <a:bodyPr/>
          <a:lstStyle>
            <a:lvl1pPr>
              <a:lnSpc>
                <a:spcPct val="112000"/>
              </a:lnSpc>
              <a:defRPr sz="2000"/>
            </a:lvl1pPr>
            <a:lvl2pPr>
              <a:lnSpc>
                <a:spcPct val="112000"/>
              </a:lnSpc>
              <a:defRPr sz="1800"/>
            </a:lvl2pPr>
            <a:lvl3pPr>
              <a:lnSpc>
                <a:spcPct val="112000"/>
              </a:lnSpc>
              <a:defRPr sz="1600"/>
            </a:lvl3pPr>
            <a:lvl4pPr>
              <a:lnSpc>
                <a:spcPct val="112000"/>
              </a:lnSpc>
              <a:defRPr sz="1400"/>
            </a:lvl4pPr>
            <a:lvl5pPr>
              <a:lnSpc>
                <a:spcPct val="112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2621512"/>
            <a:ext cx="3838776" cy="3239537"/>
          </a:xfrm>
        </p:spPr>
        <p:txBody>
          <a:bodyPr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smtClean="0"/>
              <a:t>7/2/17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‹n.º›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557261"/>
            <a:ext cx="3840480" cy="1919239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4000" baseline="0"/>
            </a:lvl1pPr>
          </a:lstStyle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57800" y="0"/>
            <a:ext cx="6172200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Arraste a imagem até ao marcador de posição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952" y="2621512"/>
            <a:ext cx="3840480" cy="3236976"/>
          </a:xfrm>
        </p:spPr>
        <p:txBody>
          <a:bodyPr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smtClean="0"/>
              <a:t>7/2/17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‹n.º›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 title="Page Number Shape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49524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0" y="569066"/>
            <a:ext cx="6248398" cy="5655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1" y="593006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0E59FD0C-5451-4CA0-86AF-E70AE3279989}" type="datetimeFigureOut">
              <a:rPr lang="en-US" smtClean="0"/>
              <a:t>7/2/17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1" y="631444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 b="1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84011" y="5607592"/>
            <a:ext cx="407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1" baseline="0">
                <a:solidFill>
                  <a:schemeClr val="bg2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‹n.º›</a:t>
            </a:fld>
            <a:endParaRPr lang="en-US" dirty="0"/>
          </a:p>
        </p:txBody>
      </p:sp>
      <p:cxnSp>
        <p:nvCxnSpPr>
          <p:cNvPr id="10" name="Straight Connector 9" title="Horizontal Rule Line"/>
          <p:cNvCxnSpPr/>
          <p:nvPr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68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5000" b="0" i="1" kern="1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20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8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6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4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83464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83464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83464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83464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32">
          <p15:clr>
            <a:srgbClr val="F26B43"/>
          </p15:clr>
        </p15:guide>
        <p15:guide id="2" pos="480">
          <p15:clr>
            <a:srgbClr val="F26B43"/>
          </p15:clr>
        </p15:guide>
        <p15:guide id="3" orient="horz" pos="432">
          <p15:clr>
            <a:srgbClr val="F26B43"/>
          </p15:clr>
        </p15:guide>
        <p15:guide id="4" pos="7200">
          <p15:clr>
            <a:srgbClr val="F26B43"/>
          </p15:clr>
        </p15:guide>
        <p15:guide id="5" pos="32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Relationship Id="rId3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11120" y="2138716"/>
            <a:ext cx="10289001" cy="2572180"/>
          </a:xfrm>
        </p:spPr>
        <p:txBody>
          <a:bodyPr>
            <a:normAutofit/>
          </a:bodyPr>
          <a:lstStyle/>
          <a:p>
            <a:pPr algn="just"/>
            <a:r>
              <a:rPr lang="pt-PT" sz="3600" i="0" cap="none" dirty="0" smtClean="0"/>
              <a:t>Multilinguismo </a:t>
            </a:r>
            <a:r>
              <a:rPr lang="pt-PT" sz="3600" i="0" cap="none" dirty="0"/>
              <a:t>e interferência linguística: alguns exemplos da relação entre o Grego e o Latim na epigrafia da Antiguidade Tardia do território </a:t>
            </a:r>
            <a:r>
              <a:rPr lang="pt-PT" sz="3600" i="0" cap="none" dirty="0" smtClean="0"/>
              <a:t>português</a:t>
            </a:r>
            <a:endParaRPr lang="en-GB" sz="3600" cap="none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065759" y="4404017"/>
            <a:ext cx="7034362" cy="1082383"/>
          </a:xfrm>
        </p:spPr>
        <p:txBody>
          <a:bodyPr>
            <a:normAutofit lnSpcReduction="10000"/>
          </a:bodyPr>
          <a:lstStyle/>
          <a:p>
            <a:pPr algn="r"/>
            <a:r>
              <a:rPr lang="pt-PT" dirty="0" smtClean="0"/>
              <a:t>Catarina Gaspar </a:t>
            </a:r>
          </a:p>
          <a:p>
            <a:pPr algn="r"/>
            <a:r>
              <a:rPr lang="pt-PT" dirty="0" smtClean="0"/>
              <a:t>(Universidade de Lisboa</a:t>
            </a:r>
          </a:p>
          <a:p>
            <a:pPr algn="r"/>
            <a:r>
              <a:rPr lang="pt-PT" dirty="0" smtClean="0"/>
              <a:t>Centro de Estudos Clássicos)</a:t>
            </a:r>
            <a:endParaRPr lang="pt-PT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57" y="5470254"/>
            <a:ext cx="1055386" cy="1387746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935" y="5486400"/>
            <a:ext cx="1111423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9933" y="150357"/>
            <a:ext cx="9692640" cy="802640"/>
          </a:xfrm>
        </p:spPr>
        <p:txBody>
          <a:bodyPr>
            <a:normAutofit/>
          </a:bodyPr>
          <a:lstStyle/>
          <a:p>
            <a:r>
              <a:rPr lang="pt-PT" sz="2000" dirty="0">
                <a:latin typeface="+mn-lt"/>
              </a:rPr>
              <a:t>Alterações ortográficas?</a:t>
            </a:r>
            <a:br>
              <a:rPr lang="pt-PT" sz="2000" dirty="0">
                <a:latin typeface="+mn-lt"/>
              </a:rPr>
            </a:br>
            <a:r>
              <a:rPr lang="en-GB" sz="2000" dirty="0" smtClean="0">
                <a:latin typeface="+mn-lt"/>
              </a:rPr>
              <a:t> </a:t>
            </a:r>
            <a:r>
              <a:rPr lang="el-GR" sz="2000" dirty="0" err="1" smtClean="0">
                <a:latin typeface="+mn-lt"/>
              </a:rPr>
              <a:t>ἔνθα</a:t>
            </a:r>
            <a:r>
              <a:rPr lang="el-GR" sz="2000" dirty="0" smtClean="0">
                <a:latin typeface="+mn-lt"/>
              </a:rPr>
              <a:t> </a:t>
            </a:r>
            <a:r>
              <a:rPr lang="el-GR" sz="2000" dirty="0" err="1" smtClean="0">
                <a:latin typeface="+mn-lt"/>
              </a:rPr>
              <a:t>κατάκιται</a:t>
            </a:r>
            <a:r>
              <a:rPr lang="el-GR" sz="2000" dirty="0" smtClean="0">
                <a:latin typeface="+mn-lt"/>
              </a:rPr>
              <a:t> </a:t>
            </a:r>
            <a:r>
              <a:rPr lang="pt-PT" sz="2000" dirty="0" smtClean="0">
                <a:latin typeface="+mn-lt"/>
              </a:rPr>
              <a:t>/ </a:t>
            </a:r>
            <a:r>
              <a:rPr lang="el-GR" sz="2000" dirty="0" err="1" smtClean="0">
                <a:latin typeface="+mn-lt"/>
              </a:rPr>
              <a:t>ἐνθάδε</a:t>
            </a:r>
            <a:r>
              <a:rPr lang="el-GR" sz="2000" dirty="0" smtClean="0">
                <a:latin typeface="+mn-lt"/>
              </a:rPr>
              <a:t> </a:t>
            </a:r>
            <a:r>
              <a:rPr lang="el-GR" sz="2000" dirty="0" err="1" smtClean="0">
                <a:latin typeface="+mn-lt"/>
              </a:rPr>
              <a:t>κατάκιται</a:t>
            </a:r>
            <a:endParaRPr lang="en-GB" sz="2000" dirty="0">
              <a:latin typeface="+mn-lt"/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311827"/>
              </p:ext>
            </p:extLst>
          </p:nvPr>
        </p:nvGraphicFramePr>
        <p:xfrm>
          <a:off x="1159934" y="1303602"/>
          <a:ext cx="9330267" cy="64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7799"/>
                <a:gridCol w="1312334"/>
                <a:gridCol w="4875511"/>
                <a:gridCol w="169462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Tarragona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Séc. IV-V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0" dirty="0" err="1">
                          <a:solidFill>
                            <a:srgbClr val="FFC000"/>
                          </a:solidFill>
                          <a:effectLst/>
                        </a:rPr>
                        <a:t>Ἐνθάδε</a:t>
                      </a:r>
                      <a:r>
                        <a:rPr lang="el-GR" sz="1400" b="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el-GR" sz="1400" b="0" dirty="0" err="1">
                          <a:solidFill>
                            <a:srgbClr val="FFC000"/>
                          </a:solidFill>
                          <a:effectLst/>
                        </a:rPr>
                        <a:t>κατ</a:t>
                      </a:r>
                      <a:r>
                        <a:rPr lang="pt-PT" sz="1400" b="0" dirty="0" smtClean="0">
                          <a:solidFill>
                            <a:srgbClr val="FFC000"/>
                          </a:solidFill>
                          <a:effectLst/>
                        </a:rPr>
                        <a:t>&lt;</a:t>
                      </a:r>
                      <a:r>
                        <a:rPr lang="el-GR" sz="1400" b="0" dirty="0" err="1" smtClean="0">
                          <a:solidFill>
                            <a:srgbClr val="FFC000"/>
                          </a:solidFill>
                          <a:effectLst/>
                        </a:rPr>
                        <a:t>ά</a:t>
                      </a:r>
                      <a:r>
                        <a:rPr lang="pt-PT" sz="1400" b="0" dirty="0" smtClean="0">
                          <a:solidFill>
                            <a:srgbClr val="FFC000"/>
                          </a:solidFill>
                          <a:effectLst/>
                        </a:rPr>
                        <a:t>&gt;/</a:t>
                      </a:r>
                      <a:r>
                        <a:rPr lang="pt-PT" sz="1400" b="0" dirty="0" err="1">
                          <a:solidFill>
                            <a:srgbClr val="FFC000"/>
                          </a:solidFill>
                          <a:effectLst/>
                        </a:rPr>
                        <a:t>κιτ</a:t>
                      </a:r>
                      <a:r>
                        <a:rPr lang="pt-PT" sz="1400" b="0" dirty="0">
                          <a:solidFill>
                            <a:srgbClr val="FFC000"/>
                          </a:solidFill>
                          <a:effectLst/>
                        </a:rPr>
                        <a:t>α</a:t>
                      </a:r>
                      <a:r>
                        <a:rPr lang="pt-PT" sz="1400" b="0" dirty="0" err="1">
                          <a:solidFill>
                            <a:srgbClr val="FFC000"/>
                          </a:solidFill>
                          <a:effectLst/>
                        </a:rPr>
                        <a:t>ι</a:t>
                      </a:r>
                      <a:r>
                        <a:rPr lang="pt-PT" sz="1400" b="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pt-PT" sz="1400" b="0" dirty="0" err="1">
                          <a:effectLst/>
                        </a:rPr>
                        <a:t>Νεκτά</a:t>
                      </a:r>
                      <a:r>
                        <a:rPr lang="pt-PT" sz="1400" b="0" dirty="0">
                          <a:effectLst/>
                        </a:rPr>
                        <a:t>/</a:t>
                      </a:r>
                      <a:r>
                        <a:rPr lang="pt-PT" sz="1400" b="0" dirty="0" err="1">
                          <a:effectLst/>
                        </a:rPr>
                        <a:t>ρις</a:t>
                      </a:r>
                      <a:r>
                        <a:rPr lang="pt-PT" sz="1400" b="0" dirty="0">
                          <a:effectLst/>
                        </a:rPr>
                        <a:t> </a:t>
                      </a:r>
                      <a:r>
                        <a:rPr lang="pt-PT" sz="1400" b="0" dirty="0" err="1">
                          <a:effectLst/>
                        </a:rPr>
                        <a:t>Γ</a:t>
                      </a:r>
                      <a:r>
                        <a:rPr lang="pt-PT" sz="1400" b="0" dirty="0">
                          <a:effectLst/>
                        </a:rPr>
                        <a:t>α</a:t>
                      </a:r>
                      <a:r>
                        <a:rPr lang="pt-PT" sz="1400" b="0" dirty="0" err="1">
                          <a:effectLst/>
                        </a:rPr>
                        <a:t>λήτης</a:t>
                      </a:r>
                      <a:r>
                        <a:rPr lang="pt-PT" sz="1400" b="0" dirty="0">
                          <a:effectLst/>
                        </a:rPr>
                        <a:t> / </a:t>
                      </a:r>
                      <a:r>
                        <a:rPr lang="pt-PT" sz="1400" b="0" dirty="0" err="1">
                          <a:effectLst/>
                        </a:rPr>
                        <a:t>χωρίῳ</a:t>
                      </a:r>
                      <a:r>
                        <a:rPr lang="pt-PT" sz="1400" b="0" dirty="0">
                          <a:effectLst/>
                        </a:rPr>
                        <a:t> </a:t>
                      </a:r>
                      <a:r>
                        <a:rPr lang="pt-PT" sz="1400" b="0" dirty="0" err="1">
                          <a:effectLst/>
                        </a:rPr>
                        <a:t>Πιτερμῶν</a:t>
                      </a:r>
                      <a:r>
                        <a:rPr lang="pt-PT" sz="1400" b="0" dirty="0">
                          <a:effectLst/>
                        </a:rPr>
                        <a:t> </a:t>
                      </a:r>
                      <a:endParaRPr lang="pt-PT" sz="1400" b="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CIL II2/14, G6; IGEP, n. 227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268885"/>
              </p:ext>
            </p:extLst>
          </p:nvPr>
        </p:nvGraphicFramePr>
        <p:xfrm>
          <a:off x="1159933" y="2668429"/>
          <a:ext cx="10275853" cy="960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9647"/>
                <a:gridCol w="1296364"/>
                <a:gridCol w="4884517"/>
                <a:gridCol w="1319514"/>
                <a:gridCol w="1365811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Cádiz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 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 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</a:rPr>
                        <a:t> </a:t>
                      </a:r>
                      <a:endParaRPr lang="pt-PT" sz="140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 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Carteia, </a:t>
                      </a:r>
                      <a:r>
                        <a:rPr lang="pt-PT" sz="1400" dirty="0" err="1">
                          <a:effectLst/>
                        </a:rPr>
                        <a:t>Cádiz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Séc. VII</a:t>
                      </a:r>
                      <a:endParaRPr lang="pt-PT" sz="140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rgbClr val="FFC000"/>
                          </a:solidFill>
                          <a:effectLst/>
                        </a:rPr>
                        <a:t>[</a:t>
                      </a:r>
                      <a:r>
                        <a:rPr lang="el-GR" sz="1400" dirty="0" err="1">
                          <a:solidFill>
                            <a:srgbClr val="FFC000"/>
                          </a:solidFill>
                          <a:effectLst/>
                        </a:rPr>
                        <a:t>ἐνθ</a:t>
                      </a:r>
                      <a:r>
                        <a:rPr lang="pt-PT" sz="1400" dirty="0">
                          <a:solidFill>
                            <a:srgbClr val="FFC000"/>
                          </a:solidFill>
                          <a:effectLst/>
                        </a:rPr>
                        <a:t>]</a:t>
                      </a:r>
                      <a:r>
                        <a:rPr lang="pt-PT" sz="1400" dirty="0" err="1">
                          <a:solidFill>
                            <a:srgbClr val="FFC000"/>
                          </a:solidFill>
                          <a:effectLst/>
                        </a:rPr>
                        <a:t>άδε</a:t>
                      </a:r>
                      <a:r>
                        <a:rPr lang="pt-PT" sz="140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pt-PT" sz="1400" dirty="0" err="1">
                          <a:solidFill>
                            <a:srgbClr val="FFC000"/>
                          </a:solidFill>
                          <a:effectLst/>
                        </a:rPr>
                        <a:t>κ</a:t>
                      </a:r>
                      <a:r>
                        <a:rPr lang="pt-PT" sz="1400" dirty="0">
                          <a:solidFill>
                            <a:srgbClr val="FFC000"/>
                          </a:solidFill>
                          <a:effectLst/>
                        </a:rPr>
                        <a:t>α</a:t>
                      </a:r>
                      <a:r>
                        <a:rPr lang="pt-PT" sz="1400" dirty="0" err="1">
                          <a:solidFill>
                            <a:srgbClr val="FFC000"/>
                          </a:solidFill>
                          <a:effectLst/>
                        </a:rPr>
                        <a:t>τάκιτ</a:t>
                      </a:r>
                      <a:r>
                        <a:rPr lang="pt-PT" sz="1400" dirty="0">
                          <a:solidFill>
                            <a:srgbClr val="FFC000"/>
                          </a:solidFill>
                          <a:effectLst/>
                        </a:rPr>
                        <a:t>α</a:t>
                      </a:r>
                      <a:r>
                        <a:rPr lang="pt-PT" sz="1400" dirty="0" err="1">
                          <a:solidFill>
                            <a:srgbClr val="FFC000"/>
                          </a:solidFill>
                          <a:effectLst/>
                        </a:rPr>
                        <a:t>ι</a:t>
                      </a:r>
                      <a:r>
                        <a:rPr lang="pt-PT" sz="140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/ [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Ν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]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ικόλ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α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ος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Μ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α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κριότ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α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ις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 / 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μ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(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ηνὸς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) 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μ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α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ρτίου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ε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’ </a:t>
                      </a:r>
                      <a:r>
                        <a:rPr lang="el-GR" sz="1400" dirty="0" err="1">
                          <a:solidFill>
                            <a:schemeClr val="bg1"/>
                          </a:solidFill>
                          <a:effectLst/>
                        </a:rPr>
                        <a:t>ἰνδ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(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ικτιῶνος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) 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δ</a:t>
                      </a:r>
                      <a:r>
                        <a:rPr lang="pt-PT" sz="1400" dirty="0" smtClean="0">
                          <a:solidFill>
                            <a:schemeClr val="bg1"/>
                          </a:solidFill>
                          <a:effectLst/>
                        </a:rPr>
                        <a:t>’</a:t>
                      </a:r>
                      <a:endParaRPr lang="pt-PT" sz="14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ICERV, n. 421; IGEP, n. 332.</a:t>
                      </a:r>
                      <a:endParaRPr lang="pt-PT" sz="140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solidFill>
                            <a:schemeClr val="bg1"/>
                          </a:solidFill>
                          <a:effectLst/>
                        </a:rPr>
                        <a:t>desaparecida</a:t>
                      </a:r>
                      <a:endParaRPr lang="pt-PT" sz="140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91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13636" y="590309"/>
            <a:ext cx="9692640" cy="802640"/>
          </a:xfrm>
        </p:spPr>
        <p:txBody>
          <a:bodyPr>
            <a:normAutofit/>
          </a:bodyPr>
          <a:lstStyle/>
          <a:p>
            <a:r>
              <a:rPr lang="pt-PT" sz="2000" dirty="0">
                <a:latin typeface="+mn-lt"/>
              </a:rPr>
              <a:t>Alterações ortográficas</a:t>
            </a:r>
            <a:r>
              <a:rPr lang="pt-PT" sz="2000" dirty="0" smtClean="0">
                <a:latin typeface="+mn-lt"/>
              </a:rPr>
              <a:t>?</a:t>
            </a:r>
            <a:r>
              <a:rPr lang="en-GB" sz="2000" dirty="0" smtClean="0">
                <a:latin typeface="+mn-lt"/>
              </a:rPr>
              <a:t/>
            </a:r>
            <a:br>
              <a:rPr lang="en-GB" sz="2000" dirty="0" smtClean="0">
                <a:latin typeface="+mn-lt"/>
              </a:rPr>
            </a:br>
            <a:r>
              <a:rPr lang="en-GB" sz="2000" dirty="0" smtClean="0">
                <a:latin typeface="+mn-lt"/>
              </a:rPr>
              <a:t> </a:t>
            </a:r>
            <a:r>
              <a:rPr lang="el-GR" sz="2000" dirty="0" err="1" smtClean="0">
                <a:latin typeface="+mn-lt"/>
              </a:rPr>
              <a:t>υεἱός</a:t>
            </a:r>
            <a:r>
              <a:rPr lang="el-GR" sz="2000" dirty="0" smtClean="0">
                <a:latin typeface="+mn-lt"/>
              </a:rPr>
              <a:t> </a:t>
            </a:r>
            <a:r>
              <a:rPr lang="pt-PT" sz="2000" dirty="0" smtClean="0">
                <a:latin typeface="+mn-lt"/>
              </a:rPr>
              <a:t>/ </a:t>
            </a:r>
            <a:r>
              <a:rPr lang="el-GR" sz="2000" dirty="0" err="1" smtClean="0">
                <a:latin typeface="+mn-lt"/>
              </a:rPr>
              <a:t>ὑεός</a:t>
            </a:r>
            <a:r>
              <a:rPr lang="el-GR" sz="2000" dirty="0" smtClean="0">
                <a:latin typeface="+mn-lt"/>
              </a:rPr>
              <a:t> </a:t>
            </a:r>
            <a:r>
              <a:rPr lang="pt-PT" sz="2000" dirty="0" smtClean="0">
                <a:latin typeface="+mn-lt"/>
              </a:rPr>
              <a:t>(= </a:t>
            </a:r>
            <a:r>
              <a:rPr lang="el-GR" sz="2000" dirty="0" err="1" smtClean="0">
                <a:latin typeface="+mn-lt"/>
              </a:rPr>
              <a:t>υἱός</a:t>
            </a:r>
            <a:r>
              <a:rPr lang="pt-PT" sz="2000" dirty="0" smtClean="0">
                <a:latin typeface="+mn-lt"/>
              </a:rPr>
              <a:t>)</a:t>
            </a:r>
            <a:endParaRPr lang="en-GB" sz="2000" dirty="0">
              <a:latin typeface="+mn-lt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158088"/>
              </p:ext>
            </p:extLst>
          </p:nvPr>
        </p:nvGraphicFramePr>
        <p:xfrm>
          <a:off x="995423" y="3730148"/>
          <a:ext cx="8483077" cy="6335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7306"/>
                <a:gridCol w="949124"/>
                <a:gridCol w="4395897"/>
                <a:gridCol w="1540750"/>
              </a:tblGrid>
              <a:tr h="6335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Almería, </a:t>
                      </a:r>
                      <a:r>
                        <a:rPr lang="pt-PT" sz="1600" b="0" dirty="0" err="1">
                          <a:effectLst/>
                        </a:rPr>
                        <a:t>Villaricos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Séc. VI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(</a:t>
                      </a:r>
                      <a:r>
                        <a:rPr lang="pt-PT" sz="1600" b="0" dirty="0" err="1">
                          <a:effectLst/>
                        </a:rPr>
                        <a:t>crux</a:t>
                      </a:r>
                      <a:r>
                        <a:rPr lang="pt-PT" sz="1600" b="0" dirty="0">
                          <a:effectLst/>
                        </a:rPr>
                        <a:t>) </a:t>
                      </a:r>
                      <a:r>
                        <a:rPr lang="el-GR" sz="1600" b="0" dirty="0" err="1">
                          <a:effectLst/>
                        </a:rPr>
                        <a:t>ἐνθα</a:t>
                      </a:r>
                      <a:r>
                        <a:rPr lang="el-GR" sz="1600" b="0" dirty="0">
                          <a:effectLst/>
                        </a:rPr>
                        <a:t> </a:t>
                      </a:r>
                      <a:r>
                        <a:rPr lang="pt-PT" sz="1600" b="0" dirty="0">
                          <a:effectLst/>
                        </a:rPr>
                        <a:t>/ </a:t>
                      </a:r>
                      <a:r>
                        <a:rPr lang="pt-PT" sz="1600" b="0" dirty="0" err="1">
                          <a:effectLst/>
                        </a:rPr>
                        <a:t>κ</a:t>
                      </a:r>
                      <a:r>
                        <a:rPr lang="pt-PT" sz="1600" b="0" dirty="0">
                          <a:effectLst/>
                        </a:rPr>
                        <a:t>α</a:t>
                      </a:r>
                      <a:r>
                        <a:rPr lang="pt-PT" sz="1600" b="0" dirty="0" err="1">
                          <a:effectLst/>
                        </a:rPr>
                        <a:t>τάκ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ιτε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Εὐτυ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χής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Γρί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κος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ὑεὸς</a:t>
                      </a:r>
                      <a:r>
                        <a:rPr lang="pt-PT" sz="1600" b="0" dirty="0">
                          <a:effectLst/>
                        </a:rPr>
                        <a:t> / </a:t>
                      </a:r>
                      <a:r>
                        <a:rPr lang="pt-PT" sz="1600" b="0" dirty="0" err="1">
                          <a:effectLst/>
                        </a:rPr>
                        <a:t>Σ</a:t>
                      </a:r>
                      <a:r>
                        <a:rPr lang="pt-PT" sz="1600" b="0" dirty="0">
                          <a:effectLst/>
                        </a:rPr>
                        <a:t>α</a:t>
                      </a:r>
                      <a:r>
                        <a:rPr lang="pt-PT" sz="1600" b="0" dirty="0" err="1">
                          <a:effectLst/>
                        </a:rPr>
                        <a:t>μ</a:t>
                      </a:r>
                      <a:r>
                        <a:rPr lang="pt-PT" sz="1600" b="0" dirty="0">
                          <a:effectLst/>
                        </a:rPr>
                        <a:t>β/α</a:t>
                      </a:r>
                      <a:r>
                        <a:rPr lang="pt-PT" sz="1600" b="0" dirty="0" err="1">
                          <a:effectLst/>
                        </a:rPr>
                        <a:t>τίου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ICERV, n. 523; IGEP, n. 315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095265"/>
              </p:ext>
            </p:extLst>
          </p:nvPr>
        </p:nvGraphicFramePr>
        <p:xfrm>
          <a:off x="995424" y="2444201"/>
          <a:ext cx="8483076" cy="6462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5730"/>
                <a:gridCol w="784277"/>
                <a:gridCol w="4572319"/>
                <a:gridCol w="1540750"/>
              </a:tblGrid>
              <a:tr h="6462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Mértola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b="0">
                          <a:effectLst/>
                        </a:rPr>
                        <a:t>Séc. VI</a:t>
                      </a:r>
                      <a:endParaRPr lang="pt-PT" sz="1600" b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(</a:t>
                      </a:r>
                      <a:r>
                        <a:rPr lang="pt-PT" sz="1600" b="0" dirty="0" err="1">
                          <a:effectLst/>
                        </a:rPr>
                        <a:t>crux</a:t>
                      </a:r>
                      <a:r>
                        <a:rPr lang="pt-PT" sz="1600" b="0" dirty="0">
                          <a:effectLst/>
                        </a:rPr>
                        <a:t>) </a:t>
                      </a:r>
                      <a:r>
                        <a:rPr lang="pt-PT" sz="1600" b="0" dirty="0" err="1">
                          <a:effectLst/>
                        </a:rPr>
                        <a:t>ἔνθ</a:t>
                      </a:r>
                      <a:r>
                        <a:rPr lang="pt-PT" sz="1600" b="0" dirty="0">
                          <a:effectLst/>
                        </a:rPr>
                        <a:t>α / </a:t>
                      </a:r>
                      <a:r>
                        <a:rPr lang="pt-PT" sz="1600" b="0" dirty="0" err="1">
                          <a:effectLst/>
                        </a:rPr>
                        <a:t>κ</a:t>
                      </a:r>
                      <a:r>
                        <a:rPr lang="pt-PT" sz="1600" b="0" dirty="0">
                          <a:effectLst/>
                        </a:rPr>
                        <a:t>α</a:t>
                      </a:r>
                      <a:r>
                        <a:rPr lang="pt-PT" sz="1600" b="0" dirty="0" err="1">
                          <a:effectLst/>
                        </a:rPr>
                        <a:t>τάκι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τε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Ζούσι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μος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υεἱ</a:t>
                      </a:r>
                      <a:r>
                        <a:rPr lang="pt-PT" sz="1600" b="1" dirty="0">
                          <a:solidFill>
                            <a:srgbClr val="FFC000"/>
                          </a:solidFill>
                          <a:effectLst/>
                        </a:rPr>
                        <a:t>/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ὸς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Πολυ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νίκου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ἔρ</a:t>
                      </a:r>
                      <a:r>
                        <a:rPr lang="pt-PT" sz="1600" b="0" dirty="0">
                          <a:effectLst/>
                        </a:rPr>
                        <a:t>/[</a:t>
                      </a:r>
                      <a:r>
                        <a:rPr lang="el-GR" sz="1600" b="0" dirty="0">
                          <a:effectLst/>
                        </a:rPr>
                        <a:t>α </a:t>
                      </a:r>
                      <a:r>
                        <a:rPr lang="pt-PT" sz="1600" b="0" dirty="0">
                          <a:effectLst/>
                        </a:rPr>
                        <a:t>---]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CIPTP, n. 50; IGEP, n. 376.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89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6001" y="296334"/>
            <a:ext cx="9692640" cy="472725"/>
          </a:xfrm>
        </p:spPr>
        <p:txBody>
          <a:bodyPr>
            <a:normAutofit fontScale="90000"/>
          </a:bodyPr>
          <a:lstStyle/>
          <a:p>
            <a:r>
              <a:rPr lang="pt-PT" sz="2000" dirty="0">
                <a:latin typeface="+mn-lt"/>
              </a:rPr>
              <a:t>Alterações ortográficas?</a:t>
            </a:r>
            <a:br>
              <a:rPr lang="pt-PT" sz="2000" dirty="0">
                <a:latin typeface="+mn-lt"/>
              </a:rPr>
            </a:br>
            <a:endParaRPr lang="en-GB" sz="2000" dirty="0">
              <a:latin typeface="+mn-lt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010552"/>
              </p:ext>
            </p:extLst>
          </p:nvPr>
        </p:nvGraphicFramePr>
        <p:xfrm>
          <a:off x="1016001" y="1249521"/>
          <a:ext cx="9692640" cy="8502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0964"/>
                <a:gridCol w="818612"/>
                <a:gridCol w="5823433"/>
                <a:gridCol w="1769631"/>
              </a:tblGrid>
              <a:tr h="8502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Mértola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a. 544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(</a:t>
                      </a:r>
                      <a:r>
                        <a:rPr lang="pt-PT" sz="1600" b="0" dirty="0" err="1">
                          <a:effectLst/>
                        </a:rPr>
                        <a:t>crux</a:t>
                      </a:r>
                      <a:r>
                        <a:rPr lang="pt-PT" sz="1600" b="0" dirty="0">
                          <a:effectLst/>
                        </a:rPr>
                        <a:t>) </a:t>
                      </a:r>
                      <a:r>
                        <a:rPr lang="pt-PT" sz="1600" b="0" dirty="0" err="1">
                          <a:effectLst/>
                        </a:rPr>
                        <a:t>ἔνθ</a:t>
                      </a:r>
                      <a:r>
                        <a:rPr lang="pt-PT" sz="1600" b="0" dirty="0">
                          <a:effectLst/>
                        </a:rPr>
                        <a:t>α </a:t>
                      </a:r>
                      <a:r>
                        <a:rPr lang="pt-PT" sz="1600" b="0" dirty="0" err="1">
                          <a:effectLst/>
                        </a:rPr>
                        <a:t>κ</a:t>
                      </a:r>
                      <a:r>
                        <a:rPr lang="pt-PT" sz="1600" b="0" dirty="0">
                          <a:effectLst/>
                        </a:rPr>
                        <a:t>α</a:t>
                      </a:r>
                      <a:r>
                        <a:rPr lang="pt-PT" sz="1600" b="0" dirty="0" err="1">
                          <a:effectLst/>
                        </a:rPr>
                        <a:t>τά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κιτε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Εὐτύχ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ες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ἀν</a:t>
                      </a:r>
                      <a:r>
                        <a:rPr lang="pt-PT" sz="1600" b="0" dirty="0">
                          <a:effectLst/>
                        </a:rPr>
                        <a:t>α</a:t>
                      </a:r>
                      <a:r>
                        <a:rPr lang="pt-PT" sz="1600" b="0" dirty="0" err="1">
                          <a:effectLst/>
                        </a:rPr>
                        <a:t>γνόσ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τες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λι</a:t>
                      </a:r>
                      <a:r>
                        <a:rPr lang="pt-PT" sz="1600" b="0" dirty="0">
                          <a:effectLst/>
                        </a:rPr>
                        <a:t>β</a:t>
                      </a:r>
                      <a:r>
                        <a:rPr lang="pt-PT" sz="1600" b="0" dirty="0" err="1">
                          <a:effectLst/>
                        </a:rPr>
                        <a:t>ισιντε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οὺς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υἱὸς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Ζωσί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μου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Εἰσιδωρ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ίτου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ἔζεσεν</a:t>
                      </a:r>
                      <a:r>
                        <a:rPr lang="pt-PT" sz="1600" b="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>
                          <a:effectLst/>
                        </a:rPr>
                        <a:t>/ </a:t>
                      </a:r>
                      <a:r>
                        <a:rPr lang="pt-PT" sz="1600" b="0" dirty="0" err="1">
                          <a:effectLst/>
                        </a:rPr>
                        <a:t>ἤτη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κ</a:t>
                      </a:r>
                      <a:r>
                        <a:rPr lang="pt-PT" sz="1600" b="0" dirty="0">
                          <a:effectLst/>
                        </a:rPr>
                        <a:t>α </a:t>
                      </a:r>
                      <a:r>
                        <a:rPr lang="pt-PT" sz="1600" b="0" dirty="0" err="1">
                          <a:effectLst/>
                        </a:rPr>
                        <a:t>ἔρ</a:t>
                      </a:r>
                      <a:r>
                        <a:rPr lang="pt-PT" sz="1600" b="0" dirty="0">
                          <a:effectLst/>
                        </a:rPr>
                        <a:t>α / </a:t>
                      </a:r>
                      <a:r>
                        <a:rPr lang="pt-PT" sz="1600" b="0" dirty="0" err="1">
                          <a:effectLst/>
                        </a:rPr>
                        <a:t>φ</a:t>
                      </a:r>
                      <a:r>
                        <a:rPr lang="pt-PT" sz="1600" b="0" dirty="0">
                          <a:effectLst/>
                        </a:rPr>
                        <a:t>πβ (</a:t>
                      </a:r>
                      <a:r>
                        <a:rPr lang="pt-PT" sz="1600" b="0" dirty="0" err="1">
                          <a:effectLst/>
                        </a:rPr>
                        <a:t>crux</a:t>
                      </a:r>
                      <a:r>
                        <a:rPr lang="pt-PT" sz="1600" b="0" dirty="0">
                          <a:effectLst/>
                        </a:rPr>
                        <a:t>)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CIPTP, n. 37; IGEP, n. 375.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498170"/>
              </p:ext>
            </p:extLst>
          </p:nvPr>
        </p:nvGraphicFramePr>
        <p:xfrm>
          <a:off x="1015999" y="2099733"/>
          <a:ext cx="9692641" cy="195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9105"/>
                <a:gridCol w="830256"/>
                <a:gridCol w="5832842"/>
                <a:gridCol w="176043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Mértola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>
                          <a:effectLst/>
                        </a:rPr>
                        <a:t>Séc. VI</a:t>
                      </a:r>
                      <a:endParaRPr lang="pt-PT" sz="1600" b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(</a:t>
                      </a:r>
                      <a:r>
                        <a:rPr lang="pt-PT" sz="1600" b="0" dirty="0" err="1">
                          <a:effectLst/>
                        </a:rPr>
                        <a:t>crux</a:t>
                      </a:r>
                      <a:r>
                        <a:rPr lang="pt-PT" sz="1600" b="0" dirty="0">
                          <a:effectLst/>
                        </a:rPr>
                        <a:t>) </a:t>
                      </a:r>
                      <a:r>
                        <a:rPr lang="el-GR" sz="1600" b="0" dirty="0" err="1">
                          <a:effectLst/>
                        </a:rPr>
                        <a:t>ἔνθα</a:t>
                      </a:r>
                      <a:r>
                        <a:rPr lang="el-GR" sz="1600" b="0" dirty="0">
                          <a:effectLst/>
                        </a:rPr>
                        <a:t> κ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el-GR" sz="1600" b="0" dirty="0" err="1">
                          <a:effectLst/>
                        </a:rPr>
                        <a:t>ατάκιτ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ε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Πέτρο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υἰ</a:t>
                      </a:r>
                      <a:r>
                        <a:rPr lang="pt-PT" sz="1600" b="0" dirty="0">
                          <a:effectLst/>
                        </a:rPr>
                        <a:t>&lt;</a:t>
                      </a:r>
                      <a:r>
                        <a:rPr lang="el-GR" sz="1600" b="0" dirty="0" err="1">
                          <a:effectLst/>
                        </a:rPr>
                        <a:t>ὄ</a:t>
                      </a:r>
                      <a:r>
                        <a:rPr lang="pt-PT" sz="1600" b="0" dirty="0">
                          <a:effectLst/>
                        </a:rPr>
                        <a:t>&gt;</a:t>
                      </a:r>
                      <a:r>
                        <a:rPr lang="pt-PT" sz="1600" b="0" dirty="0" err="1">
                          <a:effectLst/>
                        </a:rPr>
                        <a:t>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φύ</a:t>
                      </a:r>
                      <a:r>
                        <a:rPr lang="pt-PT" sz="1600" b="0" dirty="0">
                          <a:effectLst/>
                        </a:rPr>
                        <a:t>(</a:t>
                      </a:r>
                      <a:r>
                        <a:rPr lang="el-GR" sz="1600" b="0" dirty="0" err="1">
                          <a:effectLst/>
                        </a:rPr>
                        <a:t>λτατος</a:t>
                      </a:r>
                      <a:r>
                        <a:rPr lang="pt-PT" sz="1600" b="0" dirty="0">
                          <a:effectLst/>
                        </a:rPr>
                        <a:t>) 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ἔ</a:t>
                      </a:r>
                      <a:r>
                        <a:rPr lang="pt-PT" sz="1600" b="1" dirty="0">
                          <a:solidFill>
                            <a:srgbClr val="FFC000"/>
                          </a:solidFill>
                          <a:effectLst/>
                        </a:rPr>
                        <a:t>/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ζησεν</a:t>
                      </a:r>
                      <a:r>
                        <a:rPr lang="pt-PT" sz="1600" b="1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ἔτη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ιε</a:t>
                      </a:r>
                      <a:r>
                        <a:rPr lang="pt-PT" sz="1600" b="0" dirty="0">
                          <a:effectLst/>
                        </a:rPr>
                        <a:t>’ (</a:t>
                      </a:r>
                      <a:r>
                        <a:rPr lang="pt-PT" sz="1600" b="0" dirty="0" err="1">
                          <a:effectLst/>
                        </a:rPr>
                        <a:t>crux</a:t>
                      </a:r>
                      <a:r>
                        <a:rPr lang="pt-PT" sz="1600" b="0" dirty="0">
                          <a:effectLst/>
                        </a:rPr>
                        <a:t>)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Alves-Dias, Gaspar, Lopes, n. 1; IGEP, n. 379.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>
                          <a:solidFill>
                            <a:schemeClr val="bg1"/>
                          </a:solidFill>
                          <a:effectLst/>
                        </a:rPr>
                        <a:t>Mértola</a:t>
                      </a:r>
                      <a:endParaRPr lang="pt-PT" sz="1600" b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>
                          <a:solidFill>
                            <a:schemeClr val="bg1"/>
                          </a:solidFill>
                          <a:effectLst/>
                        </a:rPr>
                        <a:t>Séc. VI</a:t>
                      </a:r>
                      <a:endParaRPr lang="pt-PT" sz="1600" b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[------] / </a:t>
                      </a:r>
                      <a:r>
                        <a:rPr lang="el-GR" sz="1600" b="1" dirty="0" err="1">
                          <a:solidFill>
                            <a:srgbClr val="FFC000"/>
                          </a:solidFill>
                          <a:effectLst/>
                        </a:rPr>
                        <a:t>ἔζεσε</a:t>
                      </a:r>
                      <a:r>
                        <a:rPr lang="pt-PT" sz="1600" b="1" dirty="0">
                          <a:solidFill>
                            <a:srgbClr val="FFC000"/>
                          </a:solidFill>
                          <a:effectLst/>
                        </a:rPr>
                        <a:t>[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ν</a:t>
                      </a:r>
                      <a:r>
                        <a:rPr lang="pt-PT" sz="1600" b="1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ἐτῶν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 -?] /</a:t>
                      </a:r>
                      <a:r>
                        <a:rPr lang="el-GR" sz="1600" b="0" dirty="0">
                          <a:solidFill>
                            <a:schemeClr val="bg1"/>
                          </a:solidFill>
                          <a:effectLst/>
                        </a:rPr>
                        <a:t> ξ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’ </a:t>
                      </a:r>
                      <a:r>
                        <a:rPr lang="el-GR" sz="1600" b="0" dirty="0">
                          <a:solidFill>
                            <a:schemeClr val="bg1"/>
                          </a:solidFill>
                          <a:effectLst/>
                        </a:rPr>
                        <a:t>πλέω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[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ν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] /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ἐλάττω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ἔκ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/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οιμέθε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ἐν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 err="1" smtClean="0">
                          <a:solidFill>
                            <a:schemeClr val="bg1"/>
                          </a:solidFill>
                          <a:effectLst/>
                        </a:rPr>
                        <a:t>ἰρήνῃ</a:t>
                      </a:r>
                      <a:r>
                        <a:rPr lang="pt-PT" sz="1600" b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/ 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μη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(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νί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) </a:t>
                      </a:r>
                      <a:r>
                        <a:rPr lang="el-GR" sz="1600" b="0" dirty="0" err="1" smtClean="0">
                          <a:solidFill>
                            <a:schemeClr val="bg1"/>
                          </a:solidFill>
                          <a:effectLst/>
                        </a:rPr>
                        <a:t>Ἀ</a:t>
                      </a:r>
                      <a:r>
                        <a:rPr lang="pt-PT" sz="1600" b="0" dirty="0" smtClean="0">
                          <a:solidFill>
                            <a:schemeClr val="bg1"/>
                          </a:solidFill>
                          <a:effectLst/>
                        </a:rPr>
                        <a:t>π</a:t>
                      </a:r>
                      <a:r>
                        <a:rPr lang="pt-PT" sz="1600" b="0" dirty="0" err="1" smtClean="0">
                          <a:solidFill>
                            <a:schemeClr val="bg1"/>
                          </a:solidFill>
                          <a:effectLst/>
                        </a:rPr>
                        <a:t>ρελλίῳ</a:t>
                      </a:r>
                      <a:r>
                        <a:rPr lang="pt-PT" sz="1600" b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/ 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ιη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’ </a:t>
                      </a:r>
                      <a:r>
                        <a:rPr lang="el-GR" sz="1600" b="0" dirty="0" err="1">
                          <a:solidFill>
                            <a:schemeClr val="bg1"/>
                          </a:solidFill>
                          <a:effectLst/>
                        </a:rPr>
                        <a:t>ἰνδ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[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ικτιῶνος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 -- </a:t>
                      </a:r>
                      <a:r>
                        <a:rPr lang="el-GR" sz="1600" b="0" dirty="0" err="1">
                          <a:solidFill>
                            <a:schemeClr val="bg1"/>
                          </a:solidFill>
                          <a:effectLst/>
                        </a:rPr>
                        <a:t>ἔρ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]/α 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δ</a:t>
                      </a:r>
                      <a:r>
                        <a:rPr lang="pt-PT" sz="1600" b="0" dirty="0" smtClean="0">
                          <a:solidFill>
                            <a:schemeClr val="bg1"/>
                          </a:solidFill>
                          <a:effectLst/>
                        </a:rPr>
                        <a:t>[---]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PT" sz="16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CIPTP, n. 60; IGEP, n. 381.</a:t>
                      </a:r>
                      <a:endParaRPr lang="pt-PT" sz="16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3689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Mértola (?)</a:t>
                      </a:r>
                      <a:endParaRPr lang="pt-PT" sz="16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>
                          <a:solidFill>
                            <a:schemeClr val="bg1"/>
                          </a:solidFill>
                          <a:effectLst/>
                        </a:rPr>
                        <a:t>Séc. VI</a:t>
                      </a:r>
                      <a:endParaRPr lang="pt-PT" sz="1600" b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------ / [---]ΙΚΙΟΥ ΜΙ[---] </a:t>
                      </a:r>
                      <a:r>
                        <a:rPr lang="pt-PT" sz="1600" b="1" dirty="0">
                          <a:solidFill>
                            <a:schemeClr val="bg1"/>
                          </a:solidFill>
                          <a:effectLst/>
                        </a:rPr>
                        <a:t>/ 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ἔζεησεν</a:t>
                      </a:r>
                      <a:r>
                        <a:rPr lang="pt-PT" sz="1600" b="1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[---]</a:t>
                      </a:r>
                      <a:endParaRPr lang="pt-PT" sz="16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CIPTP, n. 98; IGEP, n. 386.</a:t>
                      </a:r>
                      <a:endParaRPr lang="pt-PT" sz="16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672262"/>
              </p:ext>
            </p:extLst>
          </p:nvPr>
        </p:nvGraphicFramePr>
        <p:xfrm>
          <a:off x="1016000" y="4793550"/>
          <a:ext cx="9692639" cy="487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9104"/>
                <a:gridCol w="842117"/>
                <a:gridCol w="5820980"/>
                <a:gridCol w="1760438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Mérida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Séc. V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[---] / [</a:t>
                      </a:r>
                      <a:r>
                        <a:rPr lang="el-GR" sz="1600" b="0" dirty="0" err="1">
                          <a:effectLst/>
                        </a:rPr>
                        <a:t>ἔνθα</a:t>
                      </a:r>
                      <a:r>
                        <a:rPr lang="el-GR" sz="1600" b="0" dirty="0">
                          <a:effectLst/>
                        </a:rPr>
                        <a:t> </a:t>
                      </a:r>
                      <a:r>
                        <a:rPr lang="el-GR" sz="1600" b="0" dirty="0" err="1">
                          <a:effectLst/>
                        </a:rPr>
                        <a:t>κατάκιτε</a:t>
                      </a:r>
                      <a:r>
                        <a:rPr lang="el-GR" sz="1600" b="0" dirty="0">
                          <a:effectLst/>
                        </a:rPr>
                        <a:t> </a:t>
                      </a:r>
                      <a:r>
                        <a:rPr lang="pt-PT" sz="1600" b="0" dirty="0">
                          <a:effectLst/>
                        </a:rPr>
                        <a:t>--- ] / [--- </a:t>
                      </a:r>
                      <a:r>
                        <a:rPr lang="pt-PT" sz="1600" b="1" dirty="0" err="1" smtClean="0">
                          <a:solidFill>
                            <a:srgbClr val="FFC000"/>
                          </a:solidFill>
                          <a:effectLst/>
                        </a:rPr>
                        <a:t>ἔζησε</a:t>
                      </a:r>
                      <a:r>
                        <a:rPr lang="el-GR" sz="1600" b="1" dirty="0" smtClean="0">
                          <a:solidFill>
                            <a:srgbClr val="FFC000"/>
                          </a:solidFill>
                          <a:effectLst/>
                        </a:rPr>
                        <a:t>ν</a:t>
                      </a:r>
                      <a:r>
                        <a:rPr lang="pt-PT" sz="1600" b="0" dirty="0" smtClean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ἔτη</a:t>
                      </a:r>
                      <a:r>
                        <a:rPr lang="pt-PT" sz="1600" b="0" dirty="0">
                          <a:effectLst/>
                        </a:rPr>
                        <a:t>] / </a:t>
                      </a:r>
                      <a:r>
                        <a:rPr lang="pt-PT" sz="1600" b="0" dirty="0" err="1">
                          <a:effectLst/>
                        </a:rPr>
                        <a:t>δύω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ἐ</a:t>
                      </a:r>
                      <a:r>
                        <a:rPr lang="pt-PT" sz="1600" b="0" dirty="0">
                          <a:effectLst/>
                        </a:rPr>
                        <a:t>[</a:t>
                      </a:r>
                      <a:r>
                        <a:rPr lang="pt-PT" sz="1600" b="0" dirty="0" err="1">
                          <a:effectLst/>
                        </a:rPr>
                        <a:t>κοιμήθη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ἐν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εἰ</a:t>
                      </a:r>
                      <a:r>
                        <a:rPr lang="pt-PT" sz="1600" b="0" dirty="0">
                          <a:effectLst/>
                        </a:rPr>
                        <a:t>]/</a:t>
                      </a:r>
                      <a:r>
                        <a:rPr lang="pt-PT" sz="1600" b="0" dirty="0" err="1" smtClean="0">
                          <a:effectLst/>
                        </a:rPr>
                        <a:t>ρήν</a:t>
                      </a:r>
                      <a:r>
                        <a:rPr lang="pt-PT" sz="1600" b="0" dirty="0" err="1" smtClean="0">
                          <a:solidFill>
                            <a:schemeClr val="bg1"/>
                          </a:solidFill>
                          <a:effectLst/>
                        </a:rPr>
                        <a:t>ῃ</a:t>
                      </a:r>
                      <a:r>
                        <a:rPr lang="pt-PT" sz="1600" b="0" dirty="0" smtClean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μη</a:t>
                      </a:r>
                      <a:r>
                        <a:rPr lang="pt-PT" sz="1600" b="0" dirty="0">
                          <a:effectLst/>
                        </a:rPr>
                        <a:t>(</a:t>
                      </a:r>
                      <a:r>
                        <a:rPr lang="pt-PT" sz="1600" b="0" dirty="0" err="1">
                          <a:effectLst/>
                        </a:rPr>
                        <a:t>νὶ</a:t>
                      </a:r>
                      <a:r>
                        <a:rPr lang="pt-PT" sz="1600" b="0" dirty="0">
                          <a:effectLst/>
                        </a:rPr>
                        <a:t>) </a:t>
                      </a:r>
                      <a:r>
                        <a:rPr lang="pt-PT" sz="1600" b="0" dirty="0" err="1">
                          <a:effectLst/>
                        </a:rPr>
                        <a:t>Ἀγού</a:t>
                      </a:r>
                      <a:r>
                        <a:rPr lang="pt-PT" sz="1600" b="0" dirty="0">
                          <a:effectLst/>
                        </a:rPr>
                        <a:t>[</a:t>
                      </a:r>
                      <a:r>
                        <a:rPr lang="pt-PT" sz="1600" b="0" dirty="0" err="1">
                          <a:effectLst/>
                        </a:rPr>
                        <a:t>στῳ</a:t>
                      </a:r>
                      <a:r>
                        <a:rPr lang="pt-PT" sz="1600" b="0" dirty="0">
                          <a:effectLst/>
                        </a:rPr>
                        <a:t> ---] / </a:t>
                      </a:r>
                      <a:r>
                        <a:rPr lang="pt-PT" sz="1600" b="0" dirty="0" err="1">
                          <a:effectLst/>
                        </a:rPr>
                        <a:t>ἔρ</a:t>
                      </a:r>
                      <a:r>
                        <a:rPr lang="pt-PT" sz="1600" b="0" dirty="0">
                          <a:effectLst/>
                        </a:rPr>
                        <a:t>[α ---]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 err="1">
                          <a:effectLst/>
                        </a:rPr>
                        <a:t>Ramírez</a:t>
                      </a:r>
                      <a:r>
                        <a:rPr lang="pt-PT" sz="1600" b="0" dirty="0">
                          <a:effectLst/>
                        </a:rPr>
                        <a:t> – </a:t>
                      </a:r>
                      <a:r>
                        <a:rPr lang="pt-PT" sz="1600" b="0" dirty="0" err="1">
                          <a:effectLst/>
                        </a:rPr>
                        <a:t>Mateos</a:t>
                      </a:r>
                      <a:r>
                        <a:rPr lang="pt-PT" sz="1600" b="0" dirty="0">
                          <a:effectLst/>
                        </a:rPr>
                        <a:t>, n. 183; IGEP, n. 417.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009186"/>
              </p:ext>
            </p:extLst>
          </p:nvPr>
        </p:nvGraphicFramePr>
        <p:xfrm>
          <a:off x="1016000" y="4046410"/>
          <a:ext cx="9692640" cy="7471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0966"/>
                <a:gridCol w="842116"/>
                <a:gridCol w="5809120"/>
                <a:gridCol w="1760438"/>
              </a:tblGrid>
              <a:tr h="747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Mérida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a. 539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(in </a:t>
                      </a:r>
                      <a:r>
                        <a:rPr lang="pt-PT" sz="1600" b="0" dirty="0" err="1">
                          <a:effectLst/>
                        </a:rPr>
                        <a:t>laurea</a:t>
                      </a:r>
                      <a:r>
                        <a:rPr lang="pt-PT" sz="1600" b="0" dirty="0">
                          <a:effectLst/>
                        </a:rPr>
                        <a:t>) (</a:t>
                      </a:r>
                      <a:r>
                        <a:rPr lang="pt-PT" sz="1600" b="0" dirty="0" err="1">
                          <a:effectLst/>
                        </a:rPr>
                        <a:t>crux</a:t>
                      </a:r>
                      <a:r>
                        <a:rPr lang="pt-PT" sz="1600" b="0" dirty="0">
                          <a:effectLst/>
                        </a:rPr>
                        <a:t>) /</a:t>
                      </a:r>
                      <a:r>
                        <a:rPr lang="el-GR" sz="1600" b="0" dirty="0" err="1">
                          <a:effectLst/>
                        </a:rPr>
                        <a:t>ἤνθα</a:t>
                      </a:r>
                      <a:r>
                        <a:rPr lang="pt-PT" sz="1600" b="0" dirty="0">
                          <a:effectLst/>
                        </a:rPr>
                        <a:t> / </a:t>
                      </a:r>
                      <a:r>
                        <a:rPr lang="pt-PT" sz="1600" b="0" dirty="0" err="1">
                          <a:effectLst/>
                        </a:rPr>
                        <a:t>κ</a:t>
                      </a:r>
                      <a:r>
                        <a:rPr lang="pt-PT" sz="1600" b="0" dirty="0">
                          <a:effectLst/>
                        </a:rPr>
                        <a:t>α</a:t>
                      </a:r>
                      <a:r>
                        <a:rPr lang="pt-PT" sz="1600" b="0" dirty="0" err="1">
                          <a:effectLst/>
                        </a:rPr>
                        <a:t>τάκιτη</a:t>
                      </a:r>
                      <a:r>
                        <a:rPr lang="pt-PT" sz="1600" b="0" dirty="0">
                          <a:effectLst/>
                        </a:rPr>
                        <a:t> / </a:t>
                      </a:r>
                      <a:r>
                        <a:rPr lang="pt-PT" sz="1600" b="0" dirty="0" err="1">
                          <a:effectLst/>
                        </a:rPr>
                        <a:t>Σ</a:t>
                      </a:r>
                      <a:r>
                        <a:rPr lang="pt-PT" sz="1600" b="0" dirty="0">
                          <a:effectLst/>
                        </a:rPr>
                        <a:t>α</a:t>
                      </a:r>
                      <a:r>
                        <a:rPr lang="pt-PT" sz="1600" b="0" dirty="0" err="1">
                          <a:effectLst/>
                        </a:rPr>
                        <a:t>τούρν</a:t>
                      </a:r>
                      <a:r>
                        <a:rPr lang="pt-PT" sz="1600" b="0" dirty="0">
                          <a:effectLst/>
                        </a:rPr>
                        <a:t>α 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ἤ</a:t>
                      </a:r>
                      <a:r>
                        <a:rPr lang="pt-PT" sz="1600" b="1" dirty="0">
                          <a:solidFill>
                            <a:srgbClr val="FFC000"/>
                          </a:solidFill>
                          <a:effectLst/>
                        </a:rPr>
                        <a:t>/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ζησην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ἠν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ἰ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ρήνῃ</a:t>
                      </a:r>
                      <a:r>
                        <a:rPr lang="pt-PT" sz="1600" b="0" dirty="0">
                          <a:effectLst/>
                        </a:rPr>
                        <a:t> ‘</a:t>
                      </a:r>
                      <a:r>
                        <a:rPr lang="el-GR" sz="1600" b="0" dirty="0">
                          <a:effectLst/>
                        </a:rPr>
                        <a:t>τη </a:t>
                      </a:r>
                      <a:r>
                        <a:rPr lang="el-GR" sz="1600" b="0" dirty="0" err="1">
                          <a:effectLst/>
                        </a:rPr>
                        <a:t>λε</a:t>
                      </a:r>
                      <a:r>
                        <a:rPr lang="pt-PT" sz="1600" b="0" dirty="0">
                          <a:effectLst/>
                        </a:rPr>
                        <a:t>’/ </a:t>
                      </a:r>
                      <a:r>
                        <a:rPr lang="pt-PT" sz="1600" b="0" dirty="0" err="1">
                          <a:effectLst/>
                        </a:rPr>
                        <a:t>ἠκυμήθη</a:t>
                      </a:r>
                      <a:r>
                        <a:rPr lang="pt-PT" sz="1600" b="0" dirty="0">
                          <a:effectLst/>
                        </a:rPr>
                        <a:t> / </a:t>
                      </a:r>
                      <a:r>
                        <a:rPr lang="pt-PT" sz="1600" b="0" dirty="0" err="1">
                          <a:effectLst/>
                        </a:rPr>
                        <a:t>δὲ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μηνέ</a:t>
                      </a:r>
                      <a:r>
                        <a:rPr lang="pt-PT" sz="1600" b="0" dirty="0">
                          <a:effectLst/>
                        </a:rPr>
                        <a:t> / </a:t>
                      </a:r>
                      <a:r>
                        <a:rPr lang="pt-PT" sz="1600" b="0" dirty="0" err="1">
                          <a:effectLst/>
                        </a:rPr>
                        <a:t>Μ</a:t>
                      </a:r>
                      <a:r>
                        <a:rPr lang="pt-PT" sz="1600" b="0" dirty="0">
                          <a:effectLst/>
                        </a:rPr>
                        <a:t>α&lt;</a:t>
                      </a:r>
                      <a:r>
                        <a:rPr lang="el-GR" sz="1600" b="0" dirty="0">
                          <a:effectLst/>
                        </a:rPr>
                        <a:t>ρ</a:t>
                      </a:r>
                      <a:r>
                        <a:rPr lang="pt-PT" sz="1600" b="0" dirty="0">
                          <a:effectLst/>
                        </a:rPr>
                        <a:t>&gt;</a:t>
                      </a:r>
                      <a:r>
                        <a:rPr lang="pt-PT" sz="1600" b="0" dirty="0" err="1">
                          <a:effectLst/>
                        </a:rPr>
                        <a:t>τίῳ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κς</a:t>
                      </a:r>
                      <a:r>
                        <a:rPr lang="pt-PT" sz="1600" b="0" dirty="0">
                          <a:effectLst/>
                        </a:rPr>
                        <a:t>’ / </a:t>
                      </a:r>
                      <a:r>
                        <a:rPr lang="el-GR" sz="1600" b="0" dirty="0" err="1">
                          <a:effectLst/>
                        </a:rPr>
                        <a:t>ἤρα</a:t>
                      </a:r>
                      <a:r>
                        <a:rPr lang="el-GR" sz="1600" b="0" dirty="0">
                          <a:effectLst/>
                        </a:rPr>
                        <a:t> </a:t>
                      </a:r>
                      <a:r>
                        <a:rPr lang="el-GR" sz="1600" b="0" dirty="0" err="1">
                          <a:effectLst/>
                        </a:rPr>
                        <a:t>φοζ</a:t>
                      </a:r>
                      <a:r>
                        <a:rPr lang="pt-PT" sz="1600" b="0" dirty="0">
                          <a:effectLst/>
                        </a:rPr>
                        <a:t>’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 err="1">
                          <a:effectLst/>
                        </a:rPr>
                        <a:t>Ramírez</a:t>
                      </a:r>
                      <a:r>
                        <a:rPr lang="pt-PT" sz="1600" b="0" dirty="0">
                          <a:effectLst/>
                        </a:rPr>
                        <a:t> – </a:t>
                      </a:r>
                      <a:r>
                        <a:rPr lang="pt-PT" sz="1600" b="0" dirty="0" err="1">
                          <a:effectLst/>
                        </a:rPr>
                        <a:t>Mateos</a:t>
                      </a:r>
                      <a:r>
                        <a:rPr lang="pt-PT" sz="1600" b="0" dirty="0">
                          <a:effectLst/>
                        </a:rPr>
                        <a:t>, n. 180; IGEP, n. 400.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17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12901" y="74559"/>
            <a:ext cx="9692640" cy="595973"/>
          </a:xfrm>
        </p:spPr>
        <p:txBody>
          <a:bodyPr>
            <a:normAutofit fontScale="90000"/>
          </a:bodyPr>
          <a:lstStyle/>
          <a:p>
            <a:r>
              <a:rPr lang="pt-PT" sz="2000" dirty="0">
                <a:latin typeface="+mn-lt"/>
              </a:rPr>
              <a:t>Alterações ortográficas?</a:t>
            </a:r>
            <a:br>
              <a:rPr lang="pt-PT" sz="2000" dirty="0">
                <a:latin typeface="+mn-lt"/>
              </a:rPr>
            </a:br>
            <a:r>
              <a:rPr lang="en-GB" sz="2000" dirty="0" err="1" smtClean="0">
                <a:latin typeface="+mn-lt"/>
              </a:rPr>
              <a:t>vogais</a:t>
            </a:r>
            <a:r>
              <a:rPr lang="en-GB" sz="2000" dirty="0" smtClean="0">
                <a:latin typeface="+mn-lt"/>
              </a:rPr>
              <a:t>: </a:t>
            </a:r>
            <a:r>
              <a:rPr lang="pt-PT" sz="2000" dirty="0" smtClean="0">
                <a:latin typeface="+mn-lt"/>
              </a:rPr>
              <a:t>&lt;</a:t>
            </a:r>
            <a:r>
              <a:rPr lang="el-GR" sz="2000" dirty="0" smtClean="0">
                <a:latin typeface="+mn-lt"/>
              </a:rPr>
              <a:t>ε</a:t>
            </a:r>
            <a:r>
              <a:rPr lang="pt-PT" sz="2000" dirty="0">
                <a:latin typeface="+mn-lt"/>
              </a:rPr>
              <a:t>&gt;</a:t>
            </a:r>
            <a:r>
              <a:rPr lang="pt-PT" sz="2000" dirty="0" smtClean="0">
                <a:latin typeface="+mn-lt"/>
              </a:rPr>
              <a:t> ~</a:t>
            </a:r>
            <a:r>
              <a:rPr lang="el-GR" sz="2000" dirty="0" smtClean="0">
                <a:latin typeface="+mn-lt"/>
              </a:rPr>
              <a:t> </a:t>
            </a:r>
            <a:r>
              <a:rPr lang="pt-PT" sz="2000" dirty="0" smtClean="0">
                <a:latin typeface="+mn-lt"/>
              </a:rPr>
              <a:t>&lt;</a:t>
            </a:r>
            <a:r>
              <a:rPr lang="el-GR" sz="2000" dirty="0" smtClean="0">
                <a:latin typeface="+mn-lt"/>
              </a:rPr>
              <a:t>η</a:t>
            </a:r>
            <a:r>
              <a:rPr lang="pt-PT" sz="2000" dirty="0" smtClean="0">
                <a:latin typeface="+mn-lt"/>
              </a:rPr>
              <a:t>&gt;</a:t>
            </a:r>
            <a:r>
              <a:rPr lang="el-GR" sz="2000" dirty="0" smtClean="0">
                <a:latin typeface="+mn-lt"/>
              </a:rPr>
              <a:t> </a:t>
            </a:r>
            <a:endParaRPr lang="en-GB" sz="2000" dirty="0">
              <a:latin typeface="+mn-lt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235205"/>
              </p:ext>
            </p:extLst>
          </p:nvPr>
        </p:nvGraphicFramePr>
        <p:xfrm>
          <a:off x="997374" y="590974"/>
          <a:ext cx="6918959" cy="101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399"/>
                <a:gridCol w="584355"/>
                <a:gridCol w="4156978"/>
                <a:gridCol w="1263227"/>
              </a:tblGrid>
              <a:tr h="1016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Mértola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>
                          <a:effectLst/>
                        </a:rPr>
                        <a:t>a. 544</a:t>
                      </a:r>
                      <a:endParaRPr lang="pt-PT" sz="1600" b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(</a:t>
                      </a:r>
                      <a:r>
                        <a:rPr lang="pt-PT" sz="1600" b="0" dirty="0" err="1">
                          <a:effectLst/>
                        </a:rPr>
                        <a:t>crux</a:t>
                      </a:r>
                      <a:r>
                        <a:rPr lang="pt-PT" sz="1600" b="0" dirty="0">
                          <a:effectLst/>
                        </a:rPr>
                        <a:t>) </a:t>
                      </a:r>
                      <a:r>
                        <a:rPr lang="pt-PT" sz="1600" b="0" dirty="0" err="1">
                          <a:effectLst/>
                        </a:rPr>
                        <a:t>ἔνθ</a:t>
                      </a:r>
                      <a:r>
                        <a:rPr lang="pt-PT" sz="1600" b="0" dirty="0">
                          <a:effectLst/>
                        </a:rPr>
                        <a:t>α </a:t>
                      </a:r>
                      <a:r>
                        <a:rPr lang="pt-PT" sz="1600" b="0" dirty="0" err="1">
                          <a:effectLst/>
                        </a:rPr>
                        <a:t>κ</a:t>
                      </a:r>
                      <a:r>
                        <a:rPr lang="pt-PT" sz="1600" b="0" dirty="0">
                          <a:effectLst/>
                        </a:rPr>
                        <a:t>α</a:t>
                      </a:r>
                      <a:r>
                        <a:rPr lang="pt-PT" sz="1600" b="0" dirty="0" err="1">
                          <a:effectLst/>
                        </a:rPr>
                        <a:t>τά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κιτε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Εὐτύχ</a:t>
                      </a:r>
                      <a:r>
                        <a:rPr lang="pt-PT" sz="1600" b="1" dirty="0">
                          <a:solidFill>
                            <a:srgbClr val="FFC000"/>
                          </a:solidFill>
                          <a:effectLst/>
                        </a:rPr>
                        <a:t>/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ες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ἀν</a:t>
                      </a:r>
                      <a:r>
                        <a:rPr lang="pt-PT" sz="1600" b="0" dirty="0">
                          <a:effectLst/>
                        </a:rPr>
                        <a:t>α</a:t>
                      </a:r>
                      <a:r>
                        <a:rPr lang="pt-PT" sz="1600" b="0" dirty="0" err="1">
                          <a:effectLst/>
                        </a:rPr>
                        <a:t>γνόσ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τες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λι</a:t>
                      </a:r>
                      <a:r>
                        <a:rPr lang="pt-PT" sz="1600" b="0" dirty="0">
                          <a:effectLst/>
                        </a:rPr>
                        <a:t>β</a:t>
                      </a:r>
                      <a:r>
                        <a:rPr lang="pt-PT" sz="1600" b="0" dirty="0" err="1">
                          <a:effectLst/>
                        </a:rPr>
                        <a:t>ισιντε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οὺς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υἱὸς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Ζωσί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μου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Εἰσιδωρ</a:t>
                      </a:r>
                      <a:r>
                        <a:rPr lang="pt-PT" sz="1600" b="0" dirty="0">
                          <a:effectLst/>
                        </a:rPr>
                        <a:t>/</a:t>
                      </a:r>
                      <a:r>
                        <a:rPr lang="pt-PT" sz="1600" b="0" dirty="0" err="1">
                          <a:effectLst/>
                        </a:rPr>
                        <a:t>ίτου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ἔζεσεν</a:t>
                      </a:r>
                      <a:r>
                        <a:rPr lang="pt-PT" sz="1600" b="0" dirty="0">
                          <a:effectLst/>
                        </a:rPr>
                        <a:t> / </a:t>
                      </a:r>
                      <a:r>
                        <a:rPr lang="pt-PT" sz="1600" b="0" dirty="0" err="1">
                          <a:effectLst/>
                        </a:rPr>
                        <a:t>ἤτη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κ</a:t>
                      </a:r>
                      <a:r>
                        <a:rPr lang="pt-PT" sz="1600" b="0" dirty="0">
                          <a:effectLst/>
                        </a:rPr>
                        <a:t>α </a:t>
                      </a:r>
                      <a:r>
                        <a:rPr lang="pt-PT" sz="1600" b="0" dirty="0" err="1">
                          <a:effectLst/>
                        </a:rPr>
                        <a:t>ἔρ</a:t>
                      </a:r>
                      <a:r>
                        <a:rPr lang="pt-PT" sz="1600" b="0" dirty="0">
                          <a:effectLst/>
                        </a:rPr>
                        <a:t>α / </a:t>
                      </a:r>
                      <a:r>
                        <a:rPr lang="pt-PT" sz="1600" b="0" dirty="0" err="1">
                          <a:effectLst/>
                        </a:rPr>
                        <a:t>φ</a:t>
                      </a:r>
                      <a:r>
                        <a:rPr lang="pt-PT" sz="1600" b="0" dirty="0">
                          <a:effectLst/>
                        </a:rPr>
                        <a:t>πβ (</a:t>
                      </a:r>
                      <a:r>
                        <a:rPr lang="pt-PT" sz="1600" b="0" dirty="0" err="1">
                          <a:effectLst/>
                        </a:rPr>
                        <a:t>crux</a:t>
                      </a:r>
                      <a:r>
                        <a:rPr lang="pt-PT" sz="1600" b="0" dirty="0">
                          <a:effectLst/>
                        </a:rPr>
                        <a:t>)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CIPTP, n. 37; IGEP, n. 375.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141" y="670532"/>
            <a:ext cx="2667000" cy="6552145"/>
          </a:xfrm>
          <a:prstGeom prst="rect">
            <a:avLst/>
          </a:prstGeom>
        </p:spPr>
      </p:pic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285933"/>
              </p:ext>
            </p:extLst>
          </p:nvPr>
        </p:nvGraphicFramePr>
        <p:xfrm>
          <a:off x="997373" y="2615828"/>
          <a:ext cx="6918960" cy="487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8999"/>
                <a:gridCol w="643467"/>
                <a:gridCol w="4129829"/>
                <a:gridCol w="1256665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Mértola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Séc. VI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[-------] / [</a:t>
                      </a:r>
                      <a:r>
                        <a:rPr lang="pt-PT" sz="1600" b="0" dirty="0" err="1">
                          <a:effectLst/>
                        </a:rPr>
                        <a:t>κ</a:t>
                      </a:r>
                      <a:r>
                        <a:rPr lang="pt-PT" sz="1600" b="0" dirty="0">
                          <a:effectLst/>
                        </a:rPr>
                        <a:t>α</a:t>
                      </a:r>
                      <a:r>
                        <a:rPr lang="pt-PT" sz="1600" b="0" dirty="0" err="1">
                          <a:effectLst/>
                        </a:rPr>
                        <a:t>τάκ</a:t>
                      </a:r>
                      <a:r>
                        <a:rPr lang="pt-PT" sz="1600" b="0" dirty="0">
                          <a:effectLst/>
                        </a:rPr>
                        <a:t>]</a:t>
                      </a:r>
                      <a:r>
                        <a:rPr lang="pt-PT" sz="1600" b="0" dirty="0" err="1">
                          <a:effectLst/>
                        </a:rPr>
                        <a:t>ιτε</a:t>
                      </a:r>
                      <a:r>
                        <a:rPr lang="pt-PT" sz="1600" b="0" dirty="0">
                          <a:effectLst/>
                        </a:rPr>
                        <a:t> / 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Εὐτύχης</a:t>
                      </a:r>
                      <a:r>
                        <a:rPr lang="pt-PT" sz="1600" b="0" dirty="0">
                          <a:effectLst/>
                        </a:rPr>
                        <a:t> / </a:t>
                      </a:r>
                      <a:r>
                        <a:rPr lang="pt-PT" sz="1600" b="0" dirty="0" err="1">
                          <a:effectLst/>
                        </a:rPr>
                        <a:t>Ἐστ</a:t>
                      </a:r>
                      <a:r>
                        <a:rPr lang="pt-PT" sz="1600" b="0" dirty="0">
                          <a:effectLst/>
                        </a:rPr>
                        <a:t>α</a:t>
                      </a:r>
                      <a:r>
                        <a:rPr lang="pt-PT" sz="1600" b="0" dirty="0" err="1">
                          <a:effectLst/>
                        </a:rPr>
                        <a:t>μίνι</a:t>
                      </a:r>
                      <a:r>
                        <a:rPr lang="pt-PT" sz="1600" b="0" dirty="0">
                          <a:effectLst/>
                        </a:rPr>
                        <a:t>/α</a:t>
                      </a:r>
                      <a:r>
                        <a:rPr lang="pt-PT" sz="1600" b="0" dirty="0" err="1">
                          <a:effectLst/>
                        </a:rPr>
                        <a:t>ς</a:t>
                      </a:r>
                      <a:r>
                        <a:rPr lang="pt-PT" sz="1600" b="0" dirty="0">
                          <a:effectLst/>
                        </a:rPr>
                        <a:t> ✝ </a:t>
                      </a:r>
                      <a:r>
                        <a:rPr lang="pt-PT" sz="1600" b="0" dirty="0" err="1">
                          <a:effectLst/>
                        </a:rPr>
                        <a:t>ἐτῶν</a:t>
                      </a:r>
                      <a:r>
                        <a:rPr lang="pt-PT" sz="1600" b="0" dirty="0">
                          <a:effectLst/>
                        </a:rPr>
                        <a:t> / </a:t>
                      </a:r>
                      <a:r>
                        <a:rPr lang="pt-PT" sz="1600" b="0" dirty="0" err="1">
                          <a:effectLst/>
                        </a:rPr>
                        <a:t>κη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CIPTP, n. 58; IGEP, n. 377.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73" y="3572406"/>
            <a:ext cx="3725333" cy="235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20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6001" y="149014"/>
            <a:ext cx="9692640" cy="401320"/>
          </a:xfrm>
        </p:spPr>
        <p:txBody>
          <a:bodyPr>
            <a:normAutofit/>
          </a:bodyPr>
          <a:lstStyle/>
          <a:p>
            <a:r>
              <a:rPr lang="pt-PT" sz="2000" dirty="0">
                <a:latin typeface="+mn-lt"/>
              </a:rPr>
              <a:t>Alterações ortográficas</a:t>
            </a:r>
            <a:r>
              <a:rPr lang="pt-PT" sz="2000" dirty="0" smtClean="0">
                <a:latin typeface="+mn-lt"/>
              </a:rPr>
              <a:t>?</a:t>
            </a:r>
            <a:endParaRPr lang="en-GB" sz="2000" dirty="0">
              <a:latin typeface="+mn-lt"/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210209"/>
              </p:ext>
            </p:extLst>
          </p:nvPr>
        </p:nvGraphicFramePr>
        <p:xfrm>
          <a:off x="4098812" y="1020694"/>
          <a:ext cx="7061200" cy="97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5933"/>
                <a:gridCol w="592667"/>
                <a:gridCol w="4163695"/>
                <a:gridCol w="139890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Mértola</a:t>
                      </a:r>
                      <a:endParaRPr lang="pt-PT" sz="16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Séc. VI</a:t>
                      </a:r>
                      <a:endParaRPr lang="pt-PT" sz="16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[------] / </a:t>
                      </a:r>
                      <a:r>
                        <a:rPr lang="el-GR" sz="1600" b="0" dirty="0" err="1">
                          <a:solidFill>
                            <a:schemeClr val="bg1"/>
                          </a:solidFill>
                          <a:effectLst/>
                        </a:rPr>
                        <a:t>ἔζεσε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[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ν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ἐτῶν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 -?] /</a:t>
                      </a:r>
                      <a:r>
                        <a:rPr lang="el-GR" sz="1600" b="0" dirty="0">
                          <a:solidFill>
                            <a:schemeClr val="bg1"/>
                          </a:solidFill>
                          <a:effectLst/>
                        </a:rPr>
                        <a:t> ξ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’ </a:t>
                      </a:r>
                      <a:r>
                        <a:rPr lang="el-GR" sz="1600" b="0" dirty="0">
                          <a:solidFill>
                            <a:schemeClr val="bg1"/>
                          </a:solidFill>
                          <a:effectLst/>
                        </a:rPr>
                        <a:t>πλέω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[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ν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] /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ἐλάττω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ἔκ</a:t>
                      </a:r>
                      <a:r>
                        <a:rPr lang="pt-PT" sz="1600" b="1" dirty="0">
                          <a:solidFill>
                            <a:srgbClr val="FFC000"/>
                          </a:solidFill>
                          <a:effectLst/>
                        </a:rPr>
                        <a:t>/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οιμέθε</a:t>
                      </a:r>
                      <a:r>
                        <a:rPr lang="pt-PT" sz="16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ἐν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 err="1" smtClean="0">
                          <a:solidFill>
                            <a:schemeClr val="bg1"/>
                          </a:solidFill>
                          <a:effectLst/>
                        </a:rPr>
                        <a:t>ἰρήνῃ</a:t>
                      </a:r>
                      <a:r>
                        <a:rPr lang="pt-PT" sz="1600" b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/ 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μη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(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νί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) </a:t>
                      </a:r>
                      <a:r>
                        <a:rPr lang="el-GR" sz="1600" b="0" dirty="0" err="1" smtClean="0">
                          <a:solidFill>
                            <a:schemeClr val="bg1"/>
                          </a:solidFill>
                          <a:effectLst/>
                        </a:rPr>
                        <a:t>Ἀ</a:t>
                      </a:r>
                      <a:r>
                        <a:rPr lang="pt-PT" sz="1600" b="0" dirty="0" smtClean="0">
                          <a:solidFill>
                            <a:schemeClr val="bg1"/>
                          </a:solidFill>
                          <a:effectLst/>
                        </a:rPr>
                        <a:t>π</a:t>
                      </a:r>
                      <a:r>
                        <a:rPr lang="pt-PT" sz="1600" b="0" dirty="0" err="1" smtClean="0">
                          <a:solidFill>
                            <a:schemeClr val="bg1"/>
                          </a:solidFill>
                          <a:effectLst/>
                        </a:rPr>
                        <a:t>ρελλίῳ</a:t>
                      </a:r>
                      <a:r>
                        <a:rPr lang="pt-PT" sz="1600" b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/ 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ιη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’ </a:t>
                      </a:r>
                      <a:r>
                        <a:rPr lang="el-GR" sz="1600" b="0" dirty="0" err="1">
                          <a:solidFill>
                            <a:schemeClr val="bg1"/>
                          </a:solidFill>
                          <a:effectLst/>
                        </a:rPr>
                        <a:t>ἰνδ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[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ικτιῶνος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 -- </a:t>
                      </a:r>
                      <a:r>
                        <a:rPr lang="el-GR" sz="1600" b="0" dirty="0" err="1">
                          <a:solidFill>
                            <a:schemeClr val="bg1"/>
                          </a:solidFill>
                          <a:effectLst/>
                        </a:rPr>
                        <a:t>ἔρ</a:t>
                      </a: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]/α </a:t>
                      </a:r>
                      <a:r>
                        <a:rPr lang="pt-PT" sz="1600" b="0" dirty="0" err="1">
                          <a:solidFill>
                            <a:schemeClr val="bg1"/>
                          </a:solidFill>
                          <a:effectLst/>
                        </a:rPr>
                        <a:t>δ</a:t>
                      </a:r>
                      <a:r>
                        <a:rPr lang="pt-PT" sz="1600" b="0" dirty="0" smtClean="0">
                          <a:solidFill>
                            <a:schemeClr val="bg1"/>
                          </a:solidFill>
                          <a:effectLst/>
                        </a:rPr>
                        <a:t>[---]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PT" sz="16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b="0" dirty="0">
                          <a:solidFill>
                            <a:schemeClr val="bg1"/>
                          </a:solidFill>
                          <a:effectLst/>
                        </a:rPr>
                        <a:t>CIPTP, n. 60; IGEP, n. 381.</a:t>
                      </a:r>
                      <a:endParaRPr lang="pt-PT" sz="16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030879"/>
              </p:ext>
            </p:extLst>
          </p:nvPr>
        </p:nvGraphicFramePr>
        <p:xfrm>
          <a:off x="4098812" y="2039694"/>
          <a:ext cx="7061201" cy="975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5281"/>
                <a:gridCol w="645837"/>
                <a:gridCol w="4132184"/>
                <a:gridCol w="1407899"/>
              </a:tblGrid>
              <a:tr h="7958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Mértola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Séc. VI;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a. 522(?)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[-]</a:t>
                      </a:r>
                      <a:r>
                        <a:rPr lang="el-GR" sz="1600" b="0" dirty="0">
                          <a:effectLst/>
                        </a:rPr>
                        <a:t>ε</a:t>
                      </a:r>
                      <a:r>
                        <a:rPr lang="pt-PT" sz="1600" b="0" dirty="0">
                          <a:effectLst/>
                        </a:rPr>
                        <a:t>[-] /</a:t>
                      </a:r>
                      <a:r>
                        <a:rPr lang="pt-PT" sz="1600" b="1" dirty="0" err="1">
                          <a:solidFill>
                            <a:srgbClr val="FFC000"/>
                          </a:solidFill>
                          <a:effectLst/>
                        </a:rPr>
                        <a:t>ἐκυμέθε</a:t>
                      </a:r>
                      <a:r>
                        <a:rPr lang="pt-PT" sz="1600" b="0" dirty="0">
                          <a:effectLst/>
                        </a:rPr>
                        <a:t> / </a:t>
                      </a:r>
                      <a:r>
                        <a:rPr lang="pt-PT" sz="1600" b="0" dirty="0" err="1">
                          <a:effectLst/>
                        </a:rPr>
                        <a:t>ἐν</a:t>
                      </a:r>
                      <a:r>
                        <a:rPr lang="pt-PT" sz="1600" b="0" dirty="0">
                          <a:effectLst/>
                        </a:rPr>
                        <a:t> </a:t>
                      </a:r>
                      <a:r>
                        <a:rPr lang="pt-PT" sz="1600" b="0" dirty="0" err="1" smtClean="0">
                          <a:effectLst/>
                        </a:rPr>
                        <a:t>ἰρέν</a:t>
                      </a:r>
                      <a:r>
                        <a:rPr lang="pt-PT" sz="1600" b="0" dirty="0" err="1" smtClean="0">
                          <a:solidFill>
                            <a:schemeClr val="bg1"/>
                          </a:solidFill>
                          <a:effectLst/>
                        </a:rPr>
                        <a:t>ῃ</a:t>
                      </a:r>
                      <a:r>
                        <a:rPr lang="pt-PT" sz="1600" b="0" dirty="0" smtClean="0">
                          <a:effectLst/>
                        </a:rPr>
                        <a:t> </a:t>
                      </a:r>
                      <a:r>
                        <a:rPr lang="pt-PT" sz="1600" b="0" dirty="0" err="1">
                          <a:effectLst/>
                        </a:rPr>
                        <a:t>με</a:t>
                      </a:r>
                      <a:r>
                        <a:rPr lang="pt-PT" sz="1600" b="0" dirty="0">
                          <a:effectLst/>
                        </a:rPr>
                        <a:t>(</a:t>
                      </a:r>
                      <a:r>
                        <a:rPr lang="pt-PT" sz="1600" b="0" dirty="0" err="1">
                          <a:effectLst/>
                        </a:rPr>
                        <a:t>νὶ</a:t>
                      </a:r>
                      <a:r>
                        <a:rPr lang="pt-PT" sz="1600" b="0" dirty="0">
                          <a:effectLst/>
                        </a:rPr>
                        <a:t>) / </a:t>
                      </a:r>
                      <a:r>
                        <a:rPr lang="pt-PT" sz="1600" b="0" dirty="0" err="1" smtClean="0">
                          <a:effectLst/>
                        </a:rPr>
                        <a:t>Cε</a:t>
                      </a:r>
                      <a:r>
                        <a:rPr lang="pt-PT" sz="1600" b="0" dirty="0" smtClean="0">
                          <a:effectLst/>
                        </a:rPr>
                        <a:t>π</a:t>
                      </a:r>
                      <a:r>
                        <a:rPr lang="pt-PT" sz="1600" b="0" dirty="0" err="1" smtClean="0">
                          <a:effectLst/>
                        </a:rPr>
                        <a:t>τεν</a:t>
                      </a:r>
                      <a:r>
                        <a:rPr lang="pt-PT" sz="1600" b="0" dirty="0" smtClean="0">
                          <a:effectLst/>
                        </a:rPr>
                        <a:t>β</a:t>
                      </a:r>
                      <a:r>
                        <a:rPr lang="pt-PT" sz="1600" b="0" dirty="0" err="1" smtClean="0">
                          <a:effectLst/>
                        </a:rPr>
                        <a:t>ρ</a:t>
                      </a:r>
                      <a:r>
                        <a:rPr lang="el-GR" sz="1600" b="0" dirty="0" err="1" smtClean="0">
                          <a:effectLst/>
                        </a:rPr>
                        <a:t>ί</a:t>
                      </a:r>
                      <a:r>
                        <a:rPr lang="pt-PT" sz="1600" b="0" dirty="0" smtClean="0">
                          <a:effectLst/>
                        </a:rPr>
                        <a:t>/</a:t>
                      </a:r>
                      <a:r>
                        <a:rPr lang="el-GR" sz="1600" b="0" dirty="0">
                          <a:effectLst/>
                        </a:rPr>
                        <a:t>ω </a:t>
                      </a:r>
                      <a:r>
                        <a:rPr lang="el-GR" sz="1600" b="0" dirty="0" err="1">
                          <a:effectLst/>
                        </a:rPr>
                        <a:t>ἐρα</a:t>
                      </a:r>
                      <a:r>
                        <a:rPr lang="pt-PT" sz="1600" b="0" dirty="0">
                          <a:effectLst/>
                        </a:rPr>
                        <a:t> / DLX[?]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600" b="0" dirty="0">
                          <a:effectLst/>
                        </a:rPr>
                        <a:t>Alves-Dias, Gaspar, Lopes, n. 2; IGEP, n. 378.</a:t>
                      </a:r>
                      <a:endParaRPr lang="pt-PT" sz="16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732" y="3236474"/>
            <a:ext cx="3599280" cy="331737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56" y="1020694"/>
            <a:ext cx="3259665" cy="490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48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6001" y="296334"/>
            <a:ext cx="9692640" cy="802640"/>
          </a:xfrm>
        </p:spPr>
        <p:txBody>
          <a:bodyPr>
            <a:normAutofit fontScale="90000"/>
          </a:bodyPr>
          <a:lstStyle/>
          <a:p>
            <a:r>
              <a:rPr lang="pt-PT" sz="2000" dirty="0">
                <a:latin typeface="+mn-lt"/>
              </a:rPr>
              <a:t>Alterações ortográficas?</a:t>
            </a:r>
            <a:br>
              <a:rPr lang="pt-PT" sz="2000" dirty="0">
                <a:latin typeface="+mn-lt"/>
              </a:rPr>
            </a:br>
            <a:r>
              <a:rPr lang="pt-PT" sz="2000" dirty="0" smtClean="0">
                <a:latin typeface="+mn-lt"/>
              </a:rPr>
              <a:t>Qual a sua relevância sob o ponto de vista fonético?</a:t>
            </a:r>
            <a:r>
              <a:rPr lang="pt-PT" sz="2000" dirty="0" smtClean="0"/>
              <a:t> </a:t>
            </a:r>
            <a:r>
              <a:rPr lang="en-GB" sz="2000" dirty="0" smtClean="0"/>
              <a:t/>
            </a:r>
            <a:br>
              <a:rPr lang="en-GB" sz="2000" dirty="0" smtClean="0"/>
            </a:br>
            <a:endParaRPr lang="en-GB" sz="2000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521641"/>
              </p:ext>
            </p:extLst>
          </p:nvPr>
        </p:nvGraphicFramePr>
        <p:xfrm>
          <a:off x="1040863" y="1098974"/>
          <a:ext cx="9642916" cy="3520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0584"/>
                <a:gridCol w="916678"/>
                <a:gridCol w="6264246"/>
                <a:gridCol w="1751408"/>
              </a:tblGrid>
              <a:tr h="743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 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 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 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2231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a. 539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(in </a:t>
                      </a:r>
                      <a:r>
                        <a:rPr lang="pt-PT" sz="1400" dirty="0" err="1">
                          <a:effectLst/>
                        </a:rPr>
                        <a:t>laurea</a:t>
                      </a:r>
                      <a:r>
                        <a:rPr lang="pt-PT" sz="1400" dirty="0">
                          <a:effectLst/>
                        </a:rPr>
                        <a:t>) 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 /</a:t>
                      </a:r>
                      <a:r>
                        <a:rPr lang="el-GR" sz="1400" dirty="0" err="1">
                          <a:effectLst/>
                        </a:rPr>
                        <a:t>ἤνθα</a:t>
                      </a:r>
                      <a:r>
                        <a:rPr lang="pt-PT" sz="1400" dirty="0">
                          <a:effectLst/>
                        </a:rPr>
                        <a:t> / </a:t>
                      </a:r>
                      <a:r>
                        <a:rPr lang="pt-PT" sz="1400" dirty="0" err="1">
                          <a:effectLst/>
                        </a:rPr>
                        <a:t>κ</a:t>
                      </a:r>
                      <a:r>
                        <a:rPr lang="pt-PT" sz="1400" dirty="0">
                          <a:effectLst/>
                        </a:rPr>
                        <a:t>α</a:t>
                      </a:r>
                      <a:r>
                        <a:rPr lang="pt-PT" sz="1400" dirty="0" err="1">
                          <a:effectLst/>
                        </a:rPr>
                        <a:t>τάκιτη</a:t>
                      </a:r>
                      <a:r>
                        <a:rPr lang="pt-PT" sz="1400" dirty="0">
                          <a:effectLst/>
                        </a:rPr>
                        <a:t> / </a:t>
                      </a:r>
                      <a:r>
                        <a:rPr lang="pt-PT" sz="1400" dirty="0" err="1">
                          <a:effectLst/>
                        </a:rPr>
                        <a:t>Σ</a:t>
                      </a:r>
                      <a:r>
                        <a:rPr lang="pt-PT" sz="1400" dirty="0">
                          <a:effectLst/>
                        </a:rPr>
                        <a:t>α</a:t>
                      </a:r>
                      <a:r>
                        <a:rPr lang="pt-PT" sz="1400" dirty="0" err="1">
                          <a:effectLst/>
                        </a:rPr>
                        <a:t>τούρν</a:t>
                      </a:r>
                      <a:r>
                        <a:rPr lang="pt-PT" sz="1400" dirty="0">
                          <a:effectLst/>
                        </a:rPr>
                        <a:t>α </a:t>
                      </a:r>
                      <a:r>
                        <a:rPr lang="pt-PT" sz="1400" dirty="0" err="1">
                          <a:effectLst/>
                        </a:rPr>
                        <a:t>ἤ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ζησην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ἠν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ἰ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ρήνῃ</a:t>
                      </a:r>
                      <a:r>
                        <a:rPr lang="pt-PT" sz="1400" dirty="0">
                          <a:effectLst/>
                        </a:rPr>
                        <a:t> ‘</a:t>
                      </a:r>
                      <a:r>
                        <a:rPr lang="el-GR" sz="1400" dirty="0">
                          <a:effectLst/>
                        </a:rPr>
                        <a:t>τη </a:t>
                      </a:r>
                      <a:r>
                        <a:rPr lang="el-GR" sz="1400" dirty="0" err="1">
                          <a:effectLst/>
                        </a:rPr>
                        <a:t>λε</a:t>
                      </a:r>
                      <a:r>
                        <a:rPr lang="pt-PT" sz="1400" dirty="0">
                          <a:effectLst/>
                        </a:rPr>
                        <a:t>’/ </a:t>
                      </a:r>
                      <a:r>
                        <a:rPr lang="pt-PT" sz="1400" b="1" dirty="0" err="1">
                          <a:solidFill>
                            <a:srgbClr val="C00000"/>
                          </a:solidFill>
                          <a:effectLst/>
                        </a:rPr>
                        <a:t>ἠκυμήθη</a:t>
                      </a:r>
                      <a:r>
                        <a:rPr lang="pt-PT" sz="1400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pt-PT" sz="1400" dirty="0">
                          <a:effectLst/>
                        </a:rPr>
                        <a:t>/ </a:t>
                      </a:r>
                      <a:r>
                        <a:rPr lang="pt-PT" sz="1400" dirty="0" err="1">
                          <a:effectLst/>
                        </a:rPr>
                        <a:t>δὲ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μηνέ</a:t>
                      </a:r>
                      <a:r>
                        <a:rPr lang="pt-PT" sz="1400" dirty="0">
                          <a:effectLst/>
                        </a:rPr>
                        <a:t> / </a:t>
                      </a:r>
                      <a:r>
                        <a:rPr lang="pt-PT" sz="1400" dirty="0" err="1">
                          <a:effectLst/>
                        </a:rPr>
                        <a:t>Μ</a:t>
                      </a:r>
                      <a:r>
                        <a:rPr lang="pt-PT" sz="1400" dirty="0">
                          <a:effectLst/>
                        </a:rPr>
                        <a:t>α&lt;</a:t>
                      </a:r>
                      <a:r>
                        <a:rPr lang="el-GR" sz="1400" dirty="0">
                          <a:effectLst/>
                        </a:rPr>
                        <a:t>ρ</a:t>
                      </a:r>
                      <a:r>
                        <a:rPr lang="pt-PT" sz="1400" dirty="0">
                          <a:effectLst/>
                        </a:rPr>
                        <a:t>&gt;</a:t>
                      </a:r>
                      <a:r>
                        <a:rPr lang="pt-PT" sz="1400" dirty="0" err="1">
                          <a:effectLst/>
                        </a:rPr>
                        <a:t>τίῳ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κς</a:t>
                      </a:r>
                      <a:r>
                        <a:rPr lang="pt-PT" sz="1400" dirty="0">
                          <a:effectLst/>
                        </a:rPr>
                        <a:t>’ / </a:t>
                      </a:r>
                      <a:r>
                        <a:rPr lang="el-GR" sz="1400" dirty="0" err="1">
                          <a:effectLst/>
                        </a:rPr>
                        <a:t>ἤρα</a:t>
                      </a:r>
                      <a:r>
                        <a:rPr lang="el-GR" sz="1400" dirty="0">
                          <a:effectLst/>
                        </a:rPr>
                        <a:t> </a:t>
                      </a:r>
                      <a:r>
                        <a:rPr lang="el-GR" sz="1400" dirty="0" err="1">
                          <a:effectLst/>
                        </a:rPr>
                        <a:t>φοζ</a:t>
                      </a:r>
                      <a:r>
                        <a:rPr lang="pt-PT" sz="1400" dirty="0">
                          <a:effectLst/>
                        </a:rPr>
                        <a:t>’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180; IGEP, n. 400.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231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V-VI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--- / [</a:t>
                      </a:r>
                      <a:r>
                        <a:rPr lang="el-GR" sz="1400" b="1" dirty="0" err="1">
                          <a:solidFill>
                            <a:srgbClr val="C00000"/>
                          </a:solidFill>
                          <a:effectLst/>
                        </a:rPr>
                        <a:t>ἐκοιμήθ</a:t>
                      </a:r>
                      <a:r>
                        <a:rPr lang="pt-PT" sz="1400" b="1" dirty="0">
                          <a:solidFill>
                            <a:srgbClr val="C00000"/>
                          </a:solidFill>
                          <a:effectLst/>
                        </a:rPr>
                        <a:t>]</a:t>
                      </a:r>
                      <a:r>
                        <a:rPr lang="pt-PT" sz="1400" b="1" dirty="0" err="1">
                          <a:solidFill>
                            <a:srgbClr val="C00000"/>
                          </a:solidFill>
                          <a:effectLst/>
                        </a:rPr>
                        <a:t>ε</a:t>
                      </a:r>
                      <a:r>
                        <a:rPr lang="pt-PT" sz="1400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μη</a:t>
                      </a: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νὶ</a:t>
                      </a:r>
                      <a:r>
                        <a:rPr lang="pt-PT" sz="1400" dirty="0">
                          <a:effectLst/>
                        </a:rPr>
                        <a:t>) / [---]</a:t>
                      </a:r>
                      <a:r>
                        <a:rPr lang="pt-PT" sz="1400" dirty="0" err="1">
                          <a:effectLst/>
                        </a:rPr>
                        <a:t>ἔρ</a:t>
                      </a:r>
                      <a:r>
                        <a:rPr lang="pt-PT" sz="1400" dirty="0">
                          <a:effectLst/>
                        </a:rPr>
                        <a:t>α / --- 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187; IGEP, n. 402.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231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  <a:latin typeface="Times New Roman" charset="0"/>
                          <a:ea typeface="DengXian" charset="-122"/>
                          <a:cs typeface="Times New Roman" charset="0"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  <a:latin typeface="Times New Roman" charset="0"/>
                          <a:ea typeface="DengXian" charset="-122"/>
                          <a:cs typeface="Times New Roman" charset="0"/>
                        </a:rPr>
                        <a:t>Séc. V-VI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--- / [---] </a:t>
                      </a:r>
                      <a:r>
                        <a:rPr lang="pt-PT" sz="1400" b="1" dirty="0" err="1">
                          <a:solidFill>
                            <a:srgbClr val="C00000"/>
                          </a:solidFill>
                          <a:effectLst/>
                        </a:rPr>
                        <a:t>ἐκοιμήθῃ</a:t>
                      </a:r>
                      <a:r>
                        <a:rPr lang="pt-PT" sz="1400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pt-PT" sz="1400" dirty="0">
                          <a:effectLst/>
                        </a:rPr>
                        <a:t>[---] / [---]ΗΚΑΛΕΟΜ[---] / [---]? </a:t>
                      </a:r>
                      <a:r>
                        <a:rPr lang="pt-PT" sz="1400" dirty="0" err="1">
                          <a:effectLst/>
                        </a:rPr>
                        <a:t>vac</a:t>
                      </a:r>
                      <a:r>
                        <a:rPr lang="pt-PT" sz="1400" dirty="0">
                          <a:effectLst/>
                        </a:rPr>
                        <a:t>. </a:t>
                      </a:r>
                      <a:r>
                        <a:rPr lang="pt-PT" sz="1400" dirty="0" err="1">
                          <a:effectLst/>
                        </a:rPr>
                        <a:t>ἔρ</a:t>
                      </a:r>
                      <a:r>
                        <a:rPr lang="pt-PT" sz="1400" dirty="0">
                          <a:effectLst/>
                        </a:rPr>
                        <a:t>α +[---]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187; IGEP, n. 402.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231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[---] / [</a:t>
                      </a:r>
                      <a:r>
                        <a:rPr lang="el-GR" sz="1400" dirty="0" err="1">
                          <a:effectLst/>
                        </a:rPr>
                        <a:t>ἔνθα</a:t>
                      </a:r>
                      <a:r>
                        <a:rPr lang="el-GR" sz="1400" dirty="0">
                          <a:effectLst/>
                        </a:rPr>
                        <a:t> </a:t>
                      </a:r>
                      <a:r>
                        <a:rPr lang="el-GR" sz="1400" dirty="0" err="1">
                          <a:effectLst/>
                        </a:rPr>
                        <a:t>κατάκιτε</a:t>
                      </a:r>
                      <a:r>
                        <a:rPr lang="el-GR" sz="1400" dirty="0">
                          <a:effectLst/>
                        </a:rPr>
                        <a:t> </a:t>
                      </a:r>
                      <a:r>
                        <a:rPr lang="pt-PT" sz="1400" dirty="0">
                          <a:effectLst/>
                        </a:rPr>
                        <a:t>--- ] / [--- </a:t>
                      </a:r>
                      <a:r>
                        <a:rPr lang="pt-PT" sz="1400" dirty="0" err="1">
                          <a:effectLst/>
                        </a:rPr>
                        <a:t>ἔζησε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ἔτη</a:t>
                      </a:r>
                      <a:r>
                        <a:rPr lang="pt-PT" sz="1400" dirty="0">
                          <a:effectLst/>
                        </a:rPr>
                        <a:t>] / </a:t>
                      </a:r>
                      <a:r>
                        <a:rPr lang="pt-PT" sz="1400" dirty="0" err="1">
                          <a:effectLst/>
                        </a:rPr>
                        <a:t>δύω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b="1" dirty="0" err="1">
                          <a:solidFill>
                            <a:srgbClr val="C00000"/>
                          </a:solidFill>
                          <a:effectLst/>
                        </a:rPr>
                        <a:t>ἐ</a:t>
                      </a:r>
                      <a:r>
                        <a:rPr lang="pt-PT" sz="1400" b="1" dirty="0">
                          <a:solidFill>
                            <a:srgbClr val="C00000"/>
                          </a:solidFill>
                          <a:effectLst/>
                        </a:rPr>
                        <a:t>[</a:t>
                      </a:r>
                      <a:r>
                        <a:rPr lang="pt-PT" sz="1400" b="1" dirty="0" err="1">
                          <a:solidFill>
                            <a:srgbClr val="C00000"/>
                          </a:solidFill>
                          <a:effectLst/>
                        </a:rPr>
                        <a:t>κοιμήθη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ἐν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εἰ</a:t>
                      </a:r>
                      <a:r>
                        <a:rPr lang="pt-PT" sz="1400" dirty="0">
                          <a:effectLst/>
                        </a:rPr>
                        <a:t>]/</a:t>
                      </a:r>
                      <a:r>
                        <a:rPr lang="pt-PT" sz="1400" dirty="0" err="1">
                          <a:effectLst/>
                        </a:rPr>
                        <a:t>ρήνη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μη</a:t>
                      </a: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νὶ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pt-PT" sz="1400" dirty="0" err="1">
                          <a:effectLst/>
                        </a:rPr>
                        <a:t>Ἀγού</a:t>
                      </a:r>
                      <a:r>
                        <a:rPr lang="pt-PT" sz="1400" dirty="0">
                          <a:effectLst/>
                        </a:rPr>
                        <a:t>[</a:t>
                      </a:r>
                      <a:r>
                        <a:rPr lang="pt-PT" sz="1400" dirty="0" err="1">
                          <a:effectLst/>
                        </a:rPr>
                        <a:t>στῳ</a:t>
                      </a:r>
                      <a:r>
                        <a:rPr lang="pt-PT" sz="1400" dirty="0">
                          <a:effectLst/>
                        </a:rPr>
                        <a:t> ---] / </a:t>
                      </a:r>
                      <a:r>
                        <a:rPr lang="pt-PT" sz="1400" dirty="0" err="1">
                          <a:effectLst/>
                        </a:rPr>
                        <a:t>ἔρ</a:t>
                      </a:r>
                      <a:r>
                        <a:rPr lang="pt-PT" sz="1400" dirty="0">
                          <a:effectLst/>
                        </a:rPr>
                        <a:t>[α ---]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183; IGEP, n. 417.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231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V-VI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------ / [---]ΙΝ[---] / [---</a:t>
                      </a:r>
                      <a:r>
                        <a:rPr lang="pt-PT" sz="1400" b="1" dirty="0" err="1" smtClean="0">
                          <a:solidFill>
                            <a:srgbClr val="C00000"/>
                          </a:solidFill>
                          <a:effectLst/>
                        </a:rPr>
                        <a:t>ἐκοι</a:t>
                      </a:r>
                      <a:r>
                        <a:rPr lang="pt-PT" sz="1400" b="1" dirty="0" smtClean="0">
                          <a:solidFill>
                            <a:srgbClr val="C00000"/>
                          </a:solidFill>
                          <a:effectLst/>
                        </a:rPr>
                        <a:t>]</a:t>
                      </a:r>
                      <a:r>
                        <a:rPr lang="pt-PT" sz="1400" b="1" dirty="0" err="1" smtClean="0">
                          <a:solidFill>
                            <a:srgbClr val="C00000"/>
                          </a:solidFill>
                          <a:effectLst/>
                        </a:rPr>
                        <a:t>μ</a:t>
                      </a:r>
                      <a:r>
                        <a:rPr lang="el-GR" sz="1400" b="1" dirty="0" smtClean="0">
                          <a:solidFill>
                            <a:srgbClr val="C00000"/>
                          </a:solidFill>
                          <a:effectLst/>
                        </a:rPr>
                        <a:t>ή</a:t>
                      </a:r>
                      <a:r>
                        <a:rPr lang="pt-PT" sz="1400" b="1" dirty="0" err="1" smtClean="0">
                          <a:solidFill>
                            <a:srgbClr val="C00000"/>
                          </a:solidFill>
                          <a:effectLst/>
                        </a:rPr>
                        <a:t>θη</a:t>
                      </a:r>
                      <a:r>
                        <a:rPr lang="pt-PT" sz="1400" b="1" dirty="0" smtClean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μη</a:t>
                      </a: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νὸς</a:t>
                      </a:r>
                      <a:r>
                        <a:rPr lang="pt-PT" sz="1400" dirty="0">
                          <a:effectLst/>
                        </a:rPr>
                        <a:t>)[---] / [-</a:t>
                      </a:r>
                      <a:r>
                        <a:rPr lang="pt-PT" sz="1400" dirty="0" err="1">
                          <a:effectLst/>
                        </a:rPr>
                        <a:t>ἔρ</a:t>
                      </a:r>
                      <a:r>
                        <a:rPr lang="pt-PT" sz="1400" dirty="0">
                          <a:effectLst/>
                        </a:rPr>
                        <a:t>α] D[---]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192; IGEP, n. 421.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3311" marR="23311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190287"/>
              </p:ext>
            </p:extLst>
          </p:nvPr>
        </p:nvGraphicFramePr>
        <p:xfrm>
          <a:off x="1061722" y="4808777"/>
          <a:ext cx="9601198" cy="960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6445"/>
                <a:gridCol w="555007"/>
                <a:gridCol w="6245916"/>
                <a:gridCol w="1743830"/>
              </a:tblGrid>
              <a:tr h="1911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Cáceres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</a:rPr>
                        <a:t> </a:t>
                      </a:r>
                      <a:endParaRPr lang="pt-PT" sz="140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 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 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err="1" smtClean="0">
                          <a:effectLst/>
                        </a:rPr>
                        <a:t>PlasenzuelaTrujillo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</a:rPr>
                        <a:t>a. 613</a:t>
                      </a:r>
                      <a:endParaRPr lang="pt-PT" sz="140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el-GR" sz="1400" dirty="0" err="1">
                          <a:effectLst/>
                        </a:rPr>
                        <a:t>ἔνθα</a:t>
                      </a:r>
                      <a:r>
                        <a:rPr lang="el-GR" sz="1400" dirty="0">
                          <a:effectLst/>
                        </a:rPr>
                        <a:t> </a:t>
                      </a:r>
                      <a:r>
                        <a:rPr lang="el-GR" sz="1400" dirty="0" err="1">
                          <a:effectLst/>
                        </a:rPr>
                        <a:t>κατάκι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τε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Μ</a:t>
                      </a:r>
                      <a:r>
                        <a:rPr lang="pt-PT" sz="1400" dirty="0">
                          <a:effectLst/>
                        </a:rPr>
                        <a:t>α</a:t>
                      </a:r>
                      <a:r>
                        <a:rPr lang="pt-PT" sz="1400" dirty="0" err="1">
                          <a:effectLst/>
                        </a:rPr>
                        <a:t>ξιμι</a:t>
                      </a:r>
                      <a:r>
                        <a:rPr lang="pt-PT" sz="1400" dirty="0">
                          <a:effectLst/>
                        </a:rPr>
                        <a:t>α</a:t>
                      </a:r>
                      <a:r>
                        <a:rPr lang="pt-PT" sz="1400" dirty="0" err="1">
                          <a:effectLst/>
                        </a:rPr>
                        <a:t>νὰ</a:t>
                      </a:r>
                      <a:r>
                        <a:rPr lang="pt-PT" sz="1400" dirty="0">
                          <a:effectLst/>
                        </a:rPr>
                        <a:t> / </a:t>
                      </a:r>
                      <a:r>
                        <a:rPr lang="pt-PT" sz="1400" dirty="0" err="1">
                          <a:effectLst/>
                        </a:rPr>
                        <a:t>Νικολάου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b="1" dirty="0" err="1">
                          <a:solidFill>
                            <a:srgbClr val="C00000"/>
                          </a:solidFill>
                          <a:effectLst/>
                        </a:rPr>
                        <a:t>ἠκοι</a:t>
                      </a:r>
                      <a:r>
                        <a:rPr lang="pt-PT" sz="1400" b="1" dirty="0">
                          <a:solidFill>
                            <a:srgbClr val="C00000"/>
                          </a:solidFill>
                          <a:effectLst/>
                        </a:rPr>
                        <a:t>/</a:t>
                      </a:r>
                      <a:r>
                        <a:rPr lang="pt-PT" sz="1400" b="1" dirty="0" err="1">
                          <a:solidFill>
                            <a:srgbClr val="C00000"/>
                          </a:solidFill>
                          <a:effectLst/>
                        </a:rPr>
                        <a:t>μέθε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μη</a:t>
                      </a: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νὶ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pt-PT" sz="1400" dirty="0" err="1">
                          <a:effectLst/>
                        </a:rPr>
                        <a:t>νωη</a:t>
                      </a:r>
                      <a:r>
                        <a:rPr lang="pt-PT" sz="1400" dirty="0">
                          <a:effectLst/>
                        </a:rPr>
                        <a:t>β</a:t>
                      </a:r>
                      <a:r>
                        <a:rPr lang="pt-PT" sz="1400" dirty="0" err="1">
                          <a:effectLst/>
                        </a:rPr>
                        <a:t>ρ</a:t>
                      </a: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ίῳ</a:t>
                      </a:r>
                      <a:r>
                        <a:rPr lang="pt-PT" sz="1400" dirty="0">
                          <a:effectLst/>
                        </a:rPr>
                        <a:t>) / </a:t>
                      </a:r>
                      <a:r>
                        <a:rPr lang="pt-PT" sz="1400" dirty="0" err="1">
                          <a:effectLst/>
                        </a:rPr>
                        <a:t>ιε</a:t>
                      </a:r>
                      <a:r>
                        <a:rPr lang="pt-PT" sz="1400" dirty="0">
                          <a:effectLst/>
                        </a:rPr>
                        <a:t>’ </a:t>
                      </a:r>
                      <a:r>
                        <a:rPr lang="el-GR" sz="1400" dirty="0" err="1">
                          <a:effectLst/>
                        </a:rPr>
                        <a:t>ἑμέρα</a:t>
                      </a:r>
                      <a:r>
                        <a:rPr lang="el-GR" sz="1400" dirty="0">
                          <a:effectLst/>
                        </a:rPr>
                        <a:t> </a:t>
                      </a:r>
                      <a:r>
                        <a:rPr lang="el-GR" sz="1400" dirty="0" err="1">
                          <a:effectLst/>
                        </a:rPr>
                        <a:t>παρα</a:t>
                      </a: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σ</a:t>
                      </a:r>
                      <a:r>
                        <a:rPr lang="pt-PT" sz="1400" dirty="0">
                          <a:effectLst/>
                        </a:rPr>
                        <a:t>)</a:t>
                      </a:r>
                      <a:r>
                        <a:rPr lang="pt-PT" sz="1400" dirty="0" err="1">
                          <a:effectLst/>
                        </a:rPr>
                        <a:t>κε</a:t>
                      </a: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υῆ</a:t>
                      </a:r>
                      <a:r>
                        <a:rPr lang="pt-PT" sz="1400" dirty="0">
                          <a:effectLst/>
                        </a:rPr>
                        <a:t>)</a:t>
                      </a:r>
                      <a:r>
                        <a:rPr lang="pt-PT" sz="1400" dirty="0" err="1">
                          <a:effectLst/>
                        </a:rPr>
                        <a:t>ς</a:t>
                      </a:r>
                      <a:r>
                        <a:rPr lang="pt-PT" sz="1400" dirty="0">
                          <a:effectLst/>
                        </a:rPr>
                        <a:t> / </a:t>
                      </a:r>
                      <a:r>
                        <a:rPr lang="pt-PT" sz="1400" dirty="0" err="1">
                          <a:effectLst/>
                        </a:rPr>
                        <a:t>ἔρ</a:t>
                      </a:r>
                      <a:r>
                        <a:rPr lang="pt-PT" sz="1400" dirty="0">
                          <a:effectLst/>
                        </a:rPr>
                        <a:t>α </a:t>
                      </a:r>
                      <a:r>
                        <a:rPr lang="pt-PT" sz="1400" dirty="0" err="1">
                          <a:effectLst/>
                        </a:rPr>
                        <a:t>χιγ</a:t>
                      </a:r>
                      <a:r>
                        <a:rPr lang="pt-PT" sz="1400" dirty="0" smtClean="0">
                          <a:effectLst/>
                        </a:rPr>
                        <a:t>’</a:t>
                      </a:r>
                      <a:endParaRPr lang="pt-PT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ICERV, n. 419; IGEP, n. 425.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57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6001" y="296334"/>
            <a:ext cx="10141994" cy="710663"/>
          </a:xfrm>
        </p:spPr>
        <p:txBody>
          <a:bodyPr>
            <a:normAutofit/>
          </a:bodyPr>
          <a:lstStyle/>
          <a:p>
            <a:r>
              <a:rPr lang="pt-PT" sz="2000" dirty="0">
                <a:latin typeface="+mn-lt"/>
              </a:rPr>
              <a:t>Alterações ortográficas?</a:t>
            </a:r>
            <a:br>
              <a:rPr lang="pt-PT" sz="2000" dirty="0">
                <a:latin typeface="+mn-lt"/>
              </a:rPr>
            </a:br>
            <a:r>
              <a:rPr lang="pt-PT" sz="2000" dirty="0" smtClean="0">
                <a:latin typeface="+mn-lt"/>
              </a:rPr>
              <a:t>Sistematização dos dados</a:t>
            </a:r>
            <a:endParaRPr lang="en-GB" sz="2000" b="1" dirty="0">
              <a:latin typeface="+mn-lt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176867" y="1337733"/>
            <a:ext cx="866161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§"/>
            </a:pPr>
            <a:r>
              <a:rPr lang="en-GB" dirty="0" err="1" smtClean="0"/>
              <a:t>Vogais</a:t>
            </a:r>
            <a:r>
              <a:rPr lang="en-GB" dirty="0" smtClean="0"/>
              <a:t>: </a:t>
            </a:r>
            <a:r>
              <a:rPr lang="en-GB" dirty="0" err="1" smtClean="0"/>
              <a:t>alternância</a:t>
            </a:r>
            <a:r>
              <a:rPr lang="en-GB" dirty="0" smtClean="0"/>
              <a:t> </a:t>
            </a:r>
            <a:r>
              <a:rPr lang="en-GB" dirty="0" err="1" smtClean="0"/>
              <a:t>na</a:t>
            </a:r>
            <a:r>
              <a:rPr lang="en-GB" dirty="0" smtClean="0"/>
              <a:t> </a:t>
            </a:r>
            <a:r>
              <a:rPr lang="en-GB" dirty="0" err="1" smtClean="0"/>
              <a:t>sua</a:t>
            </a:r>
            <a:r>
              <a:rPr lang="en-GB" dirty="0" smtClean="0"/>
              <a:t> </a:t>
            </a:r>
            <a:r>
              <a:rPr lang="en-GB" dirty="0" err="1" smtClean="0"/>
              <a:t>grafia</a:t>
            </a:r>
            <a:endParaRPr lang="en-GB" dirty="0" smtClean="0"/>
          </a:p>
          <a:p>
            <a:pPr marL="742950" lvl="1" indent="-285750">
              <a:buFont typeface="Wingdings" charset="2"/>
              <a:buChar char="§"/>
            </a:pPr>
            <a:r>
              <a:rPr lang="en-GB" dirty="0" smtClean="0"/>
              <a:t>E </a:t>
            </a:r>
            <a:r>
              <a:rPr lang="pt-PT" dirty="0" smtClean="0"/>
              <a:t>~ H;</a:t>
            </a:r>
            <a:r>
              <a:rPr lang="en-GB" dirty="0" smtClean="0"/>
              <a:t> O </a:t>
            </a:r>
            <a:r>
              <a:rPr lang="pt-PT" dirty="0" smtClean="0"/>
              <a:t>~ </a:t>
            </a:r>
            <a:r>
              <a:rPr lang="el-GR" dirty="0" smtClean="0"/>
              <a:t>ω</a:t>
            </a:r>
            <a:endParaRPr lang="pt-PT" dirty="0" smtClean="0"/>
          </a:p>
          <a:p>
            <a:pPr marL="1200150" lvl="2" indent="-285750">
              <a:buFont typeface="Wingdings" charset="2"/>
              <a:buChar char="§"/>
            </a:pPr>
            <a:r>
              <a:rPr lang="el-GR" dirty="0" err="1" smtClean="0"/>
              <a:t>ἔζεσεν</a:t>
            </a:r>
            <a:r>
              <a:rPr lang="el-GR" dirty="0" smtClean="0"/>
              <a:t> </a:t>
            </a:r>
            <a:r>
              <a:rPr lang="pt-PT" dirty="0" smtClean="0"/>
              <a:t>/ </a:t>
            </a:r>
            <a:r>
              <a:rPr lang="el-GR" dirty="0" err="1" smtClean="0"/>
              <a:t>ἔζησεν</a:t>
            </a:r>
            <a:r>
              <a:rPr lang="el-GR" dirty="0" smtClean="0"/>
              <a:t> </a:t>
            </a:r>
            <a:r>
              <a:rPr lang="pt-PT" dirty="0" smtClean="0"/>
              <a:t>/ </a:t>
            </a:r>
            <a:r>
              <a:rPr lang="el-GR" dirty="0" err="1" smtClean="0"/>
              <a:t>ἔζεησεν</a:t>
            </a:r>
            <a:r>
              <a:rPr lang="pt-PT" dirty="0" smtClean="0"/>
              <a:t>;</a:t>
            </a:r>
            <a:r>
              <a:rPr lang="el-GR" dirty="0" smtClean="0"/>
              <a:t> </a:t>
            </a:r>
            <a:r>
              <a:rPr lang="el-GR" dirty="0" err="1" smtClean="0"/>
              <a:t>Εὐτύχες</a:t>
            </a:r>
            <a:r>
              <a:rPr lang="pt-PT" dirty="0" smtClean="0"/>
              <a:t> /</a:t>
            </a:r>
            <a:r>
              <a:rPr lang="el-GR" dirty="0" smtClean="0"/>
              <a:t> </a:t>
            </a:r>
            <a:r>
              <a:rPr lang="el-GR" dirty="0" err="1" smtClean="0"/>
              <a:t>Εὐτύχης</a:t>
            </a:r>
            <a:r>
              <a:rPr lang="el-GR" dirty="0" smtClean="0"/>
              <a:t> </a:t>
            </a:r>
            <a:endParaRPr lang="pt-PT" dirty="0" smtClean="0"/>
          </a:p>
          <a:p>
            <a:pPr marL="1200150" lvl="2" indent="-285750">
              <a:buFont typeface="Wingdings" charset="2"/>
              <a:buChar char="§"/>
            </a:pPr>
            <a:r>
              <a:rPr lang="el-GR" dirty="0" err="1" smtClean="0"/>
              <a:t>υἱός</a:t>
            </a:r>
            <a:r>
              <a:rPr lang="el-GR" dirty="0" smtClean="0"/>
              <a:t> </a:t>
            </a:r>
            <a:r>
              <a:rPr lang="pt-PT" dirty="0" smtClean="0"/>
              <a:t>/ </a:t>
            </a:r>
            <a:r>
              <a:rPr lang="el-GR" dirty="0" err="1" smtClean="0"/>
              <a:t>υἱώς</a:t>
            </a:r>
            <a:r>
              <a:rPr lang="el-GR" dirty="0" smtClean="0"/>
              <a:t> </a:t>
            </a:r>
            <a:r>
              <a:rPr lang="pt-PT" dirty="0" smtClean="0"/>
              <a:t>/ </a:t>
            </a:r>
            <a:r>
              <a:rPr lang="el-GR" dirty="0" err="1" smtClean="0"/>
              <a:t>ὑεός</a:t>
            </a:r>
            <a:r>
              <a:rPr lang="pt-PT" dirty="0" smtClean="0"/>
              <a:t>; </a:t>
            </a:r>
            <a:r>
              <a:rPr lang="el-GR" dirty="0" err="1" smtClean="0"/>
              <a:t>Ζούσιμος</a:t>
            </a:r>
            <a:r>
              <a:rPr lang="el-GR" dirty="0" smtClean="0"/>
              <a:t> </a:t>
            </a:r>
            <a:r>
              <a:rPr lang="pt-PT" dirty="0" smtClean="0"/>
              <a:t>/ </a:t>
            </a:r>
            <a:r>
              <a:rPr lang="el-GR" dirty="0" err="1" smtClean="0"/>
              <a:t>Ζώσιμος</a:t>
            </a:r>
            <a:r>
              <a:rPr lang="pt-PT" dirty="0" smtClean="0"/>
              <a:t>; </a:t>
            </a:r>
            <a:r>
              <a:rPr lang="el-GR" dirty="0" err="1" smtClean="0"/>
              <a:t>ἀναγνόστες</a:t>
            </a:r>
            <a:r>
              <a:rPr lang="el-GR" dirty="0" smtClean="0"/>
              <a:t> </a:t>
            </a:r>
          </a:p>
          <a:p>
            <a:pPr marL="285750" indent="-285750">
              <a:buFont typeface="Wingdings" charset="2"/>
              <a:buChar char="§"/>
            </a:pPr>
            <a:r>
              <a:rPr lang="en-GB" dirty="0" err="1" smtClean="0"/>
              <a:t>Ditongos</a:t>
            </a:r>
            <a:r>
              <a:rPr lang="en-GB" dirty="0" smtClean="0"/>
              <a:t> (</a:t>
            </a:r>
            <a:r>
              <a:rPr lang="en-GB" dirty="0" err="1" smtClean="0"/>
              <a:t>Fernandes</a:t>
            </a:r>
            <a:r>
              <a:rPr lang="en-GB" dirty="0" smtClean="0"/>
              <a:t> – Val</a:t>
            </a:r>
            <a:r>
              <a:rPr lang="pt-PT" dirty="0" err="1" smtClean="0"/>
              <a:t>ério</a:t>
            </a:r>
            <a:r>
              <a:rPr lang="pt-PT" dirty="0" smtClean="0"/>
              <a:t> 2013</a:t>
            </a:r>
            <a:r>
              <a:rPr lang="en-GB" dirty="0" smtClean="0"/>
              <a:t>):</a:t>
            </a:r>
          </a:p>
          <a:p>
            <a:pPr marL="742950" lvl="1" indent="-285750">
              <a:buFont typeface="Wingdings" charset="2"/>
              <a:buChar char="§"/>
            </a:pPr>
            <a:r>
              <a:rPr lang="en-GB" dirty="0" smtClean="0"/>
              <a:t>AI &gt; [</a:t>
            </a:r>
            <a:r>
              <a:rPr lang="en-GB" dirty="0" err="1" smtClean="0"/>
              <a:t>aj</a:t>
            </a:r>
            <a:r>
              <a:rPr lang="en-GB" dirty="0" smtClean="0"/>
              <a:t>] &gt; [ae:] &gt; [</a:t>
            </a:r>
            <a:r>
              <a:rPr lang="el-GR" dirty="0" smtClean="0"/>
              <a:t>ε</a:t>
            </a:r>
            <a:r>
              <a:rPr lang="pt-PT" dirty="0" smtClean="0"/>
              <a:t>:</a:t>
            </a:r>
            <a:r>
              <a:rPr lang="en-GB" dirty="0" smtClean="0"/>
              <a:t>] &gt; [e:]</a:t>
            </a:r>
          </a:p>
          <a:p>
            <a:pPr marL="742950" lvl="1" indent="-285750">
              <a:buFont typeface="Wingdings" charset="2"/>
              <a:buChar char="§"/>
            </a:pPr>
            <a:r>
              <a:rPr lang="en-GB" dirty="0" smtClean="0"/>
              <a:t>EI = [e:] &gt; [</a:t>
            </a:r>
            <a:r>
              <a:rPr lang="en-GB" dirty="0" err="1" smtClean="0"/>
              <a:t>i</a:t>
            </a:r>
            <a:r>
              <a:rPr lang="en-GB" dirty="0" smtClean="0"/>
              <a:t>:] &gt; [</a:t>
            </a:r>
            <a:r>
              <a:rPr lang="en-GB" dirty="0" err="1" smtClean="0"/>
              <a:t>i</a:t>
            </a:r>
            <a:r>
              <a:rPr lang="en-GB" dirty="0" smtClean="0"/>
              <a:t>] </a:t>
            </a:r>
            <a:r>
              <a:rPr lang="pt-PT" dirty="0" smtClean="0"/>
              <a:t>			I = [i:] &gt; [i]</a:t>
            </a:r>
          </a:p>
          <a:p>
            <a:pPr marL="742950" lvl="1" indent="-285750">
              <a:buFont typeface="Wingdings" charset="2"/>
              <a:buChar char="§"/>
            </a:pPr>
            <a:r>
              <a:rPr lang="pt-PT" dirty="0" smtClean="0"/>
              <a:t>OI ~ Y </a:t>
            </a:r>
          </a:p>
          <a:p>
            <a:pPr marL="1200150" lvl="2" indent="-285750">
              <a:buFont typeface="Wingdings" charset="2"/>
              <a:buChar char="§"/>
            </a:pPr>
            <a:r>
              <a:rPr lang="pt-PT" dirty="0" smtClean="0"/>
              <a:t>OI = [oi] &gt; [</a:t>
            </a:r>
            <a:r>
              <a:rPr lang="pt-PT" dirty="0" err="1" smtClean="0"/>
              <a:t>ɵ</a:t>
            </a:r>
            <a:r>
              <a:rPr lang="pt-PT" dirty="0" smtClean="0"/>
              <a:t>] &gt; [</a:t>
            </a:r>
            <a:r>
              <a:rPr lang="pt-PT" dirty="0" err="1" smtClean="0"/>
              <a:t>œi</a:t>
            </a:r>
            <a:r>
              <a:rPr lang="pt-PT" dirty="0" smtClean="0"/>
              <a:t>] ~ [</a:t>
            </a:r>
            <a:r>
              <a:rPr lang="pt-PT" dirty="0" err="1" smtClean="0"/>
              <a:t>øi</a:t>
            </a:r>
            <a:r>
              <a:rPr lang="pt-PT" dirty="0" smtClean="0"/>
              <a:t>] &gt; [</a:t>
            </a:r>
            <a:r>
              <a:rPr lang="pt-PT" dirty="0" err="1" smtClean="0"/>
              <a:t>œ</a:t>
            </a:r>
            <a:r>
              <a:rPr lang="pt-PT" dirty="0" smtClean="0"/>
              <a:t>(:)] ~ [</a:t>
            </a:r>
            <a:r>
              <a:rPr lang="pt-PT" dirty="0" err="1"/>
              <a:t>ø</a:t>
            </a:r>
            <a:r>
              <a:rPr lang="pt-PT" dirty="0" smtClean="0"/>
              <a:t>(:)] &gt; [</a:t>
            </a:r>
            <a:r>
              <a:rPr lang="pt-PT" dirty="0"/>
              <a:t>y</a:t>
            </a:r>
            <a:r>
              <a:rPr lang="pt-PT" dirty="0" smtClean="0"/>
              <a:t>]</a:t>
            </a:r>
          </a:p>
          <a:p>
            <a:pPr marL="1200150" lvl="2" indent="-285750">
              <a:buFont typeface="Wingdings" charset="2"/>
              <a:buChar char="§"/>
            </a:pPr>
            <a:r>
              <a:rPr lang="pt-PT" dirty="0" smtClean="0"/>
              <a:t>Y = [y(:)] &gt; [y]</a:t>
            </a:r>
          </a:p>
          <a:p>
            <a:pPr marL="742950" lvl="1" indent="-285750">
              <a:buFont typeface="Wingdings" charset="2"/>
              <a:buChar char="§"/>
            </a:pPr>
            <a:endParaRPr lang="pt-PT" dirty="0"/>
          </a:p>
          <a:p>
            <a:pPr marL="742950" lvl="1" indent="-285750">
              <a:buFont typeface="Wingdings" charset="2"/>
              <a:buChar char="§"/>
            </a:pPr>
            <a:r>
              <a:rPr lang="el-GR" dirty="0" err="1" smtClean="0"/>
              <a:t>Κατάκιτε</a:t>
            </a:r>
            <a:r>
              <a:rPr lang="pt-PT" dirty="0" smtClean="0"/>
              <a:t>; </a:t>
            </a:r>
            <a:r>
              <a:rPr lang="el-GR" dirty="0" err="1" smtClean="0"/>
              <a:t>ἐκυμέθε</a:t>
            </a:r>
            <a:r>
              <a:rPr lang="el-GR" dirty="0" smtClean="0"/>
              <a:t> </a:t>
            </a:r>
            <a:r>
              <a:rPr lang="pt-PT" dirty="0" smtClean="0"/>
              <a:t>/ </a:t>
            </a:r>
            <a:r>
              <a:rPr lang="el-GR" dirty="0" err="1" smtClean="0"/>
              <a:t>ἐκοιμέθε</a:t>
            </a:r>
            <a:r>
              <a:rPr lang="el-GR" dirty="0" smtClean="0"/>
              <a:t> </a:t>
            </a:r>
            <a:r>
              <a:rPr lang="pt-PT" dirty="0" smtClean="0"/>
              <a:t>/ </a:t>
            </a:r>
            <a:r>
              <a:rPr lang="el-GR" dirty="0" err="1" smtClean="0"/>
              <a:t>ἐκυμήθη</a:t>
            </a:r>
            <a:r>
              <a:rPr lang="pt-PT" dirty="0" smtClean="0"/>
              <a:t> /</a:t>
            </a:r>
            <a:r>
              <a:rPr lang="el-GR" dirty="0" smtClean="0"/>
              <a:t> </a:t>
            </a:r>
            <a:r>
              <a:rPr lang="el-GR" dirty="0" err="1" smtClean="0"/>
              <a:t>ἠκοιμέθε</a:t>
            </a:r>
            <a:endParaRPr lang="en-GB" dirty="0"/>
          </a:p>
        </p:txBody>
      </p:sp>
      <p:sp>
        <p:nvSpPr>
          <p:cNvPr id="6" name="Seta para a Esquerda e para a Direita 5"/>
          <p:cNvSpPr/>
          <p:nvPr/>
        </p:nvSpPr>
        <p:spPr>
          <a:xfrm>
            <a:off x="3954684" y="3102604"/>
            <a:ext cx="609600" cy="16086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/>
          <p:cNvSpPr txBox="1"/>
          <p:nvPr/>
        </p:nvSpPr>
        <p:spPr>
          <a:xfrm>
            <a:off x="1176868" y="5359078"/>
            <a:ext cx="8048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Alternância/variação semelhante à que se encontra no Latim tardio;</a:t>
            </a:r>
          </a:p>
          <a:p>
            <a:pPr marL="285750" indent="-285750">
              <a:buFont typeface="Wingdings" charset="2"/>
              <a:buChar char="§"/>
            </a:pPr>
            <a:r>
              <a:rPr lang="pt-PT" dirty="0" smtClean="0"/>
              <a:t>Desaparecimento da quantidade vocálica;</a:t>
            </a:r>
          </a:p>
          <a:p>
            <a:pPr marL="285750" indent="-285750">
              <a:buFont typeface="Wingdings" charset="2"/>
              <a:buChar char="§"/>
            </a:pPr>
            <a:r>
              <a:rPr lang="pt-PT" dirty="0" smtClean="0"/>
              <a:t>Simplificação dos ditongos. </a:t>
            </a:r>
          </a:p>
        </p:txBody>
      </p:sp>
      <p:sp>
        <p:nvSpPr>
          <p:cNvPr id="4" name="Seta para Baixo 3"/>
          <p:cNvSpPr/>
          <p:nvPr/>
        </p:nvSpPr>
        <p:spPr>
          <a:xfrm>
            <a:off x="3732141" y="4871814"/>
            <a:ext cx="758837" cy="4183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0100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7532" y="251463"/>
            <a:ext cx="9692640" cy="574040"/>
          </a:xfrm>
        </p:spPr>
        <p:txBody>
          <a:bodyPr>
            <a:normAutofit/>
          </a:bodyPr>
          <a:lstStyle/>
          <a:p>
            <a:r>
              <a:rPr lang="pt-PT" sz="2400" dirty="0" err="1" smtClean="0">
                <a:latin typeface="+mn-lt"/>
              </a:rPr>
              <a:t>Formulae</a:t>
            </a:r>
            <a:r>
              <a:rPr lang="pt-PT" sz="2400" dirty="0" smtClean="0">
                <a:latin typeface="+mn-lt"/>
              </a:rPr>
              <a:t> </a:t>
            </a:r>
            <a:r>
              <a:rPr lang="pt-PT" sz="2400" i="0" dirty="0" smtClean="0">
                <a:latin typeface="+mn-lt"/>
              </a:rPr>
              <a:t>e locuções</a:t>
            </a:r>
            <a:r>
              <a:rPr lang="pt-PT" sz="2400" dirty="0" smtClean="0">
                <a:latin typeface="+mn-lt"/>
              </a:rPr>
              <a:t> </a:t>
            </a:r>
            <a:endParaRPr lang="pt-PT" sz="2400" i="1" dirty="0">
              <a:latin typeface="+mn-lt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400550" y="1828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pt-PT" altLang="pt-P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pt-PT" altLang="pt-P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144499"/>
              </p:ext>
            </p:extLst>
          </p:nvPr>
        </p:nvGraphicFramePr>
        <p:xfrm>
          <a:off x="1007532" y="1159935"/>
          <a:ext cx="9000068" cy="41924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0034"/>
                <a:gridCol w="4500034"/>
              </a:tblGrid>
              <a:tr h="5265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i="1" dirty="0" err="1">
                          <a:effectLst/>
                        </a:rPr>
                        <a:t>Hic</a:t>
                      </a:r>
                      <a:r>
                        <a:rPr lang="pt-PT" sz="1200" b="1" i="1" dirty="0">
                          <a:effectLst/>
                        </a:rPr>
                        <a:t> </a:t>
                      </a:r>
                      <a:r>
                        <a:rPr lang="pt-PT" sz="1200" b="1" i="1" dirty="0" err="1" smtClean="0">
                          <a:effectLst/>
                        </a:rPr>
                        <a:t>requiescet</a:t>
                      </a:r>
                      <a:r>
                        <a:rPr lang="pt-PT" sz="1200" b="1" i="1" dirty="0" smtClean="0">
                          <a:effectLst/>
                        </a:rPr>
                        <a:t>*</a:t>
                      </a:r>
                      <a:endParaRPr lang="pt-PT" sz="1200" b="1" i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err="1">
                          <a:effectLst/>
                        </a:rPr>
                        <a:t>ἔνθ</a:t>
                      </a:r>
                      <a:r>
                        <a:rPr lang="pt-PT" sz="1200" b="1" dirty="0">
                          <a:effectLst/>
                        </a:rPr>
                        <a:t>α </a:t>
                      </a:r>
                      <a:r>
                        <a:rPr lang="pt-PT" sz="1200" b="1" dirty="0" err="1">
                          <a:effectLst/>
                        </a:rPr>
                        <a:t>κ</a:t>
                      </a:r>
                      <a:r>
                        <a:rPr lang="pt-PT" sz="1200" b="1" dirty="0">
                          <a:effectLst/>
                        </a:rPr>
                        <a:t>α</a:t>
                      </a:r>
                      <a:r>
                        <a:rPr lang="pt-PT" sz="1200" b="1" dirty="0" err="1">
                          <a:effectLst/>
                        </a:rPr>
                        <a:t>τάκιτε</a:t>
                      </a:r>
                      <a:endParaRPr lang="pt-PT" sz="1200" b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51721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smtClean="0">
                          <a:effectLst/>
                        </a:rPr>
                        <a:t>nome</a:t>
                      </a:r>
                      <a:endParaRPr lang="pt-PT" sz="1200" b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smtClean="0">
                          <a:solidFill>
                            <a:schemeClr val="bg1"/>
                          </a:solidFill>
                          <a:effectLst/>
                        </a:rPr>
                        <a:t>Nome + filiação</a:t>
                      </a:r>
                      <a:endParaRPr lang="pt-PT" sz="1200" b="1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265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i="1" dirty="0" err="1" smtClean="0">
                          <a:effectLst/>
                        </a:rPr>
                        <a:t>famulus</a:t>
                      </a:r>
                      <a:r>
                        <a:rPr lang="pt-PT" sz="1200" b="1" i="1" dirty="0" smtClean="0">
                          <a:effectLst/>
                        </a:rPr>
                        <a:t>/-a </a:t>
                      </a:r>
                      <a:r>
                        <a:rPr lang="pt-PT" sz="1200" b="1" i="1" dirty="0">
                          <a:effectLst/>
                        </a:rPr>
                        <a:t>dei </a:t>
                      </a:r>
                      <a:endParaRPr lang="pt-PT" sz="1200" b="1" i="1" dirty="0" smtClean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i="1" dirty="0" err="1" smtClean="0">
                          <a:effectLst/>
                          <a:latin typeface="Cambria" charset="0"/>
                          <a:ea typeface="ＭＳ 明朝" charset="-128"/>
                          <a:cs typeface="Times New Roman" charset="0"/>
                        </a:rPr>
                        <a:t>uir</a:t>
                      </a:r>
                      <a:r>
                        <a:rPr lang="pt-PT" sz="1200" b="1" i="1" dirty="0" smtClean="0">
                          <a:effectLst/>
                          <a:latin typeface="Cambria" charset="0"/>
                          <a:ea typeface="ＭＳ 明朝" charset="-128"/>
                          <a:cs typeface="Times New Roman" charset="0"/>
                        </a:rPr>
                        <a:t> </a:t>
                      </a:r>
                      <a:r>
                        <a:rPr lang="pt-PT" sz="1200" b="1" i="1" dirty="0" err="1" smtClean="0">
                          <a:effectLst/>
                          <a:latin typeface="Cambria" charset="0"/>
                          <a:ea typeface="ＭＳ 明朝" charset="-128"/>
                          <a:cs typeface="Times New Roman" charset="0"/>
                        </a:rPr>
                        <a:t>honestus</a:t>
                      </a:r>
                      <a:r>
                        <a:rPr lang="pt-PT" sz="1200" b="1" i="1" baseline="0" dirty="0" smtClean="0">
                          <a:effectLst/>
                          <a:latin typeface="Cambria" charset="0"/>
                          <a:ea typeface="ＭＳ 明朝" charset="-128"/>
                          <a:cs typeface="Times New Roman" charset="0"/>
                        </a:rPr>
                        <a:t> / honesta </a:t>
                      </a:r>
                      <a:r>
                        <a:rPr lang="pt-PT" sz="1200" b="1" i="1" baseline="0" dirty="0" err="1" smtClean="0">
                          <a:effectLst/>
                          <a:latin typeface="Cambria" charset="0"/>
                          <a:ea typeface="ＭＳ 明朝" charset="-128"/>
                          <a:cs typeface="Times New Roman" charset="0"/>
                        </a:rPr>
                        <a:t>femina</a:t>
                      </a:r>
                      <a:endParaRPr lang="pt-PT" sz="1200" b="1" i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 err="1">
                          <a:solidFill>
                            <a:schemeClr val="bg1"/>
                          </a:solidFill>
                          <a:effectLst/>
                        </a:rPr>
                        <a:t>Δοῦλος</a:t>
                      </a:r>
                      <a:r>
                        <a:rPr lang="el-GR" sz="12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l-GR" sz="1200" b="1" dirty="0" err="1" smtClean="0">
                          <a:solidFill>
                            <a:schemeClr val="bg1"/>
                          </a:solidFill>
                          <a:effectLst/>
                        </a:rPr>
                        <a:t>θεοῦ</a:t>
                      </a:r>
                      <a:r>
                        <a:rPr lang="pt-PT" sz="1200" b="1" dirty="0" smtClean="0">
                          <a:solidFill>
                            <a:schemeClr val="bg1"/>
                          </a:solidFill>
                          <a:effectLst/>
                        </a:rPr>
                        <a:t>*</a:t>
                      </a:r>
                      <a:endParaRPr lang="pt-PT" sz="1200" b="1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1721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effectLst/>
                        </a:rPr>
                        <a:t>Cargo </a:t>
                      </a:r>
                      <a:r>
                        <a:rPr lang="en-GB" sz="1200" b="1" noProof="0" dirty="0" err="1" smtClean="0">
                          <a:effectLst/>
                        </a:rPr>
                        <a:t>eclesiástico</a:t>
                      </a:r>
                      <a:endParaRPr lang="en-GB" sz="1200" b="1" noProof="0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bg1"/>
                          </a:solidFill>
                          <a:effectLst/>
                        </a:rPr>
                        <a:t>Cargo </a:t>
                      </a:r>
                      <a:r>
                        <a:rPr lang="en-GB" sz="1200" b="1" noProof="0" dirty="0" err="1" smtClean="0">
                          <a:solidFill>
                            <a:schemeClr val="bg1"/>
                          </a:solidFill>
                          <a:effectLst/>
                        </a:rPr>
                        <a:t>eclesiástico</a:t>
                      </a:r>
                      <a:endParaRPr lang="en-GB" sz="1200" b="1" noProof="0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0332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i="1" dirty="0" err="1">
                          <a:effectLst/>
                        </a:rPr>
                        <a:t>uixit</a:t>
                      </a:r>
                      <a:r>
                        <a:rPr lang="pt-PT" sz="1200" b="1" i="1" dirty="0">
                          <a:effectLst/>
                        </a:rPr>
                        <a:t> </a:t>
                      </a:r>
                      <a:r>
                        <a:rPr lang="pt-PT" sz="1200" b="1" i="1" dirty="0" err="1">
                          <a:effectLst/>
                        </a:rPr>
                        <a:t>annos</a:t>
                      </a:r>
                      <a:r>
                        <a:rPr lang="pt-PT" sz="1200" b="1" dirty="0">
                          <a:effectLst/>
                        </a:rPr>
                        <a:t> / </a:t>
                      </a:r>
                      <a:r>
                        <a:rPr lang="pt-PT" sz="1200" b="1" i="1" dirty="0" err="1">
                          <a:effectLst/>
                        </a:rPr>
                        <a:t>annorum</a:t>
                      </a:r>
                      <a:r>
                        <a:rPr lang="pt-PT" sz="1200" b="1" dirty="0">
                          <a:effectLst/>
                        </a:rPr>
                        <a:t> + numeral</a:t>
                      </a:r>
                      <a:endParaRPr lang="pt-PT" sz="1200" b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err="1">
                          <a:solidFill>
                            <a:schemeClr val="bg1"/>
                          </a:solidFill>
                          <a:effectLst/>
                        </a:rPr>
                        <a:t>ἔζεσεν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l-GR" sz="1200" b="1" dirty="0" err="1" smtClean="0">
                          <a:solidFill>
                            <a:schemeClr val="bg1"/>
                          </a:solidFill>
                          <a:effectLst/>
                        </a:rPr>
                        <a:t>ἔ</a:t>
                      </a:r>
                      <a:r>
                        <a:rPr lang="pt-PT" sz="1200" b="1" dirty="0" err="1" smtClean="0">
                          <a:solidFill>
                            <a:schemeClr val="bg1"/>
                          </a:solidFill>
                          <a:effectLst/>
                        </a:rPr>
                        <a:t>τη</a:t>
                      </a:r>
                      <a:r>
                        <a:rPr lang="pt-PT" sz="1200" b="1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/ </a:t>
                      </a:r>
                      <a:r>
                        <a:rPr lang="el-GR" sz="1200" b="1" dirty="0" err="1">
                          <a:solidFill>
                            <a:schemeClr val="bg1"/>
                          </a:solidFill>
                          <a:effectLst/>
                        </a:rPr>
                        <a:t>ἐτῶν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 + numeral</a:t>
                      </a:r>
                      <a:endParaRPr lang="pt-PT" sz="1200" b="1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265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i="1" dirty="0" err="1">
                          <a:effectLst/>
                        </a:rPr>
                        <a:t>plus</a:t>
                      </a:r>
                      <a:r>
                        <a:rPr lang="pt-PT" sz="1200" b="1" i="1" dirty="0">
                          <a:effectLst/>
                        </a:rPr>
                        <a:t> </a:t>
                      </a:r>
                      <a:r>
                        <a:rPr lang="pt-PT" sz="1200" b="1" i="1" dirty="0" err="1">
                          <a:effectLst/>
                        </a:rPr>
                        <a:t>minus</a:t>
                      </a:r>
                      <a:endParaRPr lang="pt-PT" sz="1200" b="1" i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solidFill>
                            <a:schemeClr val="bg1"/>
                          </a:solidFill>
                          <a:effectLst/>
                        </a:rPr>
                        <a:t>πλέον </a:t>
                      </a:r>
                      <a:r>
                        <a:rPr lang="el-GR" sz="1200" b="1" dirty="0" err="1">
                          <a:solidFill>
                            <a:schemeClr val="bg1"/>
                          </a:solidFill>
                          <a:effectLst/>
                        </a:rPr>
                        <a:t>ἔλαττον</a:t>
                      </a:r>
                      <a:r>
                        <a:rPr lang="el-GR" sz="12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pt-PT" sz="1200" b="1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265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i="1" dirty="0" err="1">
                          <a:effectLst/>
                        </a:rPr>
                        <a:t>requieuit</a:t>
                      </a:r>
                      <a:r>
                        <a:rPr lang="pt-PT" sz="1200" b="1" i="1" dirty="0">
                          <a:effectLst/>
                        </a:rPr>
                        <a:t> in </a:t>
                      </a:r>
                      <a:r>
                        <a:rPr lang="pt-PT" sz="1200" b="1" i="1" dirty="0" err="1">
                          <a:effectLst/>
                        </a:rPr>
                        <a:t>pace</a:t>
                      </a:r>
                      <a:endParaRPr lang="pt-PT" sz="1200" b="1" i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err="1">
                          <a:solidFill>
                            <a:schemeClr val="bg1"/>
                          </a:solidFill>
                          <a:effectLst/>
                        </a:rPr>
                        <a:t>ἐκοίμεθε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200" b="1" dirty="0" err="1">
                          <a:solidFill>
                            <a:schemeClr val="bg1"/>
                          </a:solidFill>
                          <a:effectLst/>
                        </a:rPr>
                        <a:t>ἐν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200" b="1" dirty="0" err="1" smtClean="0">
                          <a:solidFill>
                            <a:schemeClr val="bg1"/>
                          </a:solidFill>
                          <a:effectLst/>
                        </a:rPr>
                        <a:t>ἰρήν</a:t>
                      </a:r>
                      <a:r>
                        <a:rPr lang="pt-PT" sz="1200" b="0" dirty="0" err="1" smtClean="0">
                          <a:solidFill>
                            <a:schemeClr val="bg1"/>
                          </a:solidFill>
                          <a:effectLst/>
                        </a:rPr>
                        <a:t>ῃ</a:t>
                      </a:r>
                      <a:endParaRPr lang="pt-PT" sz="1200" b="1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265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smtClean="0">
                          <a:effectLst/>
                        </a:rPr>
                        <a:t>Dia + mês + </a:t>
                      </a:r>
                      <a:r>
                        <a:rPr lang="pt-PT" sz="1200" b="1" i="1" dirty="0">
                          <a:effectLst/>
                        </a:rPr>
                        <a:t>era </a:t>
                      </a:r>
                      <a:endParaRPr lang="pt-PT" sz="1200" b="1" i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smtClean="0">
                          <a:solidFill>
                            <a:schemeClr val="bg1"/>
                          </a:solidFill>
                          <a:effectLst/>
                        </a:rPr>
                        <a:t>Dia + mês 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+ </a:t>
                      </a:r>
                      <a:r>
                        <a:rPr lang="pt-PT" sz="1200" b="1" dirty="0" err="1">
                          <a:solidFill>
                            <a:schemeClr val="bg1"/>
                          </a:solidFill>
                          <a:effectLst/>
                        </a:rPr>
                        <a:t>ἔρ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α</a:t>
                      </a:r>
                      <a:endParaRPr lang="pt-PT" sz="1200" b="1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879725" y="29067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pt-PT" altLang="pt-P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pt-PT" altLang="pt-P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1159933" y="5511800"/>
            <a:ext cx="4453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 smtClean="0"/>
              <a:t>* Desconhecido ou pouco frequente em Mértola e em Mérida.</a:t>
            </a:r>
            <a:endParaRPr lang="pt-PT" sz="1200" dirty="0"/>
          </a:p>
        </p:txBody>
      </p:sp>
    </p:spTree>
    <p:extLst>
      <p:ext uri="{BB962C8B-B14F-4D97-AF65-F5344CB8AC3E}">
        <p14:creationId xmlns:p14="http://schemas.microsoft.com/office/powerpoint/2010/main" val="64751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67372" y="223328"/>
            <a:ext cx="9692640" cy="562186"/>
          </a:xfrm>
        </p:spPr>
        <p:txBody>
          <a:bodyPr>
            <a:normAutofit/>
          </a:bodyPr>
          <a:lstStyle/>
          <a:p>
            <a:r>
              <a:rPr lang="pt-PT" sz="2000" dirty="0" err="1">
                <a:latin typeface="+mn-lt"/>
              </a:rPr>
              <a:t>Formulae</a:t>
            </a:r>
            <a:r>
              <a:rPr lang="pt-PT" sz="2000" dirty="0">
                <a:latin typeface="+mn-lt"/>
              </a:rPr>
              <a:t> </a:t>
            </a:r>
            <a:r>
              <a:rPr lang="pt-PT" sz="2000" i="0" dirty="0">
                <a:latin typeface="+mn-lt"/>
              </a:rPr>
              <a:t>e locuções</a:t>
            </a:r>
            <a:r>
              <a:rPr lang="pt-PT" sz="2000" dirty="0">
                <a:latin typeface="+mn-lt"/>
              </a:rPr>
              <a:t> </a:t>
            </a:r>
            <a:endParaRPr lang="en-GB" sz="2000" dirty="0">
              <a:latin typeface="+mn-lt"/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228717"/>
              </p:ext>
            </p:extLst>
          </p:nvPr>
        </p:nvGraphicFramePr>
        <p:xfrm>
          <a:off x="4098812" y="1020694"/>
          <a:ext cx="7061200" cy="853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5933"/>
                <a:gridCol w="592667"/>
                <a:gridCol w="4163695"/>
                <a:gridCol w="139890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Mértola</a:t>
                      </a:r>
                      <a:endParaRPr lang="pt-PT" sz="14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Séc. VI</a:t>
                      </a:r>
                      <a:endParaRPr lang="pt-PT" sz="14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[------] / </a:t>
                      </a:r>
                      <a:r>
                        <a:rPr lang="el-GR" sz="1400" b="0" dirty="0" err="1">
                          <a:solidFill>
                            <a:schemeClr val="bg1"/>
                          </a:solidFill>
                          <a:effectLst/>
                        </a:rPr>
                        <a:t>ἔζεσε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[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ν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ἐτῶν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-?] /</a:t>
                      </a:r>
                      <a:r>
                        <a:rPr lang="el-GR" sz="1400" b="0" dirty="0">
                          <a:solidFill>
                            <a:schemeClr val="bg1"/>
                          </a:solidFill>
                          <a:effectLst/>
                        </a:rPr>
                        <a:t> ξ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’ </a:t>
                      </a:r>
                      <a:r>
                        <a:rPr lang="el-GR" sz="1400" b="0" dirty="0">
                          <a:solidFill>
                            <a:schemeClr val="bg1"/>
                          </a:solidFill>
                          <a:effectLst/>
                        </a:rPr>
                        <a:t>πλέω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[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ν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] /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ἐλάττω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ἔκ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/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οιμέθε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ἐν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ἰρήνη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/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μη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(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νί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)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Ἄ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π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ρελλίῳ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/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ιη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’ </a:t>
                      </a:r>
                      <a:r>
                        <a:rPr lang="el-GR" sz="1400" b="0" dirty="0" err="1">
                          <a:solidFill>
                            <a:schemeClr val="bg1"/>
                          </a:solidFill>
                          <a:effectLst/>
                        </a:rPr>
                        <a:t>ἰνδ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[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ικτιῶνος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-- </a:t>
                      </a:r>
                      <a:r>
                        <a:rPr lang="el-GR" sz="1400" b="0" dirty="0" err="1">
                          <a:solidFill>
                            <a:schemeClr val="bg1"/>
                          </a:solidFill>
                          <a:effectLst/>
                        </a:rPr>
                        <a:t>ἔρ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]/α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δ</a:t>
                      </a:r>
                      <a:r>
                        <a:rPr lang="pt-PT" sz="1400" b="0" dirty="0" smtClean="0">
                          <a:solidFill>
                            <a:schemeClr val="bg1"/>
                          </a:solidFill>
                          <a:effectLst/>
                        </a:rPr>
                        <a:t>[---]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PT" sz="14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CIPTP, n. 60; IGEP, n. 381.</a:t>
                      </a:r>
                      <a:endParaRPr lang="pt-PT" sz="14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819478"/>
              </p:ext>
            </p:extLst>
          </p:nvPr>
        </p:nvGraphicFramePr>
        <p:xfrm>
          <a:off x="4098812" y="2039694"/>
          <a:ext cx="7061201" cy="853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5281"/>
                <a:gridCol w="645837"/>
                <a:gridCol w="4132184"/>
                <a:gridCol w="1407899"/>
              </a:tblGrid>
              <a:tr h="7958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Mértola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Séc. VI;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a. 522(?)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[-]</a:t>
                      </a:r>
                      <a:r>
                        <a:rPr lang="el-GR" sz="1400" b="0" dirty="0">
                          <a:effectLst/>
                        </a:rPr>
                        <a:t>ε</a:t>
                      </a:r>
                      <a:r>
                        <a:rPr lang="pt-PT" sz="1400" b="0" dirty="0">
                          <a:effectLst/>
                        </a:rPr>
                        <a:t>[-] /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ἐκυμέθε</a:t>
                      </a:r>
                      <a:r>
                        <a:rPr lang="pt-PT" sz="1400" b="0" dirty="0">
                          <a:effectLst/>
                        </a:rPr>
                        <a:t> / </a:t>
                      </a:r>
                      <a:r>
                        <a:rPr lang="pt-PT" sz="1400" b="0" dirty="0" err="1">
                          <a:effectLst/>
                        </a:rPr>
                        <a:t>ἐν</a:t>
                      </a:r>
                      <a:r>
                        <a:rPr lang="pt-PT" sz="1400" b="0" dirty="0">
                          <a:effectLst/>
                        </a:rPr>
                        <a:t> </a:t>
                      </a:r>
                      <a:r>
                        <a:rPr lang="pt-PT" sz="1400" b="0" dirty="0" err="1">
                          <a:effectLst/>
                        </a:rPr>
                        <a:t>ἰρένη</a:t>
                      </a:r>
                      <a:r>
                        <a:rPr lang="pt-PT" sz="1400" b="0" dirty="0">
                          <a:effectLst/>
                        </a:rPr>
                        <a:t> </a:t>
                      </a:r>
                      <a:r>
                        <a:rPr lang="pt-PT" sz="1400" b="0" dirty="0" err="1">
                          <a:effectLst/>
                        </a:rPr>
                        <a:t>με</a:t>
                      </a:r>
                      <a:r>
                        <a:rPr lang="pt-PT" sz="1400" b="0" dirty="0">
                          <a:effectLst/>
                        </a:rPr>
                        <a:t>(</a:t>
                      </a:r>
                      <a:r>
                        <a:rPr lang="pt-PT" sz="1400" b="0" dirty="0" err="1">
                          <a:effectLst/>
                        </a:rPr>
                        <a:t>νὶ</a:t>
                      </a:r>
                      <a:r>
                        <a:rPr lang="pt-PT" sz="1400" b="0" dirty="0">
                          <a:effectLst/>
                        </a:rPr>
                        <a:t>) / </a:t>
                      </a:r>
                      <a:r>
                        <a:rPr lang="pt-PT" sz="1400" b="0" dirty="0" err="1" smtClean="0">
                          <a:effectLst/>
                        </a:rPr>
                        <a:t>Cε</a:t>
                      </a:r>
                      <a:r>
                        <a:rPr lang="pt-PT" sz="1400" b="0" dirty="0" smtClean="0">
                          <a:effectLst/>
                        </a:rPr>
                        <a:t>π</a:t>
                      </a:r>
                      <a:r>
                        <a:rPr lang="pt-PT" sz="1400" b="0" dirty="0" err="1" smtClean="0">
                          <a:effectLst/>
                        </a:rPr>
                        <a:t>τεν</a:t>
                      </a:r>
                      <a:r>
                        <a:rPr lang="pt-PT" sz="1400" b="0" dirty="0" smtClean="0">
                          <a:effectLst/>
                        </a:rPr>
                        <a:t>β</a:t>
                      </a:r>
                      <a:r>
                        <a:rPr lang="pt-PT" sz="1400" b="0" dirty="0" err="1" smtClean="0">
                          <a:effectLst/>
                        </a:rPr>
                        <a:t>ρ</a:t>
                      </a:r>
                      <a:r>
                        <a:rPr lang="el-GR" sz="1400" b="0" dirty="0" err="1" smtClean="0">
                          <a:effectLst/>
                        </a:rPr>
                        <a:t>ί</a:t>
                      </a:r>
                      <a:r>
                        <a:rPr lang="pt-PT" sz="1400" b="0" dirty="0" smtClean="0">
                          <a:effectLst/>
                        </a:rPr>
                        <a:t>/</a:t>
                      </a:r>
                      <a:r>
                        <a:rPr lang="el-GR" sz="1400" b="0" dirty="0">
                          <a:effectLst/>
                        </a:rPr>
                        <a:t>ω </a:t>
                      </a:r>
                      <a:r>
                        <a:rPr lang="el-GR" sz="1400" b="0" dirty="0" err="1" smtClean="0">
                          <a:effectLst/>
                        </a:rPr>
                        <a:t>ἔρα</a:t>
                      </a:r>
                      <a:r>
                        <a:rPr lang="pt-PT" sz="1400" b="0" dirty="0" smtClean="0">
                          <a:effectLst/>
                        </a:rPr>
                        <a:t> </a:t>
                      </a:r>
                      <a:r>
                        <a:rPr lang="pt-PT" sz="1400" b="0" dirty="0">
                          <a:effectLst/>
                        </a:rPr>
                        <a:t>/ DLX[?]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Alves-Dias, Gaspar, Lopes, n. 2; IGEP, n. 378.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732" y="3305922"/>
            <a:ext cx="3599280" cy="331737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81" y="1020694"/>
            <a:ext cx="3259665" cy="490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5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2081" y="157480"/>
            <a:ext cx="9692640" cy="562186"/>
          </a:xfrm>
        </p:spPr>
        <p:txBody>
          <a:bodyPr>
            <a:normAutofit/>
          </a:bodyPr>
          <a:lstStyle/>
          <a:p>
            <a:r>
              <a:rPr lang="pt-PT" sz="2000" dirty="0" err="1">
                <a:latin typeface="+mn-lt"/>
              </a:rPr>
              <a:t>Formulae</a:t>
            </a:r>
            <a:r>
              <a:rPr lang="pt-PT" sz="2000" dirty="0">
                <a:latin typeface="+mn-lt"/>
              </a:rPr>
              <a:t> </a:t>
            </a:r>
            <a:r>
              <a:rPr lang="pt-PT" sz="2000" i="0" dirty="0">
                <a:latin typeface="+mn-lt"/>
              </a:rPr>
              <a:t>e locuções</a:t>
            </a:r>
            <a:r>
              <a:rPr lang="pt-PT" sz="2000" dirty="0">
                <a:latin typeface="+mn-lt"/>
              </a:rPr>
              <a:t> </a:t>
            </a:r>
            <a:endParaRPr lang="en-GB" sz="2000" dirty="0">
              <a:latin typeface="+mn-lt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698738"/>
              </p:ext>
            </p:extLst>
          </p:nvPr>
        </p:nvGraphicFramePr>
        <p:xfrm>
          <a:off x="602081" y="1054683"/>
          <a:ext cx="8079424" cy="64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8091"/>
                <a:gridCol w="770466"/>
                <a:gridCol w="5043431"/>
                <a:gridCol w="1467436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Mérida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>
                          <a:effectLst/>
                        </a:rPr>
                        <a:t>Séc. V</a:t>
                      </a:r>
                      <a:endParaRPr lang="pt-PT" sz="1400" b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0">
                          <a:effectLst/>
                        </a:rPr>
                        <a:t>[---] / [</a:t>
                      </a:r>
                      <a:r>
                        <a:rPr lang="el-GR" sz="1400" b="0">
                          <a:effectLst/>
                        </a:rPr>
                        <a:t>ἔνθα κατάκιτε </a:t>
                      </a:r>
                      <a:r>
                        <a:rPr lang="pt-PT" sz="1400" b="0">
                          <a:effectLst/>
                        </a:rPr>
                        <a:t>--- ] / [--- ἔζησε ἔτη] / δύω ἐ[κοιμήθη ἐν εἰ]/ρήνη μη(νὶ) Ἀγού[στῳ ---] / ἔρ[α ---]</a:t>
                      </a:r>
                      <a:endParaRPr lang="pt-PT" sz="1400" b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0" dirty="0" err="1">
                          <a:effectLst/>
                        </a:rPr>
                        <a:t>Ramírez</a:t>
                      </a:r>
                      <a:r>
                        <a:rPr lang="pt-PT" sz="1400" b="0" dirty="0">
                          <a:effectLst/>
                        </a:rPr>
                        <a:t> – </a:t>
                      </a:r>
                      <a:r>
                        <a:rPr lang="pt-PT" sz="1400" b="0" dirty="0" err="1">
                          <a:effectLst/>
                        </a:rPr>
                        <a:t>Mateos</a:t>
                      </a:r>
                      <a:r>
                        <a:rPr lang="pt-PT" sz="1400" b="0" dirty="0">
                          <a:effectLst/>
                        </a:rPr>
                        <a:t>, n. 183; IGEP, n. 417.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760620"/>
              </p:ext>
            </p:extLst>
          </p:nvPr>
        </p:nvGraphicFramePr>
        <p:xfrm>
          <a:off x="602081" y="1938340"/>
          <a:ext cx="8079424" cy="64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8936"/>
                <a:gridCol w="813401"/>
                <a:gridCol w="4959651"/>
                <a:gridCol w="1467436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Mérida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>
                          <a:effectLst/>
                        </a:rPr>
                        <a:t>a. 539</a:t>
                      </a:r>
                      <a:endParaRPr lang="pt-PT" sz="1400" b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(in </a:t>
                      </a:r>
                      <a:r>
                        <a:rPr lang="pt-PT" sz="1400" b="0" dirty="0" err="1">
                          <a:effectLst/>
                        </a:rPr>
                        <a:t>laurea</a:t>
                      </a:r>
                      <a:r>
                        <a:rPr lang="pt-PT" sz="1400" b="0" dirty="0">
                          <a:effectLst/>
                        </a:rPr>
                        <a:t>) (</a:t>
                      </a:r>
                      <a:r>
                        <a:rPr lang="pt-PT" sz="1400" b="0" dirty="0" err="1">
                          <a:effectLst/>
                        </a:rPr>
                        <a:t>crux</a:t>
                      </a:r>
                      <a:r>
                        <a:rPr lang="pt-PT" sz="1400" b="0" dirty="0">
                          <a:effectLst/>
                        </a:rPr>
                        <a:t>) /</a:t>
                      </a:r>
                      <a:r>
                        <a:rPr lang="el-GR" sz="1400" b="0" dirty="0" err="1">
                          <a:effectLst/>
                        </a:rPr>
                        <a:t>ἤνθα</a:t>
                      </a:r>
                      <a:r>
                        <a:rPr lang="pt-PT" sz="1400" b="0" dirty="0">
                          <a:effectLst/>
                        </a:rPr>
                        <a:t> / </a:t>
                      </a:r>
                      <a:r>
                        <a:rPr lang="pt-PT" sz="1400" b="0" dirty="0" err="1">
                          <a:effectLst/>
                        </a:rPr>
                        <a:t>κ</a:t>
                      </a:r>
                      <a:r>
                        <a:rPr lang="pt-PT" sz="1400" b="0" dirty="0">
                          <a:effectLst/>
                        </a:rPr>
                        <a:t>α</a:t>
                      </a:r>
                      <a:r>
                        <a:rPr lang="pt-PT" sz="1400" b="0" dirty="0" err="1">
                          <a:effectLst/>
                        </a:rPr>
                        <a:t>τάκιτη</a:t>
                      </a:r>
                      <a:r>
                        <a:rPr lang="pt-PT" sz="1400" b="0" dirty="0">
                          <a:effectLst/>
                        </a:rPr>
                        <a:t> / </a:t>
                      </a:r>
                      <a:r>
                        <a:rPr lang="pt-PT" sz="1400" b="0" dirty="0" err="1">
                          <a:effectLst/>
                        </a:rPr>
                        <a:t>Σ</a:t>
                      </a:r>
                      <a:r>
                        <a:rPr lang="pt-PT" sz="1400" b="0" dirty="0">
                          <a:effectLst/>
                        </a:rPr>
                        <a:t>α</a:t>
                      </a:r>
                      <a:r>
                        <a:rPr lang="pt-PT" sz="1400" b="0" dirty="0" err="1">
                          <a:effectLst/>
                        </a:rPr>
                        <a:t>τούρν</a:t>
                      </a:r>
                      <a:r>
                        <a:rPr lang="pt-PT" sz="1400" b="0" dirty="0">
                          <a:effectLst/>
                        </a:rPr>
                        <a:t>α </a:t>
                      </a:r>
                      <a:r>
                        <a:rPr lang="pt-PT" sz="1400" b="0" dirty="0" err="1">
                          <a:effectLst/>
                        </a:rPr>
                        <a:t>ἤ</a:t>
                      </a:r>
                      <a:r>
                        <a:rPr lang="pt-PT" sz="1400" b="0" dirty="0">
                          <a:effectLst/>
                        </a:rPr>
                        <a:t>/</a:t>
                      </a:r>
                      <a:r>
                        <a:rPr lang="pt-PT" sz="1400" b="0" dirty="0" err="1">
                          <a:effectLst/>
                        </a:rPr>
                        <a:t>ζησην</a:t>
                      </a:r>
                      <a:r>
                        <a:rPr lang="pt-PT" sz="1400" b="0" dirty="0">
                          <a:effectLst/>
                        </a:rPr>
                        <a:t> </a:t>
                      </a:r>
                      <a:r>
                        <a:rPr lang="pt-PT" sz="1400" b="0" dirty="0" err="1">
                          <a:effectLst/>
                        </a:rPr>
                        <a:t>ἠν</a:t>
                      </a:r>
                      <a:r>
                        <a:rPr lang="pt-PT" sz="1400" b="0" dirty="0">
                          <a:effectLst/>
                        </a:rPr>
                        <a:t> </a:t>
                      </a:r>
                      <a:r>
                        <a:rPr lang="pt-PT" sz="1400" b="0" dirty="0" err="1">
                          <a:effectLst/>
                        </a:rPr>
                        <a:t>ἰ</a:t>
                      </a:r>
                      <a:r>
                        <a:rPr lang="pt-PT" sz="1400" b="0" dirty="0">
                          <a:effectLst/>
                        </a:rPr>
                        <a:t>/</a:t>
                      </a:r>
                      <a:r>
                        <a:rPr lang="pt-PT" sz="1400" b="0" dirty="0" err="1">
                          <a:effectLst/>
                        </a:rPr>
                        <a:t>ρήνῃ</a:t>
                      </a:r>
                      <a:r>
                        <a:rPr lang="pt-PT" sz="1400" b="0" dirty="0">
                          <a:effectLst/>
                        </a:rPr>
                        <a:t> ‘</a:t>
                      </a:r>
                      <a:r>
                        <a:rPr lang="el-GR" sz="1400" b="0" dirty="0">
                          <a:effectLst/>
                        </a:rPr>
                        <a:t>τη </a:t>
                      </a:r>
                      <a:r>
                        <a:rPr lang="el-GR" sz="1400" b="0" dirty="0" err="1">
                          <a:effectLst/>
                        </a:rPr>
                        <a:t>λε</a:t>
                      </a:r>
                      <a:r>
                        <a:rPr lang="pt-PT" sz="1400" b="0" dirty="0">
                          <a:effectLst/>
                        </a:rPr>
                        <a:t>’/ </a:t>
                      </a:r>
                      <a:r>
                        <a:rPr lang="pt-PT" sz="1400" b="0" dirty="0" err="1">
                          <a:effectLst/>
                        </a:rPr>
                        <a:t>ἠκυμήθη</a:t>
                      </a:r>
                      <a:r>
                        <a:rPr lang="pt-PT" sz="1400" b="0" dirty="0">
                          <a:effectLst/>
                        </a:rPr>
                        <a:t> / </a:t>
                      </a:r>
                      <a:r>
                        <a:rPr lang="pt-PT" sz="1400" b="0" dirty="0" err="1">
                          <a:effectLst/>
                        </a:rPr>
                        <a:t>δὲ</a:t>
                      </a:r>
                      <a:r>
                        <a:rPr lang="pt-PT" sz="1400" b="0" dirty="0">
                          <a:effectLst/>
                        </a:rPr>
                        <a:t> </a:t>
                      </a:r>
                      <a:r>
                        <a:rPr lang="pt-PT" sz="1400" b="0" dirty="0" err="1">
                          <a:effectLst/>
                        </a:rPr>
                        <a:t>μηνέ</a:t>
                      </a:r>
                      <a:r>
                        <a:rPr lang="pt-PT" sz="1400" b="0" dirty="0">
                          <a:effectLst/>
                        </a:rPr>
                        <a:t> / </a:t>
                      </a:r>
                      <a:r>
                        <a:rPr lang="pt-PT" sz="1400" b="0" dirty="0" err="1">
                          <a:effectLst/>
                        </a:rPr>
                        <a:t>Μ</a:t>
                      </a:r>
                      <a:r>
                        <a:rPr lang="pt-PT" sz="1400" b="0" dirty="0">
                          <a:effectLst/>
                        </a:rPr>
                        <a:t>α&lt;</a:t>
                      </a:r>
                      <a:r>
                        <a:rPr lang="el-GR" sz="1400" b="0" dirty="0">
                          <a:effectLst/>
                        </a:rPr>
                        <a:t>ρ</a:t>
                      </a:r>
                      <a:r>
                        <a:rPr lang="pt-PT" sz="1400" b="0" dirty="0">
                          <a:effectLst/>
                        </a:rPr>
                        <a:t>&gt;</a:t>
                      </a:r>
                      <a:r>
                        <a:rPr lang="pt-PT" sz="1400" b="0" dirty="0" err="1">
                          <a:effectLst/>
                        </a:rPr>
                        <a:t>τίῳ</a:t>
                      </a:r>
                      <a:r>
                        <a:rPr lang="pt-PT" sz="1400" b="0" dirty="0">
                          <a:effectLst/>
                        </a:rPr>
                        <a:t> </a:t>
                      </a:r>
                      <a:r>
                        <a:rPr lang="pt-PT" sz="1400" b="0" dirty="0" err="1">
                          <a:effectLst/>
                        </a:rPr>
                        <a:t>κς</a:t>
                      </a:r>
                      <a:r>
                        <a:rPr lang="pt-PT" sz="1400" b="0" dirty="0">
                          <a:effectLst/>
                        </a:rPr>
                        <a:t>’ / </a:t>
                      </a:r>
                      <a:r>
                        <a:rPr lang="el-GR" sz="1400" b="0" dirty="0" err="1">
                          <a:effectLst/>
                        </a:rPr>
                        <a:t>ἤρα</a:t>
                      </a:r>
                      <a:r>
                        <a:rPr lang="el-GR" sz="1400" b="0" dirty="0">
                          <a:effectLst/>
                        </a:rPr>
                        <a:t> </a:t>
                      </a:r>
                      <a:r>
                        <a:rPr lang="el-GR" sz="1400" b="0" dirty="0" err="1">
                          <a:effectLst/>
                        </a:rPr>
                        <a:t>φοζ</a:t>
                      </a:r>
                      <a:r>
                        <a:rPr lang="pt-PT" sz="1400" b="0" dirty="0">
                          <a:effectLst/>
                        </a:rPr>
                        <a:t>’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0" dirty="0" err="1">
                          <a:effectLst/>
                        </a:rPr>
                        <a:t>Ramírez</a:t>
                      </a:r>
                      <a:r>
                        <a:rPr lang="pt-PT" sz="1400" b="0" dirty="0">
                          <a:effectLst/>
                        </a:rPr>
                        <a:t> – </a:t>
                      </a:r>
                      <a:r>
                        <a:rPr lang="pt-PT" sz="1400" b="0" dirty="0" err="1">
                          <a:effectLst/>
                        </a:rPr>
                        <a:t>Mateos</a:t>
                      </a:r>
                      <a:r>
                        <a:rPr lang="pt-PT" sz="1400" b="0" dirty="0">
                          <a:effectLst/>
                        </a:rPr>
                        <a:t>, n. 180; IGEP, n. 400.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805" y="2840040"/>
            <a:ext cx="2601607" cy="2858556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194" y="1054683"/>
            <a:ext cx="28702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85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47241" y="569066"/>
            <a:ext cx="11082757" cy="5461344"/>
          </a:xfrm>
        </p:spPr>
        <p:txBody>
          <a:bodyPr>
            <a:normAutofit lnSpcReduction="10000"/>
          </a:bodyPr>
          <a:lstStyle/>
          <a:p>
            <a:r>
              <a:rPr lang="pt-PT" b="1" dirty="0" smtClean="0"/>
              <a:t>Centro de Estudos Clássicos (FLUL)</a:t>
            </a:r>
          </a:p>
          <a:p>
            <a:pPr lvl="1"/>
            <a:r>
              <a:rPr lang="pt-PT" b="1" dirty="0" smtClean="0"/>
              <a:t>Áreas de investigação:</a:t>
            </a:r>
          </a:p>
          <a:p>
            <a:pPr marL="0" lvl="3" indent="0">
              <a:buNone/>
            </a:pPr>
            <a:r>
              <a:rPr lang="pt-PT" sz="1800" dirty="0" smtClean="0"/>
              <a:t>2) Textos e Cultura da Antiguidade Tardia ao Humanismo (</a:t>
            </a:r>
            <a:r>
              <a:rPr lang="pt-PT" sz="1800" dirty="0" err="1" smtClean="0"/>
              <a:t>Coord</a:t>
            </a:r>
            <a:r>
              <a:rPr lang="pt-PT" sz="1800" dirty="0" smtClean="0"/>
              <a:t>. Professor Doutor Paulo </a:t>
            </a:r>
            <a:r>
              <a:rPr lang="pt-PT" sz="1800" dirty="0" err="1" smtClean="0"/>
              <a:t>Farmhouse</a:t>
            </a:r>
            <a:r>
              <a:rPr lang="pt-PT" sz="1800" dirty="0" smtClean="0"/>
              <a:t> Alberto)</a:t>
            </a:r>
          </a:p>
          <a:p>
            <a:pPr marL="0" lvl="3" indent="0">
              <a:buNone/>
            </a:pPr>
            <a:endParaRPr lang="pt-PT" sz="1800" dirty="0"/>
          </a:p>
          <a:p>
            <a:pPr marL="0" lvl="3" indent="0">
              <a:buNone/>
            </a:pPr>
            <a:r>
              <a:rPr lang="pt-PT" sz="1800" dirty="0" smtClean="0"/>
              <a:t>Objetivos:</a:t>
            </a:r>
          </a:p>
          <a:p>
            <a:pPr lvl="3">
              <a:buFontTx/>
              <a:buChar char="-"/>
            </a:pPr>
            <a:r>
              <a:rPr lang="pt-PT" sz="1800" dirty="0" smtClean="0"/>
              <a:t>Demonstrar a pertinência da investigação na área dos Estudos Clássicos, o seu carácter </a:t>
            </a:r>
            <a:r>
              <a:rPr lang="pt-PT" sz="1800" dirty="0" err="1" smtClean="0"/>
              <a:t>interdisiciplinar</a:t>
            </a:r>
            <a:r>
              <a:rPr lang="pt-PT" sz="1800" dirty="0" smtClean="0"/>
              <a:t>;</a:t>
            </a:r>
          </a:p>
          <a:p>
            <a:pPr lvl="3">
              <a:buFontTx/>
              <a:buChar char="-"/>
            </a:pPr>
            <a:endParaRPr lang="pt-PT" sz="1800" dirty="0"/>
          </a:p>
          <a:p>
            <a:pPr lvl="3">
              <a:buFontTx/>
              <a:buChar char="-"/>
            </a:pPr>
            <a:r>
              <a:rPr lang="pt-PT" sz="1800" dirty="0"/>
              <a:t>E</a:t>
            </a:r>
            <a:r>
              <a:rPr lang="pt-PT" sz="1800" dirty="0" smtClean="0"/>
              <a:t>studar a </a:t>
            </a:r>
            <a:r>
              <a:rPr lang="pt-PT" sz="1800" dirty="0" smtClean="0"/>
              <a:t>história das línguas antigas: aspetos linguísticos, históricos e culturais;</a:t>
            </a:r>
          </a:p>
          <a:p>
            <a:pPr lvl="3">
              <a:buFontTx/>
              <a:buChar char="-"/>
            </a:pPr>
            <a:r>
              <a:rPr lang="pt-PT" sz="1800" dirty="0" smtClean="0"/>
              <a:t>Identificar o legado do passado para entender melhor o património material e imaterial de hoje.</a:t>
            </a:r>
          </a:p>
          <a:p>
            <a:pPr lvl="3">
              <a:buFontTx/>
              <a:buChar char="-"/>
            </a:pPr>
            <a:endParaRPr lang="pt-PT" sz="1800" dirty="0"/>
          </a:p>
          <a:p>
            <a:pPr marL="0" lvl="3" indent="0">
              <a:buNone/>
            </a:pPr>
            <a:r>
              <a:rPr lang="pt-PT" sz="1800" dirty="0" smtClean="0"/>
              <a:t>	</a:t>
            </a:r>
          </a:p>
          <a:p>
            <a:pPr marL="0" lvl="3" indent="0">
              <a:buNone/>
            </a:pPr>
            <a:r>
              <a:rPr lang="pt-PT" sz="1800" dirty="0"/>
              <a:t>	</a:t>
            </a:r>
            <a:r>
              <a:rPr lang="pt-PT" sz="1800" dirty="0" smtClean="0"/>
              <a:t>	</a:t>
            </a:r>
          </a:p>
          <a:p>
            <a:pPr marL="0" lvl="3" indent="0" algn="ctr">
              <a:buNone/>
            </a:pPr>
            <a:r>
              <a:rPr lang="pt-PT" sz="1800" dirty="0" smtClean="0"/>
              <a:t>Sociolinguística Histórica / Linguística Latina / Linguística Grega</a:t>
            </a:r>
            <a:endParaRPr lang="pt-PT" sz="1800" dirty="0"/>
          </a:p>
        </p:txBody>
      </p:sp>
      <p:sp>
        <p:nvSpPr>
          <p:cNvPr id="4" name="Seta para Baixo 3"/>
          <p:cNvSpPr/>
          <p:nvPr/>
        </p:nvSpPr>
        <p:spPr>
          <a:xfrm>
            <a:off x="5495079" y="4201610"/>
            <a:ext cx="787079" cy="10301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1117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67372" y="122756"/>
            <a:ext cx="9692640" cy="562186"/>
          </a:xfrm>
        </p:spPr>
        <p:txBody>
          <a:bodyPr>
            <a:normAutofit/>
          </a:bodyPr>
          <a:lstStyle/>
          <a:p>
            <a:r>
              <a:rPr lang="pt-PT" sz="2000" dirty="0" err="1">
                <a:latin typeface="+mn-lt"/>
              </a:rPr>
              <a:t>Formulae</a:t>
            </a:r>
            <a:r>
              <a:rPr lang="pt-PT" sz="2000" dirty="0">
                <a:latin typeface="+mn-lt"/>
              </a:rPr>
              <a:t> </a:t>
            </a:r>
            <a:r>
              <a:rPr lang="pt-PT" sz="2000" i="0" dirty="0">
                <a:latin typeface="+mn-lt"/>
              </a:rPr>
              <a:t>e locuções</a:t>
            </a:r>
            <a:r>
              <a:rPr lang="pt-PT" sz="2000" dirty="0">
                <a:latin typeface="+mn-lt"/>
              </a:rPr>
              <a:t> </a:t>
            </a:r>
            <a:endParaRPr lang="en-GB" sz="2000" dirty="0">
              <a:latin typeface="+mn-lt"/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263574"/>
              </p:ext>
            </p:extLst>
          </p:nvPr>
        </p:nvGraphicFramePr>
        <p:xfrm>
          <a:off x="4098812" y="1020694"/>
          <a:ext cx="7061200" cy="853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5933"/>
                <a:gridCol w="592667"/>
                <a:gridCol w="4163695"/>
                <a:gridCol w="139890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Mértola</a:t>
                      </a:r>
                      <a:endParaRPr lang="pt-PT" sz="14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Séc. VI</a:t>
                      </a:r>
                      <a:endParaRPr lang="pt-PT" sz="14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[------] / </a:t>
                      </a:r>
                      <a:r>
                        <a:rPr lang="el-GR" sz="1400" b="0" dirty="0" err="1">
                          <a:solidFill>
                            <a:schemeClr val="bg1"/>
                          </a:solidFill>
                          <a:effectLst/>
                        </a:rPr>
                        <a:t>ἔζεσε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[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ν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ἐτῶν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-?] /</a:t>
                      </a:r>
                      <a:r>
                        <a:rPr lang="el-GR" sz="1400" b="0" dirty="0">
                          <a:solidFill>
                            <a:schemeClr val="bg1"/>
                          </a:solidFill>
                          <a:effectLst/>
                        </a:rPr>
                        <a:t> ξ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’</a:t>
                      </a:r>
                      <a:r>
                        <a:rPr lang="pt-PT" sz="1400" b="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el-GR" sz="1400" b="1" dirty="0">
                          <a:solidFill>
                            <a:srgbClr val="FFC000"/>
                          </a:solidFill>
                          <a:effectLst/>
                        </a:rPr>
                        <a:t>πλέω</a:t>
                      </a:r>
                      <a:r>
                        <a:rPr lang="pt-PT" sz="1400" b="1" dirty="0">
                          <a:solidFill>
                            <a:srgbClr val="FFC000"/>
                          </a:solidFill>
                          <a:effectLst/>
                        </a:rPr>
                        <a:t>[</a:t>
                      </a:r>
                      <a:r>
                        <a:rPr lang="pt-PT" sz="1400" b="1" dirty="0" err="1">
                          <a:solidFill>
                            <a:srgbClr val="FFC000"/>
                          </a:solidFill>
                          <a:effectLst/>
                        </a:rPr>
                        <a:t>ν</a:t>
                      </a:r>
                      <a:r>
                        <a:rPr lang="pt-PT" sz="1400" b="1" dirty="0">
                          <a:solidFill>
                            <a:srgbClr val="FFC000"/>
                          </a:solidFill>
                          <a:effectLst/>
                        </a:rPr>
                        <a:t>] /</a:t>
                      </a:r>
                      <a:r>
                        <a:rPr lang="pt-PT" sz="1400" b="1" dirty="0" err="1">
                          <a:solidFill>
                            <a:srgbClr val="FFC000"/>
                          </a:solidFill>
                          <a:effectLst/>
                        </a:rPr>
                        <a:t>ἐλάττω</a:t>
                      </a:r>
                      <a:r>
                        <a:rPr lang="pt-PT" sz="1400" b="0" dirty="0">
                          <a:solidFill>
                            <a:srgbClr val="FFC000"/>
                          </a:solidFill>
                          <a:effectLst/>
                        </a:rPr>
                        <a:t>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ἔκ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/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οιμέθε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ἐν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ἰρήνη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/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μη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(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νί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)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Ἄ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π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ρελλίῳ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/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ιη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’ </a:t>
                      </a:r>
                      <a:r>
                        <a:rPr lang="el-GR" sz="1400" b="0" dirty="0" err="1">
                          <a:solidFill>
                            <a:schemeClr val="bg1"/>
                          </a:solidFill>
                          <a:effectLst/>
                        </a:rPr>
                        <a:t>ἰνδ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[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ικτιῶνος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 -- </a:t>
                      </a:r>
                      <a:r>
                        <a:rPr lang="el-GR" sz="1400" b="0" dirty="0" err="1">
                          <a:solidFill>
                            <a:schemeClr val="bg1"/>
                          </a:solidFill>
                          <a:effectLst/>
                        </a:rPr>
                        <a:t>ἔρ</a:t>
                      </a: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]/α 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δ</a:t>
                      </a:r>
                      <a:r>
                        <a:rPr lang="pt-PT" sz="1400" b="0" dirty="0" smtClean="0">
                          <a:solidFill>
                            <a:schemeClr val="bg1"/>
                          </a:solidFill>
                          <a:effectLst/>
                        </a:rPr>
                        <a:t>[---]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PT" sz="14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400" b="0" dirty="0">
                          <a:solidFill>
                            <a:schemeClr val="bg1"/>
                          </a:solidFill>
                          <a:effectLst/>
                        </a:rPr>
                        <a:t>CIPTP, n. 60; IGEP, n. 381.</a:t>
                      </a:r>
                      <a:endParaRPr lang="pt-PT" sz="1400" b="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016617"/>
              </p:ext>
            </p:extLst>
          </p:nvPr>
        </p:nvGraphicFramePr>
        <p:xfrm>
          <a:off x="4098812" y="2039694"/>
          <a:ext cx="7061201" cy="853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5281"/>
                <a:gridCol w="645837"/>
                <a:gridCol w="4132184"/>
                <a:gridCol w="1407899"/>
              </a:tblGrid>
              <a:tr h="7958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Mértola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Séc. VI;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a. 522(?)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[-]</a:t>
                      </a:r>
                      <a:r>
                        <a:rPr lang="el-GR" sz="1400" b="0" dirty="0">
                          <a:effectLst/>
                        </a:rPr>
                        <a:t>ε</a:t>
                      </a:r>
                      <a:r>
                        <a:rPr lang="pt-PT" sz="1400" b="0" dirty="0">
                          <a:effectLst/>
                        </a:rPr>
                        <a:t>[-] /</a:t>
                      </a:r>
                      <a:r>
                        <a:rPr lang="pt-PT" sz="1400" b="0" dirty="0" err="1">
                          <a:solidFill>
                            <a:schemeClr val="bg1"/>
                          </a:solidFill>
                          <a:effectLst/>
                        </a:rPr>
                        <a:t>ἐκυμέθε</a:t>
                      </a:r>
                      <a:r>
                        <a:rPr lang="pt-PT" sz="1400" b="0" dirty="0">
                          <a:effectLst/>
                        </a:rPr>
                        <a:t> / </a:t>
                      </a:r>
                      <a:r>
                        <a:rPr lang="pt-PT" sz="1400" b="0" dirty="0" err="1">
                          <a:effectLst/>
                        </a:rPr>
                        <a:t>ἐν</a:t>
                      </a:r>
                      <a:r>
                        <a:rPr lang="pt-PT" sz="1400" b="0" dirty="0">
                          <a:effectLst/>
                        </a:rPr>
                        <a:t> </a:t>
                      </a:r>
                      <a:r>
                        <a:rPr lang="pt-PT" sz="1400" b="0" dirty="0" err="1">
                          <a:effectLst/>
                        </a:rPr>
                        <a:t>ἰρένη</a:t>
                      </a:r>
                      <a:r>
                        <a:rPr lang="pt-PT" sz="1400" b="0" dirty="0">
                          <a:effectLst/>
                        </a:rPr>
                        <a:t> </a:t>
                      </a:r>
                      <a:r>
                        <a:rPr lang="pt-PT" sz="1400" b="0" dirty="0" err="1">
                          <a:effectLst/>
                        </a:rPr>
                        <a:t>με</a:t>
                      </a:r>
                      <a:r>
                        <a:rPr lang="pt-PT" sz="1400" b="0" dirty="0">
                          <a:effectLst/>
                        </a:rPr>
                        <a:t>(</a:t>
                      </a:r>
                      <a:r>
                        <a:rPr lang="pt-PT" sz="1400" b="0" dirty="0" err="1">
                          <a:effectLst/>
                        </a:rPr>
                        <a:t>νὶ</a:t>
                      </a:r>
                      <a:r>
                        <a:rPr lang="pt-PT" sz="1400" b="0" dirty="0">
                          <a:effectLst/>
                        </a:rPr>
                        <a:t>) / </a:t>
                      </a:r>
                      <a:r>
                        <a:rPr lang="pt-PT" sz="1400" b="0" dirty="0" err="1" smtClean="0">
                          <a:effectLst/>
                        </a:rPr>
                        <a:t>Cε</a:t>
                      </a:r>
                      <a:r>
                        <a:rPr lang="pt-PT" sz="1400" b="0" dirty="0" smtClean="0">
                          <a:effectLst/>
                        </a:rPr>
                        <a:t>π</a:t>
                      </a:r>
                      <a:r>
                        <a:rPr lang="pt-PT" sz="1400" b="0" dirty="0" err="1" smtClean="0">
                          <a:effectLst/>
                        </a:rPr>
                        <a:t>τεν</a:t>
                      </a:r>
                      <a:r>
                        <a:rPr lang="pt-PT" sz="1400" b="0" dirty="0" smtClean="0">
                          <a:effectLst/>
                        </a:rPr>
                        <a:t>β</a:t>
                      </a:r>
                      <a:r>
                        <a:rPr lang="pt-PT" sz="1400" b="0" dirty="0" err="1" smtClean="0">
                          <a:effectLst/>
                        </a:rPr>
                        <a:t>ρ</a:t>
                      </a:r>
                      <a:r>
                        <a:rPr lang="el-GR" sz="1400" b="0" dirty="0" err="1" smtClean="0">
                          <a:effectLst/>
                        </a:rPr>
                        <a:t>ί</a:t>
                      </a:r>
                      <a:r>
                        <a:rPr lang="pt-PT" sz="1400" b="0" dirty="0" smtClean="0">
                          <a:effectLst/>
                        </a:rPr>
                        <a:t>/</a:t>
                      </a:r>
                      <a:r>
                        <a:rPr lang="el-GR" sz="1400" b="0" dirty="0">
                          <a:effectLst/>
                        </a:rPr>
                        <a:t>ω </a:t>
                      </a:r>
                      <a:r>
                        <a:rPr lang="el-GR" sz="1400" b="0" dirty="0" err="1" smtClean="0">
                          <a:effectLst/>
                        </a:rPr>
                        <a:t>ἔρα</a:t>
                      </a:r>
                      <a:r>
                        <a:rPr lang="pt-PT" sz="1400" b="0" dirty="0" smtClean="0">
                          <a:effectLst/>
                        </a:rPr>
                        <a:t> </a:t>
                      </a:r>
                      <a:r>
                        <a:rPr lang="pt-PT" sz="1400" b="0" dirty="0">
                          <a:effectLst/>
                        </a:rPr>
                        <a:t>/ DLX[?]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0" dirty="0">
                          <a:effectLst/>
                        </a:rPr>
                        <a:t>Alves-Dias, Gaspar, Lopes, n. 2; IGEP, n. 378.</a:t>
                      </a:r>
                      <a:endParaRPr lang="pt-PT" sz="1400" b="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732" y="3228886"/>
            <a:ext cx="3599280" cy="331737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80" y="1020694"/>
            <a:ext cx="3259665" cy="490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6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7532" y="251463"/>
            <a:ext cx="9692640" cy="574040"/>
          </a:xfrm>
        </p:spPr>
        <p:txBody>
          <a:bodyPr>
            <a:normAutofit/>
          </a:bodyPr>
          <a:lstStyle/>
          <a:p>
            <a:r>
              <a:rPr lang="pt-PT" sz="2400" dirty="0" err="1" smtClean="0">
                <a:latin typeface="+mn-lt"/>
              </a:rPr>
              <a:t>Formulae</a:t>
            </a:r>
            <a:r>
              <a:rPr lang="pt-PT" sz="2400" dirty="0" smtClean="0">
                <a:latin typeface="+mn-lt"/>
              </a:rPr>
              <a:t> </a:t>
            </a:r>
            <a:r>
              <a:rPr lang="pt-PT" sz="2400" i="0" dirty="0" smtClean="0">
                <a:latin typeface="+mn-lt"/>
              </a:rPr>
              <a:t>e locuções</a:t>
            </a:r>
            <a:r>
              <a:rPr lang="pt-PT" sz="2400" dirty="0" smtClean="0">
                <a:latin typeface="+mn-lt"/>
              </a:rPr>
              <a:t> </a:t>
            </a:r>
            <a:endParaRPr lang="pt-PT" sz="2400" i="1" dirty="0">
              <a:latin typeface="+mn-lt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400550" y="1828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pt-PT" altLang="pt-P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pt-PT" altLang="pt-P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2" name="Tabela 11"/>
          <p:cNvGraphicFramePr>
            <a:graphicFrameLocks noGrp="1"/>
          </p:cNvGraphicFramePr>
          <p:nvPr>
            <p:extLst/>
          </p:nvPr>
        </p:nvGraphicFramePr>
        <p:xfrm>
          <a:off x="1007532" y="1159935"/>
          <a:ext cx="9000068" cy="41924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0034"/>
                <a:gridCol w="4500034"/>
              </a:tblGrid>
              <a:tr h="5265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i="1" dirty="0" err="1">
                          <a:effectLst/>
                        </a:rPr>
                        <a:t>Hic</a:t>
                      </a:r>
                      <a:r>
                        <a:rPr lang="pt-PT" sz="1200" b="1" i="1" dirty="0">
                          <a:effectLst/>
                        </a:rPr>
                        <a:t> </a:t>
                      </a:r>
                      <a:r>
                        <a:rPr lang="pt-PT" sz="1200" b="1" i="1" dirty="0" err="1" smtClean="0">
                          <a:effectLst/>
                        </a:rPr>
                        <a:t>requiescet</a:t>
                      </a:r>
                      <a:r>
                        <a:rPr lang="pt-PT" sz="1200" b="1" i="1" dirty="0" smtClean="0">
                          <a:effectLst/>
                        </a:rPr>
                        <a:t>*</a:t>
                      </a:r>
                      <a:endParaRPr lang="pt-PT" sz="1200" b="1" i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err="1">
                          <a:effectLst/>
                        </a:rPr>
                        <a:t>ἔνθ</a:t>
                      </a:r>
                      <a:r>
                        <a:rPr lang="pt-PT" sz="1200" b="1" dirty="0">
                          <a:effectLst/>
                        </a:rPr>
                        <a:t>α </a:t>
                      </a:r>
                      <a:r>
                        <a:rPr lang="pt-PT" sz="1200" b="1" dirty="0" err="1">
                          <a:effectLst/>
                        </a:rPr>
                        <a:t>κ</a:t>
                      </a:r>
                      <a:r>
                        <a:rPr lang="pt-PT" sz="1200" b="1" dirty="0">
                          <a:effectLst/>
                        </a:rPr>
                        <a:t>α</a:t>
                      </a:r>
                      <a:r>
                        <a:rPr lang="pt-PT" sz="1200" b="1" dirty="0" err="1">
                          <a:effectLst/>
                        </a:rPr>
                        <a:t>τάκιτε</a:t>
                      </a:r>
                      <a:endParaRPr lang="pt-PT" sz="1200" b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</a:tr>
              <a:tr h="51721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smtClean="0">
                          <a:effectLst/>
                        </a:rPr>
                        <a:t>nome</a:t>
                      </a:r>
                      <a:endParaRPr lang="pt-PT" sz="1200" b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smtClean="0">
                          <a:solidFill>
                            <a:schemeClr val="bg1"/>
                          </a:solidFill>
                          <a:effectLst/>
                        </a:rPr>
                        <a:t>Nome + filiação</a:t>
                      </a:r>
                      <a:endParaRPr lang="pt-PT" sz="1200" b="1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265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i="1" dirty="0" err="1" smtClean="0">
                          <a:effectLst/>
                        </a:rPr>
                        <a:t>famulus</a:t>
                      </a:r>
                      <a:r>
                        <a:rPr lang="pt-PT" sz="1200" b="1" i="1" dirty="0" smtClean="0">
                          <a:effectLst/>
                        </a:rPr>
                        <a:t>/-a </a:t>
                      </a:r>
                      <a:r>
                        <a:rPr lang="pt-PT" sz="1200" b="1" i="1" dirty="0">
                          <a:effectLst/>
                        </a:rPr>
                        <a:t>dei </a:t>
                      </a:r>
                      <a:endParaRPr lang="pt-PT" sz="1200" b="1" i="1" dirty="0" smtClean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i="1" dirty="0" err="1" smtClean="0">
                          <a:effectLst/>
                          <a:latin typeface="Cambria" charset="0"/>
                          <a:ea typeface="ＭＳ 明朝" charset="-128"/>
                          <a:cs typeface="Times New Roman" charset="0"/>
                        </a:rPr>
                        <a:t>uir</a:t>
                      </a:r>
                      <a:r>
                        <a:rPr lang="pt-PT" sz="1200" b="1" i="1" dirty="0" smtClean="0">
                          <a:effectLst/>
                          <a:latin typeface="Cambria" charset="0"/>
                          <a:ea typeface="ＭＳ 明朝" charset="-128"/>
                          <a:cs typeface="Times New Roman" charset="0"/>
                        </a:rPr>
                        <a:t> </a:t>
                      </a:r>
                      <a:r>
                        <a:rPr lang="pt-PT" sz="1200" b="1" i="1" dirty="0" err="1" smtClean="0">
                          <a:effectLst/>
                          <a:latin typeface="Cambria" charset="0"/>
                          <a:ea typeface="ＭＳ 明朝" charset="-128"/>
                          <a:cs typeface="Times New Roman" charset="0"/>
                        </a:rPr>
                        <a:t>honestus</a:t>
                      </a:r>
                      <a:r>
                        <a:rPr lang="pt-PT" sz="1200" b="1" i="1" baseline="0" dirty="0" smtClean="0">
                          <a:effectLst/>
                          <a:latin typeface="Cambria" charset="0"/>
                          <a:ea typeface="ＭＳ 明朝" charset="-128"/>
                          <a:cs typeface="Times New Roman" charset="0"/>
                        </a:rPr>
                        <a:t> / honesta </a:t>
                      </a:r>
                      <a:r>
                        <a:rPr lang="pt-PT" sz="1200" b="1" i="1" baseline="0" dirty="0" err="1" smtClean="0">
                          <a:effectLst/>
                          <a:latin typeface="Cambria" charset="0"/>
                          <a:ea typeface="ＭＳ 明朝" charset="-128"/>
                          <a:cs typeface="Times New Roman" charset="0"/>
                        </a:rPr>
                        <a:t>femina</a:t>
                      </a:r>
                      <a:endParaRPr lang="pt-PT" sz="1200" b="1" i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 err="1">
                          <a:solidFill>
                            <a:schemeClr val="bg1"/>
                          </a:solidFill>
                          <a:effectLst/>
                        </a:rPr>
                        <a:t>Δοῦλος</a:t>
                      </a:r>
                      <a:r>
                        <a:rPr lang="el-GR" sz="12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l-GR" sz="1200" b="1" dirty="0" err="1" smtClean="0">
                          <a:solidFill>
                            <a:schemeClr val="bg1"/>
                          </a:solidFill>
                          <a:effectLst/>
                        </a:rPr>
                        <a:t>θεοῦ</a:t>
                      </a:r>
                      <a:r>
                        <a:rPr lang="pt-PT" sz="1200" b="1" dirty="0" smtClean="0">
                          <a:solidFill>
                            <a:schemeClr val="bg1"/>
                          </a:solidFill>
                          <a:effectLst/>
                        </a:rPr>
                        <a:t>*</a:t>
                      </a:r>
                      <a:endParaRPr lang="pt-PT" sz="1200" b="1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1721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effectLst/>
                        </a:rPr>
                        <a:t>Cargo </a:t>
                      </a:r>
                      <a:r>
                        <a:rPr lang="en-GB" sz="1200" b="1" noProof="0" dirty="0" err="1" smtClean="0">
                          <a:effectLst/>
                        </a:rPr>
                        <a:t>eclesiástico</a:t>
                      </a:r>
                      <a:endParaRPr lang="en-GB" sz="1200" b="1" noProof="0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b="1" noProof="0" dirty="0" smtClean="0">
                          <a:solidFill>
                            <a:schemeClr val="bg1"/>
                          </a:solidFill>
                          <a:effectLst/>
                        </a:rPr>
                        <a:t>Cargo </a:t>
                      </a:r>
                      <a:r>
                        <a:rPr lang="en-GB" sz="1200" b="1" noProof="0" dirty="0" err="1" smtClean="0">
                          <a:solidFill>
                            <a:schemeClr val="bg1"/>
                          </a:solidFill>
                          <a:effectLst/>
                        </a:rPr>
                        <a:t>eclesiástico</a:t>
                      </a:r>
                      <a:endParaRPr lang="en-GB" sz="1200" b="1" noProof="0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0332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i="1" dirty="0" err="1">
                          <a:effectLst/>
                        </a:rPr>
                        <a:t>uixit</a:t>
                      </a:r>
                      <a:r>
                        <a:rPr lang="pt-PT" sz="1200" b="1" i="1" dirty="0">
                          <a:effectLst/>
                        </a:rPr>
                        <a:t> </a:t>
                      </a:r>
                      <a:r>
                        <a:rPr lang="pt-PT" sz="1200" b="1" i="1" dirty="0" err="1">
                          <a:effectLst/>
                        </a:rPr>
                        <a:t>annos</a:t>
                      </a:r>
                      <a:r>
                        <a:rPr lang="pt-PT" sz="1200" b="1" dirty="0">
                          <a:effectLst/>
                        </a:rPr>
                        <a:t> / </a:t>
                      </a:r>
                      <a:r>
                        <a:rPr lang="pt-PT" sz="1200" b="1" i="1" dirty="0" err="1">
                          <a:effectLst/>
                        </a:rPr>
                        <a:t>annorum</a:t>
                      </a:r>
                      <a:r>
                        <a:rPr lang="pt-PT" sz="1200" b="1" dirty="0">
                          <a:effectLst/>
                        </a:rPr>
                        <a:t> + numeral</a:t>
                      </a:r>
                      <a:endParaRPr lang="pt-PT" sz="1200" b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err="1">
                          <a:solidFill>
                            <a:schemeClr val="bg1"/>
                          </a:solidFill>
                          <a:effectLst/>
                        </a:rPr>
                        <a:t>ἔζεσεν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l-GR" sz="1200" b="1" dirty="0" err="1" smtClean="0">
                          <a:solidFill>
                            <a:schemeClr val="bg1"/>
                          </a:solidFill>
                          <a:effectLst/>
                        </a:rPr>
                        <a:t>ἔ</a:t>
                      </a:r>
                      <a:r>
                        <a:rPr lang="pt-PT" sz="1200" b="1" dirty="0" err="1" smtClean="0">
                          <a:solidFill>
                            <a:schemeClr val="bg1"/>
                          </a:solidFill>
                          <a:effectLst/>
                        </a:rPr>
                        <a:t>τη</a:t>
                      </a:r>
                      <a:r>
                        <a:rPr lang="pt-PT" sz="1200" b="1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/ </a:t>
                      </a:r>
                      <a:r>
                        <a:rPr lang="el-GR" sz="1200" b="1" dirty="0" err="1">
                          <a:solidFill>
                            <a:schemeClr val="bg1"/>
                          </a:solidFill>
                          <a:effectLst/>
                        </a:rPr>
                        <a:t>ἐτῶν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 + numeral</a:t>
                      </a:r>
                      <a:endParaRPr lang="pt-PT" sz="1200" b="1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265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i="1" dirty="0" err="1">
                          <a:effectLst/>
                        </a:rPr>
                        <a:t>plus</a:t>
                      </a:r>
                      <a:r>
                        <a:rPr lang="pt-PT" sz="1200" b="1" i="1" dirty="0">
                          <a:effectLst/>
                        </a:rPr>
                        <a:t> </a:t>
                      </a:r>
                      <a:r>
                        <a:rPr lang="pt-PT" sz="1200" b="1" i="1" dirty="0" err="1">
                          <a:effectLst/>
                        </a:rPr>
                        <a:t>minus</a:t>
                      </a:r>
                      <a:endParaRPr lang="pt-PT" sz="1200" b="1" i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200" b="1" dirty="0">
                          <a:solidFill>
                            <a:schemeClr val="bg1"/>
                          </a:solidFill>
                          <a:effectLst/>
                        </a:rPr>
                        <a:t>πλέον </a:t>
                      </a:r>
                      <a:r>
                        <a:rPr lang="el-GR" sz="1200" b="1" dirty="0" err="1">
                          <a:solidFill>
                            <a:schemeClr val="bg1"/>
                          </a:solidFill>
                          <a:effectLst/>
                        </a:rPr>
                        <a:t>ἔλαττον</a:t>
                      </a:r>
                      <a:r>
                        <a:rPr lang="el-GR" sz="12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pt-PT" sz="1200" b="1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265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i="1" dirty="0" err="1">
                          <a:effectLst/>
                        </a:rPr>
                        <a:t>requieuit</a:t>
                      </a:r>
                      <a:r>
                        <a:rPr lang="pt-PT" sz="1200" b="1" i="1" dirty="0">
                          <a:effectLst/>
                        </a:rPr>
                        <a:t> in </a:t>
                      </a:r>
                      <a:r>
                        <a:rPr lang="pt-PT" sz="1200" b="1" i="1" dirty="0" err="1">
                          <a:effectLst/>
                        </a:rPr>
                        <a:t>pace</a:t>
                      </a:r>
                      <a:endParaRPr lang="pt-PT" sz="1200" b="1" i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err="1">
                          <a:solidFill>
                            <a:schemeClr val="bg1"/>
                          </a:solidFill>
                          <a:effectLst/>
                        </a:rPr>
                        <a:t>ἐκοίμεθε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200" b="1" dirty="0" err="1">
                          <a:solidFill>
                            <a:schemeClr val="bg1"/>
                          </a:solidFill>
                          <a:effectLst/>
                        </a:rPr>
                        <a:t>ἐν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pt-PT" sz="1200" b="1" dirty="0" err="1" smtClean="0">
                          <a:solidFill>
                            <a:schemeClr val="bg1"/>
                          </a:solidFill>
                          <a:effectLst/>
                        </a:rPr>
                        <a:t>ἰρήν</a:t>
                      </a:r>
                      <a:r>
                        <a:rPr lang="pt-PT" sz="1200" b="0" dirty="0" err="1" smtClean="0">
                          <a:solidFill>
                            <a:schemeClr val="bg1"/>
                          </a:solidFill>
                          <a:effectLst/>
                        </a:rPr>
                        <a:t>ῃ</a:t>
                      </a:r>
                      <a:endParaRPr lang="pt-PT" sz="1200" b="1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265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smtClean="0">
                          <a:effectLst/>
                        </a:rPr>
                        <a:t>Dia + mês + </a:t>
                      </a:r>
                      <a:r>
                        <a:rPr lang="pt-PT" sz="1200" b="1" i="1" dirty="0">
                          <a:effectLst/>
                        </a:rPr>
                        <a:t>era </a:t>
                      </a:r>
                      <a:endParaRPr lang="pt-PT" sz="1200" b="1" i="1" dirty="0"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200" b="1" dirty="0" smtClean="0">
                          <a:solidFill>
                            <a:schemeClr val="bg1"/>
                          </a:solidFill>
                          <a:effectLst/>
                        </a:rPr>
                        <a:t>Dia + mês 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+ </a:t>
                      </a:r>
                      <a:r>
                        <a:rPr lang="pt-PT" sz="1200" b="1" dirty="0" err="1">
                          <a:solidFill>
                            <a:schemeClr val="bg1"/>
                          </a:solidFill>
                          <a:effectLst/>
                        </a:rPr>
                        <a:t>ἔρ</a:t>
                      </a:r>
                      <a:r>
                        <a:rPr lang="pt-PT" sz="1200" b="1" dirty="0">
                          <a:solidFill>
                            <a:schemeClr val="bg1"/>
                          </a:solidFill>
                          <a:effectLst/>
                        </a:rPr>
                        <a:t>α</a:t>
                      </a:r>
                      <a:endParaRPr lang="pt-PT" sz="1200" b="1" dirty="0">
                        <a:solidFill>
                          <a:schemeClr val="bg1"/>
                        </a:solidFill>
                        <a:effectLst/>
                        <a:latin typeface="Cambria" charset="0"/>
                        <a:ea typeface="ＭＳ 明朝" charset="-128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879725" y="29067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pt-PT" altLang="pt-P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endParaRPr kumimoji="0" lang="pt-PT" altLang="pt-P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1159933" y="5511800"/>
            <a:ext cx="4453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 smtClean="0"/>
              <a:t>* Desconhecido ou pouco frequente em Mértola e em Mérida.</a:t>
            </a:r>
            <a:endParaRPr lang="pt-PT" sz="1200" dirty="0"/>
          </a:p>
        </p:txBody>
      </p:sp>
    </p:spTree>
    <p:extLst>
      <p:ext uri="{BB962C8B-B14F-4D97-AF65-F5344CB8AC3E}">
        <p14:creationId xmlns:p14="http://schemas.microsoft.com/office/powerpoint/2010/main" val="90198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38722" y="365761"/>
            <a:ext cx="9692640" cy="531707"/>
          </a:xfrm>
        </p:spPr>
        <p:txBody>
          <a:bodyPr>
            <a:normAutofit/>
          </a:bodyPr>
          <a:lstStyle/>
          <a:p>
            <a:r>
              <a:rPr lang="en-GB" sz="2000" b="1" dirty="0" err="1" smtClean="0">
                <a:latin typeface="+mn-lt"/>
              </a:rPr>
              <a:t>Conclusões</a:t>
            </a:r>
            <a:endParaRPr lang="en-GB" sz="2000" b="1" dirty="0">
              <a:latin typeface="+mn-lt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54100" y="897468"/>
            <a:ext cx="9877262" cy="5282670"/>
          </a:xfrm>
        </p:spPr>
        <p:txBody>
          <a:bodyPr>
            <a:normAutofit lnSpcReduction="10000"/>
          </a:bodyPr>
          <a:lstStyle/>
          <a:p>
            <a:pPr algn="just"/>
            <a:endParaRPr lang="en-GB" dirty="0" smtClean="0"/>
          </a:p>
          <a:p>
            <a:pPr algn="just"/>
            <a:r>
              <a:rPr lang="pt-PT" dirty="0" smtClean="0"/>
              <a:t>Mértola e Mérida estavam ligadas às rotas comerciais do Mediterrâneo na Antiguidade Tardia;</a:t>
            </a:r>
          </a:p>
          <a:p>
            <a:pPr algn="just"/>
            <a:r>
              <a:rPr lang="pt-PT" dirty="0" smtClean="0"/>
              <a:t>Funcionaram como destinos dos movimentos e migrações entre o Ocidente e o Oriente;</a:t>
            </a:r>
          </a:p>
          <a:p>
            <a:pPr algn="just"/>
            <a:r>
              <a:rPr lang="pt-PT" dirty="0" smtClean="0"/>
              <a:t>Em Mértola, o grupo de possíveis imigrantes que se associam ao uso da língua grega que é epigraficamente visível está relacionado com membros da hierarquia da igreja (</a:t>
            </a:r>
            <a:r>
              <a:rPr lang="pt-PT" dirty="0" err="1" smtClean="0"/>
              <a:t>Handley</a:t>
            </a:r>
            <a:r>
              <a:rPr lang="pt-PT" dirty="0" smtClean="0"/>
              <a:t> 2011:28-30);</a:t>
            </a:r>
          </a:p>
          <a:p>
            <a:pPr algn="just"/>
            <a:r>
              <a:rPr lang="pt-PT" dirty="0" smtClean="0"/>
              <a:t>Os seus epitáfios estão em grego e/ou latim;</a:t>
            </a:r>
          </a:p>
          <a:p>
            <a:pPr algn="just"/>
            <a:r>
              <a:rPr lang="pt-PT" dirty="0" smtClean="0"/>
              <a:t>Traçar o seu perfil social, linguístico e cultural é uma tarefa complexa;</a:t>
            </a:r>
          </a:p>
          <a:p>
            <a:pPr algn="just"/>
            <a:r>
              <a:rPr lang="pt-PT" dirty="0" smtClean="0"/>
              <a:t>Os seus textos funerários permitem-nos perceber que estariam bem integrados e que participariam todos da mesma comunidade de fala;</a:t>
            </a:r>
          </a:p>
          <a:p>
            <a:pPr algn="just"/>
            <a:r>
              <a:rPr lang="pt-PT" dirty="0" smtClean="0"/>
              <a:t>Decorreu tempo suficiente para encontrarmos (</a:t>
            </a:r>
            <a:r>
              <a:rPr lang="pt-PT" dirty="0" err="1" smtClean="0"/>
              <a:t>inter</a:t>
            </a:r>
            <a:r>
              <a:rPr lang="pt-PT" dirty="0" smtClean="0"/>
              <a:t>)influência e interferência entre a língua grega e a língua latina.</a:t>
            </a:r>
          </a:p>
        </p:txBody>
      </p:sp>
    </p:spTree>
    <p:extLst>
      <p:ext uri="{BB962C8B-B14F-4D97-AF65-F5344CB8AC3E}">
        <p14:creationId xmlns:p14="http://schemas.microsoft.com/office/powerpoint/2010/main" val="88609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pt-PT" sz="2800" dirty="0" smtClean="0"/>
          </a:p>
          <a:p>
            <a:pPr marL="0" indent="0" algn="ctr">
              <a:buNone/>
            </a:pPr>
            <a:endParaRPr lang="pt-PT" sz="2800" dirty="0"/>
          </a:p>
          <a:p>
            <a:pPr marL="0" indent="0" algn="ctr">
              <a:buNone/>
            </a:pPr>
            <a:r>
              <a:rPr lang="pt-PT" sz="2800" dirty="0" smtClean="0"/>
              <a:t>Obrigada!</a:t>
            </a:r>
          </a:p>
          <a:p>
            <a:pPr marL="0" indent="0">
              <a:buNone/>
            </a:pPr>
            <a:endParaRPr lang="pt-PT" sz="2800" dirty="0" smtClean="0"/>
          </a:p>
          <a:p>
            <a:pPr marL="0" indent="0">
              <a:buNone/>
            </a:pPr>
            <a:endParaRPr lang="pt-PT" sz="2800" dirty="0"/>
          </a:p>
          <a:p>
            <a:pPr marL="0" indent="0">
              <a:buNone/>
            </a:pPr>
            <a:endParaRPr lang="pt-PT" sz="2800" dirty="0" smtClean="0"/>
          </a:p>
          <a:p>
            <a:pPr marL="0" indent="0">
              <a:buNone/>
            </a:pPr>
            <a:endParaRPr lang="pt-PT" sz="2800" dirty="0"/>
          </a:p>
          <a:p>
            <a:pPr marL="0" indent="0">
              <a:buNone/>
            </a:pPr>
            <a:endParaRPr lang="pt-PT" sz="2800" dirty="0" smtClean="0"/>
          </a:p>
          <a:p>
            <a:pPr marL="0" indent="0" algn="r">
              <a:buNone/>
            </a:pPr>
            <a:r>
              <a:rPr lang="pt-PT" sz="1600" dirty="0" smtClean="0"/>
              <a:t>Catarina Gaspar</a:t>
            </a:r>
          </a:p>
          <a:p>
            <a:pPr marL="0" indent="0" algn="r">
              <a:buNone/>
            </a:pPr>
            <a:r>
              <a:rPr lang="pt-PT" sz="1600" dirty="0" smtClean="0"/>
              <a:t>(cgaspar1@campus.ul.pt)</a:t>
            </a:r>
            <a:endParaRPr lang="pt-PT" sz="1600" dirty="0"/>
          </a:p>
        </p:txBody>
      </p:sp>
    </p:spTree>
    <p:extLst>
      <p:ext uri="{BB962C8B-B14F-4D97-AF65-F5344CB8AC3E}">
        <p14:creationId xmlns:p14="http://schemas.microsoft.com/office/powerpoint/2010/main" val="94065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114206" y="6417734"/>
            <a:ext cx="3428661" cy="440266"/>
          </a:xfrm>
        </p:spPr>
        <p:txBody>
          <a:bodyPr>
            <a:normAutofit/>
          </a:bodyPr>
          <a:lstStyle/>
          <a:p>
            <a:r>
              <a:rPr lang="pt-PT" sz="1600" i="0" dirty="0" smtClean="0">
                <a:latin typeface="+mn-lt"/>
              </a:rPr>
              <a:t>(</a:t>
            </a:r>
            <a:r>
              <a:rPr lang="pt-PT" sz="1600" i="0" dirty="0" err="1">
                <a:latin typeface="+mn-lt"/>
              </a:rPr>
              <a:t>a</a:t>
            </a:r>
            <a:r>
              <a:rPr lang="pt-PT" sz="1600" i="0" dirty="0" err="1" smtClean="0">
                <a:latin typeface="+mn-lt"/>
              </a:rPr>
              <a:t>pud</a:t>
            </a:r>
            <a:r>
              <a:rPr lang="pt-PT" sz="1600" i="0" dirty="0" smtClean="0">
                <a:latin typeface="+mn-lt"/>
              </a:rPr>
              <a:t> M</a:t>
            </a:r>
            <a:r>
              <a:rPr lang="pt-PT" sz="1600" i="0" dirty="0" err="1" smtClean="0">
                <a:latin typeface="+mn-lt"/>
              </a:rPr>
              <a:t>ª</a:t>
            </a:r>
            <a:r>
              <a:rPr lang="pt-PT" sz="1600" i="0" dirty="0" smtClean="0">
                <a:latin typeface="+mn-lt"/>
              </a:rPr>
              <a:t>. Paz de </a:t>
            </a:r>
            <a:r>
              <a:rPr lang="pt-PT" sz="1600" i="0" dirty="0" err="1" smtClean="0">
                <a:latin typeface="+mn-lt"/>
              </a:rPr>
              <a:t>Hoz</a:t>
            </a:r>
            <a:r>
              <a:rPr lang="pt-PT" sz="1600" i="0" dirty="0" smtClean="0">
                <a:latin typeface="+mn-lt"/>
              </a:rPr>
              <a:t>, 2014)</a:t>
            </a:r>
            <a:endParaRPr lang="pt-PT" sz="1600" i="0" dirty="0">
              <a:latin typeface="+mn-lt"/>
            </a:endParaRPr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333" y="0"/>
            <a:ext cx="7230534" cy="6323282"/>
          </a:xfrm>
        </p:spPr>
      </p:pic>
    </p:spTree>
    <p:extLst>
      <p:ext uri="{BB962C8B-B14F-4D97-AF65-F5344CB8AC3E}">
        <p14:creationId xmlns:p14="http://schemas.microsoft.com/office/powerpoint/2010/main" val="103609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81" y="154717"/>
            <a:ext cx="5309452" cy="2646754"/>
          </a:xfr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067" y="154717"/>
            <a:ext cx="5329765" cy="4205616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1219199" y="2864312"/>
            <a:ext cx="24468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Mértola</a:t>
            </a:r>
            <a:endParaRPr lang="pt-PT" sz="1600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81" y="3613061"/>
            <a:ext cx="4270765" cy="2535767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1422399" y="6211669"/>
            <a:ext cx="4258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Mérida, </a:t>
            </a:r>
          </a:p>
          <a:p>
            <a:r>
              <a:rPr lang="pt-PT" sz="1600" dirty="0" smtClean="0"/>
              <a:t>Basílica de Santa Eulália</a:t>
            </a:r>
            <a:endParaRPr lang="pt-PT" sz="16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7128933" y="4572000"/>
            <a:ext cx="304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Mértola, </a:t>
            </a:r>
          </a:p>
          <a:p>
            <a:r>
              <a:rPr lang="pt-PT" sz="1600" dirty="0" smtClean="0"/>
              <a:t>Basílica do Rossio do Carmo</a:t>
            </a:r>
            <a:endParaRPr lang="pt-PT" sz="1600" dirty="0"/>
          </a:p>
        </p:txBody>
      </p:sp>
    </p:spTree>
    <p:extLst>
      <p:ext uri="{BB962C8B-B14F-4D97-AF65-F5344CB8AC3E}">
        <p14:creationId xmlns:p14="http://schemas.microsoft.com/office/powerpoint/2010/main" val="162839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61872" y="224058"/>
            <a:ext cx="9692640" cy="631767"/>
          </a:xfrm>
        </p:spPr>
        <p:txBody>
          <a:bodyPr>
            <a:normAutofit/>
          </a:bodyPr>
          <a:lstStyle/>
          <a:p>
            <a:r>
              <a:rPr lang="pt-PT" sz="2400" i="0" dirty="0" smtClean="0">
                <a:latin typeface="+mn-lt"/>
              </a:rPr>
              <a:t>Metodologia: o contexto sociolinguístico</a:t>
            </a:r>
            <a:endParaRPr lang="pt-PT" sz="2400" i="0" dirty="0">
              <a:latin typeface="+mn-lt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261872" y="855825"/>
            <a:ext cx="8595360" cy="5347853"/>
          </a:xfrm>
        </p:spPr>
        <p:txBody>
          <a:bodyPr>
            <a:normAutofit fontScale="92500" lnSpcReduction="10000"/>
          </a:bodyPr>
          <a:lstStyle/>
          <a:p>
            <a:r>
              <a:rPr lang="pt-PT" dirty="0" smtClean="0"/>
              <a:t>A língua grega na Península Ibérica:</a:t>
            </a:r>
          </a:p>
          <a:p>
            <a:pPr lvl="1"/>
            <a:r>
              <a:rPr lang="pt-PT" dirty="0" smtClean="0"/>
              <a:t>Falantes de Latim como língua materna:</a:t>
            </a:r>
          </a:p>
          <a:p>
            <a:pPr lvl="2"/>
            <a:r>
              <a:rPr lang="pt-PT" dirty="0" smtClean="0"/>
              <a:t>Elites com maior nível de escolarização e literacia;</a:t>
            </a:r>
          </a:p>
          <a:p>
            <a:pPr lvl="1"/>
            <a:r>
              <a:rPr lang="pt-PT" dirty="0" smtClean="0"/>
              <a:t>Falantes de Grego como língua materna e/ou língua de </a:t>
            </a:r>
            <a:r>
              <a:rPr lang="pt-PT" dirty="0" smtClean="0"/>
              <a:t>herança;</a:t>
            </a:r>
          </a:p>
          <a:p>
            <a:pPr lvl="2"/>
            <a:r>
              <a:rPr lang="pt-PT" dirty="0" smtClean="0"/>
              <a:t> </a:t>
            </a:r>
            <a:r>
              <a:rPr lang="pt-PT" dirty="0" smtClean="0"/>
              <a:t>migrantes oriundos do Oriente.</a:t>
            </a:r>
          </a:p>
          <a:p>
            <a:pPr algn="just"/>
            <a:r>
              <a:rPr lang="pt-PT" dirty="0" smtClean="0"/>
              <a:t>Na pesquisa efetuada, analisámos aspetos linguísticos visíveis nos textos epigráficos funerários;</a:t>
            </a:r>
          </a:p>
          <a:p>
            <a:pPr algn="just"/>
            <a:r>
              <a:rPr lang="pt-PT" dirty="0" smtClean="0"/>
              <a:t>Interpretámos os textos epigráficos escritos em grego num contexto local específico (Mértola), enquanto produto de um processo de integração de migrantes. </a:t>
            </a:r>
          </a:p>
          <a:p>
            <a:r>
              <a:rPr lang="pt-PT" dirty="0" smtClean="0"/>
              <a:t>Período cronológico: séc. IV-VII d.C.</a:t>
            </a:r>
          </a:p>
          <a:p>
            <a:pPr algn="just"/>
            <a:r>
              <a:rPr lang="pt-PT" dirty="0" smtClean="0"/>
              <a:t>Foram excluídos textos gravados sobre cerâmica </a:t>
            </a:r>
            <a:r>
              <a:rPr lang="pt-PT" i="1" dirty="0" smtClean="0"/>
              <a:t>(instrumenta) </a:t>
            </a:r>
            <a:r>
              <a:rPr lang="pt-PT" dirty="0" smtClean="0"/>
              <a:t>e sobre mosaico porque eram produtos com uma distribuição comercial vasta.</a:t>
            </a:r>
          </a:p>
          <a:p>
            <a:r>
              <a:rPr lang="pt-PT" dirty="0" smtClean="0"/>
              <a:t>O objetivo era estudar o uso da língua grega em textos produzidos localmente.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8190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631767"/>
          </a:xfrm>
        </p:spPr>
        <p:txBody>
          <a:bodyPr>
            <a:normAutofit/>
          </a:bodyPr>
          <a:lstStyle/>
          <a:p>
            <a:r>
              <a:rPr lang="pt-PT" sz="2400" i="0" dirty="0">
                <a:latin typeface="+mn-lt"/>
              </a:rPr>
              <a:t>Metodologia: </a:t>
            </a:r>
            <a:r>
              <a:rPr lang="pt-PT" sz="2400" i="0" dirty="0" smtClean="0">
                <a:latin typeface="+mn-lt"/>
              </a:rPr>
              <a:t>os textos</a:t>
            </a:r>
            <a:endParaRPr lang="en-GB" sz="2400" dirty="0">
              <a:latin typeface="+mn-lt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261872" y="1191491"/>
            <a:ext cx="5405628" cy="2872509"/>
          </a:xfrm>
        </p:spPr>
        <p:txBody>
          <a:bodyPr>
            <a:normAutofit lnSpcReduction="10000"/>
          </a:bodyPr>
          <a:lstStyle/>
          <a:p>
            <a:r>
              <a:rPr lang="en-GB" sz="2000" dirty="0" err="1" smtClean="0"/>
              <a:t>Os</a:t>
            </a:r>
            <a:r>
              <a:rPr lang="en-GB" sz="2000" dirty="0" smtClean="0"/>
              <a:t> </a:t>
            </a:r>
            <a:r>
              <a:rPr lang="en-GB" sz="2000" i="1" dirty="0" smtClean="0"/>
              <a:t>corpora </a:t>
            </a:r>
            <a:r>
              <a:rPr lang="en-GB" dirty="0" err="1" smtClean="0"/>
              <a:t>consultados</a:t>
            </a:r>
            <a:r>
              <a:rPr lang="en-GB" sz="2000" dirty="0" smtClean="0"/>
              <a:t>:</a:t>
            </a:r>
          </a:p>
          <a:p>
            <a:pPr lvl="1"/>
            <a:r>
              <a:rPr lang="pt-PT" i="1" dirty="0"/>
              <a:t>CIPTP</a:t>
            </a:r>
            <a:r>
              <a:rPr lang="pt-PT" dirty="0"/>
              <a:t>: M. M. Alves-Dias – C. Gaspar, </a:t>
            </a:r>
            <a:r>
              <a:rPr lang="pt-PT" i="1" dirty="0"/>
              <a:t>Catálogo das Inscrições Paleocristãs do Território Português</a:t>
            </a:r>
            <a:r>
              <a:rPr lang="pt-PT" dirty="0"/>
              <a:t>, 2006</a:t>
            </a:r>
            <a:r>
              <a:rPr lang="pt-PT" dirty="0" smtClean="0"/>
              <a:t>.</a:t>
            </a:r>
            <a:endParaRPr lang="en-GB" i="1" dirty="0" smtClean="0"/>
          </a:p>
          <a:p>
            <a:pPr lvl="1"/>
            <a:r>
              <a:rPr lang="en-GB" i="1" dirty="0" smtClean="0"/>
              <a:t>Ram</a:t>
            </a:r>
            <a:r>
              <a:rPr lang="pt-PT" i="1" dirty="0" err="1" smtClean="0"/>
              <a:t>írez-Mateos</a:t>
            </a:r>
            <a:r>
              <a:rPr lang="pt-PT" dirty="0" smtClean="0"/>
              <a:t>: </a:t>
            </a:r>
            <a:r>
              <a:rPr lang="pt-PT" dirty="0" err="1" smtClean="0"/>
              <a:t>Ramírez</a:t>
            </a:r>
            <a:r>
              <a:rPr lang="pt-PT" dirty="0" smtClean="0"/>
              <a:t> </a:t>
            </a:r>
            <a:r>
              <a:rPr lang="pt-PT" dirty="0" err="1" smtClean="0"/>
              <a:t>Sádaba</a:t>
            </a:r>
            <a:r>
              <a:rPr lang="pt-PT" dirty="0" smtClean="0"/>
              <a:t> – P. </a:t>
            </a:r>
            <a:r>
              <a:rPr lang="pt-PT" dirty="0" err="1" smtClean="0"/>
              <a:t>Mateos</a:t>
            </a:r>
            <a:r>
              <a:rPr lang="pt-PT" dirty="0" smtClean="0"/>
              <a:t>, </a:t>
            </a:r>
            <a:r>
              <a:rPr lang="pt-PT" i="1" dirty="0" smtClean="0"/>
              <a:t>Catalogo de las </a:t>
            </a:r>
            <a:r>
              <a:rPr lang="pt-PT" i="1" dirty="0" err="1" smtClean="0"/>
              <a:t>Inscripciones</a:t>
            </a:r>
            <a:r>
              <a:rPr lang="pt-PT" i="1" dirty="0" smtClean="0"/>
              <a:t> </a:t>
            </a:r>
            <a:r>
              <a:rPr lang="pt-PT" i="1" dirty="0" err="1" smtClean="0"/>
              <a:t>Cristianas</a:t>
            </a:r>
            <a:r>
              <a:rPr lang="pt-PT" i="1" dirty="0" smtClean="0"/>
              <a:t> de </a:t>
            </a:r>
            <a:r>
              <a:rPr lang="pt-PT" i="1" dirty="0" err="1" smtClean="0"/>
              <a:t>Merida</a:t>
            </a:r>
            <a:r>
              <a:rPr lang="pt-PT" dirty="0" smtClean="0"/>
              <a:t>, 2000.</a:t>
            </a:r>
          </a:p>
          <a:p>
            <a:r>
              <a:rPr lang="en-GB" b="1" i="1" dirty="0"/>
              <a:t>IGEP</a:t>
            </a:r>
            <a:r>
              <a:rPr lang="en-GB" i="1" dirty="0"/>
              <a:t>: </a:t>
            </a:r>
            <a:r>
              <a:rPr lang="en-GB" dirty="0"/>
              <a:t>M. Paz de </a:t>
            </a:r>
            <a:r>
              <a:rPr lang="en-GB" dirty="0" err="1"/>
              <a:t>Hoz</a:t>
            </a:r>
            <a:r>
              <a:rPr lang="en-GB" dirty="0"/>
              <a:t>, </a:t>
            </a:r>
            <a:r>
              <a:rPr lang="en-GB" i="1" dirty="0" err="1"/>
              <a:t>Inscripciones</a:t>
            </a:r>
            <a:r>
              <a:rPr lang="en-GB" i="1" dirty="0"/>
              <a:t> </a:t>
            </a:r>
            <a:r>
              <a:rPr lang="en-GB" i="1" dirty="0" err="1"/>
              <a:t>Griegas</a:t>
            </a:r>
            <a:r>
              <a:rPr lang="en-GB" i="1" dirty="0"/>
              <a:t> de </a:t>
            </a:r>
            <a:r>
              <a:rPr lang="en-GB" i="1" dirty="0" err="1"/>
              <a:t>Espa</a:t>
            </a:r>
            <a:r>
              <a:rPr lang="pt-PT" i="1" dirty="0" err="1"/>
              <a:t>ña</a:t>
            </a:r>
            <a:r>
              <a:rPr lang="pt-PT" i="1" dirty="0"/>
              <a:t> y Portugal</a:t>
            </a:r>
            <a:r>
              <a:rPr lang="pt-PT" dirty="0"/>
              <a:t>, 2014.</a:t>
            </a:r>
          </a:p>
          <a:p>
            <a:endParaRPr lang="en-GB" dirty="0"/>
          </a:p>
        </p:txBody>
      </p:sp>
      <p:sp>
        <p:nvSpPr>
          <p:cNvPr id="4" name="CaixaDeTexto 3"/>
          <p:cNvSpPr txBox="1"/>
          <p:nvPr/>
        </p:nvSpPr>
        <p:spPr>
          <a:xfrm>
            <a:off x="7847636" y="2494339"/>
            <a:ext cx="339138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IGEP</a:t>
            </a:r>
          </a:p>
          <a:p>
            <a:r>
              <a:rPr lang="pt-PT" b="1" dirty="0" smtClean="0"/>
              <a:t>Total: 499</a:t>
            </a:r>
          </a:p>
          <a:p>
            <a:endParaRPr lang="en-GB" dirty="0" smtClean="0"/>
          </a:p>
          <a:p>
            <a:r>
              <a:rPr lang="en-GB" dirty="0" smtClean="0"/>
              <a:t>Nº Total de </a:t>
            </a:r>
            <a:r>
              <a:rPr lang="en-GB" dirty="0" err="1" smtClean="0"/>
              <a:t>textos</a:t>
            </a:r>
            <a:r>
              <a:rPr lang="en-GB" dirty="0" smtClean="0"/>
              <a:t> </a:t>
            </a:r>
            <a:r>
              <a:rPr lang="en-GB" dirty="0" err="1" smtClean="0"/>
              <a:t>analisados</a:t>
            </a:r>
            <a:r>
              <a:rPr lang="en-GB" dirty="0" smtClean="0"/>
              <a:t>: 56:</a:t>
            </a:r>
          </a:p>
          <a:p>
            <a:pPr marL="285750" indent="-285750">
              <a:buFontTx/>
              <a:buChar char="-"/>
            </a:pPr>
            <a:r>
              <a:rPr lang="en-GB" dirty="0" smtClean="0"/>
              <a:t>M</a:t>
            </a:r>
            <a:r>
              <a:rPr lang="pt-PT" dirty="0" err="1" smtClean="0"/>
              <a:t>érida</a:t>
            </a:r>
            <a:r>
              <a:rPr lang="pt-PT" dirty="0" smtClean="0"/>
              <a:t>: 27</a:t>
            </a:r>
          </a:p>
          <a:p>
            <a:pPr marL="285750" indent="-285750">
              <a:buFontTx/>
              <a:buChar char="-"/>
            </a:pPr>
            <a:r>
              <a:rPr lang="pt-PT" dirty="0" smtClean="0"/>
              <a:t>Mértola: 15</a:t>
            </a:r>
          </a:p>
          <a:p>
            <a:pPr marL="285750" indent="-285750">
              <a:buFontTx/>
              <a:buChar char="-"/>
            </a:pPr>
            <a:r>
              <a:rPr lang="pt-PT" dirty="0" smtClean="0"/>
              <a:t>Tarragona: 8</a:t>
            </a:r>
          </a:p>
          <a:p>
            <a:pPr marL="285750" indent="-285750">
              <a:buFontTx/>
              <a:buChar char="-"/>
            </a:pPr>
            <a:r>
              <a:rPr lang="pt-PT" dirty="0" smtClean="0"/>
              <a:t>Múrcia: 3</a:t>
            </a:r>
          </a:p>
          <a:p>
            <a:pPr marL="285750" indent="-285750">
              <a:buFontTx/>
              <a:buChar char="-"/>
            </a:pPr>
            <a:r>
              <a:rPr lang="pt-PT" dirty="0" smtClean="0"/>
              <a:t>Cáceres: 1</a:t>
            </a:r>
          </a:p>
          <a:p>
            <a:pPr marL="285750" indent="-285750">
              <a:buFontTx/>
              <a:buChar char="-"/>
            </a:pPr>
            <a:r>
              <a:rPr lang="pt-PT" dirty="0" smtClean="0"/>
              <a:t>Almería: 1</a:t>
            </a:r>
          </a:p>
          <a:p>
            <a:pPr marL="285750" indent="-285750">
              <a:buFontTx/>
              <a:buChar char="-"/>
            </a:pPr>
            <a:r>
              <a:rPr lang="pt-PT" dirty="0" err="1" smtClean="0"/>
              <a:t>Cádiz</a:t>
            </a:r>
            <a:r>
              <a:rPr lang="pt-PT" dirty="0" smtClean="0"/>
              <a:t>: 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215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9934" y="0"/>
            <a:ext cx="9692640" cy="802640"/>
          </a:xfrm>
        </p:spPr>
        <p:txBody>
          <a:bodyPr>
            <a:normAutofit/>
          </a:bodyPr>
          <a:lstStyle/>
          <a:p>
            <a:r>
              <a:rPr lang="pt-PT" sz="2000" dirty="0" smtClean="0">
                <a:latin typeface="+mn-lt"/>
              </a:rPr>
              <a:t>Alterações ortográficas?</a:t>
            </a:r>
            <a:br>
              <a:rPr lang="pt-PT" sz="2000" dirty="0" smtClean="0">
                <a:latin typeface="+mn-lt"/>
              </a:rPr>
            </a:br>
            <a:r>
              <a:rPr lang="en-GB" sz="2000" dirty="0" smtClean="0">
                <a:latin typeface="+mn-lt"/>
              </a:rPr>
              <a:t>a) </a:t>
            </a:r>
            <a:r>
              <a:rPr lang="el-GR" sz="2000" dirty="0" err="1" smtClean="0">
                <a:latin typeface="+mn-lt"/>
              </a:rPr>
              <a:t>ἔνθα</a:t>
            </a:r>
            <a:r>
              <a:rPr lang="el-GR" sz="2000" dirty="0" smtClean="0">
                <a:latin typeface="+mn-lt"/>
              </a:rPr>
              <a:t> </a:t>
            </a:r>
            <a:r>
              <a:rPr lang="el-GR" sz="2000" dirty="0" err="1" smtClean="0">
                <a:latin typeface="+mn-lt"/>
              </a:rPr>
              <a:t>κατάκιτε</a:t>
            </a:r>
            <a:endParaRPr lang="en-GB" sz="2000" dirty="0">
              <a:latin typeface="+mn-lt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968558"/>
              </p:ext>
            </p:extLst>
          </p:nvPr>
        </p:nvGraphicFramePr>
        <p:xfrm>
          <a:off x="789709" y="802640"/>
          <a:ext cx="10298838" cy="5364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6605"/>
                <a:gridCol w="945473"/>
                <a:gridCol w="6066221"/>
                <a:gridCol w="1870539"/>
              </a:tblGrid>
              <a:tr h="2193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pt-PT" sz="12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200">
                          <a:effectLst/>
                        </a:rPr>
                        <a:t> </a:t>
                      </a:r>
                      <a:endParaRPr lang="pt-PT" sz="120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200">
                          <a:effectLst/>
                        </a:rPr>
                        <a:t> </a:t>
                      </a:r>
                      <a:endParaRPr lang="pt-PT" sz="120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200">
                          <a:effectLst/>
                        </a:rPr>
                        <a:t> </a:t>
                      </a:r>
                      <a:endParaRPr lang="pt-PT" sz="120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</a:tr>
              <a:tr h="5843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Mértola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a. 544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pt-PT" sz="1400" b="1" baseline="0" dirty="0" err="1">
                          <a:solidFill>
                            <a:schemeClr val="tx1"/>
                          </a:solidFill>
                          <a:effectLst/>
                        </a:rPr>
                        <a:t>ἔνθ</a:t>
                      </a:r>
                      <a:r>
                        <a:rPr lang="pt-PT" sz="1400" b="1" baseline="0" dirty="0">
                          <a:solidFill>
                            <a:schemeClr val="tx1"/>
                          </a:solidFill>
                          <a:effectLst/>
                        </a:rPr>
                        <a:t>α </a:t>
                      </a:r>
                      <a:r>
                        <a:rPr lang="pt-PT" sz="1400" b="1" baseline="0" dirty="0" err="1">
                          <a:solidFill>
                            <a:schemeClr val="tx1"/>
                          </a:solidFill>
                          <a:effectLst/>
                        </a:rPr>
                        <a:t>κ</a:t>
                      </a:r>
                      <a:r>
                        <a:rPr lang="pt-PT" sz="1400" b="1" baseline="0" dirty="0">
                          <a:solidFill>
                            <a:schemeClr val="tx1"/>
                          </a:solidFill>
                          <a:effectLst/>
                        </a:rPr>
                        <a:t>α</a:t>
                      </a:r>
                      <a:r>
                        <a:rPr lang="pt-PT" sz="1400" b="1" baseline="0" dirty="0" err="1">
                          <a:solidFill>
                            <a:schemeClr val="tx1"/>
                          </a:solidFill>
                          <a:effectLst/>
                        </a:rPr>
                        <a:t>τά</a:t>
                      </a:r>
                      <a:r>
                        <a:rPr lang="pt-PT" sz="1400" b="1" baseline="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pt-PT" sz="1400" b="1" baseline="0" dirty="0" err="1">
                          <a:solidFill>
                            <a:schemeClr val="tx1"/>
                          </a:solidFill>
                          <a:effectLst/>
                        </a:rPr>
                        <a:t>κιτε</a:t>
                      </a:r>
                      <a:r>
                        <a:rPr lang="pt-PT" sz="1400" baseline="0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Εὐτύχ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ες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ἀν</a:t>
                      </a:r>
                      <a:r>
                        <a:rPr lang="pt-PT" sz="1400" dirty="0">
                          <a:effectLst/>
                        </a:rPr>
                        <a:t>α</a:t>
                      </a:r>
                      <a:r>
                        <a:rPr lang="pt-PT" sz="1400" dirty="0" err="1">
                          <a:effectLst/>
                        </a:rPr>
                        <a:t>γνόσ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τες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λι</a:t>
                      </a:r>
                      <a:r>
                        <a:rPr lang="pt-PT" sz="1400" dirty="0">
                          <a:effectLst/>
                        </a:rPr>
                        <a:t>β</a:t>
                      </a:r>
                      <a:r>
                        <a:rPr lang="pt-PT" sz="1400" dirty="0" err="1">
                          <a:effectLst/>
                        </a:rPr>
                        <a:t>ισιντε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οὺς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υἱὸς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Ζωσί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μου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Εἰσιδωρ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ίτου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ἔζεσεν</a:t>
                      </a:r>
                      <a:r>
                        <a:rPr lang="pt-PT" sz="1400" dirty="0">
                          <a:effectLst/>
                        </a:rPr>
                        <a:t> / </a:t>
                      </a:r>
                      <a:r>
                        <a:rPr lang="pt-PT" sz="1400" dirty="0" err="1">
                          <a:effectLst/>
                        </a:rPr>
                        <a:t>ἤτη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 smtClean="0">
                          <a:effectLst/>
                        </a:rPr>
                        <a:t>κ</a:t>
                      </a:r>
                      <a:r>
                        <a:rPr lang="pt-PT" sz="1400" dirty="0" smtClean="0">
                          <a:effectLst/>
                        </a:rPr>
                        <a:t>α’ </a:t>
                      </a:r>
                      <a:r>
                        <a:rPr lang="pt-PT" sz="1400" dirty="0" err="1">
                          <a:effectLst/>
                        </a:rPr>
                        <a:t>ἔρ</a:t>
                      </a:r>
                      <a:r>
                        <a:rPr lang="pt-PT" sz="1400" dirty="0">
                          <a:effectLst/>
                        </a:rPr>
                        <a:t>α / </a:t>
                      </a:r>
                      <a:r>
                        <a:rPr lang="pt-PT" sz="1400" dirty="0" err="1">
                          <a:effectLst/>
                        </a:rPr>
                        <a:t>φ</a:t>
                      </a:r>
                      <a:r>
                        <a:rPr lang="pt-PT" sz="1400" dirty="0">
                          <a:effectLst/>
                        </a:rPr>
                        <a:t>πβ 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CIPTP, n. 37; IGEP, n. 375.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</a:tr>
              <a:tr h="3895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 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 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pt-PT" sz="1400" b="1" dirty="0" err="1">
                          <a:solidFill>
                            <a:schemeClr val="tx1"/>
                          </a:solidFill>
                          <a:effectLst/>
                        </a:rPr>
                        <a:t>ἔνθ</a:t>
                      </a:r>
                      <a:r>
                        <a:rPr lang="pt-PT" sz="1400" b="1" dirty="0">
                          <a:solidFill>
                            <a:schemeClr val="tx1"/>
                          </a:solidFill>
                          <a:effectLst/>
                        </a:rPr>
                        <a:t>α </a:t>
                      </a:r>
                      <a:r>
                        <a:rPr lang="pt-PT" sz="1400" b="1" dirty="0" err="1">
                          <a:solidFill>
                            <a:schemeClr val="tx1"/>
                          </a:solidFill>
                          <a:effectLst/>
                        </a:rPr>
                        <a:t>κ</a:t>
                      </a:r>
                      <a:r>
                        <a:rPr lang="pt-PT" sz="1400" b="1" dirty="0">
                          <a:solidFill>
                            <a:schemeClr val="tx1"/>
                          </a:solidFill>
                          <a:effectLst/>
                        </a:rPr>
                        <a:t>α</a:t>
                      </a:r>
                      <a:r>
                        <a:rPr lang="pt-PT" sz="1400" b="1" dirty="0" err="1">
                          <a:solidFill>
                            <a:schemeClr val="tx1"/>
                          </a:solidFill>
                          <a:effectLst/>
                        </a:rPr>
                        <a:t>τά</a:t>
                      </a:r>
                      <a:r>
                        <a:rPr lang="pt-PT" sz="1400" b="1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pt-PT" sz="1400" b="1" dirty="0" err="1">
                          <a:solidFill>
                            <a:schemeClr val="tx1"/>
                          </a:solidFill>
                          <a:effectLst/>
                        </a:rPr>
                        <a:t>κιτε</a:t>
                      </a:r>
                      <a:r>
                        <a:rPr lang="pt-PT" sz="1400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Π</a:t>
                      </a:r>
                      <a:r>
                        <a:rPr lang="pt-PT" sz="1400" dirty="0">
                          <a:effectLst/>
                        </a:rPr>
                        <a:t>α</a:t>
                      </a:r>
                      <a:r>
                        <a:rPr lang="pt-PT" sz="1400" dirty="0" err="1">
                          <a:effectLst/>
                        </a:rPr>
                        <a:t>τρί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κις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υἱὼς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Γερ</a:t>
                      </a:r>
                      <a:r>
                        <a:rPr lang="pt-PT" sz="1400" dirty="0">
                          <a:effectLst/>
                        </a:rPr>
                        <a:t>α/</a:t>
                      </a:r>
                      <a:r>
                        <a:rPr lang="pt-PT" sz="1400" dirty="0" err="1">
                          <a:effectLst/>
                        </a:rPr>
                        <a:t>σίμου</a:t>
                      </a:r>
                      <a:r>
                        <a:rPr lang="pt-PT" sz="1400" dirty="0">
                          <a:effectLst/>
                        </a:rPr>
                        <a:t> π</a:t>
                      </a:r>
                      <a:r>
                        <a:rPr lang="pt-PT" sz="1400" dirty="0" err="1">
                          <a:effectLst/>
                        </a:rPr>
                        <a:t>ρεσ</a:t>
                      </a:r>
                      <a:r>
                        <a:rPr lang="pt-PT" sz="1400" dirty="0">
                          <a:effectLst/>
                        </a:rPr>
                        <a:t>[β</a:t>
                      </a:r>
                      <a:r>
                        <a:rPr lang="pt-PT" sz="1400" dirty="0" err="1">
                          <a:effectLst/>
                        </a:rPr>
                        <a:t>υτέρου</a:t>
                      </a:r>
                      <a:r>
                        <a:rPr lang="pt-PT" sz="1400" dirty="0">
                          <a:effectLst/>
                        </a:rPr>
                        <a:t> / </a:t>
                      </a:r>
                      <a:r>
                        <a:rPr lang="pt-PT" sz="1400" dirty="0" smtClean="0">
                          <a:effectLst/>
                        </a:rPr>
                        <a:t>-</a:t>
                      </a:r>
                      <a:r>
                        <a:rPr lang="el-GR" sz="1400" dirty="0" err="1" smtClean="0">
                          <a:effectLst/>
                        </a:rPr>
                        <a:t>βύτερος</a:t>
                      </a:r>
                      <a:r>
                        <a:rPr lang="pt-PT" sz="1400" dirty="0">
                          <a:effectLst/>
                        </a:rPr>
                        <a:t>]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CIPTP, n. 37; IGEP, n. 375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</a:tr>
              <a:tr h="3895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 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</a:rPr>
                        <a:t> </a:t>
                      </a:r>
                      <a:endParaRPr lang="pt-PT" sz="140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pt-PT" sz="1400" b="1" dirty="0" err="1">
                          <a:solidFill>
                            <a:schemeClr val="tx1"/>
                          </a:solidFill>
                          <a:effectLst/>
                        </a:rPr>
                        <a:t>ἔνθ</a:t>
                      </a:r>
                      <a:r>
                        <a:rPr lang="pt-PT" sz="1400" b="1" dirty="0">
                          <a:solidFill>
                            <a:schemeClr val="tx1"/>
                          </a:solidFill>
                          <a:effectLst/>
                        </a:rPr>
                        <a:t>α </a:t>
                      </a:r>
                      <a:r>
                        <a:rPr lang="pt-PT" sz="1400" b="1" dirty="0" err="1">
                          <a:solidFill>
                            <a:schemeClr val="tx1"/>
                          </a:solidFill>
                          <a:effectLst/>
                        </a:rPr>
                        <a:t>κ</a:t>
                      </a:r>
                      <a:r>
                        <a:rPr lang="pt-PT" sz="1400" b="1" dirty="0">
                          <a:solidFill>
                            <a:schemeClr val="tx1"/>
                          </a:solidFill>
                          <a:effectLst/>
                        </a:rPr>
                        <a:t>α</a:t>
                      </a:r>
                      <a:r>
                        <a:rPr lang="pt-PT" sz="1400" b="1" dirty="0" err="1">
                          <a:solidFill>
                            <a:schemeClr val="tx1"/>
                          </a:solidFill>
                          <a:effectLst/>
                        </a:rPr>
                        <a:t>τάκι</a:t>
                      </a:r>
                      <a:r>
                        <a:rPr lang="pt-PT" sz="1400" b="1" dirty="0">
                          <a:solidFill>
                            <a:schemeClr val="tx1"/>
                          </a:solidFill>
                          <a:effectLst/>
                        </a:rPr>
                        <a:t>/[</a:t>
                      </a:r>
                      <a:r>
                        <a:rPr lang="pt-PT" sz="1400" b="1" dirty="0" err="1">
                          <a:solidFill>
                            <a:schemeClr val="tx1"/>
                          </a:solidFill>
                          <a:effectLst/>
                        </a:rPr>
                        <a:t>τε</a:t>
                      </a:r>
                      <a:r>
                        <a:rPr lang="pt-PT" sz="14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PT" sz="1400" dirty="0">
                          <a:effectLst/>
                        </a:rPr>
                        <a:t>-------]</a:t>
                      </a:r>
                      <a:r>
                        <a:rPr lang="pt-PT" sz="1400" dirty="0" err="1">
                          <a:effectLst/>
                        </a:rPr>
                        <a:t>ων</a:t>
                      </a:r>
                      <a:r>
                        <a:rPr lang="pt-PT" sz="1400" dirty="0">
                          <a:effectLst/>
                        </a:rPr>
                        <a:t> / [--- </a:t>
                      </a:r>
                      <a:r>
                        <a:rPr lang="pt-PT" sz="1400" dirty="0" err="1">
                          <a:effectLst/>
                        </a:rPr>
                        <a:t>ζήσ</a:t>
                      </a:r>
                      <a:r>
                        <a:rPr lang="pt-PT" sz="1400" dirty="0">
                          <a:effectLst/>
                        </a:rPr>
                        <a:t>]α</a:t>
                      </a:r>
                      <a:r>
                        <a:rPr lang="pt-PT" sz="1400" dirty="0" err="1">
                          <a:effectLst/>
                        </a:rPr>
                        <a:t>ντι</a:t>
                      </a:r>
                      <a:r>
                        <a:rPr lang="pt-PT" sz="1400" dirty="0">
                          <a:effectLst/>
                        </a:rPr>
                        <a:t> / [------]</a:t>
                      </a:r>
                      <a:r>
                        <a:rPr lang="pt-PT" sz="1400" dirty="0" err="1">
                          <a:effectLst/>
                        </a:rPr>
                        <a:t>ω</a:t>
                      </a:r>
                      <a:r>
                        <a:rPr lang="pt-PT" sz="1400" dirty="0">
                          <a:effectLst/>
                        </a:rPr>
                        <a:t> / [------]</a:t>
                      </a:r>
                      <a:r>
                        <a:rPr lang="el-GR" sz="1400" dirty="0">
                          <a:effectLst/>
                        </a:rPr>
                        <a:t>η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CIPTP, n. 37; IGEP, n. 375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</a:tr>
              <a:tr h="3895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Mértola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pt-PT" sz="1400" b="1" dirty="0" err="1">
                          <a:effectLst/>
                        </a:rPr>
                        <a:t>ἔνθ</a:t>
                      </a:r>
                      <a:r>
                        <a:rPr lang="pt-PT" sz="1400" b="1" dirty="0">
                          <a:effectLst/>
                        </a:rPr>
                        <a:t>α / 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</a:t>
                      </a:r>
                      <a:r>
                        <a:rPr lang="pt-PT" sz="1400" b="1" dirty="0" err="1">
                          <a:effectLst/>
                        </a:rPr>
                        <a:t>τάκι</a:t>
                      </a:r>
                      <a:r>
                        <a:rPr lang="pt-PT" sz="1400" b="1" dirty="0">
                          <a:effectLst/>
                        </a:rPr>
                        <a:t>/</a:t>
                      </a:r>
                      <a:r>
                        <a:rPr lang="pt-PT" sz="1400" b="1" dirty="0" err="1">
                          <a:effectLst/>
                        </a:rPr>
                        <a:t>τε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Ζούσι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μος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υεἱ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ὸς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Πολυ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νίκου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ἔρ</a:t>
                      </a:r>
                      <a:r>
                        <a:rPr lang="pt-PT" sz="1400" dirty="0">
                          <a:effectLst/>
                        </a:rPr>
                        <a:t>/[</a:t>
                      </a:r>
                      <a:r>
                        <a:rPr lang="el-GR" sz="1400" dirty="0">
                          <a:effectLst/>
                        </a:rPr>
                        <a:t>α </a:t>
                      </a:r>
                      <a:r>
                        <a:rPr lang="pt-PT" sz="1400" dirty="0">
                          <a:effectLst/>
                        </a:rPr>
                        <a:t>---]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CIPTP, n. 50; IGEP, n. 376.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</a:tr>
              <a:tr h="3895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Mértola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</a:rPr>
                        <a:t>Séc. VI</a:t>
                      </a:r>
                      <a:endParaRPr lang="pt-PT" sz="140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[-------] / [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</a:t>
                      </a:r>
                      <a:r>
                        <a:rPr lang="pt-PT" sz="1400" b="1" dirty="0" err="1">
                          <a:effectLst/>
                        </a:rPr>
                        <a:t>τάκ</a:t>
                      </a:r>
                      <a:r>
                        <a:rPr lang="pt-PT" sz="1400" b="1" dirty="0">
                          <a:effectLst/>
                        </a:rPr>
                        <a:t>]</a:t>
                      </a:r>
                      <a:r>
                        <a:rPr lang="pt-PT" sz="1400" b="1" dirty="0" err="1">
                          <a:effectLst/>
                        </a:rPr>
                        <a:t>ιτε</a:t>
                      </a:r>
                      <a:r>
                        <a:rPr lang="pt-PT" sz="1400" b="1" dirty="0">
                          <a:effectLst/>
                        </a:rPr>
                        <a:t> </a:t>
                      </a:r>
                      <a:r>
                        <a:rPr lang="pt-PT" sz="1400" dirty="0">
                          <a:effectLst/>
                        </a:rPr>
                        <a:t>/ </a:t>
                      </a:r>
                      <a:r>
                        <a:rPr lang="pt-PT" sz="1400" dirty="0" err="1">
                          <a:effectLst/>
                        </a:rPr>
                        <a:t>Εὐτύχης</a:t>
                      </a:r>
                      <a:r>
                        <a:rPr lang="pt-PT" sz="1400" dirty="0">
                          <a:effectLst/>
                        </a:rPr>
                        <a:t> / </a:t>
                      </a:r>
                      <a:r>
                        <a:rPr lang="pt-PT" sz="1400" dirty="0" err="1">
                          <a:effectLst/>
                        </a:rPr>
                        <a:t>Ἐστ</a:t>
                      </a:r>
                      <a:r>
                        <a:rPr lang="pt-PT" sz="1400" dirty="0">
                          <a:effectLst/>
                        </a:rPr>
                        <a:t>α</a:t>
                      </a:r>
                      <a:r>
                        <a:rPr lang="pt-PT" sz="1400" dirty="0" err="1">
                          <a:effectLst/>
                        </a:rPr>
                        <a:t>μίνι</a:t>
                      </a:r>
                      <a:r>
                        <a:rPr lang="pt-PT" sz="1400" dirty="0">
                          <a:effectLst/>
                        </a:rPr>
                        <a:t>/α</a:t>
                      </a:r>
                      <a:r>
                        <a:rPr lang="pt-PT" sz="1400" dirty="0" err="1">
                          <a:effectLst/>
                        </a:rPr>
                        <a:t>ς</a:t>
                      </a:r>
                      <a:r>
                        <a:rPr lang="pt-PT" sz="1400" dirty="0">
                          <a:effectLst/>
                        </a:rPr>
                        <a:t> ✝ </a:t>
                      </a:r>
                      <a:r>
                        <a:rPr lang="pt-PT" sz="1400" dirty="0" err="1">
                          <a:effectLst/>
                        </a:rPr>
                        <a:t>ἐτῶν</a:t>
                      </a:r>
                      <a:r>
                        <a:rPr lang="pt-PT" sz="1400" dirty="0">
                          <a:effectLst/>
                        </a:rPr>
                        <a:t> / </a:t>
                      </a:r>
                      <a:r>
                        <a:rPr lang="pt-PT" sz="1400" dirty="0" err="1">
                          <a:effectLst/>
                        </a:rPr>
                        <a:t>κη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</a:rPr>
                        <a:t>CIPTP, n. 58; IGEP, n. 377.</a:t>
                      </a:r>
                      <a:endParaRPr lang="pt-PT" sz="140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</a:tr>
              <a:tr h="3895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Mértola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[------] / [</a:t>
                      </a:r>
                      <a:r>
                        <a:rPr lang="el-GR" sz="1400" b="1" dirty="0" err="1">
                          <a:effectLst/>
                        </a:rPr>
                        <a:t>ἔνθα</a:t>
                      </a:r>
                      <a:r>
                        <a:rPr lang="el-GR" sz="1400" b="1" dirty="0">
                          <a:effectLst/>
                        </a:rPr>
                        <a:t> 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α]</a:t>
                      </a:r>
                      <a:r>
                        <a:rPr lang="pt-PT" sz="1400" b="1" dirty="0" err="1">
                          <a:effectLst/>
                        </a:rPr>
                        <a:t>τάκιτ</a:t>
                      </a:r>
                      <a:r>
                        <a:rPr lang="pt-PT" sz="1400" b="1" dirty="0">
                          <a:effectLst/>
                        </a:rPr>
                        <a:t>[</a:t>
                      </a:r>
                      <a:r>
                        <a:rPr lang="pt-PT" sz="1400" b="1" dirty="0" err="1">
                          <a:effectLst/>
                        </a:rPr>
                        <a:t>ε</a:t>
                      </a:r>
                      <a:r>
                        <a:rPr lang="pt-PT" sz="1400" dirty="0">
                          <a:effectLst/>
                        </a:rPr>
                        <a:t>] / [---]</a:t>
                      </a:r>
                      <a:r>
                        <a:rPr lang="pt-PT" sz="1400" dirty="0" err="1">
                          <a:effectLst/>
                        </a:rPr>
                        <a:t>το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ε</a:t>
                      </a:r>
                      <a:r>
                        <a:rPr lang="pt-PT" sz="1400" dirty="0">
                          <a:effectLst/>
                        </a:rPr>
                        <a:t>π</a:t>
                      </a:r>
                      <a:r>
                        <a:rPr lang="pt-PT" sz="1400" dirty="0" err="1">
                          <a:effectLst/>
                        </a:rPr>
                        <a:t>υ</a:t>
                      </a:r>
                      <a:r>
                        <a:rPr lang="pt-PT" sz="1400" dirty="0">
                          <a:effectLst/>
                        </a:rPr>
                        <a:t>(?)[---] / [------]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CIPTP, n. 59; IGEP, n. 380.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</a:tr>
              <a:tr h="5843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Mértola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 [------] / Α✝Ω </a:t>
                      </a:r>
                      <a:r>
                        <a:rPr lang="pt-PT" sz="1400" b="1" dirty="0" err="1">
                          <a:effectLst/>
                        </a:rPr>
                        <a:t>ἔν</a:t>
                      </a:r>
                      <a:r>
                        <a:rPr lang="pt-PT" sz="1400" b="1" dirty="0">
                          <a:effectLst/>
                        </a:rPr>
                        <a:t>[</a:t>
                      </a:r>
                      <a:r>
                        <a:rPr lang="pt-PT" sz="1400" b="1" dirty="0" err="1">
                          <a:effectLst/>
                        </a:rPr>
                        <a:t>θ</a:t>
                      </a:r>
                      <a:r>
                        <a:rPr lang="pt-PT" sz="1400" b="1" dirty="0">
                          <a:effectLst/>
                        </a:rPr>
                        <a:t>α 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</a:t>
                      </a:r>
                      <a:r>
                        <a:rPr lang="pt-PT" sz="1400" b="1" dirty="0" err="1">
                          <a:effectLst/>
                        </a:rPr>
                        <a:t>τά</a:t>
                      </a:r>
                      <a:r>
                        <a:rPr lang="pt-PT" sz="1400" b="1" dirty="0">
                          <a:effectLst/>
                        </a:rPr>
                        <a:t>]/</a:t>
                      </a:r>
                      <a:r>
                        <a:rPr lang="pt-PT" sz="1400" b="1" dirty="0" err="1">
                          <a:effectLst/>
                        </a:rPr>
                        <a:t>κιτ</a:t>
                      </a:r>
                      <a:r>
                        <a:rPr lang="pt-PT" sz="1400" b="1" dirty="0">
                          <a:effectLst/>
                        </a:rPr>
                        <a:t>[</a:t>
                      </a:r>
                      <a:r>
                        <a:rPr lang="pt-PT" sz="1400" b="1" dirty="0" err="1">
                          <a:effectLst/>
                        </a:rPr>
                        <a:t>ε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Εἰσι</a:t>
                      </a:r>
                      <a:r>
                        <a:rPr lang="pt-PT" sz="1400" dirty="0">
                          <a:effectLst/>
                        </a:rPr>
                        <a:t>]/</a:t>
                      </a:r>
                      <a:r>
                        <a:rPr lang="pt-PT" sz="1400" dirty="0" err="1">
                          <a:effectLst/>
                        </a:rPr>
                        <a:t>δώ</a:t>
                      </a:r>
                      <a:r>
                        <a:rPr lang="pt-PT" sz="1400" dirty="0">
                          <a:effectLst/>
                        </a:rPr>
                        <a:t>[</a:t>
                      </a:r>
                      <a:r>
                        <a:rPr lang="pt-PT" sz="1400" dirty="0" err="1">
                          <a:effectLst/>
                        </a:rPr>
                        <a:t>ρος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Στεφά</a:t>
                      </a:r>
                      <a:r>
                        <a:rPr lang="pt-PT" sz="1400" dirty="0">
                          <a:effectLst/>
                        </a:rPr>
                        <a:t>]/</a:t>
                      </a:r>
                      <a:r>
                        <a:rPr lang="pt-PT" sz="1400" dirty="0" err="1">
                          <a:effectLst/>
                        </a:rPr>
                        <a:t>νου</a:t>
                      </a:r>
                      <a:r>
                        <a:rPr lang="pt-PT" sz="1400" dirty="0">
                          <a:effectLst/>
                        </a:rPr>
                        <a:t>  </a:t>
                      </a:r>
                      <a:r>
                        <a:rPr lang="pt-PT" sz="1400" dirty="0" err="1">
                          <a:effectLst/>
                        </a:rPr>
                        <a:t>τ</a:t>
                      </a:r>
                      <a:r>
                        <a:rPr lang="pt-PT" sz="1400" dirty="0">
                          <a:effectLst/>
                        </a:rPr>
                        <a:t>[</a:t>
                      </a:r>
                      <a:r>
                        <a:rPr lang="pt-PT" sz="1400" dirty="0" err="1">
                          <a:effectLst/>
                        </a:rPr>
                        <a:t>έκνον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 smtClean="0">
                          <a:effectLst/>
                        </a:rPr>
                        <a:t>Θεo</a:t>
                      </a:r>
                      <a:r>
                        <a:rPr lang="el-GR" sz="1400" dirty="0" err="1" smtClean="0">
                          <a:effectLst/>
                        </a:rPr>
                        <a:t>ῦ</a:t>
                      </a:r>
                      <a:r>
                        <a:rPr lang="pt-PT" sz="1400" dirty="0" smtClean="0">
                          <a:effectLst/>
                        </a:rPr>
                        <a:t> </a:t>
                      </a:r>
                      <a:r>
                        <a:rPr lang="el-GR" sz="1400" dirty="0" err="1" smtClean="0">
                          <a:effectLst/>
                        </a:rPr>
                        <a:t>ἐ</a:t>
                      </a:r>
                      <a:r>
                        <a:rPr lang="pt-PT" sz="1400" dirty="0" err="1" smtClean="0">
                          <a:effectLst/>
                        </a:rPr>
                        <a:t>τ</a:t>
                      </a:r>
                      <a:r>
                        <a:rPr lang="pt-PT" sz="1400" dirty="0">
                          <a:effectLst/>
                        </a:rPr>
                        <a:t>]/</a:t>
                      </a:r>
                      <a:r>
                        <a:rPr lang="pt-PT" sz="1400" dirty="0" err="1">
                          <a:effectLst/>
                        </a:rPr>
                        <a:t>ῶ</a:t>
                      </a: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ν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pt-PT" sz="1400" dirty="0" err="1">
                          <a:effectLst/>
                        </a:rPr>
                        <a:t>ε</a:t>
                      </a:r>
                      <a:r>
                        <a:rPr lang="el-GR" sz="1400" dirty="0">
                          <a:effectLst/>
                        </a:rPr>
                        <a:t>υ</a:t>
                      </a:r>
                      <a:r>
                        <a:rPr lang="pt-PT" sz="1400" dirty="0">
                          <a:effectLst/>
                        </a:rPr>
                        <a:t>[---]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CIPTP, n. 61; IGEP, n. 374.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</a:tr>
              <a:tr h="7453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Mértola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el-GR" sz="1400" b="1" dirty="0" err="1">
                          <a:effectLst/>
                        </a:rPr>
                        <a:t>ἔνθα</a:t>
                      </a:r>
                      <a:r>
                        <a:rPr lang="el-GR" sz="1400" b="1" dirty="0">
                          <a:effectLst/>
                        </a:rPr>
                        <a:t> κ</a:t>
                      </a:r>
                      <a:r>
                        <a:rPr lang="pt-PT" sz="1400" b="1" dirty="0">
                          <a:effectLst/>
                        </a:rPr>
                        <a:t>/</a:t>
                      </a:r>
                      <a:r>
                        <a:rPr lang="el-GR" sz="1400" b="1" dirty="0" err="1">
                          <a:effectLst/>
                        </a:rPr>
                        <a:t>ατάκιτ</a:t>
                      </a:r>
                      <a:r>
                        <a:rPr lang="pt-PT" sz="1400" b="1" dirty="0">
                          <a:effectLst/>
                        </a:rPr>
                        <a:t>/</a:t>
                      </a:r>
                      <a:r>
                        <a:rPr lang="pt-PT" sz="1400" b="1" dirty="0" err="1">
                          <a:effectLst/>
                        </a:rPr>
                        <a:t>ε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Πέτρο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 smtClean="0">
                          <a:effectLst/>
                        </a:rPr>
                        <a:t>υἰ</a:t>
                      </a:r>
                      <a:r>
                        <a:rPr lang="pt-PT" sz="1400" dirty="0" smtClean="0">
                          <a:effectLst/>
                        </a:rPr>
                        <a:t>&lt;</a:t>
                      </a:r>
                      <a:r>
                        <a:rPr lang="el-GR" sz="1400" dirty="0" err="1" smtClean="0">
                          <a:effectLst/>
                        </a:rPr>
                        <a:t>ὸ</a:t>
                      </a:r>
                      <a:r>
                        <a:rPr lang="pt-PT" sz="1400" dirty="0" smtClean="0">
                          <a:effectLst/>
                        </a:rPr>
                        <a:t>&gt;</a:t>
                      </a:r>
                      <a:r>
                        <a:rPr lang="pt-PT" sz="1400" dirty="0" err="1" smtClean="0">
                          <a:effectLst/>
                        </a:rPr>
                        <a:t>ς</a:t>
                      </a:r>
                      <a:r>
                        <a:rPr lang="pt-PT" sz="1400" dirty="0" smtClean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φύ</a:t>
                      </a: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el-GR" sz="1400" dirty="0" err="1">
                          <a:effectLst/>
                        </a:rPr>
                        <a:t>λτατος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pt-PT" sz="1400" dirty="0" err="1">
                          <a:effectLst/>
                        </a:rPr>
                        <a:t>ἔ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ζησεν</a:t>
                      </a:r>
                      <a:r>
                        <a:rPr lang="pt-PT" sz="1400" dirty="0">
                          <a:effectLst/>
                        </a:rPr>
                        <a:t> /</a:t>
                      </a:r>
                      <a:r>
                        <a:rPr lang="pt-PT" sz="1400" dirty="0" err="1">
                          <a:effectLst/>
                        </a:rPr>
                        <a:t>ἔτη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ιε</a:t>
                      </a:r>
                      <a:r>
                        <a:rPr lang="pt-PT" sz="1400" dirty="0">
                          <a:effectLst/>
                        </a:rPr>
                        <a:t>’ 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Alves-Dias, Gaspar, Lopes, n. 1; IGEP, n. 379.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</a:tr>
              <a:tr h="7453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Mértola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>
                          <a:effectLst/>
                        </a:rPr>
                        <a:t>Séc. VI</a:t>
                      </a:r>
                      <a:endParaRPr lang="pt-PT" sz="140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[</a:t>
                      </a:r>
                      <a:r>
                        <a:rPr lang="pt-PT" sz="1400" b="1" dirty="0" err="1">
                          <a:effectLst/>
                        </a:rPr>
                        <a:t>ἔν</a:t>
                      </a:r>
                      <a:r>
                        <a:rPr lang="pt-PT" sz="1400" b="1" dirty="0">
                          <a:effectLst/>
                        </a:rPr>
                        <a:t>]</a:t>
                      </a:r>
                      <a:r>
                        <a:rPr lang="pt-PT" sz="1400" b="1" dirty="0" err="1">
                          <a:effectLst/>
                        </a:rPr>
                        <a:t>θ</a:t>
                      </a:r>
                      <a:r>
                        <a:rPr lang="pt-PT" sz="1400" b="1" dirty="0">
                          <a:effectLst/>
                        </a:rPr>
                        <a:t>α 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[α</a:t>
                      </a:r>
                      <a:r>
                        <a:rPr lang="pt-PT" sz="1400" b="1" dirty="0" err="1">
                          <a:effectLst/>
                        </a:rPr>
                        <a:t>τάκιτε</a:t>
                      </a:r>
                      <a:r>
                        <a:rPr lang="pt-PT" sz="1400" dirty="0">
                          <a:effectLst/>
                        </a:rPr>
                        <a:t>] / [------]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Alves-Dias, Gaspar, Lopes, n. 10; IGEP, n. 382.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</a:tr>
              <a:tr h="3895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Mértola (?)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pt-PT" sz="1400" b="1" dirty="0" err="1">
                          <a:effectLst/>
                        </a:rPr>
                        <a:t>ἔνθ</a:t>
                      </a:r>
                      <a:r>
                        <a:rPr lang="pt-PT" sz="1400" b="1" dirty="0">
                          <a:effectLst/>
                        </a:rPr>
                        <a:t>[α] / 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</a:t>
                      </a:r>
                      <a:r>
                        <a:rPr lang="pt-PT" sz="1400" b="1" dirty="0" err="1">
                          <a:effectLst/>
                        </a:rPr>
                        <a:t>τά</a:t>
                      </a:r>
                      <a:r>
                        <a:rPr lang="pt-PT" sz="1400" b="1" dirty="0">
                          <a:effectLst/>
                        </a:rPr>
                        <a:t>[</a:t>
                      </a:r>
                      <a:r>
                        <a:rPr lang="pt-PT" sz="1400" b="1" dirty="0" err="1">
                          <a:effectLst/>
                        </a:rPr>
                        <a:t>κι</a:t>
                      </a:r>
                      <a:r>
                        <a:rPr lang="pt-PT" sz="1400" b="1" dirty="0">
                          <a:effectLst/>
                        </a:rPr>
                        <a:t>]/</a:t>
                      </a:r>
                      <a:r>
                        <a:rPr lang="pt-PT" sz="1400" b="1" dirty="0" err="1">
                          <a:effectLst/>
                        </a:rPr>
                        <a:t>τε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δ</a:t>
                      </a:r>
                      <a:r>
                        <a:rPr lang="pt-PT" sz="1400" dirty="0">
                          <a:effectLst/>
                        </a:rPr>
                        <a:t>[---] / ------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CIPTP, n. 99; IGEP, n. 385.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41821" marR="4182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329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9934" y="0"/>
            <a:ext cx="9692640" cy="802640"/>
          </a:xfrm>
        </p:spPr>
        <p:txBody>
          <a:bodyPr>
            <a:normAutofit/>
          </a:bodyPr>
          <a:lstStyle/>
          <a:p>
            <a:r>
              <a:rPr lang="pt-PT" sz="2000" dirty="0">
                <a:latin typeface="+mn-lt"/>
              </a:rPr>
              <a:t>Alterações ortográficas?</a:t>
            </a:r>
            <a:br>
              <a:rPr lang="pt-PT" sz="2000" dirty="0">
                <a:latin typeface="+mn-lt"/>
              </a:rPr>
            </a:br>
            <a:r>
              <a:rPr lang="en-GB" sz="2000" dirty="0" smtClean="0">
                <a:latin typeface="+mn-lt"/>
              </a:rPr>
              <a:t>a) </a:t>
            </a:r>
            <a:r>
              <a:rPr lang="el-GR" sz="2000" dirty="0" err="1" smtClean="0">
                <a:latin typeface="+mn-lt"/>
              </a:rPr>
              <a:t>ἔνθα</a:t>
            </a:r>
            <a:r>
              <a:rPr lang="el-GR" sz="2000" dirty="0" smtClean="0">
                <a:latin typeface="+mn-lt"/>
              </a:rPr>
              <a:t> </a:t>
            </a:r>
            <a:r>
              <a:rPr lang="el-GR" sz="2000" dirty="0" err="1" smtClean="0">
                <a:latin typeface="+mn-lt"/>
              </a:rPr>
              <a:t>κατάκιτε</a:t>
            </a:r>
            <a:endParaRPr lang="en-GB" sz="2000" dirty="0">
              <a:latin typeface="+mn-lt"/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142983"/>
              </p:ext>
            </p:extLst>
          </p:nvPr>
        </p:nvGraphicFramePr>
        <p:xfrm>
          <a:off x="798654" y="698468"/>
          <a:ext cx="10053920" cy="55402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8044"/>
                <a:gridCol w="1336684"/>
                <a:gridCol w="6601579"/>
                <a:gridCol w="1427613"/>
              </a:tblGrid>
              <a:tr h="186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100" dirty="0">
                          <a:effectLst/>
                        </a:rPr>
                        <a:t>Mérida</a:t>
                      </a:r>
                      <a:endParaRPr lang="pt-PT" sz="11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100" dirty="0">
                          <a:effectLst/>
                        </a:rPr>
                        <a:t> </a:t>
                      </a:r>
                      <a:endParaRPr lang="pt-PT" sz="11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100" dirty="0">
                          <a:effectLst/>
                        </a:rPr>
                        <a:t> </a:t>
                      </a:r>
                      <a:endParaRPr lang="pt-PT" sz="11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100" dirty="0">
                          <a:effectLst/>
                        </a:rPr>
                        <a:t> </a:t>
                      </a:r>
                      <a:endParaRPr lang="pt-PT" sz="11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</a:tr>
              <a:tr h="642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a. 539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(in </a:t>
                      </a:r>
                      <a:r>
                        <a:rPr lang="pt-PT" sz="1400" dirty="0" err="1">
                          <a:effectLst/>
                        </a:rPr>
                        <a:t>laurea</a:t>
                      </a:r>
                      <a:r>
                        <a:rPr lang="pt-PT" sz="1400" dirty="0">
                          <a:effectLst/>
                        </a:rPr>
                        <a:t>) 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pt-PT" sz="1400" b="1" dirty="0">
                          <a:effectLst/>
                        </a:rPr>
                        <a:t>/</a:t>
                      </a:r>
                      <a:r>
                        <a:rPr lang="el-GR" sz="1400" b="1" dirty="0" err="1">
                          <a:effectLst/>
                        </a:rPr>
                        <a:t>ἤνθα</a:t>
                      </a:r>
                      <a:r>
                        <a:rPr lang="pt-PT" sz="1400" b="1" dirty="0">
                          <a:effectLst/>
                        </a:rPr>
                        <a:t> / 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</a:t>
                      </a:r>
                      <a:r>
                        <a:rPr lang="pt-PT" sz="1400" b="1" dirty="0" err="1">
                          <a:effectLst/>
                        </a:rPr>
                        <a:t>τάκιτη</a:t>
                      </a:r>
                      <a:r>
                        <a:rPr lang="pt-PT" sz="1400" b="1" dirty="0">
                          <a:effectLst/>
                        </a:rPr>
                        <a:t> </a:t>
                      </a:r>
                      <a:r>
                        <a:rPr lang="pt-PT" sz="1400" dirty="0">
                          <a:effectLst/>
                        </a:rPr>
                        <a:t>/ </a:t>
                      </a:r>
                      <a:r>
                        <a:rPr lang="pt-PT" sz="1400" dirty="0" err="1">
                          <a:effectLst/>
                        </a:rPr>
                        <a:t>Σ</a:t>
                      </a:r>
                      <a:r>
                        <a:rPr lang="pt-PT" sz="1400" dirty="0">
                          <a:effectLst/>
                        </a:rPr>
                        <a:t>α</a:t>
                      </a:r>
                      <a:r>
                        <a:rPr lang="pt-PT" sz="1400" dirty="0" err="1">
                          <a:effectLst/>
                        </a:rPr>
                        <a:t>τούρν</a:t>
                      </a:r>
                      <a:r>
                        <a:rPr lang="pt-PT" sz="1400" dirty="0">
                          <a:effectLst/>
                        </a:rPr>
                        <a:t>α </a:t>
                      </a:r>
                      <a:r>
                        <a:rPr lang="pt-PT" sz="1400" dirty="0" err="1">
                          <a:effectLst/>
                        </a:rPr>
                        <a:t>ἤ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ζησην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ἠν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ἰ</a:t>
                      </a:r>
                      <a:r>
                        <a:rPr lang="pt-PT" sz="1400" dirty="0">
                          <a:effectLst/>
                        </a:rPr>
                        <a:t>/</a:t>
                      </a:r>
                      <a:r>
                        <a:rPr lang="pt-PT" sz="1400" dirty="0" err="1">
                          <a:effectLst/>
                        </a:rPr>
                        <a:t>ρήνῃ</a:t>
                      </a:r>
                      <a:r>
                        <a:rPr lang="pt-PT" sz="1400" dirty="0">
                          <a:effectLst/>
                        </a:rPr>
                        <a:t> ‘</a:t>
                      </a:r>
                      <a:r>
                        <a:rPr lang="el-GR" sz="1400" dirty="0">
                          <a:effectLst/>
                        </a:rPr>
                        <a:t>τη </a:t>
                      </a:r>
                      <a:r>
                        <a:rPr lang="el-GR" sz="1400" dirty="0" err="1">
                          <a:effectLst/>
                        </a:rPr>
                        <a:t>λε</a:t>
                      </a:r>
                      <a:r>
                        <a:rPr lang="pt-PT" sz="1400" dirty="0">
                          <a:effectLst/>
                        </a:rPr>
                        <a:t>’/ </a:t>
                      </a:r>
                      <a:r>
                        <a:rPr lang="pt-PT" sz="1400" dirty="0" err="1">
                          <a:effectLst/>
                        </a:rPr>
                        <a:t>ἠκυμήθη</a:t>
                      </a:r>
                      <a:r>
                        <a:rPr lang="pt-PT" sz="1400" dirty="0">
                          <a:effectLst/>
                        </a:rPr>
                        <a:t> / </a:t>
                      </a:r>
                      <a:r>
                        <a:rPr lang="pt-PT" sz="1400" dirty="0" err="1">
                          <a:effectLst/>
                        </a:rPr>
                        <a:t>δὲ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μηνέ</a:t>
                      </a:r>
                      <a:r>
                        <a:rPr lang="pt-PT" sz="1400" dirty="0">
                          <a:effectLst/>
                        </a:rPr>
                        <a:t> / </a:t>
                      </a:r>
                      <a:r>
                        <a:rPr lang="pt-PT" sz="1400" dirty="0" err="1">
                          <a:effectLst/>
                        </a:rPr>
                        <a:t>Μ</a:t>
                      </a:r>
                      <a:r>
                        <a:rPr lang="pt-PT" sz="1400" dirty="0">
                          <a:effectLst/>
                        </a:rPr>
                        <a:t>α&lt;</a:t>
                      </a:r>
                      <a:r>
                        <a:rPr lang="el-GR" sz="1400" dirty="0">
                          <a:effectLst/>
                        </a:rPr>
                        <a:t>ρ</a:t>
                      </a:r>
                      <a:r>
                        <a:rPr lang="pt-PT" sz="1400" dirty="0">
                          <a:effectLst/>
                        </a:rPr>
                        <a:t>&gt;</a:t>
                      </a:r>
                      <a:r>
                        <a:rPr lang="pt-PT" sz="1400" dirty="0" err="1">
                          <a:effectLst/>
                        </a:rPr>
                        <a:t>τίῳ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κς</a:t>
                      </a:r>
                      <a:r>
                        <a:rPr lang="pt-PT" sz="1400" dirty="0">
                          <a:effectLst/>
                        </a:rPr>
                        <a:t>’ / </a:t>
                      </a:r>
                      <a:r>
                        <a:rPr lang="el-GR" sz="1400" dirty="0" err="1">
                          <a:effectLst/>
                        </a:rPr>
                        <a:t>ἤρα</a:t>
                      </a:r>
                      <a:r>
                        <a:rPr lang="el-GR" sz="1400" dirty="0">
                          <a:effectLst/>
                        </a:rPr>
                        <a:t> </a:t>
                      </a:r>
                      <a:r>
                        <a:rPr lang="el-GR" sz="1400" dirty="0" err="1">
                          <a:effectLst/>
                        </a:rPr>
                        <a:t>φοζ</a:t>
                      </a:r>
                      <a:r>
                        <a:rPr lang="pt-PT" sz="1400" dirty="0">
                          <a:effectLst/>
                        </a:rPr>
                        <a:t>’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180; IGEP, n. 400.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</a:tr>
              <a:tr h="642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(in </a:t>
                      </a:r>
                      <a:r>
                        <a:rPr lang="pt-PT" sz="1400" dirty="0" err="1">
                          <a:effectLst/>
                        </a:rPr>
                        <a:t>laurea</a:t>
                      </a:r>
                      <a:r>
                        <a:rPr lang="pt-PT" sz="1400" dirty="0">
                          <a:effectLst/>
                        </a:rPr>
                        <a:t>) / 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b="1" dirty="0">
                          <a:effectLst/>
                        </a:rPr>
                        <a:t>) </a:t>
                      </a:r>
                      <a:r>
                        <a:rPr lang="pt-PT" sz="1400" b="1" dirty="0" err="1">
                          <a:effectLst/>
                        </a:rPr>
                        <a:t>ἔν</a:t>
                      </a:r>
                      <a:r>
                        <a:rPr lang="pt-PT" sz="1400" dirty="0">
                          <a:effectLst/>
                        </a:rPr>
                        <a:t>[(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)]/</a:t>
                      </a:r>
                      <a:r>
                        <a:rPr lang="pt-PT" sz="1400" b="1" dirty="0" err="1">
                          <a:effectLst/>
                        </a:rPr>
                        <a:t>θ</a:t>
                      </a:r>
                      <a:r>
                        <a:rPr lang="pt-PT" sz="1400" b="1" dirty="0">
                          <a:effectLst/>
                        </a:rPr>
                        <a:t>α 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</a:t>
                      </a:r>
                      <a:r>
                        <a:rPr lang="pt-PT" sz="1400" b="1" dirty="0" err="1">
                          <a:effectLst/>
                        </a:rPr>
                        <a:t>τά</a:t>
                      </a:r>
                      <a:r>
                        <a:rPr lang="pt-PT" sz="1400" b="1" dirty="0">
                          <a:effectLst/>
                        </a:rPr>
                        <a:t>[</a:t>
                      </a:r>
                      <a:r>
                        <a:rPr lang="pt-PT" sz="1400" b="1" dirty="0" err="1">
                          <a:effectLst/>
                        </a:rPr>
                        <a:t>κι</a:t>
                      </a:r>
                      <a:r>
                        <a:rPr lang="pt-PT" sz="1400" b="1" dirty="0">
                          <a:effectLst/>
                        </a:rPr>
                        <a:t>]/</a:t>
                      </a:r>
                      <a:r>
                        <a:rPr lang="pt-PT" sz="1400" b="1" dirty="0" err="1">
                          <a:effectLst/>
                        </a:rPr>
                        <a:t>τη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Σ</a:t>
                      </a:r>
                      <a:r>
                        <a:rPr lang="pt-PT" sz="1400" dirty="0">
                          <a:effectLst/>
                        </a:rPr>
                        <a:t>α</a:t>
                      </a:r>
                      <a:r>
                        <a:rPr lang="pt-PT" sz="1400" dirty="0" err="1">
                          <a:effectLst/>
                        </a:rPr>
                        <a:t>ν</a:t>
                      </a:r>
                      <a:r>
                        <a:rPr lang="pt-PT" sz="1400" dirty="0">
                          <a:effectLst/>
                        </a:rPr>
                        <a:t>β[</a:t>
                      </a:r>
                      <a:r>
                        <a:rPr lang="pt-PT" sz="1400" dirty="0" err="1">
                          <a:effectLst/>
                        </a:rPr>
                        <a:t>άτιο</a:t>
                      </a:r>
                      <a:r>
                        <a:rPr lang="pt-PT" sz="1400" dirty="0">
                          <a:effectLst/>
                        </a:rPr>
                        <a:t>]/[</a:t>
                      </a:r>
                      <a:r>
                        <a:rPr lang="pt-PT" sz="1400" dirty="0" err="1">
                          <a:effectLst/>
                        </a:rPr>
                        <a:t>ς</a:t>
                      </a:r>
                      <a:r>
                        <a:rPr lang="pt-PT" sz="1400" dirty="0">
                          <a:effectLst/>
                        </a:rPr>
                        <a:t>] </a:t>
                      </a:r>
                      <a:r>
                        <a:rPr lang="pt-PT" sz="1400" dirty="0" err="1">
                          <a:effectLst/>
                        </a:rPr>
                        <a:t>διάκον</a:t>
                      </a:r>
                      <a:r>
                        <a:rPr lang="pt-PT" sz="1400" dirty="0">
                          <a:effectLst/>
                        </a:rPr>
                        <a:t>[</a:t>
                      </a:r>
                      <a:r>
                        <a:rPr lang="pt-PT" sz="1400" dirty="0" err="1">
                          <a:effectLst/>
                        </a:rPr>
                        <a:t>ος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Λι</a:t>
                      </a:r>
                      <a:r>
                        <a:rPr lang="pt-PT" sz="1400" dirty="0">
                          <a:effectLst/>
                        </a:rPr>
                        <a:t>]/β</a:t>
                      </a:r>
                      <a:r>
                        <a:rPr lang="pt-PT" sz="1400" dirty="0" err="1">
                          <a:effectLst/>
                        </a:rPr>
                        <a:t>ισινδε</a:t>
                      </a:r>
                      <a:r>
                        <a:rPr lang="pt-PT" sz="1400" dirty="0">
                          <a:effectLst/>
                        </a:rPr>
                        <a:t>[</a:t>
                      </a:r>
                      <a:r>
                        <a:rPr lang="pt-PT" sz="1400" dirty="0" err="1">
                          <a:effectLst/>
                        </a:rPr>
                        <a:t>οὺς</a:t>
                      </a:r>
                      <a:r>
                        <a:rPr lang="pt-PT" sz="1400" dirty="0">
                          <a:effectLst/>
                        </a:rPr>
                        <a:t>] / ΙΗ?[--] 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181; IGEP, n. 405.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</a:tr>
              <a:tr h="642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(in </a:t>
                      </a:r>
                      <a:r>
                        <a:rPr lang="pt-PT" sz="1400" dirty="0" err="1">
                          <a:effectLst/>
                        </a:rPr>
                        <a:t>laurea</a:t>
                      </a:r>
                      <a:r>
                        <a:rPr lang="pt-PT" sz="1400" dirty="0">
                          <a:effectLst/>
                        </a:rPr>
                        <a:t>) / 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) [</a:t>
                      </a:r>
                      <a:r>
                        <a:rPr lang="pt-PT" sz="1400" b="1" dirty="0" err="1">
                          <a:effectLst/>
                        </a:rPr>
                        <a:t>ἔνθ</a:t>
                      </a:r>
                      <a:r>
                        <a:rPr lang="pt-PT" sz="1400" b="1" dirty="0">
                          <a:effectLst/>
                        </a:rPr>
                        <a:t>α 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α]/</a:t>
                      </a:r>
                      <a:r>
                        <a:rPr lang="pt-PT" sz="1400" b="1" dirty="0" err="1">
                          <a:effectLst/>
                        </a:rPr>
                        <a:t>τάκ</a:t>
                      </a:r>
                      <a:r>
                        <a:rPr lang="pt-PT" sz="1400" b="1" dirty="0">
                          <a:effectLst/>
                        </a:rPr>
                        <a:t>[</a:t>
                      </a:r>
                      <a:r>
                        <a:rPr lang="pt-PT" sz="1400" b="1" dirty="0" err="1">
                          <a:effectLst/>
                        </a:rPr>
                        <a:t>ιτε</a:t>
                      </a:r>
                      <a:r>
                        <a:rPr lang="pt-PT" sz="1400" b="1" dirty="0">
                          <a:effectLst/>
                        </a:rPr>
                        <a:t> </a:t>
                      </a:r>
                      <a:r>
                        <a:rPr lang="pt-PT" sz="1400" dirty="0">
                          <a:effectLst/>
                        </a:rPr>
                        <a:t>---] / ΤΩΣΥ[-----] / </a:t>
                      </a:r>
                      <a:r>
                        <a:rPr lang="pt-PT" sz="1400" dirty="0" err="1">
                          <a:effectLst/>
                        </a:rPr>
                        <a:t>θυρε</a:t>
                      </a:r>
                      <a:r>
                        <a:rPr lang="pt-PT" sz="1400" dirty="0">
                          <a:effectLst/>
                        </a:rPr>
                        <a:t>[-----] / [---]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189; IGEP, n. 406.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</a:tr>
              <a:tr h="2141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a. 576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[</a:t>
                      </a:r>
                      <a:r>
                        <a:rPr lang="pt-PT" sz="1400" b="1" dirty="0" err="1">
                          <a:effectLst/>
                        </a:rPr>
                        <a:t>ἔνθ</a:t>
                      </a:r>
                      <a:r>
                        <a:rPr lang="pt-PT" sz="1400" b="1" dirty="0">
                          <a:effectLst/>
                        </a:rPr>
                        <a:t>α 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</a:t>
                      </a:r>
                      <a:r>
                        <a:rPr lang="pt-PT" sz="1400" b="1" dirty="0" err="1">
                          <a:effectLst/>
                        </a:rPr>
                        <a:t>τάκιτε</a:t>
                      </a:r>
                      <a:r>
                        <a:rPr lang="pt-PT" sz="1400" dirty="0">
                          <a:effectLst/>
                        </a:rPr>
                        <a:t>] ? / [---]ΕΜ[---] / [---]</a:t>
                      </a:r>
                      <a:r>
                        <a:rPr lang="pt-PT" sz="1400" dirty="0" err="1">
                          <a:effectLst/>
                        </a:rPr>
                        <a:t>ωγίω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μη</a:t>
                      </a:r>
                      <a:r>
                        <a:rPr lang="pt-PT" sz="1400" dirty="0" smtClean="0">
                          <a:effectLst/>
                        </a:rPr>
                        <a:t>(?) </a:t>
                      </a:r>
                      <a:r>
                        <a:rPr lang="pt-PT" sz="1400" dirty="0">
                          <a:effectLst/>
                        </a:rPr>
                        <a:t>/ [---]s </a:t>
                      </a:r>
                      <a:r>
                        <a:rPr lang="el-GR" sz="1400" dirty="0" err="1">
                          <a:effectLst/>
                        </a:rPr>
                        <a:t>ἐρα</a:t>
                      </a:r>
                      <a:r>
                        <a:rPr lang="pt-PT" sz="1400" dirty="0">
                          <a:effectLst/>
                        </a:rPr>
                        <a:t> / </a:t>
                      </a:r>
                      <a:r>
                        <a:rPr lang="pt-PT" sz="1400" dirty="0" err="1">
                          <a:effectLst/>
                        </a:rPr>
                        <a:t>χιδ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IGEP, n. 408.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</a:tr>
              <a:tr h="642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1" dirty="0" err="1">
                          <a:effectLst/>
                        </a:rPr>
                        <a:t>ἔνθ</a:t>
                      </a:r>
                      <a:r>
                        <a:rPr lang="pt-PT" sz="1400" b="1" dirty="0">
                          <a:effectLst/>
                        </a:rPr>
                        <a:t>α [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α]/</a:t>
                      </a:r>
                      <a:r>
                        <a:rPr lang="pt-PT" sz="1400" b="1" dirty="0" err="1">
                          <a:effectLst/>
                        </a:rPr>
                        <a:t>τάκιτη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Μ</a:t>
                      </a:r>
                      <a:r>
                        <a:rPr lang="pt-PT" sz="1400" dirty="0">
                          <a:effectLst/>
                        </a:rPr>
                        <a:t>[</a:t>
                      </a:r>
                      <a:r>
                        <a:rPr lang="pt-PT" sz="1400" dirty="0" err="1">
                          <a:effectLst/>
                        </a:rPr>
                        <a:t>ο</a:t>
                      </a:r>
                      <a:r>
                        <a:rPr lang="pt-PT" sz="1400" dirty="0">
                          <a:effectLst/>
                        </a:rPr>
                        <a:t>]/</a:t>
                      </a:r>
                      <a:r>
                        <a:rPr lang="pt-PT" sz="1400" dirty="0" err="1">
                          <a:effectLst/>
                        </a:rPr>
                        <a:t>ντ</a:t>
                      </a:r>
                      <a:r>
                        <a:rPr lang="pt-PT" sz="1400" dirty="0">
                          <a:effectLst/>
                        </a:rPr>
                        <a:t>α</a:t>
                      </a:r>
                      <a:r>
                        <a:rPr lang="pt-PT" sz="1400" dirty="0" err="1">
                          <a:effectLst/>
                        </a:rPr>
                        <a:t>νός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185; IGEP, n. 409.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</a:tr>
              <a:tr h="642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[(</a:t>
                      </a:r>
                      <a:r>
                        <a:rPr lang="pt-PT" sz="1400" dirty="0" err="1">
                          <a:effectLst/>
                        </a:rPr>
                        <a:t>crux</a:t>
                      </a:r>
                      <a:r>
                        <a:rPr lang="pt-PT" sz="1400" dirty="0">
                          <a:effectLst/>
                        </a:rPr>
                        <a:t>?) </a:t>
                      </a:r>
                      <a:r>
                        <a:rPr lang="pt-PT" sz="1400" b="1" dirty="0" err="1">
                          <a:effectLst/>
                        </a:rPr>
                        <a:t>ἔν</a:t>
                      </a:r>
                      <a:r>
                        <a:rPr lang="pt-PT" sz="1400" b="1" dirty="0">
                          <a:effectLst/>
                        </a:rPr>
                        <a:t>]</a:t>
                      </a:r>
                      <a:r>
                        <a:rPr lang="pt-PT" sz="1400" b="1" dirty="0" err="1">
                          <a:effectLst/>
                        </a:rPr>
                        <a:t>θ</a:t>
                      </a:r>
                      <a:r>
                        <a:rPr lang="pt-PT" sz="1400" b="1" dirty="0">
                          <a:effectLst/>
                        </a:rPr>
                        <a:t>α 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</a:t>
                      </a:r>
                      <a:r>
                        <a:rPr lang="pt-PT" sz="1400" b="1" dirty="0" err="1">
                          <a:effectLst/>
                        </a:rPr>
                        <a:t>τάκιτε</a:t>
                      </a:r>
                      <a:r>
                        <a:rPr lang="pt-PT" sz="1400" dirty="0">
                          <a:effectLst/>
                        </a:rPr>
                        <a:t> / [---]</a:t>
                      </a:r>
                      <a:r>
                        <a:rPr lang="pt-PT" sz="1400" dirty="0" err="1">
                          <a:effectLst/>
                        </a:rPr>
                        <a:t>ώ</a:t>
                      </a:r>
                      <a:r>
                        <a:rPr lang="pt-PT" sz="1400" dirty="0">
                          <a:effectLst/>
                        </a:rPr>
                        <a:t>?</a:t>
                      </a:r>
                      <a:r>
                        <a:rPr lang="el-GR" sz="1400" dirty="0" err="1">
                          <a:effectLst/>
                        </a:rPr>
                        <a:t>δορος</a:t>
                      </a:r>
                      <a:r>
                        <a:rPr lang="el-GR" sz="1400" dirty="0">
                          <a:effectLst/>
                        </a:rPr>
                        <a:t> Με</a:t>
                      </a:r>
                      <a:r>
                        <a:rPr lang="pt-PT" sz="1400" dirty="0">
                          <a:effectLst/>
                        </a:rPr>
                        <a:t>/[---]</a:t>
                      </a:r>
                      <a:r>
                        <a:rPr lang="pt-PT" sz="1400" dirty="0" err="1">
                          <a:effectLst/>
                        </a:rPr>
                        <a:t>ος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σοσθὶς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vac</a:t>
                      </a:r>
                      <a:r>
                        <a:rPr lang="pt-PT" sz="1400" dirty="0">
                          <a:effectLst/>
                        </a:rPr>
                        <a:t>./ [</a:t>
                      </a:r>
                      <a:r>
                        <a:rPr lang="pt-PT" sz="1400" dirty="0" err="1">
                          <a:effectLst/>
                        </a:rPr>
                        <a:t>ἐκ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 smtClean="0">
                          <a:effectLst/>
                        </a:rPr>
                        <a:t>τ</a:t>
                      </a:r>
                      <a:r>
                        <a:rPr lang="pt-PT" sz="1400" dirty="0" smtClean="0">
                          <a:effectLst/>
                        </a:rPr>
                        <a:t>](</a:t>
                      </a:r>
                      <a:r>
                        <a:rPr lang="pt-PT" sz="1400" dirty="0" err="1" smtClean="0">
                          <a:effectLst/>
                        </a:rPr>
                        <a:t>vac</a:t>
                      </a:r>
                      <a:r>
                        <a:rPr lang="pt-PT" sz="1400" dirty="0" smtClean="0">
                          <a:effectLst/>
                        </a:rPr>
                        <a:t>.)</a:t>
                      </a:r>
                      <a:r>
                        <a:rPr lang="pt-PT" sz="1400" dirty="0" err="1" smtClean="0">
                          <a:effectLst/>
                        </a:rPr>
                        <a:t>οῦ</a:t>
                      </a:r>
                      <a:r>
                        <a:rPr lang="pt-PT" sz="1400" dirty="0" smtClean="0">
                          <a:effectLst/>
                        </a:rPr>
                        <a:t> </a:t>
                      </a:r>
                      <a:r>
                        <a:rPr lang="pt-PT" sz="1400" dirty="0">
                          <a:effectLst/>
                        </a:rPr>
                        <a:t>π</a:t>
                      </a:r>
                      <a:r>
                        <a:rPr lang="pt-PT" sz="1400" dirty="0" err="1">
                          <a:effectLst/>
                        </a:rPr>
                        <a:t>λοίου</a:t>
                      </a:r>
                      <a:r>
                        <a:rPr lang="pt-PT" sz="1400" dirty="0">
                          <a:effectLst/>
                        </a:rPr>
                        <a:t> / [</a:t>
                      </a:r>
                      <a:r>
                        <a:rPr lang="pt-PT" sz="1400" dirty="0" err="1">
                          <a:effectLst/>
                        </a:rPr>
                        <a:t>ὑ</a:t>
                      </a:r>
                      <a:r>
                        <a:rPr lang="pt-PT" sz="1400" dirty="0">
                          <a:effectLst/>
                        </a:rPr>
                        <a:t>π</a:t>
                      </a:r>
                      <a:r>
                        <a:rPr lang="pt-PT" sz="1400" dirty="0" err="1">
                          <a:effectLst/>
                        </a:rPr>
                        <a:t>ὸ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χ</a:t>
                      </a:r>
                      <a:r>
                        <a:rPr lang="pt-PT" sz="1400" dirty="0">
                          <a:effectLst/>
                        </a:rPr>
                        <a:t>]</a:t>
                      </a:r>
                      <a:r>
                        <a:rPr lang="pt-PT" sz="1400" dirty="0" err="1">
                          <a:effectLst/>
                        </a:rPr>
                        <a:t>θονός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182; IGEP, n. 410.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</a:tr>
              <a:tr h="642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[---] / [</a:t>
                      </a:r>
                      <a:r>
                        <a:rPr lang="el-GR" sz="1400" b="1" dirty="0" err="1">
                          <a:effectLst/>
                        </a:rPr>
                        <a:t>ἔνθα</a:t>
                      </a:r>
                      <a:r>
                        <a:rPr lang="el-GR" sz="1400" b="1" dirty="0">
                          <a:effectLst/>
                        </a:rPr>
                        <a:t> </a:t>
                      </a:r>
                      <a:r>
                        <a:rPr lang="el-GR" sz="1400" b="1" dirty="0" err="1">
                          <a:effectLst/>
                        </a:rPr>
                        <a:t>κατάκιτε</a:t>
                      </a:r>
                      <a:r>
                        <a:rPr lang="el-GR" sz="1400" b="1" dirty="0">
                          <a:effectLst/>
                        </a:rPr>
                        <a:t> </a:t>
                      </a:r>
                      <a:r>
                        <a:rPr lang="pt-PT" sz="1400" dirty="0">
                          <a:effectLst/>
                        </a:rPr>
                        <a:t>--- ] / [--- </a:t>
                      </a:r>
                      <a:r>
                        <a:rPr lang="pt-PT" sz="1400" dirty="0" err="1">
                          <a:effectLst/>
                        </a:rPr>
                        <a:t>ἔζησε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ἔτη</a:t>
                      </a:r>
                      <a:r>
                        <a:rPr lang="pt-PT" sz="1400" dirty="0">
                          <a:effectLst/>
                        </a:rPr>
                        <a:t>] / </a:t>
                      </a:r>
                      <a:r>
                        <a:rPr lang="pt-PT" sz="1400" dirty="0" err="1">
                          <a:effectLst/>
                        </a:rPr>
                        <a:t>δύω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ἐ</a:t>
                      </a:r>
                      <a:r>
                        <a:rPr lang="pt-PT" sz="1400" dirty="0">
                          <a:effectLst/>
                        </a:rPr>
                        <a:t>[</a:t>
                      </a:r>
                      <a:r>
                        <a:rPr lang="pt-PT" sz="1400" dirty="0" err="1">
                          <a:effectLst/>
                        </a:rPr>
                        <a:t>κοιμήθη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ἐν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εἰ</a:t>
                      </a:r>
                      <a:r>
                        <a:rPr lang="pt-PT" sz="1400" dirty="0">
                          <a:effectLst/>
                        </a:rPr>
                        <a:t>]/</a:t>
                      </a:r>
                      <a:r>
                        <a:rPr lang="pt-PT" sz="1400" dirty="0" err="1">
                          <a:effectLst/>
                        </a:rPr>
                        <a:t>ρήνη</a:t>
                      </a:r>
                      <a:r>
                        <a:rPr lang="pt-PT" sz="1400" dirty="0">
                          <a:effectLst/>
                        </a:rPr>
                        <a:t> </a:t>
                      </a:r>
                      <a:r>
                        <a:rPr lang="pt-PT" sz="1400" dirty="0" err="1">
                          <a:effectLst/>
                        </a:rPr>
                        <a:t>μη</a:t>
                      </a:r>
                      <a:r>
                        <a:rPr lang="pt-PT" sz="1400" dirty="0">
                          <a:effectLst/>
                        </a:rPr>
                        <a:t>(</a:t>
                      </a:r>
                      <a:r>
                        <a:rPr lang="pt-PT" sz="1400" dirty="0" err="1">
                          <a:effectLst/>
                        </a:rPr>
                        <a:t>νὶ</a:t>
                      </a:r>
                      <a:r>
                        <a:rPr lang="pt-PT" sz="1400" dirty="0">
                          <a:effectLst/>
                        </a:rPr>
                        <a:t>) </a:t>
                      </a:r>
                      <a:r>
                        <a:rPr lang="pt-PT" sz="1400" dirty="0" err="1">
                          <a:effectLst/>
                        </a:rPr>
                        <a:t>Ἀγού</a:t>
                      </a:r>
                      <a:r>
                        <a:rPr lang="pt-PT" sz="1400" dirty="0">
                          <a:effectLst/>
                        </a:rPr>
                        <a:t>[</a:t>
                      </a:r>
                      <a:r>
                        <a:rPr lang="pt-PT" sz="1400" dirty="0" err="1">
                          <a:effectLst/>
                        </a:rPr>
                        <a:t>στῳ</a:t>
                      </a:r>
                      <a:r>
                        <a:rPr lang="pt-PT" sz="1400" dirty="0">
                          <a:effectLst/>
                        </a:rPr>
                        <a:t> ---] / </a:t>
                      </a:r>
                      <a:r>
                        <a:rPr lang="pt-PT" sz="1400" dirty="0" err="1">
                          <a:effectLst/>
                        </a:rPr>
                        <a:t>ἔρ</a:t>
                      </a:r>
                      <a:r>
                        <a:rPr lang="pt-PT" sz="1400" dirty="0">
                          <a:effectLst/>
                        </a:rPr>
                        <a:t>[α ---]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183; IGEP, n. 417.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</a:tr>
              <a:tr h="642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V-VII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b="1" dirty="0">
                          <a:effectLst/>
                        </a:rPr>
                        <a:t>[</a:t>
                      </a:r>
                      <a:r>
                        <a:rPr lang="pt-PT" sz="1400" b="1" dirty="0" err="1">
                          <a:effectLst/>
                        </a:rPr>
                        <a:t>ἔνθ</a:t>
                      </a:r>
                      <a:r>
                        <a:rPr lang="pt-PT" sz="1400" b="1" dirty="0">
                          <a:effectLst/>
                        </a:rPr>
                        <a:t>α 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</a:t>
                      </a:r>
                      <a:r>
                        <a:rPr lang="pt-PT" sz="1400" b="1" dirty="0" err="1">
                          <a:effectLst/>
                        </a:rPr>
                        <a:t>τ</a:t>
                      </a:r>
                      <a:r>
                        <a:rPr lang="pt-PT" sz="1400" b="1" dirty="0">
                          <a:effectLst/>
                        </a:rPr>
                        <a:t>α]/</a:t>
                      </a:r>
                      <a:r>
                        <a:rPr lang="pt-PT" sz="1400" b="1" dirty="0" err="1">
                          <a:effectLst/>
                        </a:rPr>
                        <a:t>κιτ</a:t>
                      </a:r>
                      <a:r>
                        <a:rPr lang="pt-PT" sz="1400" b="1" dirty="0">
                          <a:effectLst/>
                        </a:rPr>
                        <a:t>[</a:t>
                      </a:r>
                      <a:r>
                        <a:rPr lang="pt-PT" sz="1400" b="1" dirty="0" err="1">
                          <a:effectLst/>
                        </a:rPr>
                        <a:t>ε</a:t>
                      </a:r>
                      <a:r>
                        <a:rPr lang="pt-PT" sz="1400" dirty="0">
                          <a:effectLst/>
                        </a:rPr>
                        <a:t> -----] / </a:t>
                      </a:r>
                      <a:r>
                        <a:rPr lang="pt-PT" sz="1400" dirty="0" err="1">
                          <a:effectLst/>
                        </a:rPr>
                        <a:t>μω</a:t>
                      </a:r>
                      <a:r>
                        <a:rPr lang="pt-PT" sz="1400" dirty="0">
                          <a:effectLst/>
                        </a:rPr>
                        <a:t>[-----] / </a:t>
                      </a:r>
                      <a:r>
                        <a:rPr lang="pt-PT" sz="1400" dirty="0" err="1">
                          <a:effectLst/>
                        </a:rPr>
                        <a:t>νιτ</a:t>
                      </a:r>
                      <a:r>
                        <a:rPr lang="pt-PT" sz="1400" dirty="0">
                          <a:effectLst/>
                        </a:rPr>
                        <a:t>[-----] / </a:t>
                      </a:r>
                      <a:r>
                        <a:rPr lang="pt-PT" sz="1400" dirty="0" err="1">
                          <a:effectLst/>
                        </a:rPr>
                        <a:t>δω</a:t>
                      </a:r>
                      <a:r>
                        <a:rPr lang="pt-PT" sz="1400" dirty="0">
                          <a:effectLst/>
                        </a:rPr>
                        <a:t>[-----] / </a:t>
                      </a:r>
                      <a:r>
                        <a:rPr lang="pt-PT" sz="1400" dirty="0" err="1">
                          <a:effectLst/>
                        </a:rPr>
                        <a:t>δ</a:t>
                      </a:r>
                      <a:r>
                        <a:rPr lang="pt-PT" sz="1400" dirty="0">
                          <a:effectLst/>
                        </a:rPr>
                        <a:t>+[-----] / </a:t>
                      </a:r>
                      <a:r>
                        <a:rPr lang="pt-PT" sz="1400" dirty="0" err="1">
                          <a:effectLst/>
                        </a:rPr>
                        <a:t>μ</a:t>
                      </a:r>
                      <a:r>
                        <a:rPr lang="pt-PT" sz="1400" dirty="0">
                          <a:effectLst/>
                        </a:rPr>
                        <a:t>[-----] / </a:t>
                      </a:r>
                      <a:r>
                        <a:rPr lang="pt-PT" sz="1400" dirty="0" err="1">
                          <a:effectLst/>
                        </a:rPr>
                        <a:t>η</a:t>
                      </a:r>
                      <a:r>
                        <a:rPr lang="pt-PT" sz="1400" dirty="0">
                          <a:effectLst/>
                        </a:rPr>
                        <a:t>[-----]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188; IGEP, n. 419.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</a:tr>
              <a:tr h="642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Mérida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Séc. V-VII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effectLst/>
                        </a:rPr>
                        <a:t>[</a:t>
                      </a:r>
                      <a:r>
                        <a:rPr lang="pt-PT" sz="1400" b="1" dirty="0" err="1">
                          <a:effectLst/>
                        </a:rPr>
                        <a:t>ἔνθ</a:t>
                      </a:r>
                      <a:r>
                        <a:rPr lang="pt-PT" sz="1400" b="1" dirty="0">
                          <a:effectLst/>
                        </a:rPr>
                        <a:t>α </a:t>
                      </a:r>
                      <a:r>
                        <a:rPr lang="pt-PT" sz="1400" b="1" dirty="0" err="1">
                          <a:effectLst/>
                        </a:rPr>
                        <a:t>κ</a:t>
                      </a:r>
                      <a:r>
                        <a:rPr lang="pt-PT" sz="1400" b="1" dirty="0">
                          <a:effectLst/>
                        </a:rPr>
                        <a:t>α</a:t>
                      </a:r>
                      <a:r>
                        <a:rPr lang="pt-PT" sz="1400" b="1" dirty="0" err="1">
                          <a:effectLst/>
                        </a:rPr>
                        <a:t>τά</a:t>
                      </a:r>
                      <a:r>
                        <a:rPr lang="pt-PT" sz="1400" b="1" dirty="0">
                          <a:effectLst/>
                        </a:rPr>
                        <a:t>]</a:t>
                      </a:r>
                      <a:r>
                        <a:rPr lang="pt-PT" sz="1400" b="1" dirty="0" err="1">
                          <a:effectLst/>
                        </a:rPr>
                        <a:t>κιτε</a:t>
                      </a:r>
                      <a:r>
                        <a:rPr lang="pt-PT" sz="1400" dirty="0">
                          <a:effectLst/>
                        </a:rPr>
                        <a:t> / [---]</a:t>
                      </a:r>
                      <a:r>
                        <a:rPr lang="pt-PT" sz="1400" dirty="0" err="1">
                          <a:effectLst/>
                        </a:rPr>
                        <a:t>γ</a:t>
                      </a:r>
                      <a:r>
                        <a:rPr lang="pt-PT" sz="1400" dirty="0">
                          <a:effectLst/>
                        </a:rPr>
                        <a:t>α / ------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effectLst/>
                        </a:rPr>
                        <a:t>Ramírez</a:t>
                      </a:r>
                      <a:r>
                        <a:rPr lang="pt-PT" sz="1400" dirty="0">
                          <a:effectLst/>
                        </a:rPr>
                        <a:t> – </a:t>
                      </a:r>
                      <a:r>
                        <a:rPr lang="pt-PT" sz="1400" dirty="0" err="1">
                          <a:effectLst/>
                        </a:rPr>
                        <a:t>Mateos</a:t>
                      </a:r>
                      <a:r>
                        <a:rPr lang="pt-PT" sz="1400" dirty="0">
                          <a:effectLst/>
                        </a:rPr>
                        <a:t>, n. 100; IGEP, n. 422.</a:t>
                      </a:r>
                      <a:endParaRPr lang="pt-PT" sz="1400" dirty="0"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22982" marR="2298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069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9934" y="210185"/>
            <a:ext cx="9692640" cy="802640"/>
          </a:xfrm>
        </p:spPr>
        <p:txBody>
          <a:bodyPr>
            <a:normAutofit/>
          </a:bodyPr>
          <a:lstStyle/>
          <a:p>
            <a:r>
              <a:rPr lang="pt-PT" sz="2000" dirty="0">
                <a:latin typeface="+mn-lt"/>
              </a:rPr>
              <a:t>Alterações ortográficas?</a:t>
            </a:r>
            <a:br>
              <a:rPr lang="pt-PT" sz="2000" dirty="0">
                <a:latin typeface="+mn-lt"/>
              </a:rPr>
            </a:br>
            <a:r>
              <a:rPr lang="en-GB" sz="2000" dirty="0" smtClean="0">
                <a:latin typeface="+mn-lt"/>
              </a:rPr>
              <a:t>a) </a:t>
            </a:r>
            <a:r>
              <a:rPr lang="el-GR" sz="2000" dirty="0" err="1" smtClean="0">
                <a:latin typeface="+mn-lt"/>
              </a:rPr>
              <a:t>ἔνθα</a:t>
            </a:r>
            <a:r>
              <a:rPr lang="el-GR" sz="2000" dirty="0" smtClean="0">
                <a:latin typeface="+mn-lt"/>
              </a:rPr>
              <a:t> </a:t>
            </a:r>
            <a:r>
              <a:rPr lang="el-GR" sz="2000" dirty="0" err="1" smtClean="0">
                <a:latin typeface="+mn-lt"/>
              </a:rPr>
              <a:t>κατάκιτε</a:t>
            </a:r>
            <a:endParaRPr lang="en-GB" sz="2000" dirty="0">
              <a:latin typeface="+mn-lt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51793"/>
              </p:ext>
            </p:extLst>
          </p:nvPr>
        </p:nvGraphicFramePr>
        <p:xfrm>
          <a:off x="1159934" y="1406155"/>
          <a:ext cx="9442476" cy="9898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6443"/>
                <a:gridCol w="1010755"/>
                <a:gridCol w="4660276"/>
                <a:gridCol w="1715002"/>
              </a:tblGrid>
              <a:tr h="3397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Cáceres</a:t>
                      </a:r>
                      <a:endParaRPr lang="pt-PT" sz="140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PT" sz="140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PT" sz="140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PT" sz="140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6500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Plasenzuela</a:t>
                      </a: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, Trujillo</a:t>
                      </a:r>
                      <a:endParaRPr lang="pt-PT" sz="140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a. 613</a:t>
                      </a:r>
                      <a:endParaRPr lang="pt-PT" sz="140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crux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  <a:r>
                        <a:rPr lang="el-GR" sz="1400" b="1" dirty="0" err="1">
                          <a:solidFill>
                            <a:schemeClr val="tx1"/>
                          </a:solidFill>
                          <a:effectLst/>
                        </a:rPr>
                        <a:t>ἔνθα</a:t>
                      </a:r>
                      <a:r>
                        <a:rPr lang="el-GR" sz="14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l-GR" sz="1400" b="1" dirty="0" err="1">
                          <a:solidFill>
                            <a:schemeClr val="tx1"/>
                          </a:solidFill>
                          <a:effectLst/>
                        </a:rPr>
                        <a:t>κατάκι</a:t>
                      </a:r>
                      <a:r>
                        <a:rPr lang="pt-PT" sz="1400" b="1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pt-PT" sz="1400" b="1" dirty="0" err="1">
                          <a:solidFill>
                            <a:schemeClr val="tx1"/>
                          </a:solidFill>
                          <a:effectLst/>
                        </a:rPr>
                        <a:t>τε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Μ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α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ξιμι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α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νὰ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 / 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Νικολάου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ἠκοι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μέθε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μη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νὶ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νωη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β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ρ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ίῳ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) / 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ιε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’ </a:t>
                      </a:r>
                      <a:r>
                        <a:rPr lang="el-GR" sz="1400" dirty="0" err="1">
                          <a:solidFill>
                            <a:schemeClr val="tx1"/>
                          </a:solidFill>
                          <a:effectLst/>
                        </a:rPr>
                        <a:t>ἑμέρα</a:t>
                      </a:r>
                      <a:r>
                        <a:rPr lang="el-GR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l-GR" sz="1400" dirty="0" err="1">
                          <a:solidFill>
                            <a:schemeClr val="tx1"/>
                          </a:solidFill>
                          <a:effectLst/>
                        </a:rPr>
                        <a:t>παρα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σ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κε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υῆ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ς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 / 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ἔρ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α 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χιγ</a:t>
                      </a:r>
                      <a:r>
                        <a:rPr lang="pt-PT" sz="1400" dirty="0" smtClean="0">
                          <a:solidFill>
                            <a:schemeClr val="tx1"/>
                          </a:solidFill>
                          <a:effectLst/>
                        </a:rPr>
                        <a:t>’</a:t>
                      </a:r>
                      <a:endParaRPr lang="pt-PT" sz="1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ICERV, n. 419; IGEP, n. 425.</a:t>
                      </a:r>
                      <a:endParaRPr lang="pt-PT" sz="140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32051"/>
              </p:ext>
            </p:extLst>
          </p:nvPr>
        </p:nvGraphicFramePr>
        <p:xfrm>
          <a:off x="1159934" y="2749710"/>
          <a:ext cx="9442475" cy="7475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6442"/>
                <a:gridCol w="962085"/>
                <a:gridCol w="4710896"/>
                <a:gridCol w="1713052"/>
              </a:tblGrid>
              <a:tr h="3208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Almería</a:t>
                      </a:r>
                      <a:endParaRPr lang="pt-PT" sz="140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PT" sz="140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PT" sz="1400">
                        <a:solidFill>
                          <a:schemeClr val="tx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PT" sz="140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208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bg1"/>
                          </a:solidFill>
                          <a:effectLst/>
                        </a:rPr>
                        <a:t>Almería, </a:t>
                      </a:r>
                      <a:r>
                        <a:rPr lang="pt-PT" sz="1400" dirty="0" err="1">
                          <a:solidFill>
                            <a:schemeClr val="bg1"/>
                          </a:solidFill>
                          <a:effectLst/>
                        </a:rPr>
                        <a:t>Villaricos</a:t>
                      </a:r>
                      <a:endParaRPr lang="pt-PT" sz="1400" dirty="0">
                        <a:solidFill>
                          <a:schemeClr val="bg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Séc. VI</a:t>
                      </a:r>
                      <a:endParaRPr lang="pt-PT" sz="140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crux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  <a:r>
                        <a:rPr lang="el-GR" sz="1400" b="1" dirty="0" err="1">
                          <a:solidFill>
                            <a:schemeClr val="tx1"/>
                          </a:solidFill>
                          <a:effectLst/>
                        </a:rPr>
                        <a:t>ἐνθα</a:t>
                      </a:r>
                      <a:r>
                        <a:rPr lang="el-GR" sz="14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PT" sz="1400" b="1" dirty="0">
                          <a:solidFill>
                            <a:schemeClr val="tx1"/>
                          </a:solidFill>
                          <a:effectLst/>
                        </a:rPr>
                        <a:t>/ </a:t>
                      </a:r>
                      <a:r>
                        <a:rPr lang="pt-PT" sz="1400" b="1" dirty="0" err="1">
                          <a:solidFill>
                            <a:schemeClr val="tx1"/>
                          </a:solidFill>
                          <a:effectLst/>
                        </a:rPr>
                        <a:t>κ</a:t>
                      </a:r>
                      <a:r>
                        <a:rPr lang="pt-PT" sz="1400" b="1" dirty="0">
                          <a:solidFill>
                            <a:schemeClr val="tx1"/>
                          </a:solidFill>
                          <a:effectLst/>
                        </a:rPr>
                        <a:t>α</a:t>
                      </a:r>
                      <a:r>
                        <a:rPr lang="pt-PT" sz="1400" b="1" dirty="0" err="1">
                          <a:solidFill>
                            <a:schemeClr val="tx1"/>
                          </a:solidFill>
                          <a:effectLst/>
                        </a:rPr>
                        <a:t>τάκ</a:t>
                      </a:r>
                      <a:r>
                        <a:rPr lang="pt-PT" sz="1400" b="1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pt-PT" sz="1400" b="1" dirty="0" err="1">
                          <a:solidFill>
                            <a:schemeClr val="tx1"/>
                          </a:solidFill>
                          <a:effectLst/>
                        </a:rPr>
                        <a:t>ιτε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Εὐτυ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χής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Γρί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κος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ὑεὸς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 / 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Σ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α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μ</a:t>
                      </a: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β/α</a:t>
                      </a:r>
                      <a:r>
                        <a:rPr lang="pt-PT" sz="1400" dirty="0" err="1">
                          <a:solidFill>
                            <a:schemeClr val="tx1"/>
                          </a:solidFill>
                          <a:effectLst/>
                        </a:rPr>
                        <a:t>τίου</a:t>
                      </a:r>
                      <a:endParaRPr lang="pt-PT" sz="140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PT" sz="1400" dirty="0">
                          <a:solidFill>
                            <a:schemeClr val="tx1"/>
                          </a:solidFill>
                          <a:effectLst/>
                        </a:rPr>
                        <a:t>ICERV, n. 523; IGEP, n. 315</a:t>
                      </a:r>
                      <a:endParaRPr lang="pt-PT" sz="1400" dirty="0">
                        <a:solidFill>
                          <a:schemeClr val="tx1"/>
                        </a:solidFill>
                        <a:effectLst/>
                        <a:latin typeface="Calibri" charset="0"/>
                        <a:ea typeface="DengXian" charset="-122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52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ítulos">
  <a:themeElements>
    <a:clrScheme name="Títulos">
      <a:dk1>
        <a:sysClr val="windowText" lastClr="000000"/>
      </a:dk1>
      <a:lt1>
        <a:sysClr val="window" lastClr="FFFFFF"/>
      </a:lt1>
      <a:dk2>
        <a:srgbClr val="1D1A1D"/>
      </a:dk2>
      <a:lt2>
        <a:srgbClr val="F5F5F5"/>
      </a:lt2>
      <a:accent1>
        <a:srgbClr val="439EB7"/>
      </a:accent1>
      <a:accent2>
        <a:srgbClr val="E28B55"/>
      </a:accent2>
      <a:accent3>
        <a:srgbClr val="DCB64D"/>
      </a:accent3>
      <a:accent4>
        <a:srgbClr val="4CA198"/>
      </a:accent4>
      <a:accent5>
        <a:srgbClr val="835B82"/>
      </a:accent5>
      <a:accent6>
        <a:srgbClr val="645135"/>
      </a:accent6>
      <a:hlink>
        <a:srgbClr val="439EB7"/>
      </a:hlink>
      <a:folHlink>
        <a:srgbClr val="835B82"/>
      </a:folHlink>
    </a:clrScheme>
    <a:fontScheme name="Títulos">
      <a:majorFont>
        <a:latin typeface="Century Schoolbook" panose="02040604050505020304"/>
        <a:ea typeface=""/>
        <a:cs typeface=""/>
      </a:majorFont>
      <a:minorFont>
        <a:latin typeface="Corbel" panose="020B0503020204020204"/>
        <a:ea typeface=""/>
        <a:cs typeface=""/>
      </a:minorFont>
    </a:fontScheme>
    <a:fmtScheme name="Títulos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100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88900" dist="25400" dir="10800000">
              <a:srgbClr val="000000">
                <a:alpha val="25000"/>
              </a:srgbClr>
            </a:innerShdw>
            <a:outerShdw blurRad="25400" dist="25400" dir="5400000" rotWithShape="0">
              <a:srgbClr val="FFFFFF">
                <a:alpha val="1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dlines" id="{3841520A-25F2-4EB8-BE4C-611DB5ABEED9}" vid="{ECD25A4C-D97E-4C12-84B1-63580BFFAEEB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Headlines</Template>
  <TotalTime>741</TotalTime>
  <Words>2559</Words>
  <Application>Microsoft Macintosh PowerPoint</Application>
  <PresentationFormat>Ecrã Panorâmico</PresentationFormat>
  <Paragraphs>359</Paragraphs>
  <Slides>23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23</vt:i4>
      </vt:variant>
    </vt:vector>
  </HeadingPairs>
  <TitlesOfParts>
    <vt:vector size="33" baseType="lpstr">
      <vt:lpstr>Calibri</vt:lpstr>
      <vt:lpstr>Cambria</vt:lpstr>
      <vt:lpstr>Century Schoolbook</vt:lpstr>
      <vt:lpstr>Corbel</vt:lpstr>
      <vt:lpstr>DengXian</vt:lpstr>
      <vt:lpstr>ＭＳ 明朝</vt:lpstr>
      <vt:lpstr>Times New Roman</vt:lpstr>
      <vt:lpstr>Wingdings</vt:lpstr>
      <vt:lpstr>Arial</vt:lpstr>
      <vt:lpstr>Títulos</vt:lpstr>
      <vt:lpstr>Multilinguismo e interferência linguística: alguns exemplos da relação entre o Grego e o Latim na epigrafia da Antiguidade Tardia do território português</vt:lpstr>
      <vt:lpstr>Apresentação do PowerPoint</vt:lpstr>
      <vt:lpstr>(apud Mª. Paz de Hoz, 2014)</vt:lpstr>
      <vt:lpstr>Apresentação do PowerPoint</vt:lpstr>
      <vt:lpstr>Metodologia: o contexto sociolinguístico</vt:lpstr>
      <vt:lpstr>Metodologia: os textos</vt:lpstr>
      <vt:lpstr>Alterações ortográficas? a) ἔνθα κατάκιτε</vt:lpstr>
      <vt:lpstr>Alterações ortográficas? a) ἔνθα κατάκιτε</vt:lpstr>
      <vt:lpstr>Alterações ortográficas? a) ἔνθα κατάκιτε</vt:lpstr>
      <vt:lpstr>Alterações ortográficas?  ἔνθα κατάκιται / ἐνθάδε κατάκιται</vt:lpstr>
      <vt:lpstr>Alterações ortográficas?  υεἱός / ὑεός (= υἱός)</vt:lpstr>
      <vt:lpstr>Alterações ortográficas? </vt:lpstr>
      <vt:lpstr>Alterações ortográficas? vogais: &lt;ε&gt; ~ &lt;η&gt; </vt:lpstr>
      <vt:lpstr>Alterações ortográficas?</vt:lpstr>
      <vt:lpstr>Alterações ortográficas? Qual a sua relevância sob o ponto de vista fonético?  </vt:lpstr>
      <vt:lpstr>Alterações ortográficas? Sistematização dos dados</vt:lpstr>
      <vt:lpstr>Formulae e locuções </vt:lpstr>
      <vt:lpstr>Formulae e locuções </vt:lpstr>
      <vt:lpstr>Formulae e locuções </vt:lpstr>
      <vt:lpstr>Formulae e locuções </vt:lpstr>
      <vt:lpstr>Formulae e locuções </vt:lpstr>
      <vt:lpstr>Conclusões</vt:lpstr>
      <vt:lpstr>Apresentação do PowerPoint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Language usage and mixing practices: epigraphic evidences of inlfuences between Late Latin and Greek in West Iberian Peninsula</dc:title>
  <dc:creator>Catarina Gaspar</dc:creator>
  <cp:lastModifiedBy>Catarina Gaspar</cp:lastModifiedBy>
  <cp:revision>229</cp:revision>
  <cp:lastPrinted>2017-07-02T14:52:11Z</cp:lastPrinted>
  <dcterms:created xsi:type="dcterms:W3CDTF">2016-08-10T09:50:53Z</dcterms:created>
  <dcterms:modified xsi:type="dcterms:W3CDTF">2017-07-02T15:27:21Z</dcterms:modified>
</cp:coreProperties>
</file>