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70" r:id="rId4"/>
    <p:sldId id="271" r:id="rId5"/>
    <p:sldId id="260" r:id="rId6"/>
    <p:sldId id="299" r:id="rId7"/>
    <p:sldId id="301" r:id="rId8"/>
    <p:sldId id="300" r:id="rId9"/>
    <p:sldId id="302" r:id="rId10"/>
    <p:sldId id="269" r:id="rId11"/>
    <p:sldId id="303" r:id="rId12"/>
    <p:sldId id="310" r:id="rId13"/>
    <p:sldId id="304" r:id="rId14"/>
    <p:sldId id="305" r:id="rId15"/>
    <p:sldId id="306" r:id="rId16"/>
    <p:sldId id="307" r:id="rId17"/>
    <p:sldId id="308" r:id="rId18"/>
    <p:sldId id="309" r:id="rId19"/>
    <p:sldId id="278"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19">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33" autoAdjust="0"/>
    <p:restoredTop sz="94569" autoAdjust="0"/>
  </p:normalViewPr>
  <p:slideViewPr>
    <p:cSldViewPr snapToGrid="0" snapToObjects="1" showGuides="1">
      <p:cViewPr varScale="1">
        <p:scale>
          <a:sx n="82" d="100"/>
          <a:sy n="82" d="100"/>
        </p:scale>
        <p:origin x="1474" y="53"/>
      </p:cViewPr>
      <p:guideLst>
        <p:guide orient="horz" pos="4319"/>
        <p:guide pos="5759"/>
      </p:guideLst>
    </p:cSldViewPr>
  </p:slideViewPr>
  <p:outlineViewPr>
    <p:cViewPr>
      <p:scale>
        <a:sx n="33" d="100"/>
        <a:sy n="33" d="100"/>
      </p:scale>
      <p:origin x="0" y="40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pt-PT"/>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PT"/>
              <a:t>Click to edit Master subtitle style</a:t>
            </a:r>
            <a:endParaRPr lang="en-US"/>
          </a:p>
        </p:txBody>
      </p:sp>
      <p:sp>
        <p:nvSpPr>
          <p:cNvPr id="4" name="Date Placeholder 3"/>
          <p:cNvSpPr>
            <a:spLocks noGrp="1"/>
          </p:cNvSpPr>
          <p:nvPr>
            <p:ph type="dt" sz="half" idx="10"/>
          </p:nvPr>
        </p:nvSpPr>
        <p:spPr/>
        <p:txBody>
          <a:bodyPr/>
          <a:lstStyle/>
          <a:p>
            <a:fld id="{73B12D6D-7C77-BB43-8CD0-05E74967817C}" type="datetimeFigureOut">
              <a:rPr lang="en-US" smtClean="0"/>
              <a:t>7/3/2017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16253630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pt-PT"/>
              <a:t>Click to edit Master text styles</a:t>
            </a:r>
          </a:p>
          <a:p>
            <a:pPr lvl="1"/>
            <a:r>
              <a:rPr lang="pt-PT"/>
              <a:t>Second level</a:t>
            </a:r>
          </a:p>
          <a:p>
            <a:pPr lvl="2"/>
            <a:r>
              <a:rPr lang="pt-PT"/>
              <a:t>Third level</a:t>
            </a:r>
          </a:p>
          <a:p>
            <a:pPr lvl="3"/>
            <a:r>
              <a:rPr lang="pt-PT"/>
              <a:t>Fourth level</a:t>
            </a:r>
          </a:p>
          <a:p>
            <a:pPr lvl="4"/>
            <a:r>
              <a:rPr lang="pt-PT"/>
              <a:t>Fifth level</a:t>
            </a:r>
            <a:endParaRPr lang="en-US"/>
          </a:p>
        </p:txBody>
      </p:sp>
      <p:sp>
        <p:nvSpPr>
          <p:cNvPr id="4" name="Date Placeholder 3"/>
          <p:cNvSpPr>
            <a:spLocks noGrp="1"/>
          </p:cNvSpPr>
          <p:nvPr>
            <p:ph type="dt" sz="half" idx="10"/>
          </p:nvPr>
        </p:nvSpPr>
        <p:spPr/>
        <p:txBody>
          <a:bodyPr/>
          <a:lstStyle/>
          <a:p>
            <a:fld id="{73B12D6D-7C77-BB43-8CD0-05E74967817C}" type="datetimeFigureOut">
              <a:rPr lang="en-US" smtClean="0"/>
              <a:t>7/3/2017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3023593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pt-PT"/>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pt-PT"/>
              <a:t>Click to edit Master text styles</a:t>
            </a:r>
          </a:p>
          <a:p>
            <a:pPr lvl="1"/>
            <a:r>
              <a:rPr lang="pt-PT"/>
              <a:t>Second level</a:t>
            </a:r>
          </a:p>
          <a:p>
            <a:pPr lvl="2"/>
            <a:r>
              <a:rPr lang="pt-PT"/>
              <a:t>Third level</a:t>
            </a:r>
          </a:p>
          <a:p>
            <a:pPr lvl="3"/>
            <a:r>
              <a:rPr lang="pt-PT"/>
              <a:t>Fourth level</a:t>
            </a:r>
          </a:p>
          <a:p>
            <a:pPr lvl="4"/>
            <a:r>
              <a:rPr lang="pt-PT"/>
              <a:t>Fifth level</a:t>
            </a:r>
            <a:endParaRPr lang="en-US"/>
          </a:p>
        </p:txBody>
      </p:sp>
      <p:sp>
        <p:nvSpPr>
          <p:cNvPr id="4" name="Date Placeholder 3"/>
          <p:cNvSpPr>
            <a:spLocks noGrp="1"/>
          </p:cNvSpPr>
          <p:nvPr>
            <p:ph type="dt" sz="half" idx="10"/>
          </p:nvPr>
        </p:nvSpPr>
        <p:spPr/>
        <p:txBody>
          <a:bodyPr/>
          <a:lstStyle/>
          <a:p>
            <a:fld id="{73B12D6D-7C77-BB43-8CD0-05E74967817C}" type="datetimeFigureOut">
              <a:rPr lang="en-US" smtClean="0"/>
              <a:t>7/3/2017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1662892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Click to edit Master title style</a:t>
            </a:r>
            <a:endParaRPr lang="en-US"/>
          </a:p>
        </p:txBody>
      </p:sp>
      <p:sp>
        <p:nvSpPr>
          <p:cNvPr id="3" name="Content Placeholder 2"/>
          <p:cNvSpPr>
            <a:spLocks noGrp="1"/>
          </p:cNvSpPr>
          <p:nvPr>
            <p:ph idx="1"/>
          </p:nvPr>
        </p:nvSpPr>
        <p:spPr/>
        <p:txBody>
          <a:bodyPr/>
          <a:lstStyle/>
          <a:p>
            <a:pPr lvl="0"/>
            <a:r>
              <a:rPr lang="pt-PT"/>
              <a:t>Click to edit Master text styles</a:t>
            </a:r>
          </a:p>
          <a:p>
            <a:pPr lvl="1"/>
            <a:r>
              <a:rPr lang="pt-PT"/>
              <a:t>Second level</a:t>
            </a:r>
          </a:p>
          <a:p>
            <a:pPr lvl="2"/>
            <a:r>
              <a:rPr lang="pt-PT"/>
              <a:t>Third level</a:t>
            </a:r>
          </a:p>
          <a:p>
            <a:pPr lvl="3"/>
            <a:r>
              <a:rPr lang="pt-PT"/>
              <a:t>Fourth level</a:t>
            </a:r>
          </a:p>
          <a:p>
            <a:pPr lvl="4"/>
            <a:r>
              <a:rPr lang="pt-PT"/>
              <a:t>Fifth level</a:t>
            </a:r>
            <a:endParaRPr lang="en-US"/>
          </a:p>
        </p:txBody>
      </p:sp>
      <p:sp>
        <p:nvSpPr>
          <p:cNvPr id="4" name="Date Placeholder 3"/>
          <p:cNvSpPr>
            <a:spLocks noGrp="1"/>
          </p:cNvSpPr>
          <p:nvPr>
            <p:ph type="dt" sz="half" idx="10"/>
          </p:nvPr>
        </p:nvSpPr>
        <p:spPr/>
        <p:txBody>
          <a:bodyPr/>
          <a:lstStyle/>
          <a:p>
            <a:fld id="{73B12D6D-7C77-BB43-8CD0-05E74967817C}" type="datetimeFigureOut">
              <a:rPr lang="en-US" smtClean="0"/>
              <a:t>7/3/2017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41548645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pt-PT"/>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PT"/>
              <a:t>Click to edit Master text styles</a:t>
            </a:r>
          </a:p>
        </p:txBody>
      </p:sp>
      <p:sp>
        <p:nvSpPr>
          <p:cNvPr id="4" name="Date Placeholder 3"/>
          <p:cNvSpPr>
            <a:spLocks noGrp="1"/>
          </p:cNvSpPr>
          <p:nvPr>
            <p:ph type="dt" sz="half" idx="10"/>
          </p:nvPr>
        </p:nvSpPr>
        <p:spPr/>
        <p:txBody>
          <a:bodyPr/>
          <a:lstStyle/>
          <a:p>
            <a:fld id="{73B12D6D-7C77-BB43-8CD0-05E74967817C}" type="datetimeFigureOut">
              <a:rPr lang="en-US" smtClean="0"/>
              <a:t>7/3/2017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3796227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Click to edit Master text styles</a:t>
            </a:r>
          </a:p>
          <a:p>
            <a:pPr lvl="1"/>
            <a:r>
              <a:rPr lang="pt-PT"/>
              <a:t>Second level</a:t>
            </a:r>
          </a:p>
          <a:p>
            <a:pPr lvl="2"/>
            <a:r>
              <a:rPr lang="pt-PT"/>
              <a:t>Third level</a:t>
            </a:r>
          </a:p>
          <a:p>
            <a:pPr lvl="3"/>
            <a:r>
              <a:rPr lang="pt-PT"/>
              <a:t>Fourth level</a:t>
            </a:r>
          </a:p>
          <a:p>
            <a:pPr lvl="4"/>
            <a:r>
              <a:rPr lang="pt-PT"/>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PT"/>
              <a:t>Click to edit Master text styles</a:t>
            </a:r>
          </a:p>
          <a:p>
            <a:pPr lvl="1"/>
            <a:r>
              <a:rPr lang="pt-PT"/>
              <a:t>Second level</a:t>
            </a:r>
          </a:p>
          <a:p>
            <a:pPr lvl="2"/>
            <a:r>
              <a:rPr lang="pt-PT"/>
              <a:t>Third level</a:t>
            </a:r>
          </a:p>
          <a:p>
            <a:pPr lvl="3"/>
            <a:r>
              <a:rPr lang="pt-PT"/>
              <a:t>Fourth level</a:t>
            </a:r>
          </a:p>
          <a:p>
            <a:pPr lvl="4"/>
            <a:r>
              <a:rPr lang="pt-PT"/>
              <a:t>Fifth level</a:t>
            </a:r>
            <a:endParaRPr lang="en-US"/>
          </a:p>
        </p:txBody>
      </p:sp>
      <p:sp>
        <p:nvSpPr>
          <p:cNvPr id="5" name="Date Placeholder 4"/>
          <p:cNvSpPr>
            <a:spLocks noGrp="1"/>
          </p:cNvSpPr>
          <p:nvPr>
            <p:ph type="dt" sz="half" idx="10"/>
          </p:nvPr>
        </p:nvSpPr>
        <p:spPr/>
        <p:txBody>
          <a:bodyPr/>
          <a:lstStyle/>
          <a:p>
            <a:fld id="{73B12D6D-7C77-BB43-8CD0-05E74967817C}" type="datetimeFigureOut">
              <a:rPr lang="en-US" smtClean="0"/>
              <a:t>7/3/2017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1799230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pt-PT"/>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Click to edit Master text styles</a:t>
            </a:r>
          </a:p>
          <a:p>
            <a:pPr lvl="1"/>
            <a:r>
              <a:rPr lang="pt-PT"/>
              <a:t>Second level</a:t>
            </a:r>
          </a:p>
          <a:p>
            <a:pPr lvl="2"/>
            <a:r>
              <a:rPr lang="pt-PT"/>
              <a:t>Third level</a:t>
            </a:r>
          </a:p>
          <a:p>
            <a:pPr lvl="3"/>
            <a:r>
              <a:rPr lang="pt-PT"/>
              <a:t>Fourth level</a:t>
            </a:r>
          </a:p>
          <a:p>
            <a:pPr lvl="4"/>
            <a:r>
              <a:rPr lang="pt-PT"/>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PT"/>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PT"/>
              <a:t>Click to edit Master text styles</a:t>
            </a:r>
          </a:p>
          <a:p>
            <a:pPr lvl="1"/>
            <a:r>
              <a:rPr lang="pt-PT"/>
              <a:t>Second level</a:t>
            </a:r>
          </a:p>
          <a:p>
            <a:pPr lvl="2"/>
            <a:r>
              <a:rPr lang="pt-PT"/>
              <a:t>Third level</a:t>
            </a:r>
          </a:p>
          <a:p>
            <a:pPr lvl="3"/>
            <a:r>
              <a:rPr lang="pt-PT"/>
              <a:t>Fourth level</a:t>
            </a:r>
          </a:p>
          <a:p>
            <a:pPr lvl="4"/>
            <a:r>
              <a:rPr lang="pt-PT"/>
              <a:t>Fifth level</a:t>
            </a:r>
            <a:endParaRPr lang="en-US"/>
          </a:p>
        </p:txBody>
      </p:sp>
      <p:sp>
        <p:nvSpPr>
          <p:cNvPr id="7" name="Date Placeholder 6"/>
          <p:cNvSpPr>
            <a:spLocks noGrp="1"/>
          </p:cNvSpPr>
          <p:nvPr>
            <p:ph type="dt" sz="half" idx="10"/>
          </p:nvPr>
        </p:nvSpPr>
        <p:spPr/>
        <p:txBody>
          <a:bodyPr/>
          <a:lstStyle/>
          <a:p>
            <a:fld id="{73B12D6D-7C77-BB43-8CD0-05E74967817C}" type="datetimeFigureOut">
              <a:rPr lang="en-US" smtClean="0"/>
              <a:t>7/3/2017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41924807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PT"/>
              <a:t>Click to edit Master title style</a:t>
            </a:r>
            <a:endParaRPr lang="en-US"/>
          </a:p>
        </p:txBody>
      </p:sp>
      <p:sp>
        <p:nvSpPr>
          <p:cNvPr id="3" name="Date Placeholder 2"/>
          <p:cNvSpPr>
            <a:spLocks noGrp="1"/>
          </p:cNvSpPr>
          <p:nvPr>
            <p:ph type="dt" sz="half" idx="10"/>
          </p:nvPr>
        </p:nvSpPr>
        <p:spPr/>
        <p:txBody>
          <a:bodyPr/>
          <a:lstStyle/>
          <a:p>
            <a:fld id="{73B12D6D-7C77-BB43-8CD0-05E74967817C}" type="datetimeFigureOut">
              <a:rPr lang="en-US" smtClean="0"/>
              <a:t>7/3/2017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1923842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B12D6D-7C77-BB43-8CD0-05E74967817C}" type="datetimeFigureOut">
              <a:rPr lang="en-US" smtClean="0"/>
              <a:t>7/3/2017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18207437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pt-PT"/>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PT"/>
              <a:t>Click to edit Master text styles</a:t>
            </a:r>
          </a:p>
          <a:p>
            <a:pPr lvl="1"/>
            <a:r>
              <a:rPr lang="pt-PT"/>
              <a:t>Second level</a:t>
            </a:r>
          </a:p>
          <a:p>
            <a:pPr lvl="2"/>
            <a:r>
              <a:rPr lang="pt-PT"/>
              <a:t>Third level</a:t>
            </a:r>
          </a:p>
          <a:p>
            <a:pPr lvl="3"/>
            <a:r>
              <a:rPr lang="pt-PT"/>
              <a:t>Fourth level</a:t>
            </a:r>
          </a:p>
          <a:p>
            <a:pPr lvl="4"/>
            <a:r>
              <a:rPr lang="pt-PT"/>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Click to edit Master text styles</a:t>
            </a:r>
          </a:p>
        </p:txBody>
      </p:sp>
      <p:sp>
        <p:nvSpPr>
          <p:cNvPr id="5" name="Date Placeholder 4"/>
          <p:cNvSpPr>
            <a:spLocks noGrp="1"/>
          </p:cNvSpPr>
          <p:nvPr>
            <p:ph type="dt" sz="half" idx="10"/>
          </p:nvPr>
        </p:nvSpPr>
        <p:spPr/>
        <p:txBody>
          <a:bodyPr/>
          <a:lstStyle/>
          <a:p>
            <a:fld id="{73B12D6D-7C77-BB43-8CD0-05E74967817C}" type="datetimeFigureOut">
              <a:rPr lang="en-US" smtClean="0"/>
              <a:t>7/3/2017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3109452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pt-PT"/>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PT"/>
              <a:t>Click to edit Master text styles</a:t>
            </a:r>
          </a:p>
        </p:txBody>
      </p:sp>
      <p:sp>
        <p:nvSpPr>
          <p:cNvPr id="5" name="Date Placeholder 4"/>
          <p:cNvSpPr>
            <a:spLocks noGrp="1"/>
          </p:cNvSpPr>
          <p:nvPr>
            <p:ph type="dt" sz="half" idx="10"/>
          </p:nvPr>
        </p:nvSpPr>
        <p:spPr/>
        <p:txBody>
          <a:bodyPr/>
          <a:lstStyle/>
          <a:p>
            <a:fld id="{73B12D6D-7C77-BB43-8CD0-05E74967817C}" type="datetimeFigureOut">
              <a:rPr lang="en-US" smtClean="0"/>
              <a:t>7/3/2017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BAC91C5-03AD-AF4B-A688-60203750A502}" type="slidenum">
              <a:rPr lang="en-US" smtClean="0"/>
              <a:t>‹#›</a:t>
            </a:fld>
            <a:endParaRPr lang="en-US"/>
          </a:p>
        </p:txBody>
      </p:sp>
    </p:spTree>
    <p:extLst>
      <p:ext uri="{BB962C8B-B14F-4D97-AF65-F5344CB8AC3E}">
        <p14:creationId xmlns:p14="http://schemas.microsoft.com/office/powerpoint/2010/main" val="586812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pt-PT"/>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pt-PT"/>
              <a:t>Click to edit Master text styles</a:t>
            </a:r>
          </a:p>
          <a:p>
            <a:pPr lvl="1"/>
            <a:r>
              <a:rPr lang="pt-PT"/>
              <a:t>Second level</a:t>
            </a:r>
          </a:p>
          <a:p>
            <a:pPr lvl="2"/>
            <a:r>
              <a:rPr lang="pt-PT"/>
              <a:t>Third level</a:t>
            </a:r>
          </a:p>
          <a:p>
            <a:pPr lvl="3"/>
            <a:r>
              <a:rPr lang="pt-PT"/>
              <a:t>Fourth level</a:t>
            </a:r>
          </a:p>
          <a:p>
            <a:pPr lvl="4"/>
            <a:r>
              <a:rPr lang="pt-PT"/>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3B12D6D-7C77-BB43-8CD0-05E74967817C}" type="datetimeFigureOut">
              <a:rPr lang="en-US" smtClean="0"/>
              <a:t>7/3/2017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BAC91C5-03AD-AF4B-A688-60203750A502}" type="slidenum">
              <a:rPr lang="en-US" smtClean="0"/>
              <a:t>‹#›</a:t>
            </a:fld>
            <a:endParaRPr lang="en-US"/>
          </a:p>
        </p:txBody>
      </p:sp>
    </p:spTree>
    <p:extLst>
      <p:ext uri="{BB962C8B-B14F-4D97-AF65-F5344CB8AC3E}">
        <p14:creationId xmlns:p14="http://schemas.microsoft.com/office/powerpoint/2010/main" val="9250454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5172678"/>
            <a:ext cx="9144000" cy="1721083"/>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0" y="0"/>
            <a:ext cx="9144000" cy="5266048"/>
          </a:xfrm>
          <a:prstGeom prst="rect">
            <a:avLst/>
          </a:prstGeom>
          <a:solidFill>
            <a:schemeClr val="accent5">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1467288" y="2027485"/>
            <a:ext cx="3886200" cy="1470025"/>
          </a:xfrm>
        </p:spPr>
        <p:txBody>
          <a:bodyPr>
            <a:normAutofit fontScale="90000"/>
          </a:bodyPr>
          <a:lstStyle/>
          <a:p>
            <a:r>
              <a:rPr lang="en-US" sz="8900" dirty="0">
                <a:solidFill>
                  <a:schemeClr val="bg1"/>
                </a:solidFill>
                <a:latin typeface="Franklin Gothic Medium"/>
                <a:cs typeface="Franklin Gothic Medium"/>
              </a:rPr>
              <a:t>4Cs</a:t>
            </a:r>
            <a:br>
              <a:rPr lang="en-US" dirty="0">
                <a:solidFill>
                  <a:schemeClr val="bg1"/>
                </a:solidFill>
                <a:latin typeface="Franklin Gothic Medium"/>
                <a:cs typeface="Franklin Gothic Medium"/>
              </a:rPr>
            </a:br>
            <a:br>
              <a:rPr lang="en-US" sz="2200" dirty="0">
                <a:solidFill>
                  <a:schemeClr val="bg1"/>
                </a:solidFill>
                <a:latin typeface="Franklin Gothic Book"/>
                <a:cs typeface="Franklin Gothic Book"/>
              </a:rPr>
            </a:br>
            <a:endParaRPr lang="en-US" sz="2200" dirty="0">
              <a:solidFill>
                <a:schemeClr val="bg1"/>
              </a:solidFill>
              <a:latin typeface="Franklin Gothic Book"/>
              <a:cs typeface="Franklin Gothic Book"/>
            </a:endParaRPr>
          </a:p>
        </p:txBody>
      </p:sp>
      <p:sp>
        <p:nvSpPr>
          <p:cNvPr id="3" name="TextBox 2"/>
          <p:cNvSpPr txBox="1"/>
          <p:nvPr/>
        </p:nvSpPr>
        <p:spPr>
          <a:xfrm>
            <a:off x="4395943" y="2011205"/>
            <a:ext cx="3423110" cy="923330"/>
          </a:xfrm>
          <a:prstGeom prst="rect">
            <a:avLst/>
          </a:prstGeom>
          <a:noFill/>
        </p:spPr>
        <p:txBody>
          <a:bodyPr wrap="square" rtlCol="0">
            <a:spAutoFit/>
          </a:bodyPr>
          <a:lstStyle/>
          <a:p>
            <a:pPr>
              <a:lnSpc>
                <a:spcPct val="150000"/>
              </a:lnSpc>
            </a:pPr>
            <a:r>
              <a:rPr lang="en-US" dirty="0">
                <a:solidFill>
                  <a:schemeClr val="bg1"/>
                </a:solidFill>
                <a:latin typeface="Franklin Gothic Book"/>
                <a:cs typeface="Franklin Gothic Book"/>
              </a:rPr>
              <a:t>From </a:t>
            </a:r>
            <a:r>
              <a:rPr lang="en-US" dirty="0">
                <a:solidFill>
                  <a:schemeClr val="bg1"/>
                </a:solidFill>
                <a:latin typeface="Franklin Gothic Medium"/>
                <a:cs typeface="Franklin Gothic Medium"/>
              </a:rPr>
              <a:t>C</a:t>
            </a:r>
            <a:r>
              <a:rPr lang="en-US" dirty="0">
                <a:solidFill>
                  <a:schemeClr val="bg1"/>
                </a:solidFill>
                <a:latin typeface="Franklin Gothic Book"/>
                <a:cs typeface="Franklin Gothic Book"/>
              </a:rPr>
              <a:t>onflict to </a:t>
            </a:r>
            <a:r>
              <a:rPr lang="en-US" dirty="0">
                <a:solidFill>
                  <a:schemeClr val="bg1"/>
                </a:solidFill>
                <a:latin typeface="Franklin Gothic Medium"/>
                <a:cs typeface="Franklin Gothic Medium"/>
              </a:rPr>
              <a:t>C</a:t>
            </a:r>
            <a:r>
              <a:rPr lang="en-US" dirty="0">
                <a:solidFill>
                  <a:schemeClr val="bg1"/>
                </a:solidFill>
                <a:latin typeface="Franklin Gothic Book"/>
                <a:cs typeface="Franklin Gothic Book"/>
              </a:rPr>
              <a:t>onviviality </a:t>
            </a:r>
            <a:br>
              <a:rPr lang="en-US" dirty="0">
                <a:solidFill>
                  <a:schemeClr val="bg1"/>
                </a:solidFill>
                <a:latin typeface="Franklin Gothic Book"/>
                <a:cs typeface="Franklin Gothic Book"/>
              </a:rPr>
            </a:br>
            <a:r>
              <a:rPr lang="en-US" dirty="0">
                <a:solidFill>
                  <a:schemeClr val="bg1"/>
                </a:solidFill>
                <a:latin typeface="Franklin Gothic Book"/>
                <a:cs typeface="Franklin Gothic Book"/>
              </a:rPr>
              <a:t>through </a:t>
            </a:r>
            <a:r>
              <a:rPr lang="en-US" dirty="0">
                <a:solidFill>
                  <a:schemeClr val="bg1"/>
                </a:solidFill>
                <a:latin typeface="Franklin Gothic Medium"/>
                <a:cs typeface="Franklin Gothic Medium"/>
              </a:rPr>
              <a:t>C</a:t>
            </a:r>
            <a:r>
              <a:rPr lang="en-US" dirty="0">
                <a:solidFill>
                  <a:schemeClr val="bg1"/>
                </a:solidFill>
                <a:latin typeface="Franklin Gothic Book"/>
                <a:cs typeface="Franklin Gothic Book"/>
              </a:rPr>
              <a:t>reativity &amp; </a:t>
            </a:r>
            <a:r>
              <a:rPr lang="en-US" dirty="0">
                <a:solidFill>
                  <a:schemeClr val="bg1"/>
                </a:solidFill>
                <a:latin typeface="Franklin Gothic Medium"/>
                <a:cs typeface="Franklin Gothic Medium"/>
              </a:rPr>
              <a:t>C</a:t>
            </a:r>
            <a:r>
              <a:rPr lang="en-US" dirty="0">
                <a:solidFill>
                  <a:schemeClr val="bg1"/>
                </a:solidFill>
                <a:latin typeface="Franklin Gothic Book"/>
                <a:cs typeface="Franklin Gothic Book"/>
              </a:rPr>
              <a:t>ulture</a:t>
            </a:r>
            <a:endParaRPr lang="en-US" dirty="0"/>
          </a:p>
        </p:txBody>
      </p:sp>
      <p:cxnSp>
        <p:nvCxnSpPr>
          <p:cNvPr id="5" name="Straight Connector 4"/>
          <p:cNvCxnSpPr/>
          <p:nvPr/>
        </p:nvCxnSpPr>
        <p:spPr>
          <a:xfrm>
            <a:off x="4363381" y="2143717"/>
            <a:ext cx="0" cy="927967"/>
          </a:xfrm>
          <a:prstGeom prst="line">
            <a:avLst/>
          </a:prstGeom>
          <a:ln>
            <a:solidFill>
              <a:schemeClr val="bg1"/>
            </a:solidFill>
          </a:ln>
        </p:spPr>
        <p:style>
          <a:lnRef idx="2">
            <a:schemeClr val="accent1"/>
          </a:lnRef>
          <a:fillRef idx="0">
            <a:schemeClr val="accent1"/>
          </a:fillRef>
          <a:effectRef idx="1">
            <a:schemeClr val="accent1"/>
          </a:effectRef>
          <a:fontRef idx="minor">
            <a:schemeClr val="tx1"/>
          </a:fontRef>
        </p:style>
      </p:cxnSp>
      <p:pic>
        <p:nvPicPr>
          <p:cNvPr id="6" name="Picture 5" descr="eu_flag_creative_europe_co_funded_pos_rgb_left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54303" y="5410237"/>
            <a:ext cx="5460453" cy="1373067"/>
          </a:xfrm>
          <a:prstGeom prst="rect">
            <a:avLst/>
          </a:prstGeom>
        </p:spPr>
      </p:pic>
    </p:spTree>
    <p:extLst>
      <p:ext uri="{BB962C8B-B14F-4D97-AF65-F5344CB8AC3E}">
        <p14:creationId xmlns:p14="http://schemas.microsoft.com/office/powerpoint/2010/main" val="3360434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613025"/>
            <a:ext cx="7772400" cy="1470025"/>
          </a:xfrm>
        </p:spPr>
        <p:txBody>
          <a:bodyPr>
            <a:noAutofit/>
          </a:bodyPr>
          <a:lstStyle/>
          <a:p>
            <a:pPr lvl="0" algn="l"/>
            <a:r>
              <a:rPr lang="en-GB" dirty="0">
                <a:solidFill>
                  <a:srgbClr val="31859C"/>
                </a:solidFill>
                <a:latin typeface="Franklin Gothic Medium"/>
                <a:cs typeface="Franklin Gothic Medium"/>
              </a:rPr>
              <a:t>4Cs | Activities</a:t>
            </a:r>
            <a:br>
              <a:rPr lang="en-GB" dirty="0">
                <a:solidFill>
                  <a:srgbClr val="31859C"/>
                </a:solidFill>
                <a:latin typeface="Franklin Gothic Medium"/>
                <a:cs typeface="Franklin Gothic Medium"/>
              </a:rPr>
            </a:br>
            <a:r>
              <a:rPr lang="en-GB" sz="2000" dirty="0">
                <a:solidFill>
                  <a:srgbClr val="31859C"/>
                </a:solidFill>
                <a:latin typeface="Franklin Gothic Medium"/>
                <a:cs typeface="Franklin Gothic Medium"/>
              </a:rPr>
              <a:t>(how we will achieve our priorities and objectives)</a:t>
            </a:r>
            <a:br>
              <a:rPr lang="en-GB" sz="1800" dirty="0">
                <a:latin typeface="Franklin Gothic Book"/>
                <a:cs typeface="Franklin Gothic Book"/>
              </a:rPr>
            </a:br>
            <a:br>
              <a:rPr lang="en-GB" sz="1600" dirty="0">
                <a:solidFill>
                  <a:schemeClr val="tx2">
                    <a:lumMod val="50000"/>
                  </a:schemeClr>
                </a:solidFill>
                <a:latin typeface="Franklin Gothic Book"/>
                <a:cs typeface="Franklin Gothic Book"/>
              </a:rPr>
            </a:br>
            <a:r>
              <a:rPr lang="en-GB" sz="1600" dirty="0">
                <a:solidFill>
                  <a:schemeClr val="tx2">
                    <a:lumMod val="50000"/>
                  </a:schemeClr>
                </a:solidFill>
                <a:latin typeface="Franklin Gothic Book"/>
                <a:cs typeface="Franklin Gothic Book"/>
              </a:rPr>
              <a:t>	. 1 Summer School </a:t>
            </a:r>
            <a:r>
              <a:rPr lang="en-US" sz="1600" dirty="0">
                <a:solidFill>
                  <a:schemeClr val="tx2">
                    <a:lumMod val="50000"/>
                  </a:schemeClr>
                </a:solidFill>
                <a:latin typeface="Franklin Gothic Book"/>
                <a:cs typeface="Franklin Gothic Book"/>
              </a:rPr>
              <a:t>–</a:t>
            </a:r>
            <a:r>
              <a:rPr lang="en-GB" sz="1600" dirty="0">
                <a:solidFill>
                  <a:schemeClr val="tx2">
                    <a:lumMod val="50000"/>
                  </a:schemeClr>
                </a:solidFill>
                <a:latin typeface="Franklin Gothic Book"/>
                <a:cs typeface="Franklin Gothic Book"/>
              </a:rPr>
              <a:t> Convivial Cultures</a:t>
            </a:r>
            <a:br>
              <a:rPr lang="en-GB" sz="1600" dirty="0">
                <a:solidFill>
                  <a:schemeClr val="tx2">
                    <a:lumMod val="50000"/>
                  </a:schemeClr>
                </a:solidFill>
                <a:latin typeface="Franklin Gothic Book"/>
                <a:cs typeface="Franklin Gothic Book"/>
              </a:rPr>
            </a:br>
            <a:r>
              <a:rPr lang="en-GB" sz="1600" dirty="0">
                <a:solidFill>
                  <a:schemeClr val="tx2">
                    <a:lumMod val="50000"/>
                  </a:schemeClr>
                </a:solidFill>
                <a:latin typeface="Franklin Gothic Book"/>
                <a:cs typeface="Franklin Gothic Book"/>
              </a:rPr>
              <a:t>	. 8 Multi-Chapter Exhibition </a:t>
            </a:r>
            <a:br>
              <a:rPr lang="en-GB" sz="1600" dirty="0">
                <a:solidFill>
                  <a:schemeClr val="tx2">
                    <a:lumMod val="50000"/>
                  </a:schemeClr>
                </a:solidFill>
                <a:latin typeface="Franklin Gothic Book"/>
                <a:cs typeface="Franklin Gothic Book"/>
              </a:rPr>
            </a:br>
            <a:r>
              <a:rPr lang="en-GB" sz="1600" dirty="0">
                <a:solidFill>
                  <a:schemeClr val="tx2">
                    <a:lumMod val="50000"/>
                  </a:schemeClr>
                </a:solidFill>
                <a:latin typeface="Franklin Gothic Book"/>
                <a:cs typeface="Franklin Gothic Book"/>
              </a:rPr>
              <a:t>	. 1 Itinerary (8 partners) film programme curated by </a:t>
            </a:r>
            <a:r>
              <a:rPr lang="en-GB" sz="1600" dirty="0" err="1">
                <a:latin typeface="Franklin Gothic Book"/>
                <a:cs typeface="Franklin Gothic Book"/>
              </a:rPr>
              <a:t>Azar</a:t>
            </a:r>
            <a:r>
              <a:rPr lang="en-GB" sz="1600" dirty="0">
                <a:latin typeface="Franklin Gothic Book"/>
                <a:cs typeface="Franklin Gothic Book"/>
              </a:rPr>
              <a:t> </a:t>
            </a:r>
            <a:r>
              <a:rPr lang="en-GB" sz="1600" dirty="0" err="1">
                <a:latin typeface="Franklin Gothic Book"/>
                <a:cs typeface="Franklin Gothic Book"/>
              </a:rPr>
              <a:t>Mahmoudian</a:t>
            </a:r>
            <a:r>
              <a:rPr lang="en-GB" sz="1600" dirty="0">
                <a:latin typeface="Franklin Gothic Book"/>
                <a:cs typeface="Franklin Gothic Book"/>
              </a:rPr>
              <a:t> </a:t>
            </a:r>
            <a:br>
              <a:rPr lang="en-GB" sz="1600" dirty="0">
                <a:solidFill>
                  <a:schemeClr val="tx2">
                    <a:lumMod val="50000"/>
                  </a:schemeClr>
                </a:solidFill>
                <a:latin typeface="Franklin Gothic Book"/>
                <a:cs typeface="Franklin Gothic Book"/>
              </a:rPr>
            </a:br>
            <a:r>
              <a:rPr lang="en-GB" sz="1600" dirty="0">
                <a:solidFill>
                  <a:schemeClr val="tx2">
                    <a:lumMod val="50000"/>
                  </a:schemeClr>
                </a:solidFill>
                <a:latin typeface="Franklin Gothic Book"/>
                <a:cs typeface="Franklin Gothic Book"/>
              </a:rPr>
              <a:t>	. 5 Conferences </a:t>
            </a:r>
            <a:br>
              <a:rPr lang="en-GB" sz="1600" dirty="0">
                <a:solidFill>
                  <a:schemeClr val="tx2">
                    <a:lumMod val="50000"/>
                  </a:schemeClr>
                </a:solidFill>
                <a:latin typeface="Franklin Gothic Book"/>
                <a:cs typeface="Franklin Gothic Book"/>
              </a:rPr>
            </a:br>
            <a:r>
              <a:rPr lang="en-GB" sz="1600" dirty="0">
                <a:solidFill>
                  <a:schemeClr val="tx2">
                    <a:lumMod val="50000"/>
                  </a:schemeClr>
                </a:solidFill>
                <a:latin typeface="Franklin Gothic Book"/>
                <a:cs typeface="Franklin Gothic Book"/>
              </a:rPr>
              <a:t>	. 5 Workshops each with a theme from the 4Cs</a:t>
            </a:r>
            <a:br>
              <a:rPr lang="en-GB" sz="1600" dirty="0">
                <a:solidFill>
                  <a:schemeClr val="tx2">
                    <a:lumMod val="50000"/>
                  </a:schemeClr>
                </a:solidFill>
                <a:latin typeface="Franklin Gothic Book"/>
                <a:cs typeface="Franklin Gothic Book"/>
              </a:rPr>
            </a:br>
            <a:r>
              <a:rPr lang="en-GB" sz="1600" dirty="0">
                <a:solidFill>
                  <a:schemeClr val="tx2">
                    <a:lumMod val="50000"/>
                  </a:schemeClr>
                </a:solidFill>
                <a:latin typeface="Franklin Gothic Book"/>
                <a:cs typeface="Franklin Gothic Book"/>
              </a:rPr>
              <a:t>	. 5 Labs for mediation practices </a:t>
            </a:r>
            <a:br>
              <a:rPr lang="en-GB" sz="1600" dirty="0">
                <a:solidFill>
                  <a:schemeClr val="tx2">
                    <a:lumMod val="50000"/>
                  </a:schemeClr>
                </a:solidFill>
                <a:latin typeface="Franklin Gothic Book"/>
                <a:cs typeface="Franklin Gothic Book"/>
              </a:rPr>
            </a:br>
            <a:r>
              <a:rPr lang="en-GB" sz="1600" dirty="0">
                <a:solidFill>
                  <a:schemeClr val="tx2">
                    <a:lumMod val="50000"/>
                  </a:schemeClr>
                </a:solidFill>
                <a:latin typeface="Franklin Gothic Book"/>
                <a:cs typeface="Franklin Gothic Book"/>
              </a:rPr>
              <a:t>	. 14 Art-based research residencies</a:t>
            </a:r>
            <a:br>
              <a:rPr lang="en-GB" sz="1600" dirty="0">
                <a:solidFill>
                  <a:schemeClr val="tx2">
                    <a:lumMod val="50000"/>
                  </a:schemeClr>
                </a:solidFill>
                <a:latin typeface="Franklin Gothic Book"/>
                <a:cs typeface="Franklin Gothic Book"/>
              </a:rPr>
            </a:br>
            <a:r>
              <a:rPr lang="en-GB" sz="1600" dirty="0">
                <a:solidFill>
                  <a:schemeClr val="tx2">
                    <a:lumMod val="50000"/>
                  </a:schemeClr>
                </a:solidFill>
                <a:latin typeface="Franklin Gothic Book"/>
                <a:cs typeface="Franklin Gothic Book"/>
              </a:rPr>
              <a:t>	. 1 Online Platform</a:t>
            </a:r>
            <a:br>
              <a:rPr lang="en-GB" sz="1600" dirty="0">
                <a:solidFill>
                  <a:schemeClr val="tx2">
                    <a:lumMod val="50000"/>
                  </a:schemeClr>
                </a:solidFill>
                <a:latin typeface="Franklin Gothic Book"/>
                <a:cs typeface="Franklin Gothic Book"/>
              </a:rPr>
            </a:br>
            <a:br>
              <a:rPr lang="en-GB" sz="1600" dirty="0">
                <a:solidFill>
                  <a:schemeClr val="tx2">
                    <a:lumMod val="50000"/>
                  </a:schemeClr>
                </a:solidFill>
                <a:latin typeface="Franklin Gothic Book"/>
                <a:cs typeface="Franklin Gothic Book"/>
              </a:rPr>
            </a:br>
            <a:r>
              <a:rPr lang="en-GB" sz="1400" dirty="0">
                <a:solidFill>
                  <a:schemeClr val="tx2">
                    <a:lumMod val="50000"/>
                  </a:schemeClr>
                </a:solidFill>
                <a:latin typeface="Franklin Gothic Book"/>
                <a:cs typeface="Franklin Gothic Book"/>
              </a:rPr>
              <a:t>All activities will be conceived within the conceptual frame of the 4Cs.</a:t>
            </a:r>
            <a:br>
              <a:rPr lang="en-GB" sz="1900" dirty="0">
                <a:solidFill>
                  <a:schemeClr val="tx2">
                    <a:lumMod val="50000"/>
                  </a:schemeClr>
                </a:solidFill>
                <a:latin typeface="Franklin Gothic Book"/>
                <a:cs typeface="Franklin Gothic Book"/>
              </a:rPr>
            </a:br>
            <a:r>
              <a:rPr lang="en-GB" sz="1900" dirty="0">
                <a:solidFill>
                  <a:schemeClr val="tx2">
                    <a:lumMod val="50000"/>
                  </a:schemeClr>
                </a:solidFill>
                <a:latin typeface="Franklin Gothic Book"/>
                <a:cs typeface="Franklin Gothic Book"/>
              </a:rPr>
              <a:t>	</a:t>
            </a:r>
          </a:p>
        </p:txBody>
      </p:sp>
    </p:spTree>
    <p:extLst>
      <p:ext uri="{BB962C8B-B14F-4D97-AF65-F5344CB8AC3E}">
        <p14:creationId xmlns:p14="http://schemas.microsoft.com/office/powerpoint/2010/main" val="271101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13567245_1007204926064618_7826261776050656683_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3044" y="1493914"/>
            <a:ext cx="7541153" cy="5027435"/>
          </a:xfrm>
          <a:prstGeom prst="rect">
            <a:avLst/>
          </a:prstGeom>
        </p:spPr>
      </p:pic>
      <p:sp>
        <p:nvSpPr>
          <p:cNvPr id="2" name="Title 1"/>
          <p:cNvSpPr>
            <a:spLocks noGrp="1"/>
          </p:cNvSpPr>
          <p:nvPr>
            <p:ph type="ctrTitle"/>
          </p:nvPr>
        </p:nvSpPr>
        <p:spPr>
          <a:xfrm>
            <a:off x="667127" y="1060264"/>
            <a:ext cx="7772400" cy="1470025"/>
          </a:xfrm>
        </p:spPr>
        <p:txBody>
          <a:bodyPr>
            <a:noAutofit/>
          </a:bodyPr>
          <a:lstStyle/>
          <a:p>
            <a:pPr lvl="0" algn="l"/>
            <a:r>
              <a:rPr lang="en-GB" sz="4000" dirty="0">
                <a:solidFill>
                  <a:schemeClr val="accent5">
                    <a:lumMod val="75000"/>
                  </a:schemeClr>
                </a:solidFill>
                <a:latin typeface="Franklin Gothic Medium"/>
                <a:cs typeface="Franklin Gothic Medium"/>
              </a:rPr>
              <a:t>4Cs | Summer School</a:t>
            </a:r>
            <a:br>
              <a:rPr lang="en-GB" sz="4000" dirty="0">
                <a:solidFill>
                  <a:schemeClr val="accent5">
                    <a:lumMod val="75000"/>
                  </a:schemeClr>
                </a:solidFill>
                <a:latin typeface="Franklin Gothic Medium"/>
                <a:cs typeface="Franklin Gothic Medium"/>
              </a:rPr>
            </a:br>
            <a:br>
              <a:rPr lang="en-GB" sz="4000" dirty="0">
                <a:solidFill>
                  <a:schemeClr val="accent5">
                    <a:lumMod val="75000"/>
                  </a:schemeClr>
                </a:solidFill>
                <a:latin typeface="Franklin Gothic Book"/>
                <a:cs typeface="Franklin Gothic Book"/>
              </a:rPr>
            </a:br>
            <a:br>
              <a:rPr lang="en-GB" sz="4000" dirty="0">
                <a:solidFill>
                  <a:schemeClr val="accent5">
                    <a:lumMod val="75000"/>
                  </a:schemeClr>
                </a:solidFill>
                <a:latin typeface="Franklin Gothic Book"/>
                <a:cs typeface="Franklin Gothic Book"/>
              </a:rPr>
            </a:br>
            <a:r>
              <a:rPr lang="en-GB" sz="4000" dirty="0">
                <a:solidFill>
                  <a:schemeClr val="accent5">
                    <a:lumMod val="75000"/>
                  </a:schemeClr>
                </a:solidFill>
                <a:latin typeface="Franklin Gothic Book"/>
                <a:cs typeface="Franklin Gothic Book"/>
              </a:rPr>
              <a:t>	</a:t>
            </a:r>
          </a:p>
        </p:txBody>
      </p:sp>
    </p:spTree>
    <p:extLst>
      <p:ext uri="{BB962C8B-B14F-4D97-AF65-F5344CB8AC3E}">
        <p14:creationId xmlns:p14="http://schemas.microsoft.com/office/powerpoint/2010/main" val="2588045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7127" y="1060264"/>
            <a:ext cx="7772400" cy="1470025"/>
          </a:xfrm>
        </p:spPr>
        <p:txBody>
          <a:bodyPr>
            <a:noAutofit/>
          </a:bodyPr>
          <a:lstStyle/>
          <a:p>
            <a:pPr lvl="0" algn="l"/>
            <a:r>
              <a:rPr lang="en-GB" sz="4000" dirty="0">
                <a:solidFill>
                  <a:schemeClr val="accent5">
                    <a:lumMod val="75000"/>
                  </a:schemeClr>
                </a:solidFill>
                <a:latin typeface="Franklin Gothic Medium"/>
                <a:cs typeface="Franklin Gothic Medium"/>
              </a:rPr>
              <a:t>4Cs | film programme</a:t>
            </a:r>
            <a:br>
              <a:rPr lang="en-GB" sz="4000" dirty="0">
                <a:solidFill>
                  <a:schemeClr val="accent5">
                    <a:lumMod val="75000"/>
                  </a:schemeClr>
                </a:solidFill>
                <a:latin typeface="Franklin Gothic Medium"/>
                <a:cs typeface="Franklin Gothic Medium"/>
              </a:rPr>
            </a:br>
            <a:br>
              <a:rPr lang="en-GB" sz="4000" dirty="0">
                <a:solidFill>
                  <a:schemeClr val="accent5">
                    <a:lumMod val="75000"/>
                  </a:schemeClr>
                </a:solidFill>
                <a:latin typeface="Franklin Gothic Book"/>
                <a:cs typeface="Franklin Gothic Book"/>
              </a:rPr>
            </a:br>
            <a:br>
              <a:rPr lang="en-GB" sz="4000" dirty="0">
                <a:solidFill>
                  <a:schemeClr val="accent5">
                    <a:lumMod val="75000"/>
                  </a:schemeClr>
                </a:solidFill>
                <a:latin typeface="Franklin Gothic Book"/>
                <a:cs typeface="Franklin Gothic Book"/>
              </a:rPr>
            </a:br>
            <a:r>
              <a:rPr lang="en-GB" sz="4000" dirty="0">
                <a:solidFill>
                  <a:schemeClr val="accent5">
                    <a:lumMod val="75000"/>
                  </a:schemeClr>
                </a:solidFill>
                <a:latin typeface="Franklin Gothic Book"/>
                <a:cs typeface="Franklin Gothic Book"/>
              </a:rPr>
              <a:t>	</a:t>
            </a:r>
          </a:p>
        </p:txBody>
      </p:sp>
      <p:sp>
        <p:nvSpPr>
          <p:cNvPr id="3" name="TextBox 2"/>
          <p:cNvSpPr txBox="1"/>
          <p:nvPr/>
        </p:nvSpPr>
        <p:spPr>
          <a:xfrm>
            <a:off x="4641759" y="3174568"/>
            <a:ext cx="3902166" cy="3416320"/>
          </a:xfrm>
          <a:prstGeom prst="rect">
            <a:avLst/>
          </a:prstGeom>
          <a:noFill/>
        </p:spPr>
        <p:txBody>
          <a:bodyPr wrap="square" rtlCol="0">
            <a:spAutoFit/>
          </a:bodyPr>
          <a:lstStyle/>
          <a:p>
            <a:r>
              <a:rPr lang="en-US" dirty="0" err="1">
                <a:latin typeface="Franklin Gothic Medium"/>
                <a:cs typeface="Franklin Gothic Medium"/>
              </a:rPr>
              <a:t>Azar</a:t>
            </a:r>
            <a:r>
              <a:rPr lang="en-US" dirty="0">
                <a:latin typeface="Franklin Gothic Medium"/>
                <a:cs typeface="Franklin Gothic Medium"/>
              </a:rPr>
              <a:t> </a:t>
            </a:r>
            <a:r>
              <a:rPr lang="en-US" dirty="0" err="1">
                <a:latin typeface="Franklin Gothic Medium"/>
                <a:cs typeface="Franklin Gothic Medium"/>
              </a:rPr>
              <a:t>Mahmoudian</a:t>
            </a:r>
            <a:r>
              <a:rPr lang="en-US" dirty="0">
                <a:latin typeface="Franklin Gothic Medium"/>
                <a:cs typeface="Franklin Gothic Medium"/>
              </a:rPr>
              <a:t> </a:t>
            </a:r>
            <a:r>
              <a:rPr lang="en-US" dirty="0">
                <a:latin typeface="Franklin Gothic Book"/>
                <a:cs typeface="Franklin Gothic Book"/>
              </a:rPr>
              <a:t>is a curator and educator based in Tehran. She is part of a collective that co-ran </a:t>
            </a:r>
            <a:r>
              <a:rPr lang="en-US" dirty="0" err="1">
                <a:latin typeface="Franklin Gothic Book"/>
                <a:cs typeface="Franklin Gothic Book"/>
              </a:rPr>
              <a:t>kaf</a:t>
            </a:r>
            <a:r>
              <a:rPr lang="en-US" dirty="0">
                <a:latin typeface="Franklin Gothic Book"/>
                <a:cs typeface="Franklin Gothic Book"/>
              </a:rPr>
              <a:t>, an independent space focusing on discursive and educational programs on art and theory in Tehran (2010-2015). </a:t>
            </a:r>
            <a:r>
              <a:rPr lang="en-US" dirty="0" err="1">
                <a:latin typeface="Franklin Gothic Book"/>
                <a:cs typeface="Franklin Gothic Book"/>
              </a:rPr>
              <a:t>Azar</a:t>
            </a:r>
            <a:r>
              <a:rPr lang="en-US" dirty="0">
                <a:latin typeface="Franklin Gothic Book"/>
                <a:cs typeface="Franklin Gothic Book"/>
              </a:rPr>
              <a:t> is also a lecturer at Tehran Art University. Her research develops from her ongoing engagement with display structures and modes of the political imaginary regarding exhibiting formats.</a:t>
            </a:r>
          </a:p>
        </p:txBody>
      </p:sp>
      <p:pic>
        <p:nvPicPr>
          <p:cNvPr id="6" name="Picture 5" descr="2016GB Poster ENG-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8705" y="1434080"/>
            <a:ext cx="3492322" cy="5156808"/>
          </a:xfrm>
          <a:prstGeom prst="rect">
            <a:avLst/>
          </a:prstGeom>
        </p:spPr>
      </p:pic>
    </p:spTree>
    <p:extLst>
      <p:ext uri="{BB962C8B-B14F-4D97-AF65-F5344CB8AC3E}">
        <p14:creationId xmlns:p14="http://schemas.microsoft.com/office/powerpoint/2010/main" val="268169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7127" y="1060264"/>
            <a:ext cx="7772400" cy="1470025"/>
          </a:xfrm>
        </p:spPr>
        <p:txBody>
          <a:bodyPr>
            <a:noAutofit/>
          </a:bodyPr>
          <a:lstStyle/>
          <a:p>
            <a:pPr lvl="0" algn="l"/>
            <a:r>
              <a:rPr lang="en-GB" sz="4000" dirty="0">
                <a:solidFill>
                  <a:schemeClr val="accent5">
                    <a:lumMod val="75000"/>
                  </a:schemeClr>
                </a:solidFill>
                <a:latin typeface="Franklin Gothic Medium"/>
                <a:cs typeface="Franklin Gothic Medium"/>
              </a:rPr>
              <a:t>4Cs | multi-chapter exhibition</a:t>
            </a:r>
            <a:br>
              <a:rPr lang="en-GB" sz="4000" dirty="0">
                <a:solidFill>
                  <a:schemeClr val="accent5">
                    <a:lumMod val="75000"/>
                  </a:schemeClr>
                </a:solidFill>
                <a:latin typeface="Franklin Gothic Medium"/>
                <a:cs typeface="Franklin Gothic Medium"/>
              </a:rPr>
            </a:br>
            <a:br>
              <a:rPr lang="en-GB" sz="4000" dirty="0">
                <a:solidFill>
                  <a:schemeClr val="accent5">
                    <a:lumMod val="75000"/>
                  </a:schemeClr>
                </a:solidFill>
                <a:latin typeface="Franklin Gothic Book"/>
                <a:cs typeface="Franklin Gothic Book"/>
              </a:rPr>
            </a:br>
            <a:br>
              <a:rPr lang="en-GB" sz="4000" dirty="0">
                <a:solidFill>
                  <a:schemeClr val="accent5">
                    <a:lumMod val="75000"/>
                  </a:schemeClr>
                </a:solidFill>
                <a:latin typeface="Franklin Gothic Book"/>
                <a:cs typeface="Franklin Gothic Book"/>
              </a:rPr>
            </a:br>
            <a:r>
              <a:rPr lang="en-GB" sz="4000" dirty="0">
                <a:solidFill>
                  <a:schemeClr val="accent5">
                    <a:lumMod val="75000"/>
                  </a:schemeClr>
                </a:solidFill>
                <a:latin typeface="Franklin Gothic Book"/>
                <a:cs typeface="Franklin Gothic Book"/>
              </a:rPr>
              <a:t>	</a:t>
            </a:r>
          </a:p>
        </p:txBody>
      </p:sp>
      <p:pic>
        <p:nvPicPr>
          <p:cNvPr id="3" name="Picture 2" descr="LR_WFL_Aime_Zito_Lema (6 of 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214" y="1258312"/>
            <a:ext cx="7694313" cy="5136391"/>
          </a:xfrm>
          <a:prstGeom prst="rect">
            <a:avLst/>
          </a:prstGeom>
        </p:spPr>
      </p:pic>
    </p:spTree>
    <p:extLst>
      <p:ext uri="{BB962C8B-B14F-4D97-AF65-F5344CB8AC3E}">
        <p14:creationId xmlns:p14="http://schemas.microsoft.com/office/powerpoint/2010/main" val="37694434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7127" y="1060264"/>
            <a:ext cx="7772400" cy="1470025"/>
          </a:xfrm>
        </p:spPr>
        <p:txBody>
          <a:bodyPr>
            <a:noAutofit/>
          </a:bodyPr>
          <a:lstStyle/>
          <a:p>
            <a:pPr lvl="0" algn="l"/>
            <a:r>
              <a:rPr lang="en-GB" sz="4000" dirty="0">
                <a:solidFill>
                  <a:schemeClr val="accent5">
                    <a:lumMod val="75000"/>
                  </a:schemeClr>
                </a:solidFill>
                <a:latin typeface="Franklin Gothic Medium"/>
                <a:cs typeface="Franklin Gothic Medium"/>
              </a:rPr>
              <a:t>4Cs | conferences</a:t>
            </a:r>
            <a:br>
              <a:rPr lang="en-GB" sz="4000" dirty="0">
                <a:solidFill>
                  <a:schemeClr val="accent5">
                    <a:lumMod val="75000"/>
                  </a:schemeClr>
                </a:solidFill>
                <a:latin typeface="Franklin Gothic Medium"/>
                <a:cs typeface="Franklin Gothic Medium"/>
              </a:rPr>
            </a:br>
            <a:br>
              <a:rPr lang="en-GB" sz="4000" dirty="0">
                <a:solidFill>
                  <a:schemeClr val="accent5">
                    <a:lumMod val="75000"/>
                  </a:schemeClr>
                </a:solidFill>
                <a:latin typeface="Franklin Gothic Book"/>
                <a:cs typeface="Franklin Gothic Book"/>
              </a:rPr>
            </a:br>
            <a:br>
              <a:rPr lang="en-GB" sz="4000" dirty="0">
                <a:solidFill>
                  <a:schemeClr val="accent5">
                    <a:lumMod val="75000"/>
                  </a:schemeClr>
                </a:solidFill>
                <a:latin typeface="Franklin Gothic Book"/>
                <a:cs typeface="Franklin Gothic Book"/>
              </a:rPr>
            </a:br>
            <a:r>
              <a:rPr lang="en-GB" sz="4000" dirty="0">
                <a:solidFill>
                  <a:schemeClr val="accent5">
                    <a:lumMod val="75000"/>
                  </a:schemeClr>
                </a:solidFill>
                <a:latin typeface="Franklin Gothic Book"/>
                <a:cs typeface="Franklin Gothic Book"/>
              </a:rPr>
              <a:t>	</a:t>
            </a:r>
          </a:p>
        </p:txBody>
      </p:sp>
      <p:pic>
        <p:nvPicPr>
          <p:cNvPr id="5" name="Picture 4" descr="7-berlin-biennale-new-world-summit-00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5075" y="1381871"/>
            <a:ext cx="7624451" cy="5085672"/>
          </a:xfrm>
          <a:prstGeom prst="rect">
            <a:avLst/>
          </a:prstGeom>
        </p:spPr>
      </p:pic>
    </p:spTree>
    <p:extLst>
      <p:ext uri="{BB962C8B-B14F-4D97-AF65-F5344CB8AC3E}">
        <p14:creationId xmlns:p14="http://schemas.microsoft.com/office/powerpoint/2010/main" val="7678637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7127" y="1060264"/>
            <a:ext cx="7772400" cy="1470025"/>
          </a:xfrm>
        </p:spPr>
        <p:txBody>
          <a:bodyPr>
            <a:noAutofit/>
          </a:bodyPr>
          <a:lstStyle/>
          <a:p>
            <a:pPr lvl="0" algn="l"/>
            <a:r>
              <a:rPr lang="en-GB" sz="4000" dirty="0">
                <a:solidFill>
                  <a:schemeClr val="accent5">
                    <a:lumMod val="75000"/>
                  </a:schemeClr>
                </a:solidFill>
                <a:latin typeface="Franklin Gothic Medium"/>
                <a:cs typeface="Franklin Gothic Medium"/>
              </a:rPr>
              <a:t>4Cs | workshops</a:t>
            </a:r>
            <a:br>
              <a:rPr lang="en-GB" sz="4000" dirty="0">
                <a:solidFill>
                  <a:schemeClr val="accent5">
                    <a:lumMod val="75000"/>
                  </a:schemeClr>
                </a:solidFill>
                <a:latin typeface="Franklin Gothic Medium"/>
                <a:cs typeface="Franklin Gothic Medium"/>
              </a:rPr>
            </a:br>
            <a:br>
              <a:rPr lang="en-GB" sz="4000" dirty="0">
                <a:solidFill>
                  <a:schemeClr val="accent5">
                    <a:lumMod val="75000"/>
                  </a:schemeClr>
                </a:solidFill>
                <a:latin typeface="Franklin Gothic Book"/>
                <a:cs typeface="Franklin Gothic Book"/>
              </a:rPr>
            </a:br>
            <a:br>
              <a:rPr lang="en-GB" sz="4000" dirty="0">
                <a:solidFill>
                  <a:schemeClr val="accent5">
                    <a:lumMod val="75000"/>
                  </a:schemeClr>
                </a:solidFill>
                <a:latin typeface="Franklin Gothic Book"/>
                <a:cs typeface="Franklin Gothic Book"/>
              </a:rPr>
            </a:br>
            <a:r>
              <a:rPr lang="en-GB" sz="4000" dirty="0">
                <a:solidFill>
                  <a:schemeClr val="accent5">
                    <a:lumMod val="75000"/>
                  </a:schemeClr>
                </a:solidFill>
                <a:latin typeface="Franklin Gothic Book"/>
                <a:cs typeface="Franklin Gothic Book"/>
              </a:rPr>
              <a:t>	</a:t>
            </a:r>
          </a:p>
        </p:txBody>
      </p:sp>
      <p:pic>
        <p:nvPicPr>
          <p:cNvPr id="3" name="Picture 2" descr="20120125184806-nida.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0507" y="1514498"/>
            <a:ext cx="7620000" cy="4851400"/>
          </a:xfrm>
          <a:prstGeom prst="rect">
            <a:avLst/>
          </a:prstGeom>
        </p:spPr>
      </p:pic>
    </p:spTree>
    <p:extLst>
      <p:ext uri="{BB962C8B-B14F-4D97-AF65-F5344CB8AC3E}">
        <p14:creationId xmlns:p14="http://schemas.microsoft.com/office/powerpoint/2010/main" val="36389453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7127" y="1060264"/>
            <a:ext cx="7772400" cy="1470025"/>
          </a:xfrm>
        </p:spPr>
        <p:txBody>
          <a:bodyPr>
            <a:noAutofit/>
          </a:bodyPr>
          <a:lstStyle/>
          <a:p>
            <a:pPr lvl="0" algn="l"/>
            <a:r>
              <a:rPr lang="en-GB" sz="4000" dirty="0">
                <a:solidFill>
                  <a:schemeClr val="accent5">
                    <a:lumMod val="75000"/>
                  </a:schemeClr>
                </a:solidFill>
                <a:latin typeface="Franklin Gothic Medium"/>
                <a:cs typeface="Franklin Gothic Medium"/>
              </a:rPr>
              <a:t>4Cs | mediation labs</a:t>
            </a:r>
            <a:br>
              <a:rPr lang="en-GB" sz="4000" dirty="0">
                <a:solidFill>
                  <a:schemeClr val="accent5">
                    <a:lumMod val="75000"/>
                  </a:schemeClr>
                </a:solidFill>
                <a:latin typeface="Franklin Gothic Medium"/>
                <a:cs typeface="Franklin Gothic Medium"/>
              </a:rPr>
            </a:br>
            <a:br>
              <a:rPr lang="en-GB" sz="4000" dirty="0">
                <a:solidFill>
                  <a:schemeClr val="accent5">
                    <a:lumMod val="75000"/>
                  </a:schemeClr>
                </a:solidFill>
                <a:latin typeface="Franklin Gothic Book"/>
                <a:cs typeface="Franklin Gothic Book"/>
              </a:rPr>
            </a:br>
            <a:br>
              <a:rPr lang="en-GB" sz="4000" dirty="0">
                <a:solidFill>
                  <a:schemeClr val="accent5">
                    <a:lumMod val="75000"/>
                  </a:schemeClr>
                </a:solidFill>
                <a:latin typeface="Franklin Gothic Book"/>
                <a:cs typeface="Franklin Gothic Book"/>
              </a:rPr>
            </a:br>
            <a:r>
              <a:rPr lang="en-GB" sz="4000" dirty="0">
                <a:solidFill>
                  <a:schemeClr val="accent5">
                    <a:lumMod val="75000"/>
                  </a:schemeClr>
                </a:solidFill>
                <a:latin typeface="Franklin Gothic Book"/>
                <a:cs typeface="Franklin Gothic Book"/>
              </a:rPr>
              <a:t>	</a:t>
            </a:r>
          </a:p>
        </p:txBody>
      </p:sp>
      <p:pic>
        <p:nvPicPr>
          <p:cNvPr id="3" name="Picture 2" descr="Silent_University_Team_Nov.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5963" y="1384997"/>
            <a:ext cx="6517754" cy="5118197"/>
          </a:xfrm>
          <a:prstGeom prst="rect">
            <a:avLst/>
          </a:prstGeom>
        </p:spPr>
      </p:pic>
    </p:spTree>
    <p:extLst>
      <p:ext uri="{BB962C8B-B14F-4D97-AF65-F5344CB8AC3E}">
        <p14:creationId xmlns:p14="http://schemas.microsoft.com/office/powerpoint/2010/main" val="38557095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7127" y="1060264"/>
            <a:ext cx="7772400" cy="1470025"/>
          </a:xfrm>
        </p:spPr>
        <p:txBody>
          <a:bodyPr>
            <a:noAutofit/>
          </a:bodyPr>
          <a:lstStyle/>
          <a:p>
            <a:pPr lvl="0" algn="l"/>
            <a:r>
              <a:rPr lang="en-GB" sz="4000" dirty="0">
                <a:solidFill>
                  <a:schemeClr val="accent5">
                    <a:lumMod val="75000"/>
                  </a:schemeClr>
                </a:solidFill>
                <a:latin typeface="Franklin Gothic Medium"/>
                <a:cs typeface="Franklin Gothic Medium"/>
              </a:rPr>
              <a:t>4Cs | residencies</a:t>
            </a:r>
            <a:br>
              <a:rPr lang="en-GB" sz="4000" dirty="0">
                <a:solidFill>
                  <a:schemeClr val="accent5">
                    <a:lumMod val="75000"/>
                  </a:schemeClr>
                </a:solidFill>
                <a:latin typeface="Franklin Gothic Medium"/>
                <a:cs typeface="Franklin Gothic Medium"/>
              </a:rPr>
            </a:br>
            <a:br>
              <a:rPr lang="en-GB" sz="4000" dirty="0">
                <a:solidFill>
                  <a:schemeClr val="accent5">
                    <a:lumMod val="75000"/>
                  </a:schemeClr>
                </a:solidFill>
                <a:latin typeface="Franklin Gothic Book"/>
                <a:cs typeface="Franklin Gothic Book"/>
              </a:rPr>
            </a:br>
            <a:br>
              <a:rPr lang="en-GB" sz="4000" dirty="0">
                <a:solidFill>
                  <a:schemeClr val="accent5">
                    <a:lumMod val="75000"/>
                  </a:schemeClr>
                </a:solidFill>
                <a:latin typeface="Franklin Gothic Book"/>
                <a:cs typeface="Franklin Gothic Book"/>
              </a:rPr>
            </a:br>
            <a:r>
              <a:rPr lang="en-GB" sz="4000" dirty="0">
                <a:solidFill>
                  <a:schemeClr val="accent5">
                    <a:lumMod val="75000"/>
                  </a:schemeClr>
                </a:solidFill>
                <a:latin typeface="Franklin Gothic Book"/>
                <a:cs typeface="Franklin Gothic Book"/>
              </a:rPr>
              <a:t>	</a:t>
            </a:r>
          </a:p>
        </p:txBody>
      </p:sp>
      <p:pic>
        <p:nvPicPr>
          <p:cNvPr id="3" name="Picture 2" descr="web-iwm-1-you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531" y="1418779"/>
            <a:ext cx="6853916" cy="5140437"/>
          </a:xfrm>
          <a:prstGeom prst="rect">
            <a:avLst/>
          </a:prstGeom>
        </p:spPr>
      </p:pic>
    </p:spTree>
    <p:extLst>
      <p:ext uri="{BB962C8B-B14F-4D97-AF65-F5344CB8AC3E}">
        <p14:creationId xmlns:p14="http://schemas.microsoft.com/office/powerpoint/2010/main" val="3855709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67127" y="1340373"/>
            <a:ext cx="7772400" cy="1470025"/>
          </a:xfrm>
        </p:spPr>
        <p:txBody>
          <a:bodyPr>
            <a:noAutofit/>
          </a:bodyPr>
          <a:lstStyle/>
          <a:p>
            <a:pPr lvl="0" algn="l"/>
            <a:r>
              <a:rPr lang="en-GB" sz="4000" dirty="0">
                <a:solidFill>
                  <a:schemeClr val="accent5">
                    <a:lumMod val="75000"/>
                  </a:schemeClr>
                </a:solidFill>
                <a:latin typeface="Franklin Gothic Medium"/>
                <a:cs typeface="Franklin Gothic Medium"/>
              </a:rPr>
              <a:t>4Cs | online platform</a:t>
            </a:r>
            <a:br>
              <a:rPr lang="en-GB" sz="4000" dirty="0">
                <a:solidFill>
                  <a:schemeClr val="accent5">
                    <a:lumMod val="75000"/>
                  </a:schemeClr>
                </a:solidFill>
                <a:latin typeface="Franklin Gothic Medium"/>
                <a:cs typeface="Franklin Gothic Medium"/>
              </a:rPr>
            </a:br>
            <a:br>
              <a:rPr lang="en-GB" sz="4000" dirty="0">
                <a:solidFill>
                  <a:schemeClr val="accent5">
                    <a:lumMod val="75000"/>
                  </a:schemeClr>
                </a:solidFill>
                <a:latin typeface="Franklin Gothic Book"/>
                <a:cs typeface="Franklin Gothic Book"/>
              </a:rPr>
            </a:br>
            <a:br>
              <a:rPr lang="en-GB" sz="4000" dirty="0">
                <a:solidFill>
                  <a:schemeClr val="accent5">
                    <a:lumMod val="75000"/>
                  </a:schemeClr>
                </a:solidFill>
                <a:latin typeface="Franklin Gothic Book"/>
                <a:cs typeface="Franklin Gothic Book"/>
              </a:rPr>
            </a:br>
            <a:r>
              <a:rPr lang="en-GB" sz="4000" dirty="0">
                <a:solidFill>
                  <a:schemeClr val="accent5">
                    <a:lumMod val="75000"/>
                  </a:schemeClr>
                </a:solidFill>
                <a:latin typeface="Franklin Gothic Book"/>
                <a:cs typeface="Franklin Gothic Book"/>
              </a:rPr>
              <a:t>	</a:t>
            </a:r>
          </a:p>
        </p:txBody>
      </p:sp>
      <p:sp>
        <p:nvSpPr>
          <p:cNvPr id="4" name="TextBox 3"/>
          <p:cNvSpPr txBox="1"/>
          <p:nvPr/>
        </p:nvSpPr>
        <p:spPr>
          <a:xfrm>
            <a:off x="667127" y="1661980"/>
            <a:ext cx="7531425" cy="3785652"/>
          </a:xfrm>
          <a:prstGeom prst="rect">
            <a:avLst/>
          </a:prstGeom>
          <a:noFill/>
        </p:spPr>
        <p:txBody>
          <a:bodyPr wrap="square" rtlCol="0">
            <a:spAutoFit/>
          </a:bodyPr>
          <a:lstStyle/>
          <a:p>
            <a:endParaRPr lang="en-US" sz="2000" dirty="0"/>
          </a:p>
          <a:p>
            <a:r>
              <a:rPr lang="en-US" sz="2000" dirty="0">
                <a:latin typeface="Franklin Gothic Medium"/>
                <a:cs typeface="Franklin Gothic Medium"/>
              </a:rPr>
              <a:t>Contents of the online platform include: </a:t>
            </a:r>
          </a:p>
          <a:p>
            <a:r>
              <a:rPr lang="en-US" sz="2000" dirty="0">
                <a:latin typeface="Franklin Gothic Book"/>
                <a:cs typeface="Franklin Gothic Book"/>
              </a:rPr>
              <a:t>. A growing archive of case studies: project partners and users will be invited to propose and add projects to this section during and after the end of the project; </a:t>
            </a:r>
          </a:p>
          <a:p>
            <a:endParaRPr lang="en-US" sz="2000" dirty="0">
              <a:latin typeface="Franklin Gothic Book"/>
              <a:cs typeface="Franklin Gothic Book"/>
            </a:endParaRPr>
          </a:p>
          <a:p>
            <a:r>
              <a:rPr lang="en-US" sz="2000" dirty="0">
                <a:latin typeface="Franklin Gothic Book"/>
                <a:cs typeface="Franklin Gothic Book"/>
              </a:rPr>
              <a:t>. A repository of relevant information on projects happening in the eight partner institutions during and after the timeframe of 4Cs (in the news section); </a:t>
            </a:r>
          </a:p>
          <a:p>
            <a:endParaRPr lang="en-US" sz="2000" dirty="0">
              <a:latin typeface="Franklin Gothic Book"/>
              <a:cs typeface="Franklin Gothic Book"/>
            </a:endParaRPr>
          </a:p>
          <a:p>
            <a:r>
              <a:rPr lang="en-US" sz="2000" dirty="0">
                <a:latin typeface="Franklin Gothic Book"/>
                <a:cs typeface="Franklin Gothic Book"/>
              </a:rPr>
              <a:t>. The outputs of the activities.</a:t>
            </a:r>
          </a:p>
          <a:p>
            <a:endParaRPr lang="en-US" sz="2000" dirty="0"/>
          </a:p>
        </p:txBody>
      </p:sp>
    </p:spTree>
    <p:extLst>
      <p:ext uri="{BB962C8B-B14F-4D97-AF65-F5344CB8AC3E}">
        <p14:creationId xmlns:p14="http://schemas.microsoft.com/office/powerpoint/2010/main" val="21721153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613025"/>
            <a:ext cx="7772400" cy="1470025"/>
          </a:xfrm>
        </p:spPr>
        <p:txBody>
          <a:bodyPr>
            <a:noAutofit/>
          </a:bodyPr>
          <a:lstStyle/>
          <a:p>
            <a:pPr lvl="0" algn="l"/>
            <a:r>
              <a:rPr lang="en-GB" dirty="0">
                <a:solidFill>
                  <a:srgbClr val="31859C"/>
                </a:solidFill>
                <a:latin typeface="Franklin Gothic Medium"/>
                <a:cs typeface="Franklin Gothic Medium"/>
              </a:rPr>
              <a:t>4Cs | Outputs</a:t>
            </a:r>
            <a:br>
              <a:rPr lang="en-GB" sz="2000" dirty="0">
                <a:solidFill>
                  <a:schemeClr val="tx2">
                    <a:lumMod val="50000"/>
                  </a:schemeClr>
                </a:solidFill>
                <a:latin typeface="Franklin Gothic Book"/>
                <a:cs typeface="Franklin Gothic Book"/>
              </a:rPr>
            </a:br>
            <a:br>
              <a:rPr lang="en-GB" sz="2000" dirty="0">
                <a:solidFill>
                  <a:schemeClr val="tx2">
                    <a:lumMod val="50000"/>
                  </a:schemeClr>
                </a:solidFill>
                <a:latin typeface="Franklin Gothic Book"/>
                <a:cs typeface="Franklin Gothic Book"/>
              </a:rPr>
            </a:br>
            <a:br>
              <a:rPr lang="en-GB" sz="1900" dirty="0">
                <a:solidFill>
                  <a:schemeClr val="tx2">
                    <a:lumMod val="50000"/>
                  </a:schemeClr>
                </a:solidFill>
                <a:latin typeface="Franklin Gothic Book"/>
                <a:cs typeface="Franklin Gothic Book"/>
              </a:rPr>
            </a:br>
            <a:r>
              <a:rPr lang="en-GB" sz="1900" dirty="0">
                <a:solidFill>
                  <a:schemeClr val="tx2">
                    <a:lumMod val="50000"/>
                  </a:schemeClr>
                </a:solidFill>
                <a:latin typeface="Franklin Gothic Book"/>
                <a:cs typeface="Franklin Gothic Book"/>
              </a:rPr>
              <a:t>		. Handbook of good mediation practices</a:t>
            </a:r>
            <a:br>
              <a:rPr lang="en-GB" sz="1900" dirty="0">
                <a:solidFill>
                  <a:schemeClr val="tx2">
                    <a:lumMod val="50000"/>
                  </a:schemeClr>
                </a:solidFill>
                <a:latin typeface="Franklin Gothic Book"/>
                <a:cs typeface="Franklin Gothic Book"/>
              </a:rPr>
            </a:br>
            <a:r>
              <a:rPr lang="en-GB" sz="1900" dirty="0">
                <a:solidFill>
                  <a:schemeClr val="tx2">
                    <a:lumMod val="50000"/>
                  </a:schemeClr>
                </a:solidFill>
                <a:latin typeface="Franklin Gothic Book"/>
                <a:cs typeface="Franklin Gothic Book"/>
              </a:rPr>
              <a:t>		. Research papers and essays</a:t>
            </a:r>
            <a:br>
              <a:rPr lang="en-GB" sz="1900" dirty="0">
                <a:solidFill>
                  <a:schemeClr val="tx2">
                    <a:lumMod val="50000"/>
                  </a:schemeClr>
                </a:solidFill>
                <a:latin typeface="Franklin Gothic Book"/>
                <a:cs typeface="Franklin Gothic Book"/>
              </a:rPr>
            </a:br>
            <a:r>
              <a:rPr lang="en-GB" sz="1900" dirty="0">
                <a:solidFill>
                  <a:schemeClr val="tx2">
                    <a:lumMod val="50000"/>
                  </a:schemeClr>
                </a:solidFill>
                <a:latin typeface="Franklin Gothic Book"/>
                <a:cs typeface="Franklin Gothic Book"/>
              </a:rPr>
              <a:t>		. Research survey</a:t>
            </a:r>
            <a:br>
              <a:rPr lang="en-GB" sz="1900" dirty="0">
                <a:solidFill>
                  <a:schemeClr val="tx2">
                    <a:lumMod val="50000"/>
                  </a:schemeClr>
                </a:solidFill>
                <a:latin typeface="Franklin Gothic Book"/>
                <a:cs typeface="Franklin Gothic Book"/>
              </a:rPr>
            </a:br>
            <a:r>
              <a:rPr lang="en-GB" sz="1900" dirty="0">
                <a:solidFill>
                  <a:schemeClr val="tx2">
                    <a:lumMod val="50000"/>
                  </a:schemeClr>
                </a:solidFill>
                <a:latin typeface="Franklin Gothic Book"/>
                <a:cs typeface="Franklin Gothic Book"/>
              </a:rPr>
              <a:t>		. </a:t>
            </a:r>
            <a:r>
              <a:rPr lang="en-US" sz="1900" dirty="0">
                <a:solidFill>
                  <a:schemeClr val="tx2">
                    <a:lumMod val="50000"/>
                  </a:schemeClr>
                </a:solidFill>
                <a:latin typeface="Franklin Gothic Book"/>
                <a:cs typeface="Franklin Gothic Book"/>
              </a:rPr>
              <a:t>E</a:t>
            </a:r>
            <a:r>
              <a:rPr lang="en-GB" sz="1900" dirty="0">
                <a:solidFill>
                  <a:schemeClr val="tx2">
                    <a:lumMod val="50000"/>
                  </a:schemeClr>
                </a:solidFill>
                <a:latin typeface="Franklin Gothic Book"/>
                <a:cs typeface="Franklin Gothic Book"/>
              </a:rPr>
              <a:t>-Books resulting from the conferences </a:t>
            </a:r>
            <a:br>
              <a:rPr lang="en-GB" sz="1900" dirty="0">
                <a:solidFill>
                  <a:schemeClr val="tx2">
                    <a:lumMod val="50000"/>
                  </a:schemeClr>
                </a:solidFill>
                <a:latin typeface="Franklin Gothic Book"/>
                <a:cs typeface="Franklin Gothic Book"/>
              </a:rPr>
            </a:br>
            <a:r>
              <a:rPr lang="en-GB" sz="1900" dirty="0">
                <a:solidFill>
                  <a:schemeClr val="tx2">
                    <a:lumMod val="50000"/>
                  </a:schemeClr>
                </a:solidFill>
                <a:latin typeface="Franklin Gothic Book"/>
                <a:cs typeface="Franklin Gothic Book"/>
              </a:rPr>
              <a:t>		. Exhibition catalogue </a:t>
            </a:r>
            <a:br>
              <a:rPr lang="en-GB" sz="1900" dirty="0">
                <a:solidFill>
                  <a:schemeClr val="tx2">
                    <a:lumMod val="50000"/>
                  </a:schemeClr>
                </a:solidFill>
                <a:latin typeface="Franklin Gothic Book"/>
                <a:cs typeface="Franklin Gothic Book"/>
              </a:rPr>
            </a:br>
            <a:r>
              <a:rPr lang="en-GB" sz="1900" dirty="0">
                <a:solidFill>
                  <a:schemeClr val="tx2">
                    <a:lumMod val="50000"/>
                  </a:schemeClr>
                </a:solidFill>
                <a:latin typeface="Franklin Gothic Book"/>
                <a:cs typeface="Franklin Gothic Book"/>
              </a:rPr>
              <a:t>		. Evaluation reports</a:t>
            </a:r>
            <a:br>
              <a:rPr lang="en-GB" sz="1900" dirty="0">
                <a:solidFill>
                  <a:schemeClr val="tx2">
                    <a:lumMod val="50000"/>
                  </a:schemeClr>
                </a:solidFill>
                <a:latin typeface="Franklin Gothic Book"/>
                <a:cs typeface="Franklin Gothic Book"/>
              </a:rPr>
            </a:br>
            <a:r>
              <a:rPr lang="en-GB" sz="1900" dirty="0">
                <a:solidFill>
                  <a:schemeClr val="tx2">
                    <a:lumMod val="50000"/>
                  </a:schemeClr>
                </a:solidFill>
                <a:latin typeface="Franklin Gothic Book"/>
                <a:cs typeface="Franklin Gothic Book"/>
              </a:rPr>
              <a:t>		. Videos resulting from all activities </a:t>
            </a:r>
            <a:br>
              <a:rPr lang="en-GB" sz="1900" dirty="0">
                <a:solidFill>
                  <a:schemeClr val="tx2">
                    <a:lumMod val="50000"/>
                  </a:schemeClr>
                </a:solidFill>
                <a:latin typeface="Franklin Gothic Book"/>
                <a:cs typeface="Franklin Gothic Book"/>
              </a:rPr>
            </a:br>
            <a:r>
              <a:rPr lang="en-GB" sz="1900" dirty="0">
                <a:solidFill>
                  <a:schemeClr val="tx2">
                    <a:lumMod val="50000"/>
                  </a:schemeClr>
                </a:solidFill>
                <a:latin typeface="Franklin Gothic Book"/>
                <a:cs typeface="Franklin Gothic Book"/>
              </a:rPr>
              <a:t>	</a:t>
            </a:r>
          </a:p>
        </p:txBody>
      </p:sp>
    </p:spTree>
    <p:extLst>
      <p:ext uri="{BB962C8B-B14F-4D97-AF65-F5344CB8AC3E}">
        <p14:creationId xmlns:p14="http://schemas.microsoft.com/office/powerpoint/2010/main" val="2138198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88587"/>
            <a:ext cx="7772400" cy="1470025"/>
          </a:xfrm>
        </p:spPr>
        <p:txBody>
          <a:bodyPr>
            <a:noAutofit/>
          </a:bodyPr>
          <a:lstStyle/>
          <a:p>
            <a:pPr algn="l"/>
            <a:r>
              <a:rPr lang="en-GB" dirty="0">
                <a:solidFill>
                  <a:schemeClr val="accent5">
                    <a:lumMod val="75000"/>
                  </a:schemeClr>
                </a:solidFill>
                <a:latin typeface="Franklin Gothic Medium"/>
                <a:cs typeface="Franklin Gothic Medium"/>
              </a:rPr>
              <a:t>4Cs | What</a:t>
            </a:r>
            <a:br>
              <a:rPr lang="en-GB" sz="2400" dirty="0">
                <a:latin typeface="Franklin Gothic Book"/>
                <a:cs typeface="Franklin Gothic Book"/>
              </a:rPr>
            </a:br>
            <a:r>
              <a:rPr lang="en-GB" sz="2000" dirty="0">
                <a:latin typeface="Franklin Gothic Book"/>
                <a:cs typeface="Franklin Gothic Book"/>
              </a:rPr>
              <a:t>4Cs aims to explore how culture and creativity can constitute powerful resources to promote a critical reflection about emerging forms of conflict, as well as to envision creative ways to deal with and defuse </a:t>
            </a:r>
            <a:r>
              <a:rPr lang="en-GB" sz="2000" dirty="0" err="1">
                <a:latin typeface="Franklin Gothic Book"/>
                <a:cs typeface="Franklin Gothic Book"/>
              </a:rPr>
              <a:t>conflictual</a:t>
            </a:r>
            <a:r>
              <a:rPr lang="en-GB" sz="2000" dirty="0">
                <a:latin typeface="Franklin Gothic Book"/>
                <a:cs typeface="Franklin Gothic Book"/>
              </a:rPr>
              <a:t> phenomena affecting today’s Europe through activities that promote the development of audiences and stimulate capacity building within training and education. </a:t>
            </a:r>
            <a:endParaRPr lang="en-US" sz="2000" dirty="0">
              <a:latin typeface="Franklin Gothic Book"/>
              <a:cs typeface="Franklin Gothic Book"/>
            </a:endParaRPr>
          </a:p>
        </p:txBody>
      </p:sp>
    </p:spTree>
    <p:extLst>
      <p:ext uri="{BB962C8B-B14F-4D97-AF65-F5344CB8AC3E}">
        <p14:creationId xmlns:p14="http://schemas.microsoft.com/office/powerpoint/2010/main" val="131265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88587"/>
            <a:ext cx="7772400" cy="1470025"/>
          </a:xfrm>
        </p:spPr>
        <p:txBody>
          <a:bodyPr>
            <a:noAutofit/>
          </a:bodyPr>
          <a:lstStyle/>
          <a:p>
            <a:pPr algn="l"/>
            <a:r>
              <a:rPr lang="en-GB" dirty="0">
                <a:solidFill>
                  <a:srgbClr val="31859C"/>
                </a:solidFill>
                <a:latin typeface="Franklin Gothic Medium"/>
                <a:cs typeface="Franklin Gothic Medium"/>
              </a:rPr>
              <a:t>4Cs | Why (now)</a:t>
            </a:r>
            <a:br>
              <a:rPr lang="en-GB" dirty="0">
                <a:solidFill>
                  <a:schemeClr val="tx2">
                    <a:lumMod val="50000"/>
                  </a:schemeClr>
                </a:solidFill>
                <a:latin typeface="Franklin Gothic Book"/>
                <a:cs typeface="Franklin Gothic Book"/>
              </a:rPr>
            </a:br>
            <a:r>
              <a:rPr lang="en-GB" sz="2000" dirty="0">
                <a:latin typeface="Franklin Gothic Book"/>
                <a:cs typeface="Franklin Gothic Book"/>
              </a:rPr>
              <a:t>After decades of institutional efforts to foster European identity, Europe is becoming a space of uncertainty and unrest. In face of current challenges, such as of living together in an intercultural and transnational present, Europe cannot exist without recognising the presence of others. Conviviality is then of utmost importance in promoting understanding and interaction.</a:t>
            </a:r>
            <a:endParaRPr lang="en-US" sz="2000" dirty="0">
              <a:solidFill>
                <a:schemeClr val="tx2">
                  <a:lumMod val="50000"/>
                </a:schemeClr>
              </a:solidFill>
              <a:latin typeface="Franklin Gothic Book"/>
              <a:cs typeface="Franklin Gothic Book"/>
            </a:endParaRPr>
          </a:p>
        </p:txBody>
      </p:sp>
    </p:spTree>
    <p:extLst>
      <p:ext uri="{BB962C8B-B14F-4D97-AF65-F5344CB8AC3E}">
        <p14:creationId xmlns:p14="http://schemas.microsoft.com/office/powerpoint/2010/main" val="2807237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488587"/>
            <a:ext cx="7772400" cy="1470025"/>
          </a:xfrm>
        </p:spPr>
        <p:txBody>
          <a:bodyPr>
            <a:noAutofit/>
          </a:bodyPr>
          <a:lstStyle/>
          <a:p>
            <a:pPr algn="l"/>
            <a:r>
              <a:rPr lang="en-GB" dirty="0">
                <a:solidFill>
                  <a:srgbClr val="31859C"/>
                </a:solidFill>
                <a:latin typeface="Franklin Gothic Medium"/>
                <a:cs typeface="Franklin Gothic Medium"/>
              </a:rPr>
              <a:t>4Cs | How</a:t>
            </a:r>
            <a:br>
              <a:rPr lang="en-GB" dirty="0">
                <a:solidFill>
                  <a:schemeClr val="tx2">
                    <a:lumMod val="50000"/>
                  </a:schemeClr>
                </a:solidFill>
                <a:latin typeface="Franklin Gothic Book"/>
                <a:cs typeface="Franklin Gothic Book"/>
              </a:rPr>
            </a:br>
            <a:r>
              <a:rPr lang="en-GB" sz="2000" dirty="0">
                <a:solidFill>
                  <a:schemeClr val="tx2">
                    <a:lumMod val="50000"/>
                  </a:schemeClr>
                </a:solidFill>
                <a:latin typeface="Franklin Gothic Book"/>
                <a:cs typeface="Franklin Gothic Book"/>
              </a:rPr>
              <a:t>Conflict, in this project, will be addressed with its impacting effects in contemporary society in three interrelated ways – the political sphere, social relations and human behaviour. </a:t>
            </a:r>
            <a:br>
              <a:rPr lang="en-GB" sz="2000" dirty="0">
                <a:solidFill>
                  <a:schemeClr val="tx2">
                    <a:lumMod val="50000"/>
                  </a:schemeClr>
                </a:solidFill>
                <a:latin typeface="Franklin Gothic Book"/>
                <a:cs typeface="Franklin Gothic Book"/>
              </a:rPr>
            </a:br>
            <a:br>
              <a:rPr lang="en-GB" sz="2000" dirty="0">
                <a:solidFill>
                  <a:schemeClr val="tx2">
                    <a:lumMod val="50000"/>
                  </a:schemeClr>
                </a:solidFill>
                <a:latin typeface="Franklin Gothic Book"/>
                <a:cs typeface="Franklin Gothic Book"/>
              </a:rPr>
            </a:br>
            <a:r>
              <a:rPr lang="en-GB" sz="2000" dirty="0">
                <a:latin typeface="Franklin Gothic Book"/>
                <a:cs typeface="Franklin Gothic Book"/>
              </a:rPr>
              <a:t>The combination of theory and practice in training and education activities will allow the development and transference of skills in a fruitful dialogue between researchers and practitioners while actively developing audiences and a series of good creative practices.</a:t>
            </a:r>
            <a:endParaRPr lang="en-US" sz="2000" dirty="0">
              <a:solidFill>
                <a:schemeClr val="tx2">
                  <a:lumMod val="50000"/>
                </a:schemeClr>
              </a:solidFill>
              <a:latin typeface="Franklin Gothic Book"/>
              <a:cs typeface="Franklin Gothic Book"/>
            </a:endParaRPr>
          </a:p>
        </p:txBody>
      </p:sp>
    </p:spTree>
    <p:extLst>
      <p:ext uri="{BB962C8B-B14F-4D97-AF65-F5344CB8AC3E}">
        <p14:creationId xmlns:p14="http://schemas.microsoft.com/office/powerpoint/2010/main" val="8300117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4643" y="2488587"/>
            <a:ext cx="7772400" cy="1470025"/>
          </a:xfrm>
        </p:spPr>
        <p:txBody>
          <a:bodyPr>
            <a:noAutofit/>
          </a:bodyPr>
          <a:lstStyle/>
          <a:p>
            <a:pPr algn="l"/>
            <a:br>
              <a:rPr lang="en-US" sz="2400" dirty="0">
                <a:latin typeface="Franklin Gothic Book"/>
                <a:cs typeface="Franklin Gothic Book"/>
              </a:rPr>
            </a:br>
            <a:r>
              <a:rPr lang="en-GB" sz="2400" dirty="0">
                <a:latin typeface="Franklin Gothic Book"/>
                <a:cs typeface="Franklin Gothic Book"/>
              </a:rPr>
              <a:t> </a:t>
            </a:r>
            <a:br>
              <a:rPr lang="en-US" sz="2400" dirty="0">
                <a:latin typeface="Franklin Gothic Book"/>
                <a:cs typeface="Franklin Gothic Book"/>
              </a:rPr>
            </a:br>
            <a:r>
              <a:rPr lang="en-US" dirty="0">
                <a:solidFill>
                  <a:srgbClr val="31859C"/>
                </a:solidFill>
                <a:latin typeface="Franklin Gothic Medium"/>
                <a:cs typeface="Franklin Gothic Medium"/>
              </a:rPr>
              <a:t>4Cs | Who</a:t>
            </a:r>
            <a:br>
              <a:rPr lang="en-US" sz="2400" dirty="0">
                <a:latin typeface="Franklin Gothic Book"/>
                <a:cs typeface="Franklin Gothic Book"/>
              </a:rPr>
            </a:br>
            <a:r>
              <a:rPr lang="en-GB" sz="2000" dirty="0">
                <a:solidFill>
                  <a:schemeClr val="tx2">
                    <a:lumMod val="50000"/>
                  </a:schemeClr>
                </a:solidFill>
                <a:latin typeface="Franklin Gothic Medium"/>
                <a:cs typeface="Franklin Gothic Medium"/>
              </a:rPr>
              <a:t>Partners</a:t>
            </a:r>
            <a:br>
              <a:rPr lang="en-GB" sz="2000" dirty="0">
                <a:solidFill>
                  <a:schemeClr val="tx2">
                    <a:lumMod val="50000"/>
                  </a:schemeClr>
                </a:solidFill>
                <a:latin typeface="Franklin Gothic Book"/>
                <a:cs typeface="Franklin Gothic Book"/>
              </a:rPr>
            </a:br>
            <a:r>
              <a:rPr lang="pt-PT" sz="2000" dirty="0" err="1">
                <a:solidFill>
                  <a:schemeClr val="tx2">
                    <a:lumMod val="50000"/>
                  </a:schemeClr>
                </a:solidFill>
                <a:latin typeface="Franklin Gothic Book"/>
                <a:cs typeface="Franklin Gothic Book"/>
              </a:rPr>
              <a:t>Tensta</a:t>
            </a:r>
            <a:r>
              <a:rPr lang="pt-PT" sz="2000" dirty="0">
                <a:solidFill>
                  <a:schemeClr val="tx2">
                    <a:lumMod val="50000"/>
                  </a:schemeClr>
                </a:solidFill>
                <a:latin typeface="Franklin Gothic Book"/>
                <a:cs typeface="Franklin Gothic Book"/>
              </a:rPr>
              <a:t> </a:t>
            </a:r>
            <a:r>
              <a:rPr lang="pt-PT" sz="2000" dirty="0" err="1">
                <a:solidFill>
                  <a:schemeClr val="tx2">
                    <a:lumMod val="50000"/>
                  </a:schemeClr>
                </a:solidFill>
                <a:latin typeface="Franklin Gothic Book"/>
                <a:cs typeface="Franklin Gothic Book"/>
              </a:rPr>
              <a:t>Konsthall</a:t>
            </a:r>
            <a:r>
              <a:rPr lang="pt-PT" sz="2000" dirty="0">
                <a:solidFill>
                  <a:schemeClr val="tx2">
                    <a:lumMod val="50000"/>
                  </a:schemeClr>
                </a:solidFill>
                <a:latin typeface="Franklin Gothic Book"/>
                <a:cs typeface="Franklin Gothic Book"/>
              </a:rPr>
              <a:t> (SE)</a:t>
            </a:r>
            <a:r>
              <a:rPr lang="en-US" sz="2000" dirty="0">
                <a:solidFill>
                  <a:schemeClr val="tx2">
                    <a:lumMod val="50000"/>
                  </a:schemeClr>
                </a:solidFill>
                <a:latin typeface="Franklin Gothic Book"/>
                <a:cs typeface="Franklin Gothic Book"/>
              </a:rPr>
              <a:t>; </a:t>
            </a:r>
            <a:r>
              <a:rPr lang="pt-PT" sz="2000" dirty="0">
                <a:solidFill>
                  <a:schemeClr val="tx2">
                    <a:lumMod val="50000"/>
                  </a:schemeClr>
                </a:solidFill>
                <a:latin typeface="Franklin Gothic Book"/>
                <a:cs typeface="Franklin Gothic Book"/>
              </a:rPr>
              <a:t>SAVVY (DE)</a:t>
            </a:r>
            <a:r>
              <a:rPr lang="en-US" sz="2000" dirty="0">
                <a:solidFill>
                  <a:schemeClr val="tx2">
                    <a:lumMod val="50000"/>
                  </a:schemeClr>
                </a:solidFill>
                <a:latin typeface="Franklin Gothic Book"/>
                <a:cs typeface="Franklin Gothic Book"/>
              </a:rPr>
              <a:t>; </a:t>
            </a:r>
            <a:r>
              <a:rPr lang="pt-PT" sz="2000" dirty="0" err="1">
                <a:solidFill>
                  <a:schemeClr val="tx2">
                    <a:lumMod val="50000"/>
                  </a:schemeClr>
                </a:solidFill>
                <a:latin typeface="Franklin Gothic Book"/>
                <a:cs typeface="Franklin Gothic Book"/>
              </a:rPr>
              <a:t>Royal</a:t>
            </a:r>
            <a:r>
              <a:rPr lang="pt-PT" sz="2000" dirty="0">
                <a:solidFill>
                  <a:schemeClr val="tx2">
                    <a:lumMod val="50000"/>
                  </a:schemeClr>
                </a:solidFill>
                <a:latin typeface="Franklin Gothic Book"/>
                <a:cs typeface="Franklin Gothic Book"/>
              </a:rPr>
              <a:t> </a:t>
            </a:r>
            <a:r>
              <a:rPr lang="pt-PT" sz="2000" dirty="0" err="1">
                <a:solidFill>
                  <a:schemeClr val="tx2">
                    <a:lumMod val="50000"/>
                  </a:schemeClr>
                </a:solidFill>
                <a:latin typeface="Franklin Gothic Book"/>
                <a:cs typeface="Franklin Gothic Book"/>
              </a:rPr>
              <a:t>College</a:t>
            </a:r>
            <a:r>
              <a:rPr lang="pt-PT" sz="2000" dirty="0">
                <a:solidFill>
                  <a:schemeClr val="tx2">
                    <a:lumMod val="50000"/>
                  </a:schemeClr>
                </a:solidFill>
                <a:latin typeface="Franklin Gothic Book"/>
                <a:cs typeface="Franklin Gothic Book"/>
              </a:rPr>
              <a:t> </a:t>
            </a:r>
            <a:r>
              <a:rPr lang="pt-PT" sz="2000" dirty="0" err="1">
                <a:solidFill>
                  <a:schemeClr val="tx2">
                    <a:lumMod val="50000"/>
                  </a:schemeClr>
                </a:solidFill>
                <a:latin typeface="Franklin Gothic Book"/>
                <a:cs typeface="Franklin Gothic Book"/>
              </a:rPr>
              <a:t>of</a:t>
            </a:r>
            <a:r>
              <a:rPr lang="pt-PT" sz="2000" dirty="0">
                <a:solidFill>
                  <a:schemeClr val="tx2">
                    <a:lumMod val="50000"/>
                  </a:schemeClr>
                </a:solidFill>
                <a:latin typeface="Franklin Gothic Book"/>
                <a:cs typeface="Franklin Gothic Book"/>
              </a:rPr>
              <a:t> </a:t>
            </a:r>
            <a:r>
              <a:rPr lang="pt-PT" sz="2000" dirty="0" err="1">
                <a:solidFill>
                  <a:schemeClr val="tx2">
                    <a:lumMod val="50000"/>
                  </a:schemeClr>
                </a:solidFill>
                <a:latin typeface="Franklin Gothic Book"/>
                <a:cs typeface="Franklin Gothic Book"/>
              </a:rPr>
              <a:t>Art</a:t>
            </a:r>
            <a:r>
              <a:rPr lang="pt-PT" sz="2000" dirty="0">
                <a:solidFill>
                  <a:schemeClr val="tx2">
                    <a:lumMod val="50000"/>
                  </a:schemeClr>
                </a:solidFill>
                <a:latin typeface="Franklin Gothic Book"/>
                <a:cs typeface="Franklin Gothic Book"/>
              </a:rPr>
              <a:t> (UK)</a:t>
            </a:r>
            <a:r>
              <a:rPr lang="en-US" sz="2000" dirty="0">
                <a:solidFill>
                  <a:schemeClr val="tx2">
                    <a:lumMod val="50000"/>
                  </a:schemeClr>
                </a:solidFill>
                <a:latin typeface="Franklin Gothic Book"/>
                <a:cs typeface="Franklin Gothic Book"/>
              </a:rPr>
              <a:t>; </a:t>
            </a:r>
            <a:r>
              <a:rPr lang="pt-PT" sz="2000" dirty="0" err="1">
                <a:solidFill>
                  <a:schemeClr val="tx2">
                    <a:lumMod val="50000"/>
                  </a:schemeClr>
                </a:solidFill>
                <a:latin typeface="Franklin Gothic Book"/>
                <a:cs typeface="Franklin Gothic Book"/>
              </a:rPr>
              <a:t>Fundació</a:t>
            </a:r>
            <a:r>
              <a:rPr lang="pt-PT" sz="2000" dirty="0">
                <a:solidFill>
                  <a:schemeClr val="tx2">
                    <a:lumMod val="50000"/>
                  </a:schemeClr>
                </a:solidFill>
                <a:latin typeface="Franklin Gothic Book"/>
                <a:cs typeface="Franklin Gothic Book"/>
              </a:rPr>
              <a:t> </a:t>
            </a:r>
            <a:r>
              <a:rPr lang="pt-PT" sz="2000" dirty="0" err="1">
                <a:solidFill>
                  <a:schemeClr val="tx2">
                    <a:lumMod val="50000"/>
                  </a:schemeClr>
                </a:solidFill>
                <a:latin typeface="Franklin Gothic Book"/>
                <a:cs typeface="Franklin Gothic Book"/>
              </a:rPr>
              <a:t>Antoni</a:t>
            </a:r>
            <a:r>
              <a:rPr lang="pt-PT" sz="2000" dirty="0">
                <a:solidFill>
                  <a:schemeClr val="tx2">
                    <a:lumMod val="50000"/>
                  </a:schemeClr>
                </a:solidFill>
                <a:latin typeface="Franklin Gothic Book"/>
                <a:cs typeface="Franklin Gothic Book"/>
              </a:rPr>
              <a:t> </a:t>
            </a:r>
            <a:r>
              <a:rPr lang="pt-PT" sz="2000" dirty="0" err="1">
                <a:solidFill>
                  <a:schemeClr val="tx2">
                    <a:lumMod val="50000"/>
                  </a:schemeClr>
                </a:solidFill>
                <a:latin typeface="Franklin Gothic Book"/>
                <a:cs typeface="Franklin Gothic Book"/>
              </a:rPr>
              <a:t>Tàpies</a:t>
            </a:r>
            <a:r>
              <a:rPr lang="pt-PT" sz="2000" dirty="0">
                <a:solidFill>
                  <a:schemeClr val="tx2">
                    <a:lumMod val="50000"/>
                  </a:schemeClr>
                </a:solidFill>
                <a:latin typeface="Franklin Gothic Book"/>
                <a:cs typeface="Franklin Gothic Book"/>
              </a:rPr>
              <a:t> (ES)</a:t>
            </a:r>
            <a:r>
              <a:rPr lang="en-US" sz="2000" dirty="0">
                <a:solidFill>
                  <a:schemeClr val="tx2">
                    <a:lumMod val="50000"/>
                  </a:schemeClr>
                </a:solidFill>
                <a:latin typeface="Franklin Gothic Book"/>
                <a:cs typeface="Franklin Gothic Book"/>
              </a:rPr>
              <a:t>; </a:t>
            </a:r>
            <a:r>
              <a:rPr lang="pt-PT" sz="2000" dirty="0">
                <a:solidFill>
                  <a:schemeClr val="tx2">
                    <a:lumMod val="50000"/>
                  </a:schemeClr>
                </a:solidFill>
                <a:latin typeface="Franklin Gothic Book"/>
                <a:cs typeface="Franklin Gothic Book"/>
              </a:rPr>
              <a:t>Vilnius </a:t>
            </a:r>
            <a:r>
              <a:rPr lang="pt-PT" sz="2000" dirty="0" err="1">
                <a:solidFill>
                  <a:schemeClr val="tx2">
                    <a:lumMod val="50000"/>
                  </a:schemeClr>
                </a:solidFill>
                <a:latin typeface="Franklin Gothic Book"/>
                <a:cs typeface="Franklin Gothic Book"/>
              </a:rPr>
              <a:t>Academy</a:t>
            </a:r>
            <a:r>
              <a:rPr lang="pt-PT" sz="2000" dirty="0">
                <a:solidFill>
                  <a:schemeClr val="tx2">
                    <a:lumMod val="50000"/>
                  </a:schemeClr>
                </a:solidFill>
                <a:latin typeface="Franklin Gothic Book"/>
                <a:cs typeface="Franklin Gothic Book"/>
              </a:rPr>
              <a:t> </a:t>
            </a:r>
            <a:r>
              <a:rPr lang="pt-PT" sz="2000" dirty="0" err="1">
                <a:solidFill>
                  <a:schemeClr val="tx2">
                    <a:lumMod val="50000"/>
                  </a:schemeClr>
                </a:solidFill>
                <a:latin typeface="Franklin Gothic Book"/>
                <a:cs typeface="Franklin Gothic Book"/>
              </a:rPr>
              <a:t>of</a:t>
            </a:r>
            <a:r>
              <a:rPr lang="pt-PT" sz="2000" dirty="0">
                <a:solidFill>
                  <a:schemeClr val="tx2">
                    <a:lumMod val="50000"/>
                  </a:schemeClr>
                </a:solidFill>
                <a:latin typeface="Franklin Gothic Book"/>
                <a:cs typeface="Franklin Gothic Book"/>
              </a:rPr>
              <a:t> Fine </a:t>
            </a:r>
            <a:r>
              <a:rPr lang="pt-PT" sz="2000" dirty="0" err="1">
                <a:solidFill>
                  <a:schemeClr val="tx2">
                    <a:lumMod val="50000"/>
                  </a:schemeClr>
                </a:solidFill>
                <a:latin typeface="Franklin Gothic Book"/>
                <a:cs typeface="Franklin Gothic Book"/>
              </a:rPr>
              <a:t>Arts</a:t>
            </a:r>
            <a:r>
              <a:rPr lang="pt-PT" sz="2000" dirty="0">
                <a:solidFill>
                  <a:schemeClr val="tx2">
                    <a:lumMod val="50000"/>
                  </a:schemeClr>
                </a:solidFill>
                <a:latin typeface="Franklin Gothic Book"/>
                <a:cs typeface="Franklin Gothic Book"/>
              </a:rPr>
              <a:t> (LT)</a:t>
            </a:r>
            <a:r>
              <a:rPr lang="en-US" sz="2000" dirty="0">
                <a:solidFill>
                  <a:schemeClr val="tx2">
                    <a:lumMod val="50000"/>
                  </a:schemeClr>
                </a:solidFill>
                <a:latin typeface="Franklin Gothic Book"/>
                <a:cs typeface="Franklin Gothic Book"/>
              </a:rPr>
              <a:t>; </a:t>
            </a:r>
            <a:r>
              <a:rPr lang="en-US" sz="2000" dirty="0" err="1">
                <a:solidFill>
                  <a:schemeClr val="tx2">
                    <a:lumMod val="50000"/>
                  </a:schemeClr>
                </a:solidFill>
                <a:latin typeface="Franklin Gothic Book"/>
                <a:cs typeface="Franklin Gothic Book"/>
              </a:rPr>
              <a:t>Museet</a:t>
            </a:r>
            <a:r>
              <a:rPr lang="en-US" sz="2000" dirty="0">
                <a:solidFill>
                  <a:schemeClr val="tx2">
                    <a:lumMod val="50000"/>
                  </a:schemeClr>
                </a:solidFill>
                <a:latin typeface="Franklin Gothic Book"/>
                <a:cs typeface="Franklin Gothic Book"/>
              </a:rPr>
              <a:t> for </a:t>
            </a:r>
            <a:r>
              <a:rPr lang="en-US" sz="2000" dirty="0" err="1">
                <a:solidFill>
                  <a:schemeClr val="tx2">
                    <a:lumMod val="50000"/>
                  </a:schemeClr>
                </a:solidFill>
                <a:latin typeface="Franklin Gothic Book"/>
                <a:cs typeface="Franklin Gothic Book"/>
              </a:rPr>
              <a:t>Samtidskunst</a:t>
            </a:r>
            <a:r>
              <a:rPr lang="en-US" sz="2000" dirty="0">
                <a:solidFill>
                  <a:schemeClr val="tx2">
                    <a:lumMod val="50000"/>
                  </a:schemeClr>
                </a:solidFill>
                <a:latin typeface="Franklin Gothic Book"/>
                <a:cs typeface="Franklin Gothic Book"/>
              </a:rPr>
              <a:t> (DK); ENSAD (FR).</a:t>
            </a:r>
            <a:br>
              <a:rPr lang="en-US" sz="2000" dirty="0">
                <a:solidFill>
                  <a:schemeClr val="tx2">
                    <a:lumMod val="50000"/>
                  </a:schemeClr>
                </a:solidFill>
                <a:latin typeface="Franklin Gothic Book"/>
                <a:cs typeface="Franklin Gothic Book"/>
              </a:rPr>
            </a:br>
            <a:br>
              <a:rPr lang="en-US" sz="2000" dirty="0">
                <a:solidFill>
                  <a:schemeClr val="tx2">
                    <a:lumMod val="50000"/>
                  </a:schemeClr>
                </a:solidFill>
                <a:latin typeface="Franklin Gothic Book"/>
                <a:cs typeface="Franklin Gothic Book"/>
              </a:rPr>
            </a:br>
            <a:r>
              <a:rPr lang="en-US" sz="2000" dirty="0">
                <a:solidFill>
                  <a:schemeClr val="tx2">
                    <a:lumMod val="50000"/>
                  </a:schemeClr>
                </a:solidFill>
                <a:latin typeface="Franklin Gothic Medium"/>
                <a:cs typeface="Franklin Gothic Medium"/>
              </a:rPr>
              <a:t>Project leader</a:t>
            </a:r>
            <a:br>
              <a:rPr lang="en-US" sz="2000" dirty="0">
                <a:solidFill>
                  <a:schemeClr val="tx2">
                    <a:lumMod val="50000"/>
                  </a:schemeClr>
                </a:solidFill>
                <a:latin typeface="Franklin Gothic Book"/>
                <a:cs typeface="Franklin Gothic Book"/>
              </a:rPr>
            </a:br>
            <a:r>
              <a:rPr lang="en-US" sz="2000" dirty="0">
                <a:solidFill>
                  <a:schemeClr val="tx2">
                    <a:lumMod val="50000"/>
                  </a:schemeClr>
                </a:solidFill>
                <a:latin typeface="Franklin Gothic Book"/>
                <a:cs typeface="Franklin Gothic Book"/>
              </a:rPr>
              <a:t>The Lisbon Consortium (Faculty of Human Sciences | </a:t>
            </a:r>
            <a:r>
              <a:rPr lang="en-US" sz="2000" dirty="0" err="1">
                <a:solidFill>
                  <a:schemeClr val="tx2">
                    <a:lumMod val="50000"/>
                  </a:schemeClr>
                </a:solidFill>
                <a:latin typeface="Franklin Gothic Book"/>
                <a:cs typeface="Franklin Gothic Book"/>
              </a:rPr>
              <a:t>Universidade</a:t>
            </a:r>
            <a:r>
              <a:rPr lang="en-US" sz="2000" dirty="0">
                <a:solidFill>
                  <a:schemeClr val="tx2">
                    <a:lumMod val="50000"/>
                  </a:schemeClr>
                </a:solidFill>
                <a:latin typeface="Franklin Gothic Book"/>
                <a:cs typeface="Franklin Gothic Book"/>
              </a:rPr>
              <a:t> </a:t>
            </a:r>
            <a:r>
              <a:rPr lang="en-US" sz="2000" dirty="0" err="1">
                <a:solidFill>
                  <a:schemeClr val="tx2">
                    <a:lumMod val="50000"/>
                  </a:schemeClr>
                </a:solidFill>
                <a:latin typeface="Franklin Gothic Book"/>
                <a:cs typeface="Franklin Gothic Book"/>
              </a:rPr>
              <a:t>Católica</a:t>
            </a:r>
            <a:r>
              <a:rPr lang="en-US" sz="2000" dirty="0">
                <a:solidFill>
                  <a:schemeClr val="tx2">
                    <a:lumMod val="50000"/>
                  </a:schemeClr>
                </a:solidFill>
                <a:latin typeface="Franklin Gothic Book"/>
                <a:cs typeface="Franklin Gothic Book"/>
              </a:rPr>
              <a:t> Portuguesa) (PT) </a:t>
            </a:r>
            <a:br>
              <a:rPr lang="en-US" sz="2000" dirty="0">
                <a:solidFill>
                  <a:schemeClr val="tx2">
                    <a:lumMod val="50000"/>
                  </a:schemeClr>
                </a:solidFill>
                <a:latin typeface="Franklin Gothic Book"/>
                <a:cs typeface="Franklin Gothic Book"/>
              </a:rPr>
            </a:br>
            <a:br>
              <a:rPr lang="en-US" sz="2000" dirty="0">
                <a:solidFill>
                  <a:schemeClr val="tx2">
                    <a:lumMod val="50000"/>
                  </a:schemeClr>
                </a:solidFill>
                <a:latin typeface="Franklin Gothic Book"/>
                <a:cs typeface="Franklin Gothic Book"/>
              </a:rPr>
            </a:br>
            <a:r>
              <a:rPr lang="en-US" sz="2000" dirty="0">
                <a:solidFill>
                  <a:schemeClr val="tx2">
                    <a:lumMod val="50000"/>
                  </a:schemeClr>
                </a:solidFill>
                <a:latin typeface="Franklin Gothic Medium"/>
                <a:cs typeface="Franklin Gothic Medium"/>
              </a:rPr>
              <a:t>Local partners include</a:t>
            </a:r>
            <a:br>
              <a:rPr lang="en-US" sz="2000" dirty="0">
                <a:solidFill>
                  <a:schemeClr val="tx2">
                    <a:lumMod val="50000"/>
                  </a:schemeClr>
                </a:solidFill>
                <a:latin typeface="Franklin Gothic Book"/>
                <a:cs typeface="Franklin Gothic Book"/>
              </a:rPr>
            </a:br>
            <a:r>
              <a:rPr lang="en-GB" sz="2000" dirty="0" err="1">
                <a:latin typeface="Franklin Gothic Book"/>
                <a:cs typeface="Franklin Gothic Book"/>
              </a:rPr>
              <a:t>Culture+Conflict</a:t>
            </a:r>
            <a:r>
              <a:rPr lang="en-GB" sz="2000" dirty="0">
                <a:latin typeface="Franklin Gothic Book"/>
                <a:cs typeface="Franklin Gothic Book"/>
              </a:rPr>
              <a:t> (UK); The Imperial War Museum (UK); The Liddell Hart Centre at King’s College London (UK); MIMA (UK); </a:t>
            </a:r>
            <a:r>
              <a:rPr lang="en-GB" sz="2000" dirty="0" err="1">
                <a:latin typeface="Franklin Gothic Book"/>
                <a:cs typeface="Franklin Gothic Book"/>
              </a:rPr>
              <a:t>Klaipėda</a:t>
            </a:r>
            <a:r>
              <a:rPr lang="en-GB" sz="2000" dirty="0">
                <a:latin typeface="Franklin Gothic Book"/>
                <a:cs typeface="Franklin Gothic Book"/>
              </a:rPr>
              <a:t> University (LT); Gulbenkian Foundation (PT); </a:t>
            </a:r>
            <a:r>
              <a:rPr lang="en-GB" sz="2000" dirty="0" err="1">
                <a:latin typeface="Franklin Gothic Book"/>
                <a:cs typeface="Franklin Gothic Book"/>
              </a:rPr>
              <a:t>Rua</a:t>
            </a:r>
            <a:r>
              <a:rPr lang="en-GB" sz="2000" dirty="0">
                <a:latin typeface="Franklin Gothic Book"/>
                <a:cs typeface="Franklin Gothic Book"/>
              </a:rPr>
              <a:t> das </a:t>
            </a:r>
            <a:r>
              <a:rPr lang="en-GB" sz="2000" dirty="0" err="1">
                <a:latin typeface="Franklin Gothic Book"/>
                <a:cs typeface="Franklin Gothic Book"/>
              </a:rPr>
              <a:t>Gaivotas</a:t>
            </a:r>
            <a:r>
              <a:rPr lang="en-GB" sz="2000" dirty="0">
                <a:latin typeface="Franklin Gothic Book"/>
                <a:cs typeface="Franklin Gothic Book"/>
              </a:rPr>
              <a:t> 6 (PT); </a:t>
            </a:r>
            <a:r>
              <a:rPr lang="en-GB" sz="2000" dirty="0" err="1">
                <a:latin typeface="Franklin Gothic Book"/>
                <a:cs typeface="Franklin Gothic Book"/>
              </a:rPr>
              <a:t>Plataforma</a:t>
            </a:r>
            <a:r>
              <a:rPr lang="en-GB" sz="2000" dirty="0">
                <a:latin typeface="Franklin Gothic Book"/>
                <a:cs typeface="Franklin Gothic Book"/>
              </a:rPr>
              <a:t> de </a:t>
            </a:r>
            <a:r>
              <a:rPr lang="en-GB" sz="2000" dirty="0" err="1">
                <a:latin typeface="Franklin Gothic Book"/>
                <a:cs typeface="Franklin Gothic Book"/>
              </a:rPr>
              <a:t>Apoio</a:t>
            </a:r>
            <a:r>
              <a:rPr lang="en-GB" sz="2000" dirty="0">
                <a:latin typeface="Franklin Gothic Book"/>
                <a:cs typeface="Franklin Gothic Book"/>
              </a:rPr>
              <a:t> </a:t>
            </a:r>
            <a:r>
              <a:rPr lang="en-GB" sz="2000" dirty="0" err="1">
                <a:latin typeface="Franklin Gothic Book"/>
                <a:cs typeface="Franklin Gothic Book"/>
              </a:rPr>
              <a:t>aos</a:t>
            </a:r>
            <a:r>
              <a:rPr lang="en-GB" sz="2000" dirty="0">
                <a:latin typeface="Franklin Gothic Book"/>
                <a:cs typeface="Franklin Gothic Book"/>
              </a:rPr>
              <a:t> </a:t>
            </a:r>
            <a:r>
              <a:rPr lang="en-GB" sz="2000" dirty="0" err="1">
                <a:latin typeface="Franklin Gothic Book"/>
                <a:cs typeface="Franklin Gothic Book"/>
              </a:rPr>
              <a:t>Refugiados</a:t>
            </a:r>
            <a:r>
              <a:rPr lang="en-GB" sz="2000" dirty="0">
                <a:latin typeface="Franklin Gothic Book"/>
                <a:cs typeface="Franklin Gothic Book"/>
              </a:rPr>
              <a:t> (PT)</a:t>
            </a:r>
            <a:br>
              <a:rPr lang="en-US" sz="1600" dirty="0">
                <a:solidFill>
                  <a:schemeClr val="tx2">
                    <a:lumMod val="50000"/>
                  </a:schemeClr>
                </a:solidFill>
                <a:latin typeface="Franklin Gothic Book"/>
                <a:cs typeface="Franklin Gothic Book"/>
              </a:rPr>
            </a:br>
            <a:endParaRPr lang="en-US" sz="1600" dirty="0">
              <a:solidFill>
                <a:schemeClr val="tx2">
                  <a:lumMod val="50000"/>
                </a:schemeClr>
              </a:solidFill>
              <a:latin typeface="Franklin Gothic Book"/>
              <a:cs typeface="Franklin Gothic Book"/>
            </a:endParaRPr>
          </a:p>
        </p:txBody>
      </p:sp>
    </p:spTree>
    <p:extLst>
      <p:ext uri="{BB962C8B-B14F-4D97-AF65-F5344CB8AC3E}">
        <p14:creationId xmlns:p14="http://schemas.microsoft.com/office/powerpoint/2010/main" val="1333009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4643" y="2651387"/>
            <a:ext cx="7772400" cy="1470025"/>
          </a:xfrm>
        </p:spPr>
        <p:txBody>
          <a:bodyPr>
            <a:noAutofit/>
          </a:bodyPr>
          <a:lstStyle/>
          <a:p>
            <a:pPr algn="l"/>
            <a:r>
              <a:rPr lang="en-GB" sz="3600" dirty="0">
                <a:solidFill>
                  <a:srgbClr val="31859C"/>
                </a:solidFill>
                <a:latin typeface="Franklin Gothic Medium"/>
                <a:cs typeface="Franklin Gothic Medium"/>
              </a:rPr>
              <a:t>4Cs | Priorities</a:t>
            </a:r>
            <a:br>
              <a:rPr lang="en-GB" sz="2400" dirty="0">
                <a:latin typeface="Franklin Gothic Book"/>
                <a:cs typeface="Franklin Gothic Book"/>
              </a:rPr>
            </a:br>
            <a:r>
              <a:rPr lang="en-GB" sz="2000" dirty="0">
                <a:latin typeface="Franklin Gothic Medium"/>
                <a:cs typeface="Franklin Gothic Medium"/>
              </a:rPr>
              <a:t>Capacity Building: Training and Education</a:t>
            </a:r>
            <a:br>
              <a:rPr lang="en-US" sz="2000" dirty="0">
                <a:latin typeface="Franklin Gothic Book"/>
                <a:cs typeface="Franklin Gothic Book"/>
              </a:rPr>
            </a:br>
            <a:r>
              <a:rPr lang="en-GB" sz="2000" dirty="0">
                <a:latin typeface="Franklin Gothic Book"/>
                <a:cs typeface="Franklin Gothic Book"/>
              </a:rPr>
              <a:t>4Cs will contribute to the further development of skills of cultural operators (artists, researchers, curators, educators and mediators) while internationalising their careers in order to facilitate access to various professional opportunities as well as to create the conditions for greater transnational circulation of artistic, cultural and creative works and for cross-border networking.</a:t>
            </a:r>
            <a:endParaRPr lang="en-US" sz="2000" dirty="0">
              <a:latin typeface="Franklin Gothic Book"/>
              <a:cs typeface="Franklin Gothic Book"/>
            </a:endParaRPr>
          </a:p>
        </p:txBody>
      </p:sp>
    </p:spTree>
    <p:extLst>
      <p:ext uri="{BB962C8B-B14F-4D97-AF65-F5344CB8AC3E}">
        <p14:creationId xmlns:p14="http://schemas.microsoft.com/office/powerpoint/2010/main" val="4643364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4643" y="2651387"/>
            <a:ext cx="7772400" cy="1470025"/>
          </a:xfrm>
        </p:spPr>
        <p:txBody>
          <a:bodyPr>
            <a:noAutofit/>
          </a:bodyPr>
          <a:lstStyle/>
          <a:p>
            <a:pPr algn="l"/>
            <a:r>
              <a:rPr lang="en-GB" sz="3600" dirty="0">
                <a:solidFill>
                  <a:srgbClr val="31859C"/>
                </a:solidFill>
                <a:latin typeface="Franklin Gothic Medium"/>
                <a:cs typeface="Franklin Gothic Medium"/>
              </a:rPr>
              <a:t>4Cs | Priorities</a:t>
            </a:r>
            <a:br>
              <a:rPr lang="en-GB" sz="2400" dirty="0">
                <a:latin typeface="Franklin Gothic Book"/>
                <a:cs typeface="Franklin Gothic Book"/>
              </a:rPr>
            </a:br>
            <a:r>
              <a:rPr lang="en-GB" sz="2000" dirty="0">
                <a:latin typeface="Franklin Gothic Medium"/>
                <a:cs typeface="Franklin Gothic Medium"/>
              </a:rPr>
              <a:t>Audience Development</a:t>
            </a:r>
            <a:br>
              <a:rPr lang="en-US" sz="2000" dirty="0">
                <a:latin typeface="Franklin Gothic Book"/>
                <a:cs typeface="Franklin Gothic Book"/>
              </a:rPr>
            </a:br>
            <a:r>
              <a:rPr lang="en-GB" sz="2000" dirty="0">
                <a:latin typeface="Franklin Gothic Book"/>
                <a:cs typeface="Franklin Gothic Book"/>
              </a:rPr>
              <a:t>4Cs aims to bring people and culture closer together in strategies to reflect and act upon conflict situations. The project wishes to directly engage people and communities in producing, experiencing, mediating, creating, enjoying and valuing arts and culture in its potential to act socially. Rather than developing activities for audiences, </a:t>
            </a:r>
            <a:r>
              <a:rPr lang="en-GB" sz="2000" b="1" dirty="0">
                <a:latin typeface="Franklin Gothic Book"/>
                <a:cs typeface="Franklin Gothic Book"/>
              </a:rPr>
              <a:t>4Cs will develop a series of activities together with audiences, asking for active participation and engagement as well as co-creation</a:t>
            </a:r>
            <a:r>
              <a:rPr lang="en-GB" sz="2000" dirty="0">
                <a:latin typeface="Franklin Gothic Book"/>
                <a:cs typeface="Franklin Gothic Book"/>
              </a:rPr>
              <a:t>.</a:t>
            </a:r>
            <a:endParaRPr lang="en-US" sz="2000" dirty="0">
              <a:latin typeface="Franklin Gothic Book"/>
              <a:cs typeface="Franklin Gothic Book"/>
            </a:endParaRPr>
          </a:p>
        </p:txBody>
      </p:sp>
    </p:spTree>
    <p:extLst>
      <p:ext uri="{BB962C8B-B14F-4D97-AF65-F5344CB8AC3E}">
        <p14:creationId xmlns:p14="http://schemas.microsoft.com/office/powerpoint/2010/main" val="31903416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4643" y="2651387"/>
            <a:ext cx="7772400" cy="1470025"/>
          </a:xfrm>
        </p:spPr>
        <p:txBody>
          <a:bodyPr>
            <a:noAutofit/>
          </a:bodyPr>
          <a:lstStyle/>
          <a:p>
            <a:pPr algn="l"/>
            <a:r>
              <a:rPr lang="en-GB" sz="3600" dirty="0">
                <a:solidFill>
                  <a:srgbClr val="31859C"/>
                </a:solidFill>
                <a:latin typeface="Franklin Gothic Medium"/>
                <a:cs typeface="Franklin Gothic Medium"/>
              </a:rPr>
              <a:t>4Cs | Objectives</a:t>
            </a:r>
            <a:br>
              <a:rPr lang="en-GB" sz="2400" dirty="0">
                <a:latin typeface="Franklin Gothic Book"/>
                <a:cs typeface="Franklin Gothic Book"/>
              </a:rPr>
            </a:br>
            <a:r>
              <a:rPr lang="en-GB" sz="2000" dirty="0">
                <a:latin typeface="Franklin Gothic Book"/>
                <a:cs typeface="Franklin Gothic Book"/>
              </a:rPr>
              <a:t>1) To promote an innovative reflection on the role of Europe in emerging forms of conflict and in intercultural dialogue through creative practice (artistic, curatorial and other forms of </a:t>
            </a:r>
            <a:r>
              <a:rPr lang="en-GB" sz="2000" b="1" dirty="0">
                <a:latin typeface="Franklin Gothic Book"/>
                <a:cs typeface="Franklin Gothic Book"/>
              </a:rPr>
              <a:t>knowledge production</a:t>
            </a:r>
            <a:r>
              <a:rPr lang="en-GB" sz="2000" dirty="0">
                <a:latin typeface="Franklin Gothic Book"/>
                <a:cs typeface="Franklin Gothic Book"/>
              </a:rPr>
              <a:t>).</a:t>
            </a:r>
            <a:br>
              <a:rPr lang="en-US" sz="2000" dirty="0">
                <a:latin typeface="Franklin Gothic Book"/>
                <a:cs typeface="Franklin Gothic Book"/>
              </a:rPr>
            </a:br>
            <a:r>
              <a:rPr lang="en-GB" sz="2000" dirty="0">
                <a:latin typeface="Franklin Gothic Book"/>
                <a:cs typeface="Franklin Gothic Book"/>
              </a:rPr>
              <a:t>2) To stimulate capacity building through </a:t>
            </a:r>
            <a:r>
              <a:rPr lang="en-GB" sz="2000" b="1" dirty="0">
                <a:latin typeface="Franklin Gothic Book"/>
                <a:cs typeface="Franklin Gothic Book"/>
              </a:rPr>
              <a:t>career </a:t>
            </a:r>
            <a:r>
              <a:rPr lang="en-GB" sz="2000" dirty="0">
                <a:latin typeface="Franklin Gothic Book"/>
                <a:cs typeface="Franklin Gothic Book"/>
              </a:rPr>
              <a:t>and </a:t>
            </a:r>
            <a:r>
              <a:rPr lang="en-GB" sz="2000" b="1" dirty="0">
                <a:latin typeface="Franklin Gothic Book"/>
                <a:cs typeface="Franklin Gothic Book"/>
              </a:rPr>
              <a:t>professional development</a:t>
            </a:r>
            <a:r>
              <a:rPr lang="en-GB" sz="2000" dirty="0">
                <a:latin typeface="Franklin Gothic Book"/>
                <a:cs typeface="Franklin Gothic Book"/>
              </a:rPr>
              <a:t> of skills, competences, know-how and good practices to prepare a new generation of cultural agents able to respond to the challenges of 21</a:t>
            </a:r>
            <a:r>
              <a:rPr lang="en-GB" sz="2000" baseline="30000" dirty="0">
                <a:latin typeface="Franklin Gothic Book"/>
                <a:cs typeface="Franklin Gothic Book"/>
              </a:rPr>
              <a:t>st</a:t>
            </a:r>
            <a:r>
              <a:rPr lang="en-GB" sz="2000" dirty="0">
                <a:latin typeface="Franklin Gothic Book"/>
                <a:cs typeface="Franklin Gothic Book"/>
              </a:rPr>
              <a:t> century's conflicts. </a:t>
            </a:r>
            <a:br>
              <a:rPr lang="en-US" sz="2000" dirty="0">
                <a:latin typeface="Franklin Gothic Book"/>
                <a:cs typeface="Franklin Gothic Book"/>
              </a:rPr>
            </a:br>
            <a:r>
              <a:rPr lang="en-GB" sz="2000" dirty="0">
                <a:latin typeface="Franklin Gothic Book"/>
                <a:cs typeface="Franklin Gothic Book"/>
              </a:rPr>
              <a:t>3) To promote the </a:t>
            </a:r>
            <a:r>
              <a:rPr lang="en-GB" sz="2000" b="1" dirty="0">
                <a:latin typeface="Franklin Gothic Book"/>
                <a:cs typeface="Franklin Gothic Book"/>
              </a:rPr>
              <a:t>circulation</a:t>
            </a:r>
            <a:r>
              <a:rPr lang="en-GB" sz="2000" dirty="0">
                <a:latin typeface="Franklin Gothic Book"/>
                <a:cs typeface="Franklin Gothic Book"/>
              </a:rPr>
              <a:t> and exchange between cultural agents and producers (artists, curators, researchers, policy-makers, mediators and educators) from within and outside Europe with a view to rethink Europe as a site of hospitality and conviviality.</a:t>
            </a:r>
            <a:endParaRPr lang="en-GB" sz="1100" dirty="0">
              <a:latin typeface="Franklin Gothic Book"/>
              <a:cs typeface="Franklin Gothic Book"/>
            </a:endParaRPr>
          </a:p>
        </p:txBody>
      </p:sp>
    </p:spTree>
    <p:extLst>
      <p:ext uri="{BB962C8B-B14F-4D97-AF65-F5344CB8AC3E}">
        <p14:creationId xmlns:p14="http://schemas.microsoft.com/office/powerpoint/2010/main" val="11611311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34643" y="2651387"/>
            <a:ext cx="7772400" cy="1470025"/>
          </a:xfrm>
        </p:spPr>
        <p:txBody>
          <a:bodyPr>
            <a:noAutofit/>
          </a:bodyPr>
          <a:lstStyle/>
          <a:p>
            <a:pPr algn="l"/>
            <a:r>
              <a:rPr lang="en-GB" sz="3600" dirty="0">
                <a:solidFill>
                  <a:srgbClr val="31859C"/>
                </a:solidFill>
                <a:latin typeface="Franklin Gothic Medium"/>
                <a:cs typeface="Franklin Gothic Medium"/>
              </a:rPr>
              <a:t>4Cs | Objectives</a:t>
            </a:r>
            <a:br>
              <a:rPr lang="en-GB" sz="2400" dirty="0">
                <a:latin typeface="Franklin Gothic Book"/>
                <a:cs typeface="Franklin Gothic Book"/>
              </a:rPr>
            </a:br>
            <a:br>
              <a:rPr lang="en-US" sz="2000" dirty="0">
                <a:latin typeface="Franklin Gothic Book"/>
                <a:cs typeface="Franklin Gothic Book"/>
              </a:rPr>
            </a:br>
            <a:r>
              <a:rPr lang="en-GB" sz="2000" dirty="0">
                <a:latin typeface="Franklin Gothic Book"/>
                <a:cs typeface="Franklin Gothic Book"/>
              </a:rPr>
              <a:t>4) To develop </a:t>
            </a:r>
            <a:r>
              <a:rPr lang="en-GB" sz="2000" b="1" dirty="0">
                <a:latin typeface="Franklin Gothic Book"/>
                <a:cs typeface="Franklin Gothic Book"/>
              </a:rPr>
              <a:t>new audiences and new audience practices</a:t>
            </a:r>
            <a:r>
              <a:rPr lang="en-GB" sz="2000" dirty="0">
                <a:latin typeface="Franklin Gothic Book"/>
                <a:cs typeface="Franklin Gothic Book"/>
              </a:rPr>
              <a:t> through the implementation of mediation processes based on proximity and conviviality.</a:t>
            </a:r>
            <a:br>
              <a:rPr lang="en-US" sz="2000" dirty="0">
                <a:latin typeface="Franklin Gothic Book"/>
                <a:cs typeface="Franklin Gothic Book"/>
              </a:rPr>
            </a:br>
            <a:r>
              <a:rPr lang="en-GB" sz="2000" dirty="0">
                <a:latin typeface="Franklin Gothic Book"/>
                <a:cs typeface="Franklin Gothic Book"/>
              </a:rPr>
              <a:t>5) To advance </a:t>
            </a:r>
            <a:r>
              <a:rPr lang="en-GB" sz="2000" b="1" dirty="0">
                <a:latin typeface="Franklin Gothic Book"/>
                <a:cs typeface="Franklin Gothic Book"/>
              </a:rPr>
              <a:t>intercultural dialogue</a:t>
            </a:r>
            <a:r>
              <a:rPr lang="en-GB" sz="2000" dirty="0">
                <a:latin typeface="Franklin Gothic Book"/>
                <a:cs typeface="Franklin Gothic Book"/>
              </a:rPr>
              <a:t>, </a:t>
            </a:r>
            <a:r>
              <a:rPr lang="en-GB" sz="2000" b="1" dirty="0">
                <a:latin typeface="Franklin Gothic Book"/>
                <a:cs typeface="Franklin Gothic Book"/>
              </a:rPr>
              <a:t>developing</a:t>
            </a:r>
            <a:r>
              <a:rPr lang="en-GB" sz="2000" dirty="0">
                <a:latin typeface="Franklin Gothic Book"/>
                <a:cs typeface="Franklin Gothic Book"/>
              </a:rPr>
              <a:t> and raising the interest of </a:t>
            </a:r>
            <a:r>
              <a:rPr lang="en-GB" sz="2000" b="1" dirty="0">
                <a:latin typeface="Franklin Gothic Book"/>
                <a:cs typeface="Franklin Gothic Book"/>
              </a:rPr>
              <a:t>new audiences</a:t>
            </a:r>
            <a:r>
              <a:rPr lang="en-GB" sz="2000" dirty="0">
                <a:latin typeface="Franklin Gothic Book"/>
                <a:cs typeface="Franklin Gothic Book"/>
              </a:rPr>
              <a:t> while enhancing the role and impact of European art and cultural institutions in the promotion of responsible citizenship in Europe. </a:t>
            </a:r>
            <a:endParaRPr lang="en-GB" sz="1100" dirty="0">
              <a:latin typeface="Franklin Gothic Book"/>
              <a:cs typeface="Franklin Gothic Book"/>
            </a:endParaRPr>
          </a:p>
        </p:txBody>
      </p:sp>
    </p:spTree>
    <p:extLst>
      <p:ext uri="{BB962C8B-B14F-4D97-AF65-F5344CB8AC3E}">
        <p14:creationId xmlns:p14="http://schemas.microsoft.com/office/powerpoint/2010/main" val="343184009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598</TotalTime>
  <Words>206</Words>
  <Application>Microsoft Office PowerPoint</Application>
  <PresentationFormat>On-screen Show (4:3)</PresentationFormat>
  <Paragraphs>28</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Franklin Gothic Book</vt:lpstr>
      <vt:lpstr>Franklin Gothic Medium</vt:lpstr>
      <vt:lpstr>Office Theme</vt:lpstr>
      <vt:lpstr>4Cs  </vt:lpstr>
      <vt:lpstr>4Cs | What 4Cs aims to explore how culture and creativity can constitute powerful resources to promote a critical reflection about emerging forms of conflict, as well as to envision creative ways to deal with and defuse conflictual phenomena affecting today’s Europe through activities that promote the development of audiences and stimulate capacity building within training and education. </vt:lpstr>
      <vt:lpstr>4Cs | Why (now) After decades of institutional efforts to foster European identity, Europe is becoming a space of uncertainty and unrest. In face of current challenges, such as of living together in an intercultural and transnational present, Europe cannot exist without recognising the presence of others. Conviviality is then of utmost importance in promoting understanding and interaction.</vt:lpstr>
      <vt:lpstr>4Cs | How Conflict, in this project, will be addressed with its impacting effects in contemporary society in three interrelated ways – the political sphere, social relations and human behaviour.   The combination of theory and practice in training and education activities will allow the development and transference of skills in a fruitful dialogue between researchers and practitioners while actively developing audiences and a series of good creative practices.</vt:lpstr>
      <vt:lpstr>   4Cs | Who Partners Tensta Konsthall (SE); SAVVY (DE); Royal College of Art (UK); Fundació Antoni Tàpies (ES); Vilnius Academy of Fine Arts (LT); Museet for Samtidskunst (DK); ENSAD (FR).  Project leader The Lisbon Consortium (Faculty of Human Sciences | Universidade Católica Portuguesa) (PT)   Local partners include Culture+Conflict (UK); The Imperial War Museum (UK); The Liddell Hart Centre at King’s College London (UK); MIMA (UK); Klaipėda University (LT); Gulbenkian Foundation (PT); Rua das Gaivotas 6 (PT); Plataforma de Apoio aos Refugiados (PT) </vt:lpstr>
      <vt:lpstr>4Cs | Priorities Capacity Building: Training and Education 4Cs will contribute to the further development of skills of cultural operators (artists, researchers, curators, educators and mediators) while internationalising their careers in order to facilitate access to various professional opportunities as well as to create the conditions for greater transnational circulation of artistic, cultural and creative works and for cross-border networking.</vt:lpstr>
      <vt:lpstr>4Cs | Priorities Audience Development 4Cs aims to bring people and culture closer together in strategies to reflect and act upon conflict situations. The project wishes to directly engage people and communities in producing, experiencing, mediating, creating, enjoying and valuing arts and culture in its potential to act socially. Rather than developing activities for audiences, 4Cs will develop a series of activities together with audiences, asking for active participation and engagement as well as co-creation.</vt:lpstr>
      <vt:lpstr>4Cs | Objectives 1) To promote an innovative reflection on the role of Europe in emerging forms of conflict and in intercultural dialogue through creative practice (artistic, curatorial and other forms of knowledge production). 2) To stimulate capacity building through career and professional development of skills, competences, know-how and good practices to prepare a new generation of cultural agents able to respond to the challenges of 21st century's conflicts.  3) To promote the circulation and exchange between cultural agents and producers (artists, curators, researchers, policy-makers, mediators and educators) from within and outside Europe with a view to rethink Europe as a site of hospitality and conviviality.</vt:lpstr>
      <vt:lpstr>4Cs | Objectives  4) To develop new audiences and new audience practices through the implementation of mediation processes based on proximity and conviviality. 5) To advance intercultural dialogue, developing and raising the interest of new audiences while enhancing the role and impact of European art and cultural institutions in the promotion of responsible citizenship in Europe. </vt:lpstr>
      <vt:lpstr>4Cs | Activities (how we will achieve our priorities and objectives)   . 1 Summer School – Convivial Cultures  . 8 Multi-Chapter Exhibition   . 1 Itinerary (8 partners) film programme curated by Azar Mahmoudian   . 5 Conferences   . 5 Workshops each with a theme from the 4Cs  . 5 Labs for mediation practices   . 14 Art-based research residencies  . 1 Online Platform  All activities will be conceived within the conceptual frame of the 4Cs.  </vt:lpstr>
      <vt:lpstr>4Cs | Summer School    </vt:lpstr>
      <vt:lpstr>4Cs | film programme    </vt:lpstr>
      <vt:lpstr>4Cs | multi-chapter exhibition    </vt:lpstr>
      <vt:lpstr>4Cs | conferences    </vt:lpstr>
      <vt:lpstr>4Cs | workshops    </vt:lpstr>
      <vt:lpstr>4Cs | mediation labs    </vt:lpstr>
      <vt:lpstr>4Cs | residencies    </vt:lpstr>
      <vt:lpstr>4Cs | online platform    </vt:lpstr>
      <vt:lpstr>4Cs | Outputs     . Handbook of good mediation practices   . Research papers and essays   . Research survey   . E-Books resulting from the conferences    . Exhibition catalogue    . Evaluation reports   . Videos resulting from all activities   </vt:lpstr>
    </vt:vector>
  </TitlesOfParts>
  <Company>CAM - Gulbenkian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Luisa Santos</dc:creator>
  <cp:lastModifiedBy>EVENTOS</cp:lastModifiedBy>
  <cp:revision>334</cp:revision>
  <cp:lastPrinted>2016-07-12T14:24:12Z</cp:lastPrinted>
  <dcterms:created xsi:type="dcterms:W3CDTF">2016-06-22T12:39:21Z</dcterms:created>
  <dcterms:modified xsi:type="dcterms:W3CDTF">2017-07-03T10:11:02Z</dcterms:modified>
</cp:coreProperties>
</file>