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emf" ContentType="image/x-em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8" r:id="rId3"/>
    <p:sldId id="260" r:id="rId4"/>
    <p:sldId id="263" r:id="rId5"/>
    <p:sldId id="262" r:id="rId6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4092"/>
    <p:restoredTop sz="94654"/>
  </p:normalViewPr>
  <p:slideViewPr>
    <p:cSldViewPr showGuides="1">
      <p:cViewPr varScale="1">
        <p:scale>
          <a:sx n="82" d="100"/>
          <a:sy n="82" d="100"/>
        </p:scale>
        <p:origin x="176" y="7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-536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39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handoutMaster" Target="handoutMasters/handout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2097DD-C6C4-4AA5-B874-4B9068DDCE5B}" type="datetimeFigureOut">
              <a:rPr lang="pt-PT" smtClean="0"/>
              <a:t>30/06/17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60B2E3-A5D4-4CAE-A1B8-E662AB3B08C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235423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5F51D7-D65E-4CDF-8F3D-3F07EB69E334}" type="datetimeFigureOut">
              <a:rPr lang="pt-PT" smtClean="0"/>
              <a:t>30/06/17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829E3E-F083-47CD-97DF-FC7D4A78A029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668378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smtClean="0"/>
              <a:t>Sandra</a:t>
            </a:r>
            <a:r>
              <a:rPr lang="pt-PT" baseline="0" dirty="0" smtClean="0"/>
              <a:t> Boto e </a:t>
            </a:r>
            <a:r>
              <a:rPr lang="pt-PT" baseline="0" dirty="0" err="1" smtClean="0"/>
              <a:t>Pere</a:t>
            </a:r>
            <a:r>
              <a:rPr lang="pt-PT" baseline="0" dirty="0" smtClean="0"/>
              <a:t> </a:t>
            </a:r>
            <a:r>
              <a:rPr lang="pt-PT" baseline="0" dirty="0" err="1" smtClean="0"/>
              <a:t>Ferré</a:t>
            </a:r>
            <a:r>
              <a:rPr lang="pt-PT" baseline="0" dirty="0" smtClean="0"/>
              <a:t> responsáveis científicos de um projeto que é desenvolvido por investigadores de distintas áreas do conhecimento: filólogos, especialistas em comunicação, engenheiro informático. </a:t>
            </a:r>
            <a:r>
              <a:rPr lang="mr-IN" baseline="0" dirty="0" smtClean="0"/>
              <a:t>–</a:t>
            </a:r>
            <a:r>
              <a:rPr lang="pt-PT" baseline="0" dirty="0" smtClean="0"/>
              <a:t> Humanidades Digitais.</a:t>
            </a:r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29E3E-F083-47CD-97DF-FC7D4A78A029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948048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US" dirty="0" smtClean="0">
                <a:latin typeface="Arial Black"/>
                <a:cs typeface="Arial Black"/>
              </a:rPr>
              <a:t>Que </a:t>
            </a:r>
            <a:r>
              <a:rPr lang="en-US" dirty="0" err="1" smtClean="0">
                <a:latin typeface="Arial Black"/>
                <a:cs typeface="Arial Black"/>
              </a:rPr>
              <a:t>arquivo</a:t>
            </a:r>
            <a:r>
              <a:rPr lang="en-US" dirty="0" smtClean="0">
                <a:latin typeface="Arial Black"/>
                <a:cs typeface="Arial Black"/>
              </a:rPr>
              <a:t> </a:t>
            </a:r>
            <a:r>
              <a:rPr lang="pt-PT" dirty="0" smtClean="0">
                <a:latin typeface="Arial Black"/>
                <a:cs typeface="Arial Black"/>
              </a:rPr>
              <a:t>é este, como foi constituído, a sua importância, os procedimentos</a:t>
            </a:r>
            <a:r>
              <a:rPr lang="pt-PT" baseline="0" dirty="0" smtClean="0">
                <a:latin typeface="Arial Black"/>
                <a:cs typeface="Arial Black"/>
              </a:rPr>
              <a:t> desde 1980.</a:t>
            </a:r>
            <a:endParaRPr lang="pt-PT" dirty="0" smtClean="0">
              <a:latin typeface="Arial Black"/>
              <a:cs typeface="Arial Black"/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endParaRPr lang="en-US" dirty="0" smtClean="0">
              <a:latin typeface="Arial Black"/>
              <a:cs typeface="Arial Black"/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US" dirty="0" smtClean="0">
                <a:latin typeface="Arial Black"/>
                <a:cs typeface="Arial Black"/>
              </a:rPr>
              <a:t>O </a:t>
            </a:r>
            <a:r>
              <a:rPr lang="en-US" dirty="0" err="1" smtClean="0">
                <a:latin typeface="Arial Black"/>
                <a:cs typeface="Arial Black"/>
              </a:rPr>
              <a:t>Projeto</a:t>
            </a:r>
            <a:r>
              <a:rPr lang="en-US" dirty="0" smtClean="0">
                <a:latin typeface="Arial Black"/>
                <a:cs typeface="Arial Black"/>
              </a:rPr>
              <a:t> “O </a:t>
            </a:r>
            <a:r>
              <a:rPr lang="en-US" dirty="0" err="1" smtClean="0">
                <a:latin typeface="Arial Black"/>
                <a:cs typeface="Arial Black"/>
              </a:rPr>
              <a:t>Arquivo</a:t>
            </a:r>
            <a:r>
              <a:rPr lang="en-US" dirty="0" smtClean="0">
                <a:latin typeface="Arial Black"/>
                <a:cs typeface="Arial Black"/>
              </a:rPr>
              <a:t> do </a:t>
            </a:r>
            <a:r>
              <a:rPr lang="en-US" dirty="0" err="1" smtClean="0">
                <a:latin typeface="Arial Black"/>
                <a:cs typeface="Arial Black"/>
              </a:rPr>
              <a:t>Romanceiro</a:t>
            </a:r>
            <a:r>
              <a:rPr lang="en-US" dirty="0" smtClean="0">
                <a:latin typeface="Arial Black"/>
                <a:cs typeface="Arial Black"/>
              </a:rPr>
              <a:t> </a:t>
            </a:r>
            <a:r>
              <a:rPr lang="en-US" dirty="0" err="1" smtClean="0">
                <a:latin typeface="Arial Black"/>
                <a:cs typeface="Arial Black"/>
              </a:rPr>
              <a:t>Português</a:t>
            </a:r>
            <a:r>
              <a:rPr lang="en-US" dirty="0" smtClean="0">
                <a:latin typeface="Arial Black"/>
                <a:cs typeface="Arial Black"/>
              </a:rPr>
              <a:t> da </a:t>
            </a:r>
            <a:r>
              <a:rPr lang="en-US" dirty="0" err="1" smtClean="0">
                <a:latin typeface="Arial Black"/>
                <a:cs typeface="Arial Black"/>
              </a:rPr>
              <a:t>Tradição</a:t>
            </a:r>
            <a:r>
              <a:rPr lang="en-US" dirty="0" smtClean="0">
                <a:latin typeface="Arial Black"/>
                <a:cs typeface="Arial Black"/>
              </a:rPr>
              <a:t> Oral </a:t>
            </a:r>
            <a:r>
              <a:rPr lang="en-US" dirty="0" err="1" smtClean="0">
                <a:latin typeface="Arial Black"/>
                <a:cs typeface="Arial Black"/>
              </a:rPr>
              <a:t>Moderna</a:t>
            </a:r>
            <a:r>
              <a:rPr lang="en-US" dirty="0" smtClean="0">
                <a:latin typeface="Arial Black"/>
                <a:cs typeface="Arial Black"/>
              </a:rPr>
              <a:t> (1828-2010): </a:t>
            </a:r>
            <a:r>
              <a:rPr lang="en-US" dirty="0" err="1" smtClean="0">
                <a:latin typeface="Arial Black"/>
                <a:cs typeface="Arial Black"/>
              </a:rPr>
              <a:t>sua</a:t>
            </a:r>
            <a:r>
              <a:rPr lang="en-US" dirty="0" smtClean="0">
                <a:latin typeface="Arial Black"/>
                <a:cs typeface="Arial Black"/>
              </a:rPr>
              <a:t> </a:t>
            </a:r>
            <a:r>
              <a:rPr lang="en-US" dirty="0" err="1" smtClean="0">
                <a:latin typeface="Arial Black"/>
                <a:cs typeface="Arial Black"/>
              </a:rPr>
              <a:t>preservação</a:t>
            </a:r>
            <a:r>
              <a:rPr lang="en-US" dirty="0" smtClean="0">
                <a:latin typeface="Arial Black"/>
                <a:cs typeface="Arial Black"/>
              </a:rPr>
              <a:t> e </a:t>
            </a:r>
            <a:r>
              <a:rPr lang="en-US" dirty="0" err="1" smtClean="0">
                <a:latin typeface="Arial Black"/>
                <a:cs typeface="Arial Black"/>
              </a:rPr>
              <a:t>difusão</a:t>
            </a:r>
            <a:r>
              <a:rPr lang="en-US" dirty="0" smtClean="0">
                <a:latin typeface="Arial Black"/>
                <a:cs typeface="Arial Black"/>
              </a:rPr>
              <a:t>”</a:t>
            </a:r>
          </a:p>
          <a:p>
            <a:endParaRPr lang="en-US" sz="1200" b="1" dirty="0" smtClean="0">
              <a:latin typeface="Arial Black"/>
              <a:cs typeface="Arial Black"/>
            </a:endParaRPr>
          </a:p>
          <a:p>
            <a:r>
              <a:rPr lang="en-US" sz="1200" b="1" dirty="0" err="1" smtClean="0">
                <a:latin typeface="Arial Black"/>
                <a:cs typeface="Arial Black"/>
              </a:rPr>
              <a:t>Financiamento</a:t>
            </a:r>
            <a:r>
              <a:rPr lang="en-US" sz="1200" b="1" dirty="0" smtClean="0">
                <a:latin typeface="Arial Black"/>
                <a:cs typeface="Arial Black"/>
              </a:rPr>
              <a:t> principal:</a:t>
            </a:r>
          </a:p>
          <a:p>
            <a:r>
              <a:rPr lang="en-US" sz="1200" dirty="0" err="1" smtClean="0">
                <a:latin typeface="Arial"/>
                <a:cs typeface="Arial"/>
              </a:rPr>
              <a:t>Fundação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Calouste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Gulbenkian</a:t>
            </a:r>
            <a:r>
              <a:rPr lang="en-US" sz="1200" dirty="0" smtClean="0">
                <a:latin typeface="Arial"/>
                <a:cs typeface="Arial"/>
              </a:rPr>
              <a:t> (</a:t>
            </a:r>
            <a:r>
              <a:rPr lang="en-US" sz="1200" dirty="0" err="1" smtClean="0">
                <a:latin typeface="Arial"/>
                <a:cs typeface="Arial"/>
              </a:rPr>
              <a:t>concurso</a:t>
            </a:r>
            <a:r>
              <a:rPr lang="en-US" sz="1200" dirty="0" smtClean="0">
                <a:latin typeface="Arial"/>
                <a:cs typeface="Arial"/>
              </a:rPr>
              <a:t> “</a:t>
            </a:r>
            <a:r>
              <a:rPr lang="en-US" sz="1200" dirty="0" err="1" smtClean="0">
                <a:latin typeface="Arial"/>
                <a:cs typeface="Arial"/>
              </a:rPr>
              <a:t>Recuperação</a:t>
            </a:r>
            <a:r>
              <a:rPr lang="en-US" sz="1200" dirty="0" smtClean="0">
                <a:latin typeface="Arial"/>
                <a:cs typeface="Arial"/>
              </a:rPr>
              <a:t>, </a:t>
            </a:r>
            <a:r>
              <a:rPr lang="en-US" sz="1200" dirty="0" err="1" smtClean="0">
                <a:latin typeface="Arial"/>
                <a:cs typeface="Arial"/>
              </a:rPr>
              <a:t>Tratamento</a:t>
            </a:r>
            <a:r>
              <a:rPr lang="en-US" sz="1200" dirty="0" smtClean="0">
                <a:latin typeface="Arial"/>
                <a:cs typeface="Arial"/>
              </a:rPr>
              <a:t> e </a:t>
            </a:r>
            <a:r>
              <a:rPr lang="en-US" sz="1200" dirty="0" err="1" smtClean="0">
                <a:latin typeface="Arial"/>
                <a:cs typeface="Arial"/>
              </a:rPr>
              <a:t>Organização</a:t>
            </a:r>
            <a:r>
              <a:rPr lang="en-US" sz="1200" dirty="0" smtClean="0">
                <a:latin typeface="Arial"/>
                <a:cs typeface="Arial"/>
              </a:rPr>
              <a:t> de </a:t>
            </a:r>
            <a:r>
              <a:rPr lang="en-US" sz="1200" dirty="0" err="1" smtClean="0">
                <a:latin typeface="Arial"/>
                <a:cs typeface="Arial"/>
              </a:rPr>
              <a:t>Acervos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Documentais</a:t>
            </a:r>
            <a:r>
              <a:rPr lang="en-US" sz="1200" dirty="0" smtClean="0">
                <a:latin typeface="Arial"/>
                <a:cs typeface="Arial"/>
              </a:rPr>
              <a:t>” 2013)</a:t>
            </a:r>
          </a:p>
          <a:p>
            <a:endParaRPr lang="en-US" sz="1200" dirty="0" smtClean="0">
              <a:latin typeface="Arial Black"/>
              <a:cs typeface="Arial Black"/>
            </a:endParaRPr>
          </a:p>
          <a:p>
            <a:r>
              <a:rPr lang="en-US" sz="1200" b="1" dirty="0" err="1" smtClean="0">
                <a:latin typeface="Arial Black"/>
                <a:cs typeface="Arial Black"/>
              </a:rPr>
              <a:t>Entidades</a:t>
            </a:r>
            <a:r>
              <a:rPr lang="en-US" sz="1200" b="1" dirty="0" smtClean="0">
                <a:latin typeface="Arial Black"/>
                <a:cs typeface="Arial Black"/>
              </a:rPr>
              <a:t> </a:t>
            </a:r>
            <a:r>
              <a:rPr lang="en-US" sz="1200" b="1" dirty="0" err="1" smtClean="0">
                <a:latin typeface="Arial Black"/>
                <a:cs typeface="Arial Black"/>
              </a:rPr>
              <a:t>envolvidas</a:t>
            </a:r>
            <a:r>
              <a:rPr lang="en-US" sz="1200" b="1" dirty="0" smtClean="0">
                <a:latin typeface="Arial Black"/>
                <a:cs typeface="Arial Black"/>
              </a:rPr>
              <a:t>:</a:t>
            </a:r>
          </a:p>
          <a:p>
            <a:r>
              <a:rPr lang="en-US" sz="1200" dirty="0" err="1" smtClean="0">
                <a:latin typeface="Arial"/>
                <a:cs typeface="Arial"/>
              </a:rPr>
              <a:t>Fundação</a:t>
            </a:r>
            <a:r>
              <a:rPr lang="en-US" sz="1200" dirty="0" smtClean="0">
                <a:latin typeface="Arial"/>
                <a:cs typeface="Arial"/>
              </a:rPr>
              <a:t> Manuel </a:t>
            </a:r>
            <a:r>
              <a:rPr lang="en-US" sz="1200" dirty="0" err="1" smtClean="0">
                <a:latin typeface="Arial"/>
                <a:cs typeface="Arial"/>
              </a:rPr>
              <a:t>Viegas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Guerreiro</a:t>
            </a:r>
            <a:r>
              <a:rPr lang="en-US" sz="1200" dirty="0" smtClean="0">
                <a:latin typeface="Arial"/>
                <a:cs typeface="Arial"/>
              </a:rPr>
              <a:t> </a:t>
            </a:r>
          </a:p>
          <a:p>
            <a:r>
              <a:rPr lang="en-US" sz="1200" dirty="0" smtClean="0">
                <a:latin typeface="Arial"/>
                <a:cs typeface="Arial"/>
              </a:rPr>
              <a:t>CIAC - Centro de </a:t>
            </a:r>
            <a:r>
              <a:rPr lang="en-US" sz="1200" dirty="0" err="1" smtClean="0">
                <a:latin typeface="Arial"/>
                <a:cs typeface="Arial"/>
              </a:rPr>
              <a:t>Investigação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em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Artes</a:t>
            </a:r>
            <a:r>
              <a:rPr lang="en-US" sz="1200" dirty="0" smtClean="0">
                <a:latin typeface="Arial"/>
                <a:cs typeface="Arial"/>
              </a:rPr>
              <a:t> e </a:t>
            </a:r>
            <a:r>
              <a:rPr lang="en-US" sz="1200" dirty="0" err="1" smtClean="0">
                <a:latin typeface="Arial"/>
                <a:cs typeface="Arial"/>
              </a:rPr>
              <a:t>Comunicação</a:t>
            </a:r>
            <a:r>
              <a:rPr lang="en-US" sz="1200" dirty="0" smtClean="0">
                <a:latin typeface="Arial"/>
                <a:cs typeface="Arial"/>
              </a:rPr>
              <a:t> (FCT)</a:t>
            </a:r>
          </a:p>
          <a:p>
            <a:endParaRPr lang="en-US" sz="1200" dirty="0" smtClean="0">
              <a:latin typeface="Arial Black"/>
              <a:cs typeface="Arial Black"/>
            </a:endParaRPr>
          </a:p>
          <a:p>
            <a:r>
              <a:rPr lang="en-US" sz="1200" b="1" dirty="0" err="1" smtClean="0">
                <a:latin typeface="Arial Black"/>
                <a:cs typeface="Arial Black"/>
              </a:rPr>
              <a:t>Prazo</a:t>
            </a:r>
            <a:r>
              <a:rPr lang="en-US" sz="1200" b="1" dirty="0" smtClean="0">
                <a:latin typeface="Arial Black"/>
                <a:cs typeface="Arial Black"/>
              </a:rPr>
              <a:t> de </a:t>
            </a:r>
            <a:r>
              <a:rPr lang="en-US" sz="1200" b="1" dirty="0" err="1" smtClean="0">
                <a:latin typeface="Arial Black"/>
                <a:cs typeface="Arial Black"/>
              </a:rPr>
              <a:t>execução</a:t>
            </a:r>
            <a:r>
              <a:rPr lang="en-US" sz="1200" b="1" dirty="0" smtClean="0">
                <a:latin typeface="Arial Black"/>
                <a:cs typeface="Arial Black"/>
              </a:rPr>
              <a:t>:</a:t>
            </a:r>
          </a:p>
          <a:p>
            <a:r>
              <a:rPr lang="en-US" sz="1200" dirty="0" smtClean="0">
                <a:latin typeface="Arial"/>
                <a:cs typeface="Arial"/>
              </a:rPr>
              <a:t>De 1 de </a:t>
            </a:r>
            <a:r>
              <a:rPr lang="en-US" sz="1200" dirty="0" err="1" smtClean="0">
                <a:latin typeface="Arial"/>
                <a:cs typeface="Arial"/>
              </a:rPr>
              <a:t>setembro</a:t>
            </a:r>
            <a:r>
              <a:rPr lang="en-US" sz="1200" dirty="0" smtClean="0">
                <a:latin typeface="Arial"/>
                <a:cs typeface="Arial"/>
              </a:rPr>
              <a:t> de 2013 a 31 de </a:t>
            </a:r>
            <a:r>
              <a:rPr lang="en-US" sz="1200" dirty="0" err="1" smtClean="0">
                <a:latin typeface="Arial"/>
                <a:cs typeface="Arial"/>
              </a:rPr>
              <a:t>dezembro</a:t>
            </a:r>
            <a:r>
              <a:rPr lang="en-US" sz="1200" dirty="0" smtClean="0">
                <a:latin typeface="Arial"/>
                <a:cs typeface="Arial"/>
              </a:rPr>
              <a:t> de 2014</a:t>
            </a:r>
          </a:p>
          <a:p>
            <a:endParaRPr lang="en-US" sz="1200" dirty="0" smtClean="0">
              <a:latin typeface="Arial Black"/>
              <a:cs typeface="Arial Black"/>
            </a:endParaRPr>
          </a:p>
          <a:p>
            <a:r>
              <a:rPr lang="en-US" sz="1200" b="1" dirty="0" err="1" smtClean="0">
                <a:latin typeface="Arial Black"/>
                <a:cs typeface="Arial Black"/>
              </a:rPr>
              <a:t>Equipa</a:t>
            </a:r>
            <a:r>
              <a:rPr lang="en-US" sz="1200" b="1" dirty="0" smtClean="0">
                <a:latin typeface="Arial Black"/>
                <a:cs typeface="Arial Black"/>
              </a:rPr>
              <a:t>:</a:t>
            </a:r>
          </a:p>
          <a:p>
            <a:r>
              <a:rPr lang="en-US" sz="1200" dirty="0" smtClean="0">
                <a:latin typeface="Arial"/>
                <a:cs typeface="Arial"/>
              </a:rPr>
              <a:t>Pedro </a:t>
            </a:r>
            <a:r>
              <a:rPr lang="en-US" sz="1200" dirty="0" err="1" smtClean="0">
                <a:latin typeface="Arial"/>
                <a:cs typeface="Arial"/>
              </a:rPr>
              <a:t>Ferré</a:t>
            </a:r>
            <a:r>
              <a:rPr lang="en-US" sz="1200" dirty="0" smtClean="0">
                <a:latin typeface="Arial"/>
                <a:cs typeface="Arial"/>
              </a:rPr>
              <a:t> – </a:t>
            </a:r>
            <a:r>
              <a:rPr lang="en-US" sz="1200" dirty="0" err="1" smtClean="0">
                <a:latin typeface="Arial"/>
                <a:cs typeface="Arial"/>
              </a:rPr>
              <a:t>coordenador</a:t>
            </a:r>
            <a:endParaRPr lang="en-US" sz="1200" dirty="0" smtClean="0">
              <a:latin typeface="Arial"/>
              <a:cs typeface="Arial"/>
            </a:endParaRPr>
          </a:p>
          <a:p>
            <a:r>
              <a:rPr lang="en-US" sz="1200" dirty="0" err="1" smtClean="0">
                <a:latin typeface="Arial"/>
                <a:cs typeface="Arial"/>
              </a:rPr>
              <a:t>Mirian</a:t>
            </a:r>
            <a:r>
              <a:rPr lang="en-US" sz="1200" dirty="0" smtClean="0">
                <a:latin typeface="Arial"/>
                <a:cs typeface="Arial"/>
              </a:rPr>
              <a:t> Tavares – </a:t>
            </a:r>
            <a:r>
              <a:rPr lang="en-US" sz="1200" dirty="0" err="1" smtClean="0">
                <a:latin typeface="Arial"/>
                <a:cs typeface="Arial"/>
              </a:rPr>
              <a:t>coordenação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técnica</a:t>
            </a:r>
            <a:r>
              <a:rPr lang="en-US" sz="1200" dirty="0" smtClean="0">
                <a:latin typeface="Arial"/>
                <a:cs typeface="Arial"/>
              </a:rPr>
              <a:t> e de </a:t>
            </a:r>
            <a:r>
              <a:rPr lang="en-US" sz="1200" dirty="0" err="1" smtClean="0">
                <a:latin typeface="Arial"/>
                <a:cs typeface="Arial"/>
              </a:rPr>
              <a:t>comunicação</a:t>
            </a:r>
            <a:endParaRPr lang="en-US" sz="1200" dirty="0" smtClean="0">
              <a:latin typeface="Arial"/>
              <a:cs typeface="Arial"/>
            </a:endParaRPr>
          </a:p>
          <a:p>
            <a:r>
              <a:rPr lang="en-US" sz="1200" dirty="0" smtClean="0">
                <a:latin typeface="Arial"/>
                <a:cs typeface="Arial"/>
              </a:rPr>
              <a:t>Sandra </a:t>
            </a:r>
            <a:r>
              <a:rPr lang="en-US" sz="1200" dirty="0" err="1" smtClean="0">
                <a:latin typeface="Arial"/>
                <a:cs typeface="Arial"/>
              </a:rPr>
              <a:t>Boto</a:t>
            </a:r>
            <a:r>
              <a:rPr lang="en-US" sz="1200" dirty="0" smtClean="0">
                <a:latin typeface="Arial"/>
                <a:cs typeface="Arial"/>
              </a:rPr>
              <a:t> - </a:t>
            </a:r>
            <a:r>
              <a:rPr lang="en-US" sz="1200" dirty="0" err="1" smtClean="0">
                <a:latin typeface="Arial"/>
                <a:cs typeface="Arial"/>
              </a:rPr>
              <a:t>edição</a:t>
            </a:r>
            <a:r>
              <a:rPr lang="en-US" sz="1200" dirty="0" smtClean="0">
                <a:latin typeface="Arial"/>
                <a:cs typeface="Arial"/>
              </a:rPr>
              <a:t> dos </a:t>
            </a:r>
            <a:r>
              <a:rPr lang="en-US" sz="1200" dirty="0" err="1" smtClean="0">
                <a:latin typeface="Arial"/>
                <a:cs typeface="Arial"/>
              </a:rPr>
              <a:t>registos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textuais</a:t>
            </a:r>
            <a:r>
              <a:rPr lang="en-US" sz="1200" dirty="0" smtClean="0">
                <a:latin typeface="Arial"/>
                <a:cs typeface="Arial"/>
              </a:rPr>
              <a:t> e </a:t>
            </a:r>
            <a:r>
              <a:rPr lang="en-US" sz="1200" dirty="0" err="1" smtClean="0">
                <a:latin typeface="Arial"/>
                <a:cs typeface="Arial"/>
              </a:rPr>
              <a:t>sonoros</a:t>
            </a:r>
            <a:endParaRPr lang="en-US" sz="1200" dirty="0" smtClean="0">
              <a:latin typeface="Arial"/>
              <a:cs typeface="Arial"/>
            </a:endParaRPr>
          </a:p>
          <a:p>
            <a:r>
              <a:rPr lang="en-US" sz="1200" dirty="0" smtClean="0">
                <a:latin typeface="Arial"/>
                <a:cs typeface="Arial"/>
              </a:rPr>
              <a:t>Carlos </a:t>
            </a:r>
            <a:r>
              <a:rPr lang="en-US" sz="1200" dirty="0" err="1" smtClean="0">
                <a:latin typeface="Arial"/>
                <a:cs typeface="Arial"/>
              </a:rPr>
              <a:t>Boita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mr-IN" sz="1200" dirty="0" smtClean="0">
                <a:latin typeface="Arial"/>
                <a:cs typeface="Arial"/>
              </a:rPr>
              <a:t>–</a:t>
            </a:r>
            <a:r>
              <a:rPr lang="en-US" sz="1200" dirty="0" smtClean="0">
                <a:latin typeface="Arial"/>
                <a:cs typeface="Arial"/>
              </a:rPr>
              <a:t> webmaster</a:t>
            </a:r>
          </a:p>
          <a:p>
            <a:endParaRPr lang="en-US" sz="1200" dirty="0" smtClean="0">
              <a:latin typeface="Arial"/>
              <a:cs typeface="Arial"/>
            </a:endParaRPr>
          </a:p>
          <a:p>
            <a:pPr marL="171450" indent="-171450">
              <a:buFontTx/>
              <a:buChar char="-"/>
            </a:pPr>
            <a:r>
              <a:rPr lang="en-US" sz="1200" dirty="0" smtClean="0">
                <a:latin typeface="Arial"/>
                <a:cs typeface="Arial"/>
              </a:rPr>
              <a:t>2) </a:t>
            </a:r>
            <a:r>
              <a:rPr lang="en-US" baseline="0" dirty="0" err="1" smtClean="0"/>
              <a:t>Primeiro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estádio</a:t>
            </a:r>
            <a:r>
              <a:rPr lang="en-US" baseline="0" dirty="0" smtClean="0"/>
              <a:t>: </a:t>
            </a:r>
            <a:r>
              <a:rPr lang="en-US" baseline="0" dirty="0" err="1" smtClean="0"/>
              <a:t>arranque</a:t>
            </a:r>
            <a:r>
              <a:rPr lang="en-US" baseline="0" dirty="0" smtClean="0"/>
              <a:t> da </a:t>
            </a:r>
            <a:r>
              <a:rPr lang="en-US" baseline="0" dirty="0" err="1" smtClean="0"/>
              <a:t>fase</a:t>
            </a:r>
            <a:r>
              <a:rPr lang="en-US" baseline="0" dirty="0" smtClean="0"/>
              <a:t> “digital” </a:t>
            </a:r>
            <a:r>
              <a:rPr lang="mr-IN" baseline="0" dirty="0" smtClean="0"/>
              <a:t>–</a:t>
            </a:r>
            <a:r>
              <a:rPr lang="en-US" baseline="0" dirty="0" smtClean="0"/>
              <a:t> 2013-2016</a:t>
            </a:r>
          </a:p>
          <a:p>
            <a:pPr marL="171450" indent="-171450">
              <a:buFontTx/>
              <a:buChar char="-"/>
            </a:pPr>
            <a:r>
              <a:rPr lang="en-US" baseline="0" dirty="0" err="1" smtClean="0"/>
              <a:t>Mera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coversão</a:t>
            </a:r>
            <a:r>
              <a:rPr lang="en-US" baseline="0" dirty="0" smtClean="0"/>
              <a:t> das bases de dados do </a:t>
            </a:r>
            <a:r>
              <a:rPr lang="en-US" baseline="0" dirty="0" err="1" smtClean="0"/>
              <a:t>arquivo</a:t>
            </a:r>
            <a:r>
              <a:rPr lang="en-US" baseline="0" dirty="0" smtClean="0"/>
              <a:t> e </a:t>
            </a:r>
            <a:r>
              <a:rPr lang="en-US" baseline="0" dirty="0" err="1" smtClean="0"/>
              <a:t>digitalização</a:t>
            </a:r>
            <a:r>
              <a:rPr lang="en-US" baseline="0" dirty="0" smtClean="0"/>
              <a:t> das </a:t>
            </a:r>
            <a:r>
              <a:rPr lang="en-US" baseline="0" dirty="0" err="1" smtClean="0"/>
              <a:t>versões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disponibilkzando</a:t>
            </a:r>
            <a:r>
              <a:rPr lang="en-US" baseline="0" dirty="0" smtClean="0"/>
              <a:t> a </a:t>
            </a:r>
            <a:r>
              <a:rPr lang="en-US" baseline="0" dirty="0" err="1" smtClean="0"/>
              <a:t>imagem</a:t>
            </a:r>
            <a:r>
              <a:rPr lang="en-US" baseline="0" dirty="0" smtClean="0"/>
              <a:t> e o </a:t>
            </a:r>
            <a:r>
              <a:rPr lang="en-US" baseline="0" dirty="0" err="1" smtClean="0"/>
              <a:t>som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como</a:t>
            </a:r>
            <a:r>
              <a:rPr lang="en-US" baseline="0" dirty="0" smtClean="0"/>
              <a:t> um simples campo de base de dados</a:t>
            </a:r>
          </a:p>
          <a:p>
            <a:pPr marL="171450" indent="-171450">
              <a:buFontTx/>
              <a:buChar char="-"/>
            </a:pPr>
            <a:r>
              <a:rPr lang="en-US" baseline="0" dirty="0" err="1" smtClean="0"/>
              <a:t>Salvaguarda</a:t>
            </a:r>
            <a:r>
              <a:rPr lang="en-US" baseline="0" dirty="0" smtClean="0"/>
              <a:t> do </a:t>
            </a:r>
            <a:r>
              <a:rPr lang="en-US" baseline="0" dirty="0" err="1" smtClean="0"/>
              <a:t>arquivo</a:t>
            </a:r>
            <a:r>
              <a:rPr lang="en-US" baseline="0" dirty="0" smtClean="0"/>
              <a:t> (</a:t>
            </a:r>
            <a:r>
              <a:rPr lang="en-US" baseline="0" dirty="0" err="1" smtClean="0"/>
              <a:t>suportes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perecíveis</a:t>
            </a:r>
            <a:r>
              <a:rPr lang="en-US" baseline="0" dirty="0" smtClean="0"/>
              <a:t>)</a:t>
            </a:r>
          </a:p>
          <a:p>
            <a:endParaRPr lang="en-US" dirty="0" smtClean="0">
              <a:latin typeface="Arial Black"/>
              <a:cs typeface="Arial Black"/>
            </a:endParaRPr>
          </a:p>
          <a:p>
            <a:endParaRPr lang="pt-PT" dirty="0" smtClean="0"/>
          </a:p>
          <a:p>
            <a:endParaRPr lang="pt-PT" dirty="0" smtClean="0"/>
          </a:p>
          <a:p>
            <a:r>
              <a:rPr lang="pt-PT" dirty="0" smtClean="0"/>
              <a:t>+ </a:t>
            </a:r>
            <a:r>
              <a:rPr lang="pt-PT" dirty="0" smtClean="0"/>
              <a:t>de 3500 versões recolhidas</a:t>
            </a:r>
          </a:p>
          <a:p>
            <a:r>
              <a:rPr lang="pt-PT" dirty="0" smtClean="0"/>
              <a:t>+ de 6000 versões já publicadas</a:t>
            </a:r>
          </a:p>
          <a:p>
            <a:r>
              <a:rPr lang="pt-PT" dirty="0" smtClean="0"/>
              <a:t>+ 10000 versões preservadas </a:t>
            </a:r>
          </a:p>
          <a:p>
            <a:r>
              <a:rPr lang="pt-PT" dirty="0" smtClean="0"/>
              <a:t>+ 140000 documentos digitalizados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29E3E-F083-47CD-97DF-FC7D4A78A029}" type="slidenum">
              <a:rPr lang="pt-PT" smtClean="0"/>
              <a:t>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948048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err="1" smtClean="0">
                <a:latin typeface="DIN" panose="02000503040000020003" pitchFamily="2" charset="0"/>
              </a:rPr>
              <a:t>Arqueología</a:t>
            </a:r>
            <a:r>
              <a:rPr lang="pt-PT" dirty="0" smtClean="0">
                <a:latin typeface="DIN" panose="02000503040000020003" pitchFamily="2" charset="0"/>
              </a:rPr>
              <a:t> informática y </a:t>
            </a:r>
            <a:r>
              <a:rPr lang="pt-PT" dirty="0" err="1" smtClean="0">
                <a:latin typeface="DIN" panose="02000503040000020003" pitchFamily="2" charset="0"/>
              </a:rPr>
              <a:t>estructura</a:t>
            </a:r>
            <a:r>
              <a:rPr lang="pt-PT" dirty="0" smtClean="0">
                <a:latin typeface="DIN" panose="02000503040000020003" pitchFamily="2" charset="0"/>
              </a:rPr>
              <a:t> de la base de </a:t>
            </a:r>
            <a:r>
              <a:rPr lang="pt-PT" dirty="0" err="1" smtClean="0">
                <a:latin typeface="DIN" panose="02000503040000020003" pitchFamily="2" charset="0"/>
              </a:rPr>
              <a:t>datos</a:t>
            </a:r>
            <a:endParaRPr lang="pt-PT" dirty="0" smtClean="0">
              <a:latin typeface="DIN" panose="02000503040000020003" pitchFamily="2" charset="0"/>
            </a:endParaRPr>
          </a:p>
          <a:p>
            <a:endParaRPr lang="pt-PT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smtClean="0">
                <a:solidFill>
                  <a:srgbClr val="222222"/>
                </a:solidFill>
                <a:latin typeface="Arial" panose="020B0604020202020204" pitchFamily="34" charset="0"/>
              </a:rPr>
              <a:t>Fue necesario rescatar y adaptar las bases de datos </a:t>
            </a:r>
            <a:r>
              <a:rPr lang="es-ES" dirty="0" smtClean="0">
                <a:solidFill>
                  <a:srgbClr val="222222"/>
                </a:solidFill>
                <a:latin typeface="Arial" panose="020B0604020202020204" pitchFamily="34" charset="0"/>
              </a:rPr>
              <a:t>anteriores (</a:t>
            </a:r>
            <a:r>
              <a:rPr lang="es-ES" dirty="0" err="1" smtClean="0">
                <a:solidFill>
                  <a:srgbClr val="222222"/>
                </a:solidFill>
                <a:latin typeface="Arial" panose="020B0604020202020204" pitchFamily="34" charset="0"/>
              </a:rPr>
              <a:t>em</a:t>
            </a:r>
            <a:r>
              <a:rPr lang="es-ES" dirty="0" smtClean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es-ES" dirty="0" err="1" smtClean="0">
                <a:solidFill>
                  <a:srgbClr val="222222"/>
                </a:solidFill>
                <a:latin typeface="Arial" panose="020B0604020202020204" pitchFamily="34" charset="0"/>
              </a:rPr>
              <a:t>microsoft</a:t>
            </a:r>
            <a:r>
              <a:rPr lang="es-ES" baseline="0" dirty="0" smtClean="0">
                <a:solidFill>
                  <a:srgbClr val="222222"/>
                </a:solidFill>
                <a:latin typeface="Arial" panose="020B0604020202020204" pitchFamily="34" charset="0"/>
              </a:rPr>
              <a:t> Works)</a:t>
            </a:r>
            <a:r>
              <a:rPr lang="es-ES" dirty="0" smtClean="0">
                <a:solidFill>
                  <a:srgbClr val="222222"/>
                </a:solidFill>
                <a:latin typeface="Arial" panose="020B0604020202020204" pitchFamily="34" charset="0"/>
              </a:rPr>
              <a:t>, </a:t>
            </a:r>
            <a:r>
              <a:rPr lang="es-ES" dirty="0" smtClean="0">
                <a:solidFill>
                  <a:srgbClr val="222222"/>
                </a:solidFill>
                <a:latin typeface="Arial" panose="020B0604020202020204" pitchFamily="34" charset="0"/>
              </a:rPr>
              <a:t>transformándolas en formatos actuales y legibles para poder operar sobre las mismas.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smtClean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pudo así por abstracción del problema y al análisis de los datos recogidos, dotar a estos de una estructura relacional, lo que permitió eliminar redundancias, detectar inconsistencias y ampliar el número de campos, así como las posibilidades de la plataforma.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smtClean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Todo el diseño de la base de datos gira así en torno al concepto de Versión</a:t>
            </a:r>
            <a:endParaRPr lang="es-E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Tx/>
              <a:buChar char="-"/>
            </a:pPr>
            <a:endParaRPr lang="en-US" dirty="0" smtClean="0"/>
          </a:p>
          <a:p>
            <a:pPr marL="171450" indent="-171450">
              <a:buFontTx/>
              <a:buChar char="-"/>
            </a:pPr>
            <a:r>
              <a:rPr lang="en-US" dirty="0" smtClean="0"/>
              <a:t>Microsoft works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File maker</a:t>
            </a:r>
          </a:p>
          <a:p>
            <a:pPr marL="171450" indent="-171450">
              <a:buFontTx/>
              <a:buChar char="-"/>
            </a:pPr>
            <a:r>
              <a:rPr lang="en-US" dirty="0" err="1" smtClean="0"/>
              <a:t>Softwares</a:t>
            </a:r>
            <a:r>
              <a:rPr lang="en-US" dirty="0" smtClean="0"/>
              <a:t> de </a:t>
            </a:r>
            <a:r>
              <a:rPr lang="en-US" dirty="0" err="1" smtClean="0"/>
              <a:t>organização</a:t>
            </a:r>
            <a:r>
              <a:rPr lang="en-US" dirty="0" smtClean="0"/>
              <a:t> de</a:t>
            </a:r>
            <a:r>
              <a:rPr lang="en-US" baseline="0" dirty="0" smtClean="0"/>
              <a:t> dados (</a:t>
            </a:r>
            <a:r>
              <a:rPr lang="en-US" baseline="0" dirty="0" err="1" smtClean="0"/>
              <a:t>cria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tabelas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planas</a:t>
            </a:r>
            <a:r>
              <a:rPr lang="en-US" baseline="0" dirty="0" smtClean="0"/>
              <a:t>)  mas </a:t>
            </a:r>
            <a:r>
              <a:rPr lang="en-US" baseline="0" dirty="0" err="1" smtClean="0"/>
              <a:t>não</a:t>
            </a:r>
            <a:r>
              <a:rPr lang="en-US" baseline="0" dirty="0" smtClean="0"/>
              <a:t> base de dados </a:t>
            </a:r>
            <a:r>
              <a:rPr lang="en-US" baseline="0" dirty="0" err="1" smtClean="0"/>
              <a:t>relacional</a:t>
            </a:r>
            <a:r>
              <a:rPr lang="en-US" baseline="0" dirty="0" smtClean="0"/>
              <a:t> (</a:t>
            </a:r>
            <a:r>
              <a:rPr lang="en-US" baseline="0" dirty="0" err="1" smtClean="0"/>
              <a:t>hierarquicamente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orientada</a:t>
            </a:r>
            <a:r>
              <a:rPr lang="en-US" baseline="0" dirty="0" smtClean="0"/>
              <a:t>); </a:t>
            </a:r>
            <a:r>
              <a:rPr lang="en-US" baseline="0" dirty="0" err="1" smtClean="0"/>
              <a:t>os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recursos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imagem</a:t>
            </a:r>
            <a:r>
              <a:rPr lang="en-US" baseline="0" dirty="0" smtClean="0"/>
              <a:t> e </a:t>
            </a:r>
            <a:r>
              <a:rPr lang="en-US" baseline="0" dirty="0" err="1" smtClean="0"/>
              <a:t>sonoros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como</a:t>
            </a:r>
            <a:r>
              <a:rPr lang="en-US" baseline="0" dirty="0" smtClean="0"/>
              <a:t> um campo de </a:t>
            </a:r>
            <a:r>
              <a:rPr lang="en-US" baseline="0" dirty="0" err="1" smtClean="0"/>
              <a:t>b.d</a:t>
            </a:r>
            <a:r>
              <a:rPr lang="en-US" baseline="0" dirty="0" smtClean="0"/>
              <a:t>.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Este </a:t>
            </a:r>
            <a:r>
              <a:rPr lang="en-US" baseline="0" dirty="0" err="1" smtClean="0"/>
              <a:t>projeto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filia</a:t>
            </a:r>
            <a:r>
              <a:rPr lang="en-US" baseline="0" dirty="0" smtClean="0"/>
              <a:t>-se </a:t>
            </a:r>
            <a:r>
              <a:rPr lang="en-US" baseline="0" dirty="0" err="1" smtClean="0"/>
              <a:t>numa</a:t>
            </a:r>
            <a:r>
              <a:rPr lang="en-US" baseline="0" dirty="0" smtClean="0"/>
              <a:t> j</a:t>
            </a:r>
            <a:r>
              <a:rPr lang="pt-PT" baseline="0" dirty="0" err="1" smtClean="0"/>
              <a:t>á</a:t>
            </a:r>
            <a:r>
              <a:rPr lang="pt-PT" baseline="0" dirty="0" smtClean="0"/>
              <a:t> </a:t>
            </a:r>
            <a:r>
              <a:rPr lang="en-US" baseline="0" dirty="0" smtClean="0"/>
              <a:t>long</a:t>
            </a:r>
            <a:r>
              <a:rPr lang="pt-PT" baseline="0" dirty="0" err="1" smtClean="0"/>
              <a:t>ínqua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tradiç</a:t>
            </a:r>
            <a:r>
              <a:rPr lang="pt-PT" baseline="0" dirty="0" err="1" smtClean="0"/>
              <a:t>ão</a:t>
            </a:r>
            <a:r>
              <a:rPr lang="pt-PT" baseline="0" dirty="0" smtClean="0"/>
              <a:t> de aplicação das tecnologias informáticas à edição do romanceiro tradicional, iniciada com os providenciais trabalhos de Diego </a:t>
            </a:r>
            <a:r>
              <a:rPr lang="pt-PT" baseline="0" dirty="0" err="1" smtClean="0"/>
              <a:t>Catalán</a:t>
            </a:r>
            <a:r>
              <a:rPr lang="pt-PT" baseline="0" dirty="0" smtClean="0"/>
              <a:t> e Suzanne Petersen e suas equipas</a:t>
            </a:r>
            <a:r>
              <a:rPr lang="pt-PT" dirty="0" smtClean="0"/>
              <a:t> </a:t>
            </a:r>
            <a:r>
              <a:rPr lang="pt-PT" baseline="0" dirty="0" smtClean="0"/>
              <a:t>que, nos anos 70 do século XX procuravam “ </a:t>
            </a:r>
            <a:r>
              <a:rPr lang="pt-PT" baseline="0" dirty="0" err="1" smtClean="0"/>
              <a:t>recurrir</a:t>
            </a:r>
            <a:r>
              <a:rPr lang="pt-PT" baseline="0" dirty="0" smtClean="0"/>
              <a:t> a las memorias</a:t>
            </a:r>
            <a:r>
              <a:rPr lang="pt-PT" dirty="0" smtClean="0"/>
              <a:t> </a:t>
            </a:r>
            <a:r>
              <a:rPr lang="pt-PT" dirty="0" err="1" smtClean="0"/>
              <a:t>electrónicas</a:t>
            </a:r>
            <a:r>
              <a:rPr lang="pt-PT" dirty="0" smtClean="0"/>
              <a:t> para conseguir y facilitar la </a:t>
            </a:r>
            <a:r>
              <a:rPr lang="pt-PT" dirty="0" err="1" smtClean="0"/>
              <a:t>difusión</a:t>
            </a:r>
            <a:r>
              <a:rPr lang="pt-PT" dirty="0" smtClean="0"/>
              <a:t> de los </a:t>
            </a:r>
            <a:r>
              <a:rPr lang="pt-PT" dirty="0" err="1" smtClean="0"/>
              <a:t>miles</a:t>
            </a:r>
            <a:r>
              <a:rPr lang="pt-PT" dirty="0" smtClean="0"/>
              <a:t> de textos procedentes de la memoria </a:t>
            </a:r>
            <a:r>
              <a:rPr lang="pt-PT" dirty="0" err="1" smtClean="0"/>
              <a:t>colectiva</a:t>
            </a:r>
            <a:r>
              <a:rPr lang="pt-PT" dirty="0" smtClean="0"/>
              <a:t> de los portadores de la </a:t>
            </a:r>
            <a:r>
              <a:rPr lang="pt-PT" dirty="0" err="1" smtClean="0"/>
              <a:t>tradición</a:t>
            </a:r>
            <a:r>
              <a:rPr lang="pt-PT" dirty="0" smtClean="0"/>
              <a:t>” (Diego </a:t>
            </a:r>
            <a:r>
              <a:rPr lang="pt-PT" dirty="0" err="1" smtClean="0"/>
              <a:t>Catalán</a:t>
            </a:r>
            <a:r>
              <a:rPr lang="pt-PT" dirty="0" smtClean="0"/>
              <a:t>, </a:t>
            </a:r>
            <a:r>
              <a:rPr lang="pt-PT" i="1" dirty="0" err="1" smtClean="0"/>
              <a:t>Romancero</a:t>
            </a:r>
            <a:r>
              <a:rPr lang="pt-PT" i="1" dirty="0" smtClean="0"/>
              <a:t> e </a:t>
            </a:r>
            <a:r>
              <a:rPr lang="pt-PT" i="1" dirty="0" err="1" smtClean="0"/>
              <a:t>historiografía</a:t>
            </a:r>
            <a:r>
              <a:rPr lang="pt-PT" i="1" dirty="0" smtClean="0"/>
              <a:t> medieval, </a:t>
            </a:r>
            <a:r>
              <a:rPr lang="pt-PT" dirty="0" smtClean="0"/>
              <a:t>p. 57) no ambicioso AIER (</a:t>
            </a:r>
            <a:r>
              <a:rPr lang="pt-PT" dirty="0" err="1" smtClean="0"/>
              <a:t>Archivo</a:t>
            </a:r>
            <a:r>
              <a:rPr lang="pt-PT" dirty="0" smtClean="0"/>
              <a:t> internacional </a:t>
            </a:r>
            <a:r>
              <a:rPr lang="pt-PT" dirty="0" err="1" smtClean="0"/>
              <a:t>electrónico</a:t>
            </a:r>
            <a:r>
              <a:rPr lang="pt-PT" dirty="0" smtClean="0"/>
              <a:t> </a:t>
            </a:r>
            <a:r>
              <a:rPr lang="pt-PT" dirty="0" err="1" smtClean="0"/>
              <a:t>del</a:t>
            </a:r>
            <a:r>
              <a:rPr lang="pt-PT" dirty="0" smtClean="0"/>
              <a:t> </a:t>
            </a:r>
            <a:r>
              <a:rPr lang="pt-PT" dirty="0" err="1" smtClean="0"/>
              <a:t>romancero</a:t>
            </a:r>
            <a:r>
              <a:rPr lang="pt-PT" dirty="0" smtClean="0"/>
              <a:t>), e, ainda antes, de forma experimental, desde 1971, desde inícios do projeto “</a:t>
            </a:r>
            <a:r>
              <a:rPr lang="pt-PT" dirty="0" err="1" smtClean="0"/>
              <a:t>Description</a:t>
            </a:r>
            <a:r>
              <a:rPr lang="pt-PT" dirty="0" smtClean="0"/>
              <a:t>, </a:t>
            </a:r>
            <a:r>
              <a:rPr lang="pt-PT" dirty="0" err="1" smtClean="0"/>
              <a:t>editing</a:t>
            </a:r>
            <a:r>
              <a:rPr lang="pt-PT" dirty="0" smtClean="0"/>
              <a:t> </a:t>
            </a:r>
            <a:r>
              <a:rPr lang="pt-PT" dirty="0" err="1" smtClean="0"/>
              <a:t>and</a:t>
            </a:r>
            <a:r>
              <a:rPr lang="pt-PT" dirty="0" smtClean="0"/>
              <a:t> </a:t>
            </a:r>
            <a:r>
              <a:rPr lang="pt-PT" dirty="0" err="1" smtClean="0"/>
              <a:t>analysis</a:t>
            </a:r>
            <a:r>
              <a:rPr lang="pt-PT" dirty="0" smtClean="0"/>
              <a:t> </a:t>
            </a:r>
            <a:r>
              <a:rPr lang="pt-PT" dirty="0" err="1" smtClean="0"/>
              <a:t>of</a:t>
            </a:r>
            <a:r>
              <a:rPr lang="pt-PT" dirty="0" smtClean="0"/>
              <a:t> </a:t>
            </a:r>
            <a:r>
              <a:rPr lang="pt-PT" dirty="0" err="1" smtClean="0"/>
              <a:t>the</a:t>
            </a:r>
            <a:r>
              <a:rPr lang="pt-PT" dirty="0" smtClean="0"/>
              <a:t> </a:t>
            </a:r>
            <a:r>
              <a:rPr lang="pt-PT" dirty="0" err="1" smtClean="0"/>
              <a:t>pan-hispanic</a:t>
            </a:r>
            <a:r>
              <a:rPr lang="pt-PT" dirty="0" smtClean="0"/>
              <a:t> </a:t>
            </a:r>
            <a:r>
              <a:rPr lang="pt-PT" i="1" dirty="0" err="1" smtClean="0"/>
              <a:t>Romancero</a:t>
            </a:r>
            <a:r>
              <a:rPr lang="pt-PT" i="1" dirty="0" smtClean="0"/>
              <a:t>” </a:t>
            </a:r>
            <a:r>
              <a:rPr lang="pt-PT" dirty="0" smtClean="0"/>
              <a:t>(DEAPHR). Estávamos perante projetos plenamente enquadrados naquilo que hoje se designa “Humanidades Digitais” no sentido mais apropriado do termo. Foram então desenvolvidos inclusivamente programas específicos para processamento e análise dos dados armazenados nas bases de </a:t>
            </a:r>
            <a:r>
              <a:rPr lang="pt-PT" dirty="0"/>
              <a:t>d</a:t>
            </a:r>
            <a:r>
              <a:rPr lang="pt-PT" dirty="0" smtClean="0"/>
              <a:t>ados. </a:t>
            </a:r>
            <a:endParaRPr lang="en-US" dirty="0" smtClean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29E3E-F083-47CD-97DF-FC7D4A78A029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30629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dirty="0" smtClean="0">
                <a:solidFill>
                  <a:srgbClr val="222222"/>
                </a:solidFill>
                <a:latin typeface="Arial" panose="020B0604020202020204" pitchFamily="34" charset="0"/>
              </a:rPr>
              <a:t>- Soporta diseño web adaptativo (</a:t>
            </a:r>
            <a:r>
              <a:rPr lang="es-ES" i="1" dirty="0" err="1" smtClean="0">
                <a:solidFill>
                  <a:srgbClr val="222222"/>
                </a:solidFill>
                <a:latin typeface="Arial" panose="020B0604020202020204" pitchFamily="34" charset="0"/>
              </a:rPr>
              <a:t>responsive</a:t>
            </a:r>
            <a:r>
              <a:rPr lang="es-ES" dirty="0" smtClean="0">
                <a:solidFill>
                  <a:srgbClr val="222222"/>
                </a:solidFill>
                <a:latin typeface="Arial" panose="020B0604020202020204" pitchFamily="34" charset="0"/>
              </a:rPr>
              <a:t>), tomando en cuenta las características del dispositivo usado (ordenadores, tabletas, teléfonos móviles) </a:t>
            </a:r>
            <a:r>
              <a:rPr lang="es-ES" dirty="0" smtClean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las distintas resoluciones de pantalla</a:t>
            </a:r>
          </a:p>
          <a:p>
            <a:r>
              <a:rPr lang="pt-PT" dirty="0" smtClean="0"/>
              <a:t>-</a:t>
            </a:r>
            <a:r>
              <a:rPr lang="pt-PT" baseline="0" dirty="0" smtClean="0"/>
              <a:t> </a:t>
            </a:r>
            <a:r>
              <a:rPr lang="pt-PT" baseline="0" dirty="0" smtClean="0"/>
              <a:t>Sítio web em tecnologia </a:t>
            </a:r>
            <a:r>
              <a:rPr lang="pt-PT" baseline="0" dirty="0" err="1" smtClean="0"/>
              <a:t>wordpress</a:t>
            </a:r>
            <a:r>
              <a:rPr lang="pt-PT" baseline="0" dirty="0" smtClean="0"/>
              <a:t> (comunicação e aproximação da plataforma ao utilizador não especializado)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29E3E-F083-47CD-97DF-FC7D4A78A029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24345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err="1" smtClean="0"/>
              <a:t>Acaba</a:t>
            </a:r>
            <a:r>
              <a:rPr lang="en-US" dirty="0" smtClean="0"/>
              <a:t> de </a:t>
            </a:r>
            <a:r>
              <a:rPr lang="en-US" dirty="0" err="1" smtClean="0"/>
              <a:t>ser</a:t>
            </a:r>
            <a:r>
              <a:rPr lang="en-US" dirty="0" smtClean="0"/>
              <a:t> </a:t>
            </a:r>
            <a:r>
              <a:rPr lang="en-US" dirty="0" err="1" smtClean="0"/>
              <a:t>apresentado</a:t>
            </a:r>
            <a:r>
              <a:rPr lang="en-US" dirty="0" smtClean="0"/>
              <a:t>, no V </a:t>
            </a:r>
            <a:r>
              <a:rPr lang="en-US" dirty="0" err="1" smtClean="0"/>
              <a:t>Congresso</a:t>
            </a:r>
            <a:r>
              <a:rPr lang="en-US" dirty="0" smtClean="0"/>
              <a:t> </a:t>
            </a:r>
            <a:r>
              <a:rPr lang="en-US" dirty="0" err="1" smtClean="0"/>
              <a:t>Internacional</a:t>
            </a:r>
            <a:r>
              <a:rPr lang="en-US" dirty="0" smtClean="0"/>
              <a:t> do </a:t>
            </a:r>
            <a:r>
              <a:rPr lang="en-US" dirty="0" err="1" smtClean="0"/>
              <a:t>Romanceiro</a:t>
            </a:r>
            <a:r>
              <a:rPr lang="en-US" dirty="0" smtClean="0"/>
              <a:t>, </a:t>
            </a:r>
            <a:r>
              <a:rPr lang="en-US" dirty="0" err="1" smtClean="0"/>
              <a:t>celebrado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Coimbra h</a:t>
            </a:r>
            <a:r>
              <a:rPr lang="pt-PT" dirty="0" err="1" smtClean="0"/>
              <a:t>á</a:t>
            </a:r>
            <a:r>
              <a:rPr lang="pt-PT" dirty="0" smtClean="0"/>
              <a:t> poucos dias, o site </a:t>
            </a:r>
            <a:r>
              <a:rPr lang="pt-PT" dirty="0" err="1" smtClean="0"/>
              <a:t>romanceiro.pt</a:t>
            </a:r>
            <a:r>
              <a:rPr lang="pt-PT" dirty="0" smtClean="0"/>
              <a:t>, que passou a colher a plataforma antes disponibilizada no mesmo endereço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-</a:t>
            </a:r>
            <a:r>
              <a:rPr lang="en-US" dirty="0" err="1" smtClean="0"/>
              <a:t>Romanceiro.pt</a:t>
            </a:r>
            <a:r>
              <a:rPr lang="en-US" dirty="0" smtClean="0"/>
              <a:t> </a:t>
            </a:r>
            <a:r>
              <a:rPr lang="en-US" dirty="0" err="1" smtClean="0"/>
              <a:t>como</a:t>
            </a:r>
            <a:r>
              <a:rPr lang="en-US" dirty="0" smtClean="0"/>
              <a:t> um </a:t>
            </a:r>
            <a:r>
              <a:rPr lang="en-US" dirty="0" err="1" smtClean="0"/>
              <a:t>projeto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interseção</a:t>
            </a:r>
            <a:r>
              <a:rPr lang="en-US" dirty="0" smtClean="0"/>
              <a:t> entre a </a:t>
            </a:r>
            <a:r>
              <a:rPr lang="en-US" dirty="0" err="1" smtClean="0"/>
              <a:t>filologia</a:t>
            </a:r>
            <a:r>
              <a:rPr lang="en-US" baseline="0" dirty="0" smtClean="0"/>
              <a:t> e </a:t>
            </a:r>
            <a:r>
              <a:rPr lang="en-US" dirty="0" smtClean="0"/>
              <a:t>a </a:t>
            </a:r>
            <a:r>
              <a:rPr lang="en-US" dirty="0" err="1" smtClean="0"/>
              <a:t>comunicação</a:t>
            </a:r>
            <a:r>
              <a:rPr lang="en-US" dirty="0" smtClean="0"/>
              <a:t> de </a:t>
            </a:r>
            <a:r>
              <a:rPr lang="en-US" dirty="0" err="1" smtClean="0"/>
              <a:t>ciência</a:t>
            </a:r>
            <a:r>
              <a:rPr lang="en-US" baseline="0" dirty="0" smtClean="0"/>
              <a:t>, </a:t>
            </a:r>
          </a:p>
          <a:p>
            <a:pPr marL="171450" indent="-171450">
              <a:buFontTx/>
              <a:buChar char="-"/>
            </a:pPr>
            <a:endParaRPr lang="en-US" dirty="0"/>
          </a:p>
          <a:p>
            <a:r>
              <a:rPr lang="en-US" dirty="0" smtClean="0"/>
              <a:t>- </a:t>
            </a:r>
            <a:r>
              <a:rPr lang="en-US" dirty="0" err="1" smtClean="0"/>
              <a:t>Apresentação</a:t>
            </a:r>
            <a:r>
              <a:rPr lang="en-US" dirty="0" smtClean="0"/>
              <a:t> </a:t>
            </a:r>
            <a:r>
              <a:rPr lang="en-US" dirty="0"/>
              <a:t>do site: </a:t>
            </a:r>
            <a:r>
              <a:rPr lang="en-US" dirty="0" err="1"/>
              <a:t>repositório</a:t>
            </a:r>
            <a:r>
              <a:rPr lang="en-US" dirty="0"/>
              <a:t> </a:t>
            </a:r>
            <a:r>
              <a:rPr lang="en-US" dirty="0" err="1"/>
              <a:t>bibliográfico</a:t>
            </a:r>
            <a:r>
              <a:rPr lang="en-US" dirty="0"/>
              <a:t> </a:t>
            </a:r>
            <a:r>
              <a:rPr lang="en-US" dirty="0" err="1"/>
              <a:t>sobre</a:t>
            </a:r>
            <a:r>
              <a:rPr lang="en-US" dirty="0"/>
              <a:t> o </a:t>
            </a:r>
            <a:r>
              <a:rPr lang="en-US" dirty="0" err="1"/>
              <a:t>romanceiro</a:t>
            </a:r>
            <a:r>
              <a:rPr lang="en-US" dirty="0"/>
              <a:t>; </a:t>
            </a:r>
            <a:r>
              <a:rPr lang="en-US" dirty="0" err="1"/>
              <a:t>adaptado</a:t>
            </a:r>
            <a:r>
              <a:rPr lang="en-US" dirty="0"/>
              <a:t> para </a:t>
            </a:r>
            <a:r>
              <a:rPr lang="en-US" dirty="0" err="1"/>
              <a:t>dispositivos</a:t>
            </a:r>
            <a:r>
              <a:rPr lang="en-US" dirty="0"/>
              <a:t> </a:t>
            </a:r>
            <a:r>
              <a:rPr lang="en-US" dirty="0" err="1"/>
              <a:t>móveis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- </a:t>
            </a:r>
            <a:r>
              <a:rPr lang="en-US" dirty="0" smtClean="0"/>
              <a:t>3ª </a:t>
            </a:r>
            <a:r>
              <a:rPr lang="en-US" dirty="0" err="1" smtClean="0"/>
              <a:t>fase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- </a:t>
            </a:r>
            <a:r>
              <a:rPr lang="en-US" dirty="0" err="1" smtClean="0"/>
              <a:t>Perspetivas</a:t>
            </a:r>
            <a:r>
              <a:rPr lang="en-US" dirty="0" smtClean="0"/>
              <a:t> </a:t>
            </a:r>
            <a:r>
              <a:rPr lang="en-US" dirty="0" err="1" smtClean="0"/>
              <a:t>futuras</a:t>
            </a:r>
            <a:r>
              <a:rPr lang="en-US" dirty="0" smtClean="0"/>
              <a:t>:</a:t>
            </a:r>
          </a:p>
          <a:p>
            <a:pPr marL="171450" indent="-171450">
              <a:buFontTx/>
              <a:buChar char="-"/>
            </a:pPr>
            <a:r>
              <a:rPr lang="en-US" baseline="0" dirty="0" err="1" smtClean="0"/>
              <a:t>Vers</a:t>
            </a:r>
            <a:r>
              <a:rPr lang="pt-PT" baseline="0" dirty="0" err="1" smtClean="0"/>
              <a:t>ão</a:t>
            </a:r>
            <a:r>
              <a:rPr lang="pt-PT" baseline="0" dirty="0" smtClean="0"/>
              <a:t> castelhana e inglesa</a:t>
            </a:r>
            <a:endParaRPr lang="en-US" baseline="0" dirty="0" smtClean="0"/>
          </a:p>
          <a:p>
            <a:r>
              <a:rPr lang="en-US" dirty="0" smtClean="0"/>
              <a:t>- </a:t>
            </a:r>
            <a:r>
              <a:rPr lang="en-US" baseline="0" dirty="0" err="1" smtClean="0"/>
              <a:t>Correçaõ</a:t>
            </a:r>
            <a:r>
              <a:rPr lang="en-US" baseline="0" dirty="0" smtClean="0"/>
              <a:t> de bugs e </a:t>
            </a:r>
            <a:r>
              <a:rPr lang="en-US" baseline="0" dirty="0" err="1" smtClean="0"/>
              <a:t>melhoria</a:t>
            </a:r>
            <a:r>
              <a:rPr lang="en-US" baseline="0" dirty="0" smtClean="0"/>
              <a:t> da </a:t>
            </a:r>
            <a:r>
              <a:rPr lang="en-US" baseline="0" dirty="0" err="1" smtClean="0"/>
              <a:t>experiência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navegação</a:t>
            </a:r>
            <a:r>
              <a:rPr lang="en-US" baseline="0" dirty="0" smtClean="0"/>
              <a:t>; </a:t>
            </a:r>
          </a:p>
          <a:p>
            <a:r>
              <a:rPr lang="en-US" dirty="0" smtClean="0"/>
              <a:t>- </a:t>
            </a:r>
            <a:r>
              <a:rPr lang="en-US" baseline="0" dirty="0" err="1" smtClean="0"/>
              <a:t>Adição</a:t>
            </a:r>
            <a:r>
              <a:rPr lang="en-US" baseline="0" dirty="0" smtClean="0"/>
              <a:t> de outros </a:t>
            </a:r>
            <a:r>
              <a:rPr lang="en-US" baseline="0" dirty="0" err="1" smtClean="0"/>
              <a:t>campos</a:t>
            </a:r>
            <a:r>
              <a:rPr lang="en-US" baseline="0" dirty="0" smtClean="0"/>
              <a:t> (ex. </a:t>
            </a:r>
            <a:r>
              <a:rPr lang="en-US" baseline="0" dirty="0" err="1" smtClean="0"/>
              <a:t>Títulos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correntes</a:t>
            </a:r>
            <a:r>
              <a:rPr lang="en-US" baseline="0" dirty="0" smtClean="0"/>
              <a:t>; </a:t>
            </a:r>
            <a:r>
              <a:rPr lang="en-US" baseline="0" dirty="0" err="1" smtClean="0"/>
              <a:t>títulos</a:t>
            </a:r>
            <a:r>
              <a:rPr lang="en-US" baseline="0" dirty="0" smtClean="0"/>
              <a:t> IGR </a:t>
            </a:r>
            <a:r>
              <a:rPr lang="en-US" baseline="0" dirty="0" err="1" smtClean="0"/>
              <a:t>em</a:t>
            </a:r>
            <a:r>
              <a:rPr lang="en-US" baseline="0" dirty="0" smtClean="0"/>
              <a:t> PT)</a:t>
            </a:r>
          </a:p>
          <a:p>
            <a:r>
              <a:rPr lang="en-US" dirty="0" smtClean="0"/>
              <a:t>- </a:t>
            </a:r>
            <a:r>
              <a:rPr lang="en-US" dirty="0" err="1" smtClean="0"/>
              <a:t>Assinatura</a:t>
            </a:r>
            <a:r>
              <a:rPr lang="en-US" dirty="0" smtClean="0"/>
              <a:t> de </a:t>
            </a:r>
            <a:r>
              <a:rPr lang="en-US" dirty="0" err="1" smtClean="0"/>
              <a:t>protocolos</a:t>
            </a:r>
            <a:r>
              <a:rPr lang="en-US" dirty="0" smtClean="0"/>
              <a:t> com </a:t>
            </a:r>
            <a:r>
              <a:rPr lang="en-US" dirty="0" err="1" smtClean="0"/>
              <a:t>instituições</a:t>
            </a:r>
            <a:r>
              <a:rPr lang="en-US" dirty="0" smtClean="0"/>
              <a:t> </a:t>
            </a:r>
            <a:r>
              <a:rPr lang="en-US" dirty="0" err="1" smtClean="0"/>
              <a:t>estrangeiras</a:t>
            </a:r>
            <a:r>
              <a:rPr lang="en-US" dirty="0" smtClean="0"/>
              <a:t> e </a:t>
            </a:r>
            <a:r>
              <a:rPr lang="en-US" dirty="0" err="1" smtClean="0"/>
              <a:t>nacionais</a:t>
            </a:r>
            <a:r>
              <a:rPr lang="en-US" dirty="0" smtClean="0"/>
              <a:t> no </a:t>
            </a:r>
            <a:r>
              <a:rPr lang="en-US" dirty="0" err="1" smtClean="0"/>
              <a:t>sentido</a:t>
            </a:r>
            <a:r>
              <a:rPr lang="en-US" dirty="0" smtClean="0"/>
              <a:t> de </a:t>
            </a:r>
            <a:r>
              <a:rPr lang="en-US" dirty="0" err="1" smtClean="0"/>
              <a:t>integrar</a:t>
            </a:r>
            <a:r>
              <a:rPr lang="en-US" dirty="0" smtClean="0"/>
              <a:t> </a:t>
            </a:r>
            <a:r>
              <a:rPr lang="en-US" dirty="0" err="1" smtClean="0"/>
              <a:t>outras</a:t>
            </a:r>
            <a:r>
              <a:rPr lang="en-US" dirty="0" smtClean="0"/>
              <a:t> </a:t>
            </a:r>
            <a:r>
              <a:rPr lang="en-US" dirty="0" err="1" smtClean="0"/>
              <a:t>plataformas</a:t>
            </a:r>
            <a:r>
              <a:rPr lang="en-US" dirty="0" smtClean="0"/>
              <a:t> de </a:t>
            </a:r>
            <a:r>
              <a:rPr lang="en-US" dirty="0" err="1" smtClean="0"/>
              <a:t>interesse</a:t>
            </a:r>
            <a:r>
              <a:rPr lang="en-US" dirty="0" smtClean="0"/>
              <a:t> no campo do </a:t>
            </a:r>
            <a:r>
              <a:rPr lang="en-US" dirty="0" err="1" smtClean="0"/>
              <a:t>romanceiro</a:t>
            </a:r>
            <a:r>
              <a:rPr lang="en-US" dirty="0" smtClean="0"/>
              <a:t> e </a:t>
            </a:r>
            <a:r>
              <a:rPr lang="en-US" dirty="0" err="1" smtClean="0"/>
              <a:t>captar</a:t>
            </a:r>
            <a:r>
              <a:rPr lang="en-US" dirty="0" smtClean="0"/>
              <a:t> </a:t>
            </a:r>
            <a:r>
              <a:rPr lang="en-US" dirty="0" err="1" smtClean="0"/>
              <a:t>recursos</a:t>
            </a:r>
            <a:r>
              <a:rPr lang="en-US" dirty="0" smtClean="0"/>
              <a:t>;</a:t>
            </a:r>
          </a:p>
          <a:p>
            <a:r>
              <a:rPr lang="en-US" dirty="0" smtClean="0"/>
              <a:t>- </a:t>
            </a:r>
            <a:r>
              <a:rPr lang="en-US" dirty="0" err="1" smtClean="0"/>
              <a:t>Prosseguir</a:t>
            </a:r>
            <a:r>
              <a:rPr lang="en-US" dirty="0" smtClean="0"/>
              <a:t> com a </a:t>
            </a:r>
            <a:r>
              <a:rPr lang="en-US" dirty="0" err="1" smtClean="0"/>
              <a:t>atualização</a:t>
            </a:r>
            <a:r>
              <a:rPr lang="en-US" dirty="0" smtClean="0"/>
              <a:t> </a:t>
            </a:r>
            <a:r>
              <a:rPr lang="en-US" dirty="0" err="1" smtClean="0"/>
              <a:t>bibliográfica</a:t>
            </a:r>
            <a:r>
              <a:rPr lang="en-US" dirty="0" smtClean="0"/>
              <a:t> e documental da Base de Dados;</a:t>
            </a:r>
          </a:p>
          <a:p>
            <a:r>
              <a:rPr lang="en-US" dirty="0" smtClean="0"/>
              <a:t>- </a:t>
            </a:r>
            <a:r>
              <a:rPr lang="en-US" dirty="0" err="1" smtClean="0"/>
              <a:t>Desenvolvimento</a:t>
            </a:r>
            <a:r>
              <a:rPr lang="en-US" dirty="0" smtClean="0"/>
              <a:t> de </a:t>
            </a:r>
            <a:r>
              <a:rPr lang="en-US" dirty="0" err="1" smtClean="0"/>
              <a:t>uma</a:t>
            </a:r>
            <a:r>
              <a:rPr lang="en-US" dirty="0" smtClean="0"/>
              <a:t> BD para o </a:t>
            </a:r>
            <a:r>
              <a:rPr lang="en-US" dirty="0" err="1" smtClean="0"/>
              <a:t>Romanceiro</a:t>
            </a:r>
            <a:r>
              <a:rPr lang="en-US" dirty="0" smtClean="0"/>
              <a:t> Antigo;</a:t>
            </a:r>
          </a:p>
          <a:p>
            <a:r>
              <a:rPr lang="en-US" dirty="0" smtClean="0"/>
              <a:t>- </a:t>
            </a:r>
            <a:r>
              <a:rPr lang="en-US" dirty="0" err="1" smtClean="0"/>
              <a:t>Romanceiro</a:t>
            </a:r>
            <a:r>
              <a:rPr lang="en-US" dirty="0" smtClean="0"/>
              <a:t> do </a:t>
            </a:r>
            <a:r>
              <a:rPr lang="en-US" dirty="0" err="1" smtClean="0"/>
              <a:t>Brasil</a:t>
            </a:r>
            <a:endParaRPr lang="en-US" dirty="0" smtClean="0"/>
          </a:p>
          <a:p>
            <a:r>
              <a:rPr lang="en-US" dirty="0" smtClean="0"/>
              <a:t>- </a:t>
            </a:r>
            <a:r>
              <a:rPr lang="en-US" dirty="0" err="1" smtClean="0"/>
              <a:t>Aperfeiçoamento</a:t>
            </a:r>
            <a:r>
              <a:rPr lang="en-US" dirty="0" smtClean="0"/>
              <a:t> do interface do </a:t>
            </a:r>
            <a:r>
              <a:rPr lang="en-US" dirty="0" err="1" smtClean="0"/>
              <a:t>sistema</a:t>
            </a:r>
            <a:r>
              <a:rPr lang="en-US" dirty="0" smtClean="0"/>
              <a:t>;</a:t>
            </a:r>
          </a:p>
          <a:p>
            <a:r>
              <a:rPr lang="en-US" dirty="0" smtClean="0"/>
              <a:t>- </a:t>
            </a:r>
            <a:r>
              <a:rPr lang="en-US" dirty="0" err="1" smtClean="0"/>
              <a:t>Implementação</a:t>
            </a:r>
            <a:r>
              <a:rPr lang="en-US" dirty="0" smtClean="0"/>
              <a:t> de um </a:t>
            </a:r>
            <a:r>
              <a:rPr lang="en-US" dirty="0" err="1" smtClean="0"/>
              <a:t>sistema</a:t>
            </a:r>
            <a:r>
              <a:rPr lang="en-US" dirty="0" smtClean="0"/>
              <a:t> de </a:t>
            </a:r>
            <a:r>
              <a:rPr lang="en-US" i="1" dirty="0" smtClean="0"/>
              <a:t>workflow</a:t>
            </a:r>
            <a:r>
              <a:rPr lang="en-US" dirty="0" smtClean="0"/>
              <a:t> para a </a:t>
            </a:r>
            <a:r>
              <a:rPr lang="en-US" dirty="0" err="1" smtClean="0"/>
              <a:t>gestão</a:t>
            </a:r>
            <a:r>
              <a:rPr lang="en-US" dirty="0" smtClean="0"/>
              <a:t> </a:t>
            </a:r>
            <a:r>
              <a:rPr lang="en-US" dirty="0" err="1" smtClean="0"/>
              <a:t>colaborativa</a:t>
            </a:r>
            <a:r>
              <a:rPr lang="en-US" dirty="0" smtClean="0"/>
              <a:t> do </a:t>
            </a:r>
            <a:r>
              <a:rPr lang="en-US" dirty="0" err="1" smtClean="0"/>
              <a:t>projeto</a:t>
            </a:r>
            <a:r>
              <a:rPr lang="en-US" dirty="0" smtClean="0"/>
              <a:t>;</a:t>
            </a:r>
          </a:p>
          <a:p>
            <a:r>
              <a:rPr lang="en-US" dirty="0" smtClean="0"/>
              <a:t>- </a:t>
            </a:r>
            <a:r>
              <a:rPr lang="en-US" dirty="0" err="1" smtClean="0"/>
              <a:t>Garantir</a:t>
            </a:r>
            <a:r>
              <a:rPr lang="en-US" baseline="0" dirty="0" smtClean="0"/>
              <a:t> a </a:t>
            </a:r>
            <a:r>
              <a:rPr lang="en-US" baseline="0" dirty="0" err="1" smtClean="0"/>
              <a:t>interoperabilidade</a:t>
            </a:r>
            <a:r>
              <a:rPr lang="en-US" baseline="0" dirty="0" smtClean="0"/>
              <a:t> da </a:t>
            </a:r>
            <a:r>
              <a:rPr lang="en-US" baseline="0" dirty="0" err="1" smtClean="0"/>
              <a:t>plataforma</a:t>
            </a:r>
            <a:r>
              <a:rPr lang="en-US" baseline="0" dirty="0" smtClean="0"/>
              <a:t> com a da </a:t>
            </a:r>
            <a:r>
              <a:rPr lang="en-US" baseline="0" dirty="0" err="1" smtClean="0"/>
              <a:t>fundação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menéndez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pidal</a:t>
            </a:r>
            <a:endParaRPr lang="en-US" baseline="0" dirty="0" smtClean="0"/>
          </a:p>
          <a:p>
            <a:r>
              <a:rPr lang="en-US" dirty="0" smtClean="0"/>
              <a:t>- </a:t>
            </a:r>
            <a:r>
              <a:rPr lang="en-US" baseline="0" dirty="0" err="1" smtClean="0"/>
              <a:t>Necessidade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alimentar</a:t>
            </a:r>
            <a:r>
              <a:rPr lang="en-US" baseline="0" dirty="0" smtClean="0"/>
              <a:t> o </a:t>
            </a:r>
            <a:r>
              <a:rPr lang="en-US" baseline="0" dirty="0" err="1" smtClean="0"/>
              <a:t>projeto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vinculando</a:t>
            </a:r>
            <a:r>
              <a:rPr lang="en-US" baseline="0" dirty="0" smtClean="0"/>
              <a:t>-o </a:t>
            </a:r>
            <a:r>
              <a:rPr lang="en-US" baseline="0" dirty="0" err="1" smtClean="0"/>
              <a:t>à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formação</a:t>
            </a:r>
            <a:r>
              <a:rPr lang="en-US" baseline="0" dirty="0" smtClean="0"/>
              <a:t> </a:t>
            </a:r>
            <a:r>
              <a:rPr lang="mr-IN" baseline="0" dirty="0" smtClean="0"/>
              <a:t>–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grande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desafio</a:t>
            </a:r>
            <a:endParaRPr lang="en-US" baseline="0" dirty="0" smtClean="0"/>
          </a:p>
          <a:p>
            <a:r>
              <a:rPr lang="en-US" dirty="0" smtClean="0"/>
              <a:t>- </a:t>
            </a:r>
            <a:r>
              <a:rPr lang="en-US" baseline="0" dirty="0" err="1" smtClean="0"/>
              <a:t>Objetivo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duplo</a:t>
            </a:r>
            <a:r>
              <a:rPr lang="en-US" baseline="0" dirty="0" smtClean="0"/>
              <a:t>: </a:t>
            </a:r>
            <a:r>
              <a:rPr lang="en-US" baseline="0" dirty="0" err="1" smtClean="0"/>
              <a:t>proporcionar</a:t>
            </a:r>
            <a:r>
              <a:rPr lang="en-US" baseline="0" dirty="0" smtClean="0"/>
              <a:t> o </a:t>
            </a:r>
            <a:r>
              <a:rPr lang="en-US" baseline="0" dirty="0" err="1" smtClean="0"/>
              <a:t>acesso</a:t>
            </a:r>
            <a:r>
              <a:rPr lang="en-US" baseline="0" dirty="0" smtClean="0"/>
              <a:t> </a:t>
            </a:r>
            <a:r>
              <a:rPr lang="pt-PT" baseline="0" dirty="0" smtClean="0"/>
              <a:t>à comunidade científica / mediar o acesso a um bem patrimonial comum entendido enquanto produto cultural (ações de formação, workshops, ciclos de conferências, encontros com artistas</a:t>
            </a:r>
            <a:r>
              <a:rPr lang="pt-PT" baseline="0" dirty="0" smtClean="0"/>
              <a:t>) </a:t>
            </a:r>
            <a:r>
              <a:rPr lang="mr-IN" baseline="0" dirty="0" smtClean="0"/>
              <a:t>–</a:t>
            </a:r>
            <a:r>
              <a:rPr lang="pt-PT" baseline="0" dirty="0" smtClean="0"/>
              <a:t> </a:t>
            </a:r>
            <a:r>
              <a:rPr lang="pt-PT" baseline="0" dirty="0" err="1" smtClean="0"/>
              <a:t>romanceiro.pt</a:t>
            </a:r>
            <a:r>
              <a:rPr lang="pt-PT" baseline="0" dirty="0" smtClean="0"/>
              <a:t> participa paralelamente num projeto musical desenvolvido pelo músico catalão </a:t>
            </a:r>
            <a:r>
              <a:rPr lang="pt-PT" baseline="0" dirty="0" err="1" smtClean="0"/>
              <a:t>Antoni</a:t>
            </a:r>
            <a:r>
              <a:rPr lang="pt-PT" baseline="0" dirty="0" smtClean="0"/>
              <a:t> </a:t>
            </a:r>
            <a:r>
              <a:rPr lang="pt-PT" baseline="0" dirty="0" err="1" smtClean="0"/>
              <a:t>Rossell</a:t>
            </a:r>
            <a:r>
              <a:rPr lang="pt-PT" baseline="0" dirty="0" smtClean="0"/>
              <a:t> </a:t>
            </a:r>
            <a:r>
              <a:rPr lang="mr-IN" baseline="0" dirty="0" smtClean="0"/>
              <a:t>–</a:t>
            </a:r>
            <a:r>
              <a:rPr lang="pt-PT" baseline="0" dirty="0" smtClean="0"/>
              <a:t> consultoria e fornecimento de material musical e textual</a:t>
            </a:r>
            <a:endParaRPr lang="en-US" dirty="0" smtClean="0"/>
          </a:p>
          <a:p>
            <a:endParaRPr lang="en-US" dirty="0" smtClean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29E3E-F083-47CD-97DF-FC7D4A78A029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88727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5322E-3A34-4F0D-9A09-45519C4B955E}" type="datetime1">
              <a:rPr lang="pt-PT" smtClean="0"/>
              <a:t>30/06/17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77322-D062-4DF6-8E4C-0E021EB89F1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746209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7AAFA-8494-48C1-BB30-0D63E67376AB}" type="datetime1">
              <a:rPr lang="pt-PT" smtClean="0"/>
              <a:t>30/06/17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77322-D062-4DF6-8E4C-0E021EB89F1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84507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609B-7C72-4F51-A141-8FEF13C316EC}" type="datetime1">
              <a:rPr lang="pt-PT" smtClean="0"/>
              <a:t>30/06/17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77322-D062-4DF6-8E4C-0E021EB89F1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3311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DCFA-A472-4A03-AEF1-7889B308B161}" type="datetime1">
              <a:rPr lang="pt-PT" smtClean="0"/>
              <a:t>30/06/17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77322-D062-4DF6-8E4C-0E021EB89F1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77233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D53C4-6A0F-48AA-BC98-1BAA8C7C9D15}" type="datetime1">
              <a:rPr lang="pt-PT" smtClean="0"/>
              <a:t>30/06/17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77322-D062-4DF6-8E4C-0E021EB89F1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24425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8FFEA-AA90-4E7B-AA82-705F63010760}" type="datetime1">
              <a:rPr lang="pt-PT" smtClean="0"/>
              <a:t>30/06/17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77322-D062-4DF6-8E4C-0E021EB89F1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71032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8EFD3-D8AB-4A4C-8E12-74772147D74B}" type="datetime1">
              <a:rPr lang="pt-PT" smtClean="0"/>
              <a:t>30/06/17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77322-D062-4DF6-8E4C-0E021EB89F1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60386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96C2D-AB20-4409-9BA6-818F6A27E77B}" type="datetime1">
              <a:rPr lang="pt-PT" smtClean="0"/>
              <a:t>30/06/17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77322-D062-4DF6-8E4C-0E021EB89F1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173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8BB48-B3D7-47BF-85CC-797284BCBFA0}" type="datetime1">
              <a:rPr lang="pt-PT" smtClean="0"/>
              <a:t>30/06/17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77322-D062-4DF6-8E4C-0E021EB89F1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48016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43D41-2E18-492C-A7C5-8E1D72D9C514}" type="datetime1">
              <a:rPr lang="pt-PT" smtClean="0"/>
              <a:t>30/06/17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77322-D062-4DF6-8E4C-0E021EB89F1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23554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7078A-F56A-4AB7-9515-7A1667114B0C}" type="datetime1">
              <a:rPr lang="pt-PT" smtClean="0"/>
              <a:t>30/06/17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77322-D062-4DF6-8E4C-0E021EB89F1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7370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37FAC-A59D-4A49-B375-1FA3BB797065}" type="datetime1">
              <a:rPr lang="pt-PT" smtClean="0"/>
              <a:t>30/06/17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77322-D062-4DF6-8E4C-0E021EB89F1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04433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5.emf"/><Relationship Id="rId5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7.jpg"/><Relationship Id="rId5" Type="http://schemas.openxmlformats.org/officeDocument/2006/relationships/hyperlink" Target="http://www.romanceiro.pt/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671" y="595116"/>
            <a:ext cx="4006386" cy="5667768"/>
          </a:xfrm>
          <a:prstGeom prst="rect">
            <a:avLst/>
          </a:prstGeom>
        </p:spPr>
      </p:pic>
      <p:sp>
        <p:nvSpPr>
          <p:cNvPr id="9" name="Título 8"/>
          <p:cNvSpPr>
            <a:spLocks noGrp="1"/>
          </p:cNvSpPr>
          <p:nvPr>
            <p:ph type="title"/>
          </p:nvPr>
        </p:nvSpPr>
        <p:spPr>
          <a:xfrm>
            <a:off x="457200" y="373824"/>
            <a:ext cx="8229600" cy="944628"/>
          </a:xfrm>
        </p:spPr>
        <p:txBody>
          <a:bodyPr>
            <a:normAutofit fontScale="90000"/>
          </a:bodyPr>
          <a:lstStyle/>
          <a:p>
            <a:r>
              <a:rPr lang="pt-PT" i="1" dirty="0" smtClean="0">
                <a:ea typeface="DIN Condensed" charset="0"/>
                <a:cs typeface="DIN Condensed" charset="0"/>
              </a:rPr>
              <a:t/>
            </a:r>
            <a:br>
              <a:rPr lang="pt-PT" i="1" dirty="0" smtClean="0">
                <a:ea typeface="DIN Condensed" charset="0"/>
                <a:cs typeface="DIN Condensed" charset="0"/>
              </a:rPr>
            </a:br>
            <a:r>
              <a:rPr lang="en-US" sz="3300" dirty="0">
                <a:latin typeface="Arial Black"/>
                <a:cs typeface="Arial Black"/>
              </a:rPr>
              <a:t>O ROMANCEIRO PAN-HISPÂNICO: ENTRE A ARQUEOLOGIA LITERÁRIA E AS HUMANIDADES DIGITAIS</a:t>
            </a:r>
            <a:endParaRPr lang="pt-PT" sz="3300" b="1" i="1" dirty="0">
              <a:ea typeface="DIN Condensed" charset="0"/>
              <a:cs typeface="DIN Condensed" charset="0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1403648" y="1591732"/>
            <a:ext cx="23192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PT" dirty="0" smtClean="0"/>
          </a:p>
          <a:p>
            <a:endParaRPr lang="pt-PT" dirty="0" smtClean="0"/>
          </a:p>
          <a:p>
            <a:endParaRPr lang="pt-PT" dirty="0"/>
          </a:p>
          <a:p>
            <a:r>
              <a:rPr lang="pt-PT" b="1" dirty="0" smtClean="0"/>
              <a:t>Sandra </a:t>
            </a:r>
            <a:r>
              <a:rPr lang="pt-PT" b="1" dirty="0" smtClean="0"/>
              <a:t>Boto </a:t>
            </a:r>
          </a:p>
          <a:p>
            <a:r>
              <a:rPr lang="pt-PT" dirty="0" smtClean="0"/>
              <a:t>(CIAC / CLP / FCT)</a:t>
            </a:r>
            <a:endParaRPr lang="pt-PT" dirty="0" smtClean="0"/>
          </a:p>
          <a:p>
            <a:r>
              <a:rPr lang="pt-PT" b="1" dirty="0" err="1" smtClean="0"/>
              <a:t>Pere</a:t>
            </a:r>
            <a:r>
              <a:rPr lang="pt-PT" b="1" dirty="0" smtClean="0"/>
              <a:t> </a:t>
            </a:r>
            <a:r>
              <a:rPr lang="pt-PT" b="1" dirty="0" err="1" smtClean="0"/>
              <a:t>Ferré</a:t>
            </a:r>
            <a:endParaRPr lang="pt-PT" b="1" dirty="0" smtClean="0"/>
          </a:p>
          <a:p>
            <a:r>
              <a:rPr lang="pt-PT" dirty="0" smtClean="0"/>
              <a:t>(CIAC / </a:t>
            </a:r>
            <a:r>
              <a:rPr lang="pt-PT" dirty="0" err="1" smtClean="0"/>
              <a:t>Universdade</a:t>
            </a:r>
            <a:r>
              <a:rPr lang="pt-PT" dirty="0" smtClean="0"/>
              <a:t> do Algarve)</a:t>
            </a:r>
            <a:endParaRPr lang="pt-PT" dirty="0" smtClean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208" y="2745894"/>
            <a:ext cx="47720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06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728" cy="6858000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1043608" y="1052736"/>
            <a:ext cx="79208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b="1" dirty="0">
                <a:latin typeface="Calibri" charset="0"/>
                <a:ea typeface="Calibri" charset="0"/>
                <a:cs typeface="Calibri" charset="0"/>
              </a:rPr>
              <a:t>O </a:t>
            </a:r>
            <a:r>
              <a:rPr lang="en-US" sz="3000" b="1" dirty="0" err="1">
                <a:latin typeface="Calibri" charset="0"/>
                <a:ea typeface="Calibri" charset="0"/>
                <a:cs typeface="Calibri" charset="0"/>
              </a:rPr>
              <a:t>Arquivo</a:t>
            </a:r>
            <a:r>
              <a:rPr lang="en-US" sz="3000" b="1" dirty="0">
                <a:latin typeface="Calibri" charset="0"/>
                <a:ea typeface="Calibri" charset="0"/>
                <a:cs typeface="Calibri" charset="0"/>
              </a:rPr>
              <a:t> do </a:t>
            </a:r>
            <a:r>
              <a:rPr lang="en-US" sz="3000" b="1" dirty="0" err="1">
                <a:latin typeface="Calibri" charset="0"/>
                <a:ea typeface="Calibri" charset="0"/>
                <a:cs typeface="Calibri" charset="0"/>
              </a:rPr>
              <a:t>Romanceiro</a:t>
            </a:r>
            <a:r>
              <a:rPr lang="en-US" sz="3000" b="1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3000" b="1" dirty="0" err="1">
                <a:latin typeface="Calibri" charset="0"/>
                <a:ea typeface="Calibri" charset="0"/>
                <a:cs typeface="Calibri" charset="0"/>
              </a:rPr>
              <a:t>Português</a:t>
            </a:r>
            <a:r>
              <a:rPr lang="en-US" sz="3000" b="1" dirty="0">
                <a:latin typeface="Calibri" charset="0"/>
                <a:ea typeface="Calibri" charset="0"/>
                <a:cs typeface="Calibri" charset="0"/>
              </a:rPr>
              <a:t> da </a:t>
            </a:r>
            <a:r>
              <a:rPr lang="en-US" sz="3000" b="1" dirty="0" err="1">
                <a:latin typeface="Calibri" charset="0"/>
                <a:ea typeface="Calibri" charset="0"/>
                <a:cs typeface="Calibri" charset="0"/>
              </a:rPr>
              <a:t>Tradição</a:t>
            </a:r>
            <a:r>
              <a:rPr lang="en-US" sz="3000" b="1" dirty="0">
                <a:latin typeface="Calibri" charset="0"/>
                <a:ea typeface="Calibri" charset="0"/>
                <a:cs typeface="Calibri" charset="0"/>
              </a:rPr>
              <a:t> Oral </a:t>
            </a:r>
            <a:r>
              <a:rPr lang="en-US" sz="3000" b="1" dirty="0" err="1" smtClean="0">
                <a:latin typeface="Calibri" charset="0"/>
                <a:ea typeface="Calibri" charset="0"/>
                <a:cs typeface="Calibri" charset="0"/>
              </a:rPr>
              <a:t>Moderna</a:t>
            </a:r>
            <a:endParaRPr lang="pt-PT" sz="3000" b="1" dirty="0">
              <a:latin typeface="Calibri" charset="0"/>
              <a:ea typeface="Calibri" charset="0"/>
              <a:cs typeface="Calibri" charset="0"/>
            </a:endParaRPr>
          </a:p>
          <a:p>
            <a:pPr algn="ctr"/>
            <a:endParaRPr lang="pt-PT" sz="3000" b="1" dirty="0" smtClean="0">
              <a:latin typeface="Arial Black"/>
              <a:cs typeface="Arial Black"/>
            </a:endParaRPr>
          </a:p>
        </p:txBody>
      </p:sp>
      <p:sp>
        <p:nvSpPr>
          <p:cNvPr id="4" name="Rectangle 5"/>
          <p:cNvSpPr/>
          <p:nvPr/>
        </p:nvSpPr>
        <p:spPr>
          <a:xfrm>
            <a:off x="1907704" y="2204864"/>
            <a:ext cx="6192688" cy="2862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pPr marL="285750" indent="-285750">
              <a:buFont typeface="Wingdings" charset="2"/>
              <a:buChar char="ü"/>
            </a:pPr>
            <a:r>
              <a:rPr lang="en-US" dirty="0">
                <a:latin typeface="Calibri" charset="0"/>
                <a:ea typeface="Calibri" charset="0"/>
                <a:cs typeface="Calibri" charset="0"/>
              </a:rPr>
              <a:t>“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Arquivo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 do 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Instituto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 de 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Estudos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sobre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 o 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Romanceiro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 Velho e 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Tradicional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. 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Versões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Inéditas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” (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arquivo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sonoro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 e 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suas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transcrições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em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papel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)</a:t>
            </a:r>
          </a:p>
          <a:p>
            <a:endParaRPr lang="en-US" dirty="0">
              <a:latin typeface="Calibri" charset="0"/>
              <a:ea typeface="Calibri" charset="0"/>
              <a:cs typeface="Calibri" charset="0"/>
            </a:endParaRPr>
          </a:p>
          <a:p>
            <a:endParaRPr lang="en-US"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buFont typeface="Wingdings" charset="2"/>
              <a:buChar char="ü"/>
            </a:pPr>
            <a:r>
              <a:rPr lang="en-US" dirty="0">
                <a:latin typeface="Calibri" charset="0"/>
                <a:ea typeface="Calibri" charset="0"/>
                <a:cs typeface="Calibri" charset="0"/>
              </a:rPr>
              <a:t>“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Arquivo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Geral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 do 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Romanceiro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Português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. 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Versões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editadas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 (1828-2000) (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arquivo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em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papel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80912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406"/>
            <a:ext cx="4860032" cy="6875406"/>
          </a:xfrm>
          <a:prstGeom prst="rect">
            <a:avLst/>
          </a:prstGeom>
        </p:spPr>
      </p:pic>
      <p:sp>
        <p:nvSpPr>
          <p:cNvPr id="3" name="TextBox 5"/>
          <p:cNvSpPr txBox="1"/>
          <p:nvPr/>
        </p:nvSpPr>
        <p:spPr>
          <a:xfrm>
            <a:off x="755576" y="548680"/>
            <a:ext cx="4536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err="1" smtClean="0">
                <a:latin typeface="Calibri" charset="0"/>
                <a:ea typeface="Calibri" charset="0"/>
                <a:cs typeface="Calibri" charset="0"/>
              </a:rPr>
              <a:t>Conversão</a:t>
            </a:r>
            <a:r>
              <a:rPr lang="en-US" sz="3000" b="1" dirty="0" smtClean="0">
                <a:latin typeface="Calibri" charset="0"/>
                <a:ea typeface="Calibri" charset="0"/>
                <a:cs typeface="Calibri" charset="0"/>
              </a:rPr>
              <a:t> das bases de dados do </a:t>
            </a:r>
            <a:r>
              <a:rPr lang="en-US" sz="3000" b="1" dirty="0" err="1" smtClean="0">
                <a:latin typeface="Calibri" charset="0"/>
                <a:ea typeface="Calibri" charset="0"/>
                <a:cs typeface="Calibri" charset="0"/>
              </a:rPr>
              <a:t>Arquivo</a:t>
            </a:r>
            <a:endParaRPr lang="en-US" sz="3000" b="1"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4" name="Content Placeholder 1"/>
          <p:cNvPicPr>
            <a:picLocks noChangeAspect="1"/>
          </p:cNvPicPr>
          <p:nvPr/>
        </p:nvPicPr>
        <p:blipFill>
          <a:blip r:embed="rId4"/>
          <a:srcRect t="-27004" b="-27004"/>
          <a:stretch>
            <a:fillRect/>
          </a:stretch>
        </p:blipFill>
        <p:spPr>
          <a:xfrm>
            <a:off x="715788" y="1227182"/>
            <a:ext cx="4038600" cy="4718050"/>
          </a:xfrm>
          <a:prstGeom prst="rect">
            <a:avLst/>
          </a:prstGeom>
        </p:spPr>
      </p:pic>
      <p:pic>
        <p:nvPicPr>
          <p:cNvPr id="8" name="Imagen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616" y="2575699"/>
            <a:ext cx="4745200" cy="3717032"/>
          </a:xfrm>
          <a:prstGeom prst="rect">
            <a:avLst/>
          </a:prstGeom>
        </p:spPr>
      </p:pic>
      <p:cxnSp>
        <p:nvCxnSpPr>
          <p:cNvPr id="9" name="Straight Arrow Connector 7"/>
          <p:cNvCxnSpPr/>
          <p:nvPr/>
        </p:nvCxnSpPr>
        <p:spPr>
          <a:xfrm>
            <a:off x="2915816" y="3775848"/>
            <a:ext cx="3600400" cy="4178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aixaDeTexto 10"/>
          <p:cNvSpPr txBox="1"/>
          <p:nvPr/>
        </p:nvSpPr>
        <p:spPr>
          <a:xfrm>
            <a:off x="4847237" y="6435945"/>
            <a:ext cx="4590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b="1" dirty="0" smtClean="0"/>
              <a:t>O desenho da base de dados gira em torno do conceito de versão</a:t>
            </a:r>
            <a:endParaRPr lang="pt-PT" sz="1200" b="1" dirty="0"/>
          </a:p>
        </p:txBody>
      </p:sp>
    </p:spTree>
    <p:extLst>
      <p:ext uri="{BB962C8B-B14F-4D97-AF65-F5344CB8AC3E}">
        <p14:creationId xmlns:p14="http://schemas.microsoft.com/office/powerpoint/2010/main" val="101372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728" cy="6858000"/>
          </a:xfrm>
          <a:prstGeom prst="rect">
            <a:avLst/>
          </a:prstGeom>
        </p:spPr>
      </p:pic>
      <p:pic>
        <p:nvPicPr>
          <p:cNvPr id="4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576" y="1524483"/>
            <a:ext cx="7778531" cy="5084344"/>
          </a:xfrm>
          <a:prstGeom prst="rect">
            <a:avLst/>
          </a:prstGeom>
        </p:spPr>
      </p:pic>
      <p:pic>
        <p:nvPicPr>
          <p:cNvPr id="5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7484" y="4795626"/>
            <a:ext cx="2638173" cy="1917938"/>
          </a:xfrm>
          <a:prstGeom prst="rect">
            <a:avLst/>
          </a:prstGeom>
        </p:spPr>
      </p:pic>
      <p:sp>
        <p:nvSpPr>
          <p:cNvPr id="6" name="Flecha arriba y abajo 10"/>
          <p:cNvSpPr/>
          <p:nvPr/>
        </p:nvSpPr>
        <p:spPr>
          <a:xfrm rot="20145933">
            <a:off x="5672264" y="2374139"/>
            <a:ext cx="484632" cy="90391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CaixaDeTexto 6"/>
          <p:cNvSpPr txBox="1"/>
          <p:nvPr/>
        </p:nvSpPr>
        <p:spPr>
          <a:xfrm>
            <a:off x="1043608" y="485243"/>
            <a:ext cx="68915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000" b="1" dirty="0" smtClean="0"/>
              <a:t>Integração da plataforma e da página web</a:t>
            </a:r>
            <a:endParaRPr lang="pt-PT" sz="3000" b="1" dirty="0"/>
          </a:p>
        </p:txBody>
      </p:sp>
    </p:spTree>
    <p:extLst>
      <p:ext uri="{BB962C8B-B14F-4D97-AF65-F5344CB8AC3E}">
        <p14:creationId xmlns:p14="http://schemas.microsoft.com/office/powerpoint/2010/main" val="103575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728" cy="6858000"/>
          </a:xfrm>
          <a:prstGeom prst="rect">
            <a:avLst/>
          </a:prstGeom>
        </p:spPr>
      </p:pic>
      <p:sp>
        <p:nvSpPr>
          <p:cNvPr id="3" name="TextBox 14"/>
          <p:cNvSpPr txBox="1"/>
          <p:nvPr/>
        </p:nvSpPr>
        <p:spPr>
          <a:xfrm>
            <a:off x="971600" y="476672"/>
            <a:ext cx="800777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Arial Black"/>
                <a:cs typeface="Arial Black"/>
              </a:rPr>
              <a:t>O </a:t>
            </a:r>
            <a:r>
              <a:rPr lang="en-US" sz="3000" dirty="0" err="1">
                <a:latin typeface="Arial Black"/>
                <a:cs typeface="Arial Black"/>
              </a:rPr>
              <a:t>Presente</a:t>
            </a:r>
            <a:r>
              <a:rPr lang="en-US" sz="3000" dirty="0">
                <a:latin typeface="Arial Black"/>
                <a:cs typeface="Arial Black"/>
              </a:rPr>
              <a:t> e o </a:t>
            </a:r>
            <a:r>
              <a:rPr lang="en-US" sz="3000" dirty="0" err="1" smtClean="0">
                <a:latin typeface="Arial Black"/>
                <a:cs typeface="Arial Black"/>
              </a:rPr>
              <a:t>Futuro</a:t>
            </a:r>
            <a:r>
              <a:rPr lang="en-US" sz="3000" dirty="0" smtClean="0">
                <a:latin typeface="Arial Black"/>
                <a:cs typeface="Arial Black"/>
              </a:rPr>
              <a:t>: </a:t>
            </a:r>
            <a:r>
              <a:rPr lang="en-US" sz="3000" dirty="0" err="1" smtClean="0">
                <a:latin typeface="Arial Black"/>
                <a:cs typeface="Arial Black"/>
              </a:rPr>
              <a:t>romanceiro.pt</a:t>
            </a:r>
            <a:endParaRPr lang="en-US" sz="3000" dirty="0">
              <a:latin typeface="Arial Black"/>
              <a:cs typeface="Arial Black"/>
            </a:endParaRPr>
          </a:p>
        </p:txBody>
      </p:sp>
      <p:pic>
        <p:nvPicPr>
          <p:cNvPr id="4" name="Content Placeholder 12" descr="mockup_romanceir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24" r="-3724"/>
          <a:stretch>
            <a:fillRect/>
          </a:stretch>
        </p:blipFill>
        <p:spPr>
          <a:xfrm>
            <a:off x="456648" y="1340656"/>
            <a:ext cx="8664357" cy="4607842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5796136" y="6227706"/>
            <a:ext cx="2783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>
                <a:hlinkClick r:id="rId5"/>
              </a:rPr>
              <a:t>http://www.romanceiro.pt/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90164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</TotalTime>
  <Words>941</Words>
  <Application>Microsoft Macintosh PowerPoint</Application>
  <PresentationFormat>Apresentação no Ecrã (4:3)</PresentationFormat>
  <Paragraphs>90</Paragraphs>
  <Slides>5</Slides>
  <Notes>5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5</vt:i4>
      </vt:variant>
    </vt:vector>
  </HeadingPairs>
  <TitlesOfParts>
    <vt:vector size="13" baseType="lpstr">
      <vt:lpstr>Arial</vt:lpstr>
      <vt:lpstr>Arial Black</vt:lpstr>
      <vt:lpstr>Calibri</vt:lpstr>
      <vt:lpstr>DIN</vt:lpstr>
      <vt:lpstr>DIN Condensed</vt:lpstr>
      <vt:lpstr>Mangal</vt:lpstr>
      <vt:lpstr>Wingdings</vt:lpstr>
      <vt:lpstr>Office Theme</vt:lpstr>
      <vt:lpstr> O ROMANCEIRO PAN-HISPÂNICO: ENTRE A ARQUEOLOGIA LITERÁRIA E AS HUMANIDADES DIGITAIS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Affinity2</dc:creator>
  <cp:lastModifiedBy>Utilizador do Microsoft Office</cp:lastModifiedBy>
  <cp:revision>22</cp:revision>
  <cp:lastPrinted>2017-06-30T11:46:18Z</cp:lastPrinted>
  <dcterms:created xsi:type="dcterms:W3CDTF">2017-02-24T16:41:02Z</dcterms:created>
  <dcterms:modified xsi:type="dcterms:W3CDTF">2017-06-30T12:02:09Z</dcterms:modified>
</cp:coreProperties>
</file>