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</p:sldMasterIdLst>
  <p:notesMasterIdLst>
    <p:notesMasterId r:id="rId16"/>
  </p:notesMasterIdLst>
  <p:sldIdLst>
    <p:sldId id="256" r:id="rId3"/>
    <p:sldId id="280" r:id="rId4"/>
    <p:sldId id="399" r:id="rId5"/>
    <p:sldId id="386" r:id="rId6"/>
    <p:sldId id="397" r:id="rId7"/>
    <p:sldId id="398" r:id="rId8"/>
    <p:sldId id="401" r:id="rId9"/>
    <p:sldId id="404" r:id="rId10"/>
    <p:sldId id="394" r:id="rId11"/>
    <p:sldId id="383" r:id="rId12"/>
    <p:sldId id="403" r:id="rId13"/>
    <p:sldId id="385" r:id="rId14"/>
    <p:sldId id="270" r:id="rId15"/>
  </p:sldIdLst>
  <p:sldSz cx="9144000" cy="6858000" type="screen4x3"/>
  <p:notesSz cx="7099300" cy="10234613"/>
  <p:defaultTextStyle>
    <a:defPPr>
      <a:defRPr lang="en-GB"/>
    </a:defPPr>
    <a:lvl1pPr algn="l" defTabSz="449263" rtl="0" eaLnBrk="0" fontAlgn="base" hangingPunct="0">
      <a:spcBef>
        <a:spcPct val="0"/>
      </a:spcBef>
      <a:spcAft>
        <a:spcPct val="0"/>
      </a:spcAft>
      <a:defRPr b="1" kern="1200">
        <a:solidFill>
          <a:schemeClr val="bg1"/>
        </a:solidFill>
        <a:latin typeface="Arial" panose="020B0604020202020204" pitchFamily="34" charset="0"/>
        <a:ea typeface="Lucida Sans Unicode" panose="020B0602030504020204" pitchFamily="34" charset="0"/>
        <a:cs typeface="Lucida Sans Unicode" panose="020B0602030504020204" pitchFamily="34" charset="0"/>
      </a:defRPr>
    </a:lvl1pPr>
    <a:lvl2pPr marL="742950" indent="-285750" algn="l" defTabSz="449263" rtl="0" eaLnBrk="0" fontAlgn="base" hangingPunct="0">
      <a:spcBef>
        <a:spcPct val="0"/>
      </a:spcBef>
      <a:spcAft>
        <a:spcPct val="0"/>
      </a:spcAft>
      <a:defRPr b="1" kern="1200">
        <a:solidFill>
          <a:schemeClr val="bg1"/>
        </a:solidFill>
        <a:latin typeface="Arial" panose="020B0604020202020204" pitchFamily="34" charset="0"/>
        <a:ea typeface="Lucida Sans Unicode" panose="020B0602030504020204" pitchFamily="34" charset="0"/>
        <a:cs typeface="Lucida Sans Unicode" panose="020B0602030504020204" pitchFamily="34" charset="0"/>
      </a:defRPr>
    </a:lvl2pPr>
    <a:lvl3pPr marL="1143000" indent="-228600" algn="l" defTabSz="449263" rtl="0" eaLnBrk="0" fontAlgn="base" hangingPunct="0">
      <a:spcBef>
        <a:spcPct val="0"/>
      </a:spcBef>
      <a:spcAft>
        <a:spcPct val="0"/>
      </a:spcAft>
      <a:defRPr b="1" kern="1200">
        <a:solidFill>
          <a:schemeClr val="bg1"/>
        </a:solidFill>
        <a:latin typeface="Arial" panose="020B0604020202020204" pitchFamily="34" charset="0"/>
        <a:ea typeface="Lucida Sans Unicode" panose="020B0602030504020204" pitchFamily="34" charset="0"/>
        <a:cs typeface="Lucida Sans Unicode" panose="020B0602030504020204" pitchFamily="34" charset="0"/>
      </a:defRPr>
    </a:lvl3pPr>
    <a:lvl4pPr marL="1600200" indent="-228600" algn="l" defTabSz="449263" rtl="0" eaLnBrk="0" fontAlgn="base" hangingPunct="0">
      <a:spcBef>
        <a:spcPct val="0"/>
      </a:spcBef>
      <a:spcAft>
        <a:spcPct val="0"/>
      </a:spcAft>
      <a:defRPr b="1" kern="1200">
        <a:solidFill>
          <a:schemeClr val="bg1"/>
        </a:solidFill>
        <a:latin typeface="Arial" panose="020B0604020202020204" pitchFamily="34" charset="0"/>
        <a:ea typeface="Lucida Sans Unicode" panose="020B0602030504020204" pitchFamily="34" charset="0"/>
        <a:cs typeface="Lucida Sans Unicode" panose="020B0602030504020204" pitchFamily="34" charset="0"/>
      </a:defRPr>
    </a:lvl4pPr>
    <a:lvl5pPr marL="2057400" indent="-228600" algn="l" defTabSz="449263" rtl="0" eaLnBrk="0" fontAlgn="base" hangingPunct="0">
      <a:spcBef>
        <a:spcPct val="0"/>
      </a:spcBef>
      <a:spcAft>
        <a:spcPct val="0"/>
      </a:spcAft>
      <a:defRPr b="1" kern="1200">
        <a:solidFill>
          <a:schemeClr val="bg1"/>
        </a:solidFill>
        <a:latin typeface="Arial" panose="020B0604020202020204" pitchFamily="34" charset="0"/>
        <a:ea typeface="Lucida Sans Unicode" panose="020B0602030504020204" pitchFamily="34" charset="0"/>
        <a:cs typeface="Lucida Sans Unicode" panose="020B0602030504020204" pitchFamily="34" charset="0"/>
      </a:defRPr>
    </a:lvl5pPr>
    <a:lvl6pPr marL="2286000" algn="l" defTabSz="914400" rtl="0" eaLnBrk="1" latinLnBrk="0" hangingPunct="1">
      <a:defRPr b="1" kern="1200">
        <a:solidFill>
          <a:schemeClr val="bg1"/>
        </a:solidFill>
        <a:latin typeface="Arial" panose="020B0604020202020204" pitchFamily="34" charset="0"/>
        <a:ea typeface="Lucida Sans Unicode" panose="020B0602030504020204" pitchFamily="34" charset="0"/>
        <a:cs typeface="Lucida Sans Unicode" panose="020B0602030504020204" pitchFamily="34" charset="0"/>
      </a:defRPr>
    </a:lvl6pPr>
    <a:lvl7pPr marL="2743200" algn="l" defTabSz="914400" rtl="0" eaLnBrk="1" latinLnBrk="0" hangingPunct="1">
      <a:defRPr b="1" kern="1200">
        <a:solidFill>
          <a:schemeClr val="bg1"/>
        </a:solidFill>
        <a:latin typeface="Arial" panose="020B0604020202020204" pitchFamily="34" charset="0"/>
        <a:ea typeface="Lucida Sans Unicode" panose="020B0602030504020204" pitchFamily="34" charset="0"/>
        <a:cs typeface="Lucida Sans Unicode" panose="020B0602030504020204" pitchFamily="34" charset="0"/>
      </a:defRPr>
    </a:lvl7pPr>
    <a:lvl8pPr marL="3200400" algn="l" defTabSz="914400" rtl="0" eaLnBrk="1" latinLnBrk="0" hangingPunct="1">
      <a:defRPr b="1" kern="1200">
        <a:solidFill>
          <a:schemeClr val="bg1"/>
        </a:solidFill>
        <a:latin typeface="Arial" panose="020B0604020202020204" pitchFamily="34" charset="0"/>
        <a:ea typeface="Lucida Sans Unicode" panose="020B0602030504020204" pitchFamily="34" charset="0"/>
        <a:cs typeface="Lucida Sans Unicode" panose="020B0602030504020204" pitchFamily="34" charset="0"/>
      </a:defRPr>
    </a:lvl8pPr>
    <a:lvl9pPr marL="3657600" algn="l" defTabSz="914400" rtl="0" eaLnBrk="1" latinLnBrk="0" hangingPunct="1">
      <a:defRPr b="1" kern="1200">
        <a:solidFill>
          <a:schemeClr val="bg1"/>
        </a:solidFill>
        <a:latin typeface="Arial" panose="020B0604020202020204" pitchFamily="34" charset="0"/>
        <a:ea typeface="Lucida Sans Unicode" panose="020B0602030504020204" pitchFamily="34" charset="0"/>
        <a:cs typeface="Lucida Sans Unicode" panose="020B0602030504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935">
          <p15:clr>
            <a:srgbClr val="A4A3A4"/>
          </p15:clr>
        </p15:guide>
        <p15:guide id="2" orient="horz" pos="754" userDrawn="1">
          <p15:clr>
            <a:srgbClr val="A4A3A4"/>
          </p15:clr>
        </p15:guide>
        <p15:guide id="5" pos="5511" userDrawn="1">
          <p15:clr>
            <a:srgbClr val="A4A3A4"/>
          </p15:clr>
        </p15:guide>
        <p15:guide id="8" pos="249" userDrawn="1">
          <p15:clr>
            <a:srgbClr val="A4A3A4"/>
          </p15:clr>
        </p15:guide>
        <p15:guide id="9" orient="horz" pos="1480" userDrawn="1">
          <p15:clr>
            <a:srgbClr val="A4A3A4"/>
          </p15:clr>
        </p15:guide>
        <p15:guide id="10" orient="horz" pos="4247" userDrawn="1">
          <p15:clr>
            <a:srgbClr val="A4A3A4"/>
          </p15:clr>
        </p15:guide>
        <p15:guide id="11" orient="horz" pos="2704" userDrawn="1">
          <p15:clr>
            <a:srgbClr val="A4A3A4"/>
          </p15:clr>
        </p15:guide>
        <p15:guide id="1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993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476" autoAdjust="0"/>
    <p:restoredTop sz="94660"/>
  </p:normalViewPr>
  <p:slideViewPr>
    <p:cSldViewPr showGuides="1">
      <p:cViewPr varScale="1">
        <p:scale>
          <a:sx n="81" d="100"/>
          <a:sy n="81" d="100"/>
        </p:scale>
        <p:origin x="1248" y="53"/>
      </p:cViewPr>
      <p:guideLst>
        <p:guide orient="horz" pos="935"/>
        <p:guide orient="horz" pos="754"/>
        <p:guide pos="5511"/>
        <p:guide pos="249"/>
        <p:guide orient="horz" pos="1480"/>
        <p:guide orient="horz" pos="4247"/>
        <p:guide orient="horz" pos="2704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59" d="100"/>
          <a:sy n="59" d="100"/>
        </p:scale>
        <p:origin x="-1752" y="-72"/>
      </p:cViewPr>
      <p:guideLst>
        <p:guide orient="horz" pos="3224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1"/>
          <p:cNvSpPr>
            <a:spLocks noChangeArrowheads="1"/>
          </p:cNvSpPr>
          <p:nvPr/>
        </p:nvSpPr>
        <p:spPr bwMode="auto">
          <a:xfrm>
            <a:off x="0" y="0"/>
            <a:ext cx="7099300" cy="102346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9048" tIns="49524" rIns="99048" bIns="49524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it-IT" altLang="pt-PT"/>
          </a:p>
        </p:txBody>
      </p:sp>
      <p:sp>
        <p:nvSpPr>
          <p:cNvPr id="3075" name="Text Box 2"/>
          <p:cNvSpPr txBox="1">
            <a:spLocks noChangeArrowheads="1"/>
          </p:cNvSpPr>
          <p:nvPr/>
        </p:nvSpPr>
        <p:spPr bwMode="auto">
          <a:xfrm>
            <a:off x="0" y="0"/>
            <a:ext cx="3076575" cy="51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9048" tIns="49524" rIns="99048" bIns="49524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it-IT" altLang="pt-PT"/>
          </a:p>
        </p:txBody>
      </p:sp>
      <p:sp>
        <p:nvSpPr>
          <p:cNvPr id="3076" name="Text Box 3"/>
          <p:cNvSpPr txBox="1">
            <a:spLocks noChangeArrowheads="1"/>
          </p:cNvSpPr>
          <p:nvPr/>
        </p:nvSpPr>
        <p:spPr bwMode="auto">
          <a:xfrm>
            <a:off x="4022725" y="0"/>
            <a:ext cx="3076575" cy="51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9048" tIns="49524" rIns="99048" bIns="49524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it-IT" altLang="pt-PT"/>
          </a:p>
        </p:txBody>
      </p:sp>
      <p:sp>
        <p:nvSpPr>
          <p:cNvPr id="3077" name="Rectangle 4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992188" y="768350"/>
            <a:ext cx="5113337" cy="3835400"/>
          </a:xfrm>
          <a:prstGeom prst="rect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946150" y="4860925"/>
            <a:ext cx="5205413" cy="4603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7488" tIns="50694" rIns="97488" bIns="50694" numCol="1" anchor="t" anchorCtr="0" compatLnSpc="1">
            <a:prstTxWarp prst="textNoShape">
              <a:avLst/>
            </a:prstTxWarp>
          </a:bodyPr>
          <a:lstStyle/>
          <a:p>
            <a:pPr lvl="0"/>
            <a:endParaRPr lang="it-IT" noProof="0" smtClean="0"/>
          </a:p>
        </p:txBody>
      </p:sp>
      <p:sp>
        <p:nvSpPr>
          <p:cNvPr id="3079" name="Text Box 6"/>
          <p:cNvSpPr txBox="1">
            <a:spLocks noChangeArrowheads="1"/>
          </p:cNvSpPr>
          <p:nvPr/>
        </p:nvSpPr>
        <p:spPr bwMode="auto">
          <a:xfrm>
            <a:off x="0" y="9718675"/>
            <a:ext cx="3076575" cy="51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9048" tIns="49524" rIns="99048" bIns="49524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it-IT" altLang="pt-PT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4022725" y="9723438"/>
            <a:ext cx="3074988" cy="5095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7488" tIns="50694" rIns="97488" bIns="50694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84128" algn="l"/>
                <a:tab pos="1568257" algn="l"/>
                <a:tab pos="2352385" algn="l"/>
                <a:tab pos="3136514" algn="l"/>
              </a:tabLst>
              <a:defRPr sz="13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F924975-279F-4255-A053-8535D4694D13}" type="slidenum">
              <a:rPr lang="en-US" altLang="pt-PT"/>
              <a:pPr>
                <a:defRPr/>
              </a:pPr>
              <a:t>‹#›</a:t>
            </a:fld>
            <a:endParaRPr lang="en-US" altLang="pt-PT" dirty="0"/>
          </a:p>
        </p:txBody>
      </p:sp>
    </p:spTree>
    <p:extLst>
      <p:ext uri="{BB962C8B-B14F-4D97-AF65-F5344CB8AC3E}">
        <p14:creationId xmlns:p14="http://schemas.microsoft.com/office/powerpoint/2010/main" val="30300165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6ABDD02D-6D92-4208-8E41-073369797A24}" type="slidenum">
              <a:rPr lang="en-US" altLang="pt-PT" sz="1300" smtClean="0"/>
              <a:pPr>
                <a:spcBef>
                  <a:spcPct val="0"/>
                </a:spcBef>
              </a:pPr>
              <a:t>1</a:t>
            </a:fld>
            <a:endParaRPr lang="en-US" altLang="pt-PT" sz="1300" smtClean="0"/>
          </a:p>
        </p:txBody>
      </p:sp>
      <p:sp>
        <p:nvSpPr>
          <p:cNvPr id="512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solidFill>
            <a:srgbClr val="FFFFFF"/>
          </a:solidFill>
          <a:ln/>
        </p:spPr>
      </p:sp>
      <p:sp>
        <p:nvSpPr>
          <p:cNvPr id="512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46150" y="4860925"/>
            <a:ext cx="5207000" cy="46053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it-IT" altLang="pt-PT" smtClean="0"/>
          </a:p>
        </p:txBody>
      </p:sp>
    </p:spTree>
    <p:extLst>
      <p:ext uri="{BB962C8B-B14F-4D97-AF65-F5344CB8AC3E}">
        <p14:creationId xmlns:p14="http://schemas.microsoft.com/office/powerpoint/2010/main" val="18569114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BF25067A-D72D-40F0-8C44-40EF5EBF6933}" type="slidenum">
              <a:rPr lang="en-US" altLang="pt-PT" sz="1300" smtClean="0"/>
              <a:pPr>
                <a:spcBef>
                  <a:spcPct val="0"/>
                </a:spcBef>
              </a:pPr>
              <a:t>10</a:t>
            </a:fld>
            <a:endParaRPr lang="en-US" altLang="pt-PT" sz="1300" smtClean="0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6150" y="4860925"/>
            <a:ext cx="5207000" cy="46053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it-IT" altLang="pt-PT" smtClean="0"/>
          </a:p>
        </p:txBody>
      </p:sp>
    </p:spTree>
    <p:extLst>
      <p:ext uri="{BB962C8B-B14F-4D97-AF65-F5344CB8AC3E}">
        <p14:creationId xmlns:p14="http://schemas.microsoft.com/office/powerpoint/2010/main" val="26061115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BF25067A-D72D-40F0-8C44-40EF5EBF6933}" type="slidenum">
              <a:rPr lang="en-US" altLang="pt-PT" sz="1300" smtClean="0"/>
              <a:pPr>
                <a:spcBef>
                  <a:spcPct val="0"/>
                </a:spcBef>
              </a:pPr>
              <a:t>11</a:t>
            </a:fld>
            <a:endParaRPr lang="en-US" altLang="pt-PT" sz="1300" smtClean="0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6150" y="4860925"/>
            <a:ext cx="5207000" cy="46053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it-IT" altLang="pt-PT" smtClean="0"/>
          </a:p>
        </p:txBody>
      </p:sp>
    </p:spTree>
    <p:extLst>
      <p:ext uri="{BB962C8B-B14F-4D97-AF65-F5344CB8AC3E}">
        <p14:creationId xmlns:p14="http://schemas.microsoft.com/office/powerpoint/2010/main" val="30176711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BF25067A-D72D-40F0-8C44-40EF5EBF6933}" type="slidenum">
              <a:rPr lang="en-US" altLang="pt-PT" sz="1300" smtClean="0"/>
              <a:pPr>
                <a:spcBef>
                  <a:spcPct val="0"/>
                </a:spcBef>
              </a:pPr>
              <a:t>12</a:t>
            </a:fld>
            <a:endParaRPr lang="en-US" altLang="pt-PT" sz="1300" smtClean="0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6150" y="4860925"/>
            <a:ext cx="5207000" cy="46053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it-IT" altLang="pt-PT" smtClean="0"/>
          </a:p>
        </p:txBody>
      </p:sp>
    </p:spTree>
    <p:extLst>
      <p:ext uri="{BB962C8B-B14F-4D97-AF65-F5344CB8AC3E}">
        <p14:creationId xmlns:p14="http://schemas.microsoft.com/office/powerpoint/2010/main" val="40402714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F90F0826-D190-4325-87CD-5F08102E54B0}" type="slidenum">
              <a:rPr lang="en-US" altLang="pt-PT" sz="1300" smtClean="0"/>
              <a:pPr>
                <a:spcBef>
                  <a:spcPct val="0"/>
                </a:spcBef>
              </a:pPr>
              <a:t>2</a:t>
            </a:fld>
            <a:endParaRPr lang="en-US" altLang="pt-PT" sz="1300" smtClean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6150" y="4860925"/>
            <a:ext cx="5207000" cy="46053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it-IT" altLang="pt-PT" smtClean="0"/>
          </a:p>
        </p:txBody>
      </p:sp>
    </p:spTree>
    <p:extLst>
      <p:ext uri="{BB962C8B-B14F-4D97-AF65-F5344CB8AC3E}">
        <p14:creationId xmlns:p14="http://schemas.microsoft.com/office/powerpoint/2010/main" val="8983406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BF25067A-D72D-40F0-8C44-40EF5EBF6933}" type="slidenum">
              <a:rPr lang="en-US" altLang="pt-PT" sz="1300" smtClean="0"/>
              <a:pPr>
                <a:spcBef>
                  <a:spcPct val="0"/>
                </a:spcBef>
              </a:pPr>
              <a:t>3</a:t>
            </a:fld>
            <a:endParaRPr lang="en-US" altLang="pt-PT" sz="1300" smtClean="0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6150" y="4860925"/>
            <a:ext cx="5207000" cy="46053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it-IT" altLang="pt-PT" smtClean="0"/>
          </a:p>
        </p:txBody>
      </p:sp>
    </p:spTree>
    <p:extLst>
      <p:ext uri="{BB962C8B-B14F-4D97-AF65-F5344CB8AC3E}">
        <p14:creationId xmlns:p14="http://schemas.microsoft.com/office/powerpoint/2010/main" val="37754173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BF25067A-D72D-40F0-8C44-40EF5EBF6933}" type="slidenum">
              <a:rPr lang="en-US" altLang="pt-PT" sz="1300" smtClean="0"/>
              <a:pPr>
                <a:spcBef>
                  <a:spcPct val="0"/>
                </a:spcBef>
              </a:pPr>
              <a:t>4</a:t>
            </a:fld>
            <a:endParaRPr lang="en-US" altLang="pt-PT" sz="1300" smtClean="0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6150" y="4860925"/>
            <a:ext cx="5207000" cy="46053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it-IT" altLang="pt-PT" smtClean="0"/>
          </a:p>
        </p:txBody>
      </p:sp>
    </p:spTree>
    <p:extLst>
      <p:ext uri="{BB962C8B-B14F-4D97-AF65-F5344CB8AC3E}">
        <p14:creationId xmlns:p14="http://schemas.microsoft.com/office/powerpoint/2010/main" val="23352681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BF25067A-D72D-40F0-8C44-40EF5EBF6933}" type="slidenum">
              <a:rPr lang="en-US" altLang="pt-PT" sz="1300" smtClean="0"/>
              <a:pPr>
                <a:spcBef>
                  <a:spcPct val="0"/>
                </a:spcBef>
              </a:pPr>
              <a:t>5</a:t>
            </a:fld>
            <a:endParaRPr lang="en-US" altLang="pt-PT" sz="1300" smtClean="0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6150" y="4860925"/>
            <a:ext cx="5207000" cy="46053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it-IT" altLang="pt-PT" smtClean="0"/>
          </a:p>
        </p:txBody>
      </p:sp>
    </p:spTree>
    <p:extLst>
      <p:ext uri="{BB962C8B-B14F-4D97-AF65-F5344CB8AC3E}">
        <p14:creationId xmlns:p14="http://schemas.microsoft.com/office/powerpoint/2010/main" val="16051564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BF25067A-D72D-40F0-8C44-40EF5EBF6933}" type="slidenum">
              <a:rPr lang="en-US" altLang="pt-PT" sz="1300" smtClean="0"/>
              <a:pPr>
                <a:spcBef>
                  <a:spcPct val="0"/>
                </a:spcBef>
              </a:pPr>
              <a:t>6</a:t>
            </a:fld>
            <a:endParaRPr lang="en-US" altLang="pt-PT" sz="1300" smtClean="0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6150" y="4860925"/>
            <a:ext cx="5207000" cy="46053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it-IT" altLang="pt-PT" smtClean="0"/>
          </a:p>
        </p:txBody>
      </p:sp>
    </p:spTree>
    <p:extLst>
      <p:ext uri="{BB962C8B-B14F-4D97-AF65-F5344CB8AC3E}">
        <p14:creationId xmlns:p14="http://schemas.microsoft.com/office/powerpoint/2010/main" val="27661706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BF25067A-D72D-40F0-8C44-40EF5EBF6933}" type="slidenum">
              <a:rPr lang="en-US" altLang="pt-PT" sz="1300" smtClean="0"/>
              <a:pPr>
                <a:spcBef>
                  <a:spcPct val="0"/>
                </a:spcBef>
              </a:pPr>
              <a:t>7</a:t>
            </a:fld>
            <a:endParaRPr lang="en-US" altLang="pt-PT" sz="1300" smtClean="0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6150" y="4860925"/>
            <a:ext cx="5207000" cy="46053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GB" altLang="pt-PT" dirty="0" smtClean="0"/>
              <a:t>Key idea: efficient protection can only be achieved on the basis of the “minimum intervention” approach</a:t>
            </a:r>
          </a:p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r>
              <a:rPr lang="en-US" altLang="pt-PT" dirty="0" smtClean="0">
                <a:solidFill>
                  <a:schemeClr val="tx1"/>
                </a:solidFill>
              </a:rPr>
              <a:t>Objective: Protection of Cultural Heritage </a:t>
            </a:r>
            <a:r>
              <a:rPr lang="en-US" altLang="pt-PT" b="0" dirty="0" smtClean="0">
                <a:solidFill>
                  <a:schemeClr val="tx1"/>
                </a:solidFill>
              </a:rPr>
              <a:t>from earthquake-induced risk, by developing and validating </a:t>
            </a:r>
            <a:r>
              <a:rPr lang="en-US" altLang="pt-PT" dirty="0" smtClean="0">
                <a:solidFill>
                  <a:schemeClr val="tx1"/>
                </a:solidFill>
              </a:rPr>
              <a:t>innovative materials and technologies </a:t>
            </a:r>
            <a:r>
              <a:rPr lang="en-US" altLang="pt-PT" b="0" dirty="0" smtClean="0">
                <a:solidFill>
                  <a:schemeClr val="tx1"/>
                </a:solidFill>
              </a:rPr>
              <a:t>for </a:t>
            </a:r>
            <a:r>
              <a:rPr lang="en-US" altLang="pt-PT" dirty="0" smtClean="0">
                <a:solidFill>
                  <a:schemeClr val="tx1"/>
                </a:solidFill>
              </a:rPr>
              <a:t>improvement of seismic </a:t>
            </a:r>
            <a:r>
              <a:rPr lang="en-US" altLang="pt-PT" dirty="0" err="1" smtClean="0">
                <a:solidFill>
                  <a:schemeClr val="tx1"/>
                </a:solidFill>
              </a:rPr>
              <a:t>behaviour</a:t>
            </a:r>
            <a:r>
              <a:rPr lang="en-US" altLang="pt-PT" dirty="0" smtClean="0">
                <a:solidFill>
                  <a:schemeClr val="tx1"/>
                </a:solidFill>
              </a:rPr>
              <a:t> </a:t>
            </a:r>
            <a:r>
              <a:rPr lang="en-US" altLang="pt-PT" b="0" dirty="0" smtClean="0">
                <a:solidFill>
                  <a:schemeClr val="tx1"/>
                </a:solidFill>
              </a:rPr>
              <a:t>of cultural heritage assets.</a:t>
            </a:r>
          </a:p>
        </p:txBody>
      </p:sp>
    </p:spTree>
    <p:extLst>
      <p:ext uri="{BB962C8B-B14F-4D97-AF65-F5344CB8AC3E}">
        <p14:creationId xmlns:p14="http://schemas.microsoft.com/office/powerpoint/2010/main" val="10893189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BF25067A-D72D-40F0-8C44-40EF5EBF6933}" type="slidenum">
              <a:rPr lang="en-US" altLang="pt-PT" sz="1300" smtClean="0"/>
              <a:pPr>
                <a:spcBef>
                  <a:spcPct val="0"/>
                </a:spcBef>
              </a:pPr>
              <a:t>8</a:t>
            </a:fld>
            <a:endParaRPr lang="en-US" altLang="pt-PT" sz="1300" smtClean="0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6150" y="4860925"/>
            <a:ext cx="5207000" cy="46053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it-IT" altLang="pt-PT" smtClean="0"/>
          </a:p>
        </p:txBody>
      </p:sp>
    </p:spTree>
    <p:extLst>
      <p:ext uri="{BB962C8B-B14F-4D97-AF65-F5344CB8AC3E}">
        <p14:creationId xmlns:p14="http://schemas.microsoft.com/office/powerpoint/2010/main" val="23015678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82638" algn="l"/>
                <a:tab pos="1566863" algn="l"/>
                <a:tab pos="2351088" algn="l"/>
                <a:tab pos="313531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BF25067A-D72D-40F0-8C44-40EF5EBF6933}" type="slidenum">
              <a:rPr lang="en-US" altLang="pt-PT" sz="1300" smtClean="0"/>
              <a:pPr>
                <a:spcBef>
                  <a:spcPct val="0"/>
                </a:spcBef>
              </a:pPr>
              <a:t>9</a:t>
            </a:fld>
            <a:endParaRPr lang="en-US" altLang="pt-PT" sz="1300" smtClean="0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6150" y="4860925"/>
            <a:ext cx="5207000" cy="46053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it-IT" altLang="pt-PT" smtClean="0"/>
          </a:p>
        </p:txBody>
      </p:sp>
    </p:spTree>
    <p:extLst>
      <p:ext uri="{BB962C8B-B14F-4D97-AF65-F5344CB8AC3E}">
        <p14:creationId xmlns:p14="http://schemas.microsoft.com/office/powerpoint/2010/main" val="28849443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69784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023937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31160782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80301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2598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16153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9305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ine 1"/>
          <p:cNvSpPr>
            <a:spLocks noChangeShapeType="1"/>
          </p:cNvSpPr>
          <p:nvPr/>
        </p:nvSpPr>
        <p:spPr bwMode="auto">
          <a:xfrm>
            <a:off x="0" y="1520825"/>
            <a:ext cx="9144000" cy="1588"/>
          </a:xfrm>
          <a:prstGeom prst="line">
            <a:avLst/>
          </a:prstGeom>
          <a:noFill/>
          <a:ln w="25560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27" name="Rectangle 2"/>
          <p:cNvSpPr>
            <a:spLocks noChangeArrowheads="1"/>
          </p:cNvSpPr>
          <p:nvPr/>
        </p:nvSpPr>
        <p:spPr bwMode="auto">
          <a:xfrm rot="10800000" flipV="1">
            <a:off x="0" y="3175"/>
            <a:ext cx="9144000" cy="546100"/>
          </a:xfrm>
          <a:prstGeom prst="rect">
            <a:avLst/>
          </a:prstGeom>
          <a:solidFill>
            <a:srgbClr val="43A756"/>
          </a:solidFill>
          <a:ln>
            <a:noFill/>
          </a:ln>
          <a:effectLst>
            <a:outerShdw dist="17819" dir="2700000" algn="ctr" rotWithShape="0">
              <a:srgbClr val="286434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it-IT" altLang="pt-PT"/>
          </a:p>
        </p:txBody>
      </p:sp>
      <p:sp>
        <p:nvSpPr>
          <p:cNvPr id="1028" name="AutoShape 3"/>
          <p:cNvSpPr>
            <a:spLocks noChangeArrowheads="1"/>
          </p:cNvSpPr>
          <p:nvPr/>
        </p:nvSpPr>
        <p:spPr bwMode="auto">
          <a:xfrm>
            <a:off x="358775" y="6129338"/>
            <a:ext cx="460375" cy="576262"/>
          </a:xfrm>
          <a:custGeom>
            <a:avLst/>
            <a:gdLst>
              <a:gd name="T0" fmla="*/ 2147483646 w 2259"/>
              <a:gd name="T1" fmla="*/ 2147483646 h 2652"/>
              <a:gd name="T2" fmla="*/ 2147483646 w 2259"/>
              <a:gd name="T3" fmla="*/ 2147483646 h 2652"/>
              <a:gd name="T4" fmla="*/ 2147483646 w 2259"/>
              <a:gd name="T5" fmla="*/ 2147483646 h 2652"/>
              <a:gd name="T6" fmla="*/ 2147483646 w 2259"/>
              <a:gd name="T7" fmla="*/ 2147483646 h 2652"/>
              <a:gd name="T8" fmla="*/ 2147483646 w 2259"/>
              <a:gd name="T9" fmla="*/ 2147483646 h 2652"/>
              <a:gd name="T10" fmla="*/ 2147483646 w 2259"/>
              <a:gd name="T11" fmla="*/ 2147483646 h 2652"/>
              <a:gd name="T12" fmla="*/ 2147483646 w 2259"/>
              <a:gd name="T13" fmla="*/ 2147483646 h 2652"/>
              <a:gd name="T14" fmla="*/ 2147483646 w 2259"/>
              <a:gd name="T15" fmla="*/ 2147483646 h 2652"/>
              <a:gd name="T16" fmla="*/ 2147483646 w 2259"/>
              <a:gd name="T17" fmla="*/ 2147483646 h 2652"/>
              <a:gd name="T18" fmla="*/ 2147483646 w 2259"/>
              <a:gd name="T19" fmla="*/ 2147483646 h 2652"/>
              <a:gd name="T20" fmla="*/ 2147483646 w 2259"/>
              <a:gd name="T21" fmla="*/ 2147483646 h 2652"/>
              <a:gd name="T22" fmla="*/ 2147483646 w 2259"/>
              <a:gd name="T23" fmla="*/ 2147483646 h 2652"/>
              <a:gd name="T24" fmla="*/ 2147483646 w 2259"/>
              <a:gd name="T25" fmla="*/ 2147483646 h 2652"/>
              <a:gd name="T26" fmla="*/ 2147483646 w 2259"/>
              <a:gd name="T27" fmla="*/ 2147483646 h 2652"/>
              <a:gd name="T28" fmla="*/ 2147483646 w 2259"/>
              <a:gd name="T29" fmla="*/ 2147483646 h 2652"/>
              <a:gd name="T30" fmla="*/ 2147483646 w 2259"/>
              <a:gd name="T31" fmla="*/ 2147483646 h 2652"/>
              <a:gd name="T32" fmla="*/ 2147483646 w 2259"/>
              <a:gd name="T33" fmla="*/ 2147483646 h 2652"/>
              <a:gd name="T34" fmla="*/ 2147483646 w 2259"/>
              <a:gd name="T35" fmla="*/ 2147483646 h 2652"/>
              <a:gd name="T36" fmla="*/ 2147483646 w 2259"/>
              <a:gd name="T37" fmla="*/ 2147483646 h 2652"/>
              <a:gd name="T38" fmla="*/ 2147483646 w 2259"/>
              <a:gd name="T39" fmla="*/ 2147483646 h 2652"/>
              <a:gd name="T40" fmla="*/ 2147483646 w 2259"/>
              <a:gd name="T41" fmla="*/ 2147483646 h 2652"/>
              <a:gd name="T42" fmla="*/ 2147483646 w 2259"/>
              <a:gd name="T43" fmla="*/ 2147483646 h 2652"/>
              <a:gd name="T44" fmla="*/ 2147483646 w 2259"/>
              <a:gd name="T45" fmla="*/ 2147483646 h 2652"/>
              <a:gd name="T46" fmla="*/ 2147483646 w 2259"/>
              <a:gd name="T47" fmla="*/ 2147483646 h 2652"/>
              <a:gd name="T48" fmla="*/ 2147483646 w 2259"/>
              <a:gd name="T49" fmla="*/ 2147483646 h 2652"/>
              <a:gd name="T50" fmla="*/ 2147483646 w 2259"/>
              <a:gd name="T51" fmla="*/ 2147483646 h 2652"/>
              <a:gd name="T52" fmla="*/ 2147483646 w 2259"/>
              <a:gd name="T53" fmla="*/ 2147483646 h 2652"/>
              <a:gd name="T54" fmla="*/ 2147483646 w 2259"/>
              <a:gd name="T55" fmla="*/ 2147483646 h 2652"/>
              <a:gd name="T56" fmla="*/ 2147483646 w 2259"/>
              <a:gd name="T57" fmla="*/ 2147483646 h 2652"/>
              <a:gd name="T58" fmla="*/ 2147483646 w 2259"/>
              <a:gd name="T59" fmla="*/ 2147483646 h 2652"/>
              <a:gd name="T60" fmla="*/ 2147483646 w 2259"/>
              <a:gd name="T61" fmla="*/ 2147483646 h 2652"/>
              <a:gd name="T62" fmla="*/ 2147483646 w 2259"/>
              <a:gd name="T63" fmla="*/ 2147483646 h 2652"/>
              <a:gd name="T64" fmla="*/ 2147483646 w 2259"/>
              <a:gd name="T65" fmla="*/ 2147483646 h 2652"/>
              <a:gd name="T66" fmla="*/ 2147483646 w 2259"/>
              <a:gd name="T67" fmla="*/ 2147483646 h 2652"/>
              <a:gd name="T68" fmla="*/ 2147483646 w 2259"/>
              <a:gd name="T69" fmla="*/ 2147483646 h 2652"/>
              <a:gd name="T70" fmla="*/ 2147483646 w 2259"/>
              <a:gd name="T71" fmla="*/ 2147483646 h 2652"/>
              <a:gd name="T72" fmla="*/ 2147483646 w 2259"/>
              <a:gd name="T73" fmla="*/ 2147483646 h 2652"/>
              <a:gd name="T74" fmla="*/ 2147483646 w 2259"/>
              <a:gd name="T75" fmla="*/ 2147483646 h 2652"/>
              <a:gd name="T76" fmla="*/ 2147483646 w 2259"/>
              <a:gd name="T77" fmla="*/ 2147483646 h 2652"/>
              <a:gd name="T78" fmla="*/ 2147483646 w 2259"/>
              <a:gd name="T79" fmla="*/ 2147483646 h 2652"/>
              <a:gd name="T80" fmla="*/ 2147483646 w 2259"/>
              <a:gd name="T81" fmla="*/ 2147483646 h 2652"/>
              <a:gd name="T82" fmla="*/ 2147483646 w 2259"/>
              <a:gd name="T83" fmla="*/ 2147483646 h 2652"/>
              <a:gd name="T84" fmla="*/ 2147483646 w 2259"/>
              <a:gd name="T85" fmla="*/ 2147483646 h 2652"/>
              <a:gd name="T86" fmla="*/ 2147483646 w 2259"/>
              <a:gd name="T87" fmla="*/ 2147483646 h 2652"/>
              <a:gd name="T88" fmla="*/ 2147483646 w 2259"/>
              <a:gd name="T89" fmla="*/ 2147483646 h 2652"/>
              <a:gd name="T90" fmla="*/ 2147483646 w 2259"/>
              <a:gd name="T91" fmla="*/ 2147483646 h 2652"/>
              <a:gd name="T92" fmla="*/ 2147483646 w 2259"/>
              <a:gd name="T93" fmla="*/ 2147483646 h 2652"/>
              <a:gd name="T94" fmla="*/ 2147483646 w 2259"/>
              <a:gd name="T95" fmla="*/ 2147483646 h 2652"/>
              <a:gd name="T96" fmla="*/ 2147483646 w 2259"/>
              <a:gd name="T97" fmla="*/ 2147483646 h 2652"/>
              <a:gd name="T98" fmla="*/ 2147483646 w 2259"/>
              <a:gd name="T99" fmla="*/ 2147483646 h 2652"/>
              <a:gd name="T100" fmla="*/ 2147483646 w 2259"/>
              <a:gd name="T101" fmla="*/ 2147483646 h 2652"/>
              <a:gd name="T102" fmla="*/ 2147483646 w 2259"/>
              <a:gd name="T103" fmla="*/ 2147483646 h 2652"/>
              <a:gd name="T104" fmla="*/ 2147483646 w 2259"/>
              <a:gd name="T105" fmla="*/ 2147483646 h 2652"/>
              <a:gd name="T106" fmla="*/ 2147483646 w 2259"/>
              <a:gd name="T107" fmla="*/ 2147483646 h 2652"/>
              <a:gd name="T108" fmla="*/ 2147483646 w 2259"/>
              <a:gd name="T109" fmla="*/ 2147483646 h 2652"/>
              <a:gd name="T110" fmla="*/ 2147483646 w 2259"/>
              <a:gd name="T111" fmla="*/ 2147483646 h 2652"/>
              <a:gd name="T112" fmla="*/ 2147483646 w 2259"/>
              <a:gd name="T113" fmla="*/ 2147483646 h 2652"/>
              <a:gd name="T114" fmla="*/ 2147483646 w 2259"/>
              <a:gd name="T115" fmla="*/ 2147483646 h 265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259"/>
              <a:gd name="T175" fmla="*/ 0 h 2652"/>
              <a:gd name="T176" fmla="*/ 2259 w 2259"/>
              <a:gd name="T177" fmla="*/ 2652 h 265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259" h="2652">
                <a:moveTo>
                  <a:pt x="1980" y="2032"/>
                </a:moveTo>
                <a:lnTo>
                  <a:pt x="2259" y="304"/>
                </a:lnTo>
                <a:lnTo>
                  <a:pt x="381" y="0"/>
                </a:lnTo>
                <a:lnTo>
                  <a:pt x="0" y="2347"/>
                </a:lnTo>
                <a:lnTo>
                  <a:pt x="232" y="2385"/>
                </a:lnTo>
                <a:lnTo>
                  <a:pt x="232" y="1978"/>
                </a:lnTo>
                <a:lnTo>
                  <a:pt x="368" y="1978"/>
                </a:lnTo>
                <a:lnTo>
                  <a:pt x="368" y="2407"/>
                </a:lnTo>
                <a:lnTo>
                  <a:pt x="544" y="2436"/>
                </a:lnTo>
                <a:lnTo>
                  <a:pt x="534" y="2433"/>
                </a:lnTo>
                <a:lnTo>
                  <a:pt x="521" y="2431"/>
                </a:lnTo>
                <a:lnTo>
                  <a:pt x="511" y="2429"/>
                </a:lnTo>
                <a:lnTo>
                  <a:pt x="505" y="2428"/>
                </a:lnTo>
                <a:lnTo>
                  <a:pt x="501" y="2425"/>
                </a:lnTo>
                <a:lnTo>
                  <a:pt x="490" y="2415"/>
                </a:lnTo>
                <a:lnTo>
                  <a:pt x="481" y="2404"/>
                </a:lnTo>
                <a:lnTo>
                  <a:pt x="473" y="2392"/>
                </a:lnTo>
                <a:lnTo>
                  <a:pt x="467" y="2378"/>
                </a:lnTo>
                <a:lnTo>
                  <a:pt x="461" y="2363"/>
                </a:lnTo>
                <a:lnTo>
                  <a:pt x="458" y="2347"/>
                </a:lnTo>
                <a:lnTo>
                  <a:pt x="455" y="2330"/>
                </a:lnTo>
                <a:lnTo>
                  <a:pt x="455" y="2310"/>
                </a:lnTo>
                <a:lnTo>
                  <a:pt x="455" y="2302"/>
                </a:lnTo>
                <a:lnTo>
                  <a:pt x="457" y="2292"/>
                </a:lnTo>
                <a:lnTo>
                  <a:pt x="580" y="2292"/>
                </a:lnTo>
                <a:lnTo>
                  <a:pt x="580" y="2306"/>
                </a:lnTo>
                <a:lnTo>
                  <a:pt x="581" y="2324"/>
                </a:lnTo>
                <a:lnTo>
                  <a:pt x="583" y="2340"/>
                </a:lnTo>
                <a:lnTo>
                  <a:pt x="585" y="2347"/>
                </a:lnTo>
                <a:lnTo>
                  <a:pt x="588" y="2353"/>
                </a:lnTo>
                <a:lnTo>
                  <a:pt x="591" y="2359"/>
                </a:lnTo>
                <a:lnTo>
                  <a:pt x="595" y="2363"/>
                </a:lnTo>
                <a:lnTo>
                  <a:pt x="599" y="2367"/>
                </a:lnTo>
                <a:lnTo>
                  <a:pt x="604" y="2370"/>
                </a:lnTo>
                <a:lnTo>
                  <a:pt x="610" y="2374"/>
                </a:lnTo>
                <a:lnTo>
                  <a:pt x="615" y="2376"/>
                </a:lnTo>
                <a:lnTo>
                  <a:pt x="630" y="2379"/>
                </a:lnTo>
                <a:lnTo>
                  <a:pt x="646" y="2381"/>
                </a:lnTo>
                <a:lnTo>
                  <a:pt x="660" y="2379"/>
                </a:lnTo>
                <a:lnTo>
                  <a:pt x="672" y="2377"/>
                </a:lnTo>
                <a:lnTo>
                  <a:pt x="682" y="2374"/>
                </a:lnTo>
                <a:lnTo>
                  <a:pt x="691" y="2368"/>
                </a:lnTo>
                <a:lnTo>
                  <a:pt x="698" y="2361"/>
                </a:lnTo>
                <a:lnTo>
                  <a:pt x="704" y="2354"/>
                </a:lnTo>
                <a:lnTo>
                  <a:pt x="707" y="2345"/>
                </a:lnTo>
                <a:lnTo>
                  <a:pt x="707" y="2335"/>
                </a:lnTo>
                <a:lnTo>
                  <a:pt x="707" y="2328"/>
                </a:lnTo>
                <a:lnTo>
                  <a:pt x="704" y="2321"/>
                </a:lnTo>
                <a:lnTo>
                  <a:pt x="698" y="2314"/>
                </a:lnTo>
                <a:lnTo>
                  <a:pt x="691" y="2306"/>
                </a:lnTo>
                <a:lnTo>
                  <a:pt x="682" y="2298"/>
                </a:lnTo>
                <a:lnTo>
                  <a:pt x="671" y="2290"/>
                </a:lnTo>
                <a:lnTo>
                  <a:pt x="658" y="2282"/>
                </a:lnTo>
                <a:lnTo>
                  <a:pt x="642" y="2272"/>
                </a:lnTo>
                <a:lnTo>
                  <a:pt x="617" y="2259"/>
                </a:lnTo>
                <a:lnTo>
                  <a:pt x="610" y="2255"/>
                </a:lnTo>
                <a:lnTo>
                  <a:pt x="574" y="2235"/>
                </a:lnTo>
                <a:lnTo>
                  <a:pt x="544" y="2215"/>
                </a:lnTo>
                <a:lnTo>
                  <a:pt x="530" y="2205"/>
                </a:lnTo>
                <a:lnTo>
                  <a:pt x="518" y="2194"/>
                </a:lnTo>
                <a:lnTo>
                  <a:pt x="507" y="2184"/>
                </a:lnTo>
                <a:lnTo>
                  <a:pt x="497" y="2175"/>
                </a:lnTo>
                <a:lnTo>
                  <a:pt x="488" y="2164"/>
                </a:lnTo>
                <a:lnTo>
                  <a:pt x="481" y="2154"/>
                </a:lnTo>
                <a:lnTo>
                  <a:pt x="474" y="2144"/>
                </a:lnTo>
                <a:lnTo>
                  <a:pt x="468" y="2134"/>
                </a:lnTo>
                <a:lnTo>
                  <a:pt x="465" y="2124"/>
                </a:lnTo>
                <a:lnTo>
                  <a:pt x="461" y="2114"/>
                </a:lnTo>
                <a:lnTo>
                  <a:pt x="460" y="2105"/>
                </a:lnTo>
                <a:lnTo>
                  <a:pt x="459" y="2094"/>
                </a:lnTo>
                <a:lnTo>
                  <a:pt x="460" y="2079"/>
                </a:lnTo>
                <a:lnTo>
                  <a:pt x="462" y="2065"/>
                </a:lnTo>
                <a:lnTo>
                  <a:pt x="466" y="2052"/>
                </a:lnTo>
                <a:lnTo>
                  <a:pt x="472" y="2039"/>
                </a:lnTo>
                <a:lnTo>
                  <a:pt x="478" y="2028"/>
                </a:lnTo>
                <a:lnTo>
                  <a:pt x="487" y="2017"/>
                </a:lnTo>
                <a:lnTo>
                  <a:pt x="497" y="2008"/>
                </a:lnTo>
                <a:lnTo>
                  <a:pt x="508" y="1999"/>
                </a:lnTo>
                <a:lnTo>
                  <a:pt x="521" y="1991"/>
                </a:lnTo>
                <a:lnTo>
                  <a:pt x="535" y="1984"/>
                </a:lnTo>
                <a:lnTo>
                  <a:pt x="551" y="1979"/>
                </a:lnTo>
                <a:lnTo>
                  <a:pt x="568" y="1975"/>
                </a:lnTo>
                <a:lnTo>
                  <a:pt x="587" y="1970"/>
                </a:lnTo>
                <a:lnTo>
                  <a:pt x="606" y="1968"/>
                </a:lnTo>
                <a:lnTo>
                  <a:pt x="627" y="1967"/>
                </a:lnTo>
                <a:lnTo>
                  <a:pt x="650" y="1965"/>
                </a:lnTo>
                <a:lnTo>
                  <a:pt x="672" y="1967"/>
                </a:lnTo>
                <a:lnTo>
                  <a:pt x="692" y="1968"/>
                </a:lnTo>
                <a:lnTo>
                  <a:pt x="711" y="1971"/>
                </a:lnTo>
                <a:lnTo>
                  <a:pt x="728" y="1975"/>
                </a:lnTo>
                <a:lnTo>
                  <a:pt x="744" y="1980"/>
                </a:lnTo>
                <a:lnTo>
                  <a:pt x="759" y="1986"/>
                </a:lnTo>
                <a:lnTo>
                  <a:pt x="773" y="1994"/>
                </a:lnTo>
                <a:lnTo>
                  <a:pt x="784" y="2002"/>
                </a:lnTo>
                <a:lnTo>
                  <a:pt x="795" y="2013"/>
                </a:lnTo>
                <a:lnTo>
                  <a:pt x="804" y="2023"/>
                </a:lnTo>
                <a:lnTo>
                  <a:pt x="812" y="2034"/>
                </a:lnTo>
                <a:lnTo>
                  <a:pt x="819" y="2048"/>
                </a:lnTo>
                <a:lnTo>
                  <a:pt x="824" y="2063"/>
                </a:lnTo>
                <a:lnTo>
                  <a:pt x="827" y="2078"/>
                </a:lnTo>
                <a:lnTo>
                  <a:pt x="829" y="2095"/>
                </a:lnTo>
                <a:lnTo>
                  <a:pt x="829" y="2113"/>
                </a:lnTo>
                <a:lnTo>
                  <a:pt x="829" y="2123"/>
                </a:lnTo>
                <a:lnTo>
                  <a:pt x="709" y="2123"/>
                </a:lnTo>
                <a:lnTo>
                  <a:pt x="709" y="2113"/>
                </a:lnTo>
                <a:lnTo>
                  <a:pt x="707" y="2097"/>
                </a:lnTo>
                <a:lnTo>
                  <a:pt x="705" y="2084"/>
                </a:lnTo>
                <a:lnTo>
                  <a:pt x="703" y="2077"/>
                </a:lnTo>
                <a:lnTo>
                  <a:pt x="699" y="2072"/>
                </a:lnTo>
                <a:lnTo>
                  <a:pt x="696" y="2068"/>
                </a:lnTo>
                <a:lnTo>
                  <a:pt x="692" y="2063"/>
                </a:lnTo>
                <a:lnTo>
                  <a:pt x="688" y="2060"/>
                </a:lnTo>
                <a:lnTo>
                  <a:pt x="683" y="2056"/>
                </a:lnTo>
                <a:lnTo>
                  <a:pt x="672" y="2051"/>
                </a:lnTo>
                <a:lnTo>
                  <a:pt x="658" y="2048"/>
                </a:lnTo>
                <a:lnTo>
                  <a:pt x="641" y="2047"/>
                </a:lnTo>
                <a:lnTo>
                  <a:pt x="629" y="2048"/>
                </a:lnTo>
                <a:lnTo>
                  <a:pt x="618" y="2049"/>
                </a:lnTo>
                <a:lnTo>
                  <a:pt x="608" y="2053"/>
                </a:lnTo>
                <a:lnTo>
                  <a:pt x="600" y="2059"/>
                </a:lnTo>
                <a:lnTo>
                  <a:pt x="594" y="2064"/>
                </a:lnTo>
                <a:lnTo>
                  <a:pt x="589" y="2071"/>
                </a:lnTo>
                <a:lnTo>
                  <a:pt x="587" y="2079"/>
                </a:lnTo>
                <a:lnTo>
                  <a:pt x="585" y="2087"/>
                </a:lnTo>
                <a:lnTo>
                  <a:pt x="585" y="2097"/>
                </a:lnTo>
                <a:lnTo>
                  <a:pt x="589" y="2105"/>
                </a:lnTo>
                <a:lnTo>
                  <a:pt x="592" y="2111"/>
                </a:lnTo>
                <a:lnTo>
                  <a:pt x="598" y="2118"/>
                </a:lnTo>
                <a:lnTo>
                  <a:pt x="607" y="2126"/>
                </a:lnTo>
                <a:lnTo>
                  <a:pt x="620" y="2136"/>
                </a:lnTo>
                <a:lnTo>
                  <a:pt x="637" y="2146"/>
                </a:lnTo>
                <a:lnTo>
                  <a:pt x="659" y="2157"/>
                </a:lnTo>
                <a:lnTo>
                  <a:pt x="690" y="2175"/>
                </a:lnTo>
                <a:lnTo>
                  <a:pt x="725" y="2194"/>
                </a:lnTo>
                <a:lnTo>
                  <a:pt x="756" y="2214"/>
                </a:lnTo>
                <a:lnTo>
                  <a:pt x="768" y="2223"/>
                </a:lnTo>
                <a:lnTo>
                  <a:pt x="781" y="2233"/>
                </a:lnTo>
                <a:lnTo>
                  <a:pt x="791" y="2243"/>
                </a:lnTo>
                <a:lnTo>
                  <a:pt x="802" y="2253"/>
                </a:lnTo>
                <a:lnTo>
                  <a:pt x="810" y="2262"/>
                </a:lnTo>
                <a:lnTo>
                  <a:pt x="818" y="2272"/>
                </a:lnTo>
                <a:lnTo>
                  <a:pt x="825" y="2282"/>
                </a:lnTo>
                <a:lnTo>
                  <a:pt x="829" y="2292"/>
                </a:lnTo>
                <a:lnTo>
                  <a:pt x="834" y="2301"/>
                </a:lnTo>
                <a:lnTo>
                  <a:pt x="836" y="2312"/>
                </a:lnTo>
                <a:lnTo>
                  <a:pt x="838" y="2321"/>
                </a:lnTo>
                <a:lnTo>
                  <a:pt x="838" y="2331"/>
                </a:lnTo>
                <a:lnTo>
                  <a:pt x="838" y="2346"/>
                </a:lnTo>
                <a:lnTo>
                  <a:pt x="835" y="2360"/>
                </a:lnTo>
                <a:lnTo>
                  <a:pt x="832" y="2374"/>
                </a:lnTo>
                <a:lnTo>
                  <a:pt x="826" y="2386"/>
                </a:lnTo>
                <a:lnTo>
                  <a:pt x="819" y="2398"/>
                </a:lnTo>
                <a:lnTo>
                  <a:pt x="811" y="2408"/>
                </a:lnTo>
                <a:lnTo>
                  <a:pt x="801" y="2419"/>
                </a:lnTo>
                <a:lnTo>
                  <a:pt x="788" y="2428"/>
                </a:lnTo>
                <a:lnTo>
                  <a:pt x="778" y="2433"/>
                </a:lnTo>
                <a:lnTo>
                  <a:pt x="765" y="2439"/>
                </a:lnTo>
                <a:lnTo>
                  <a:pt x="751" y="2444"/>
                </a:lnTo>
                <a:lnTo>
                  <a:pt x="736" y="2447"/>
                </a:lnTo>
                <a:lnTo>
                  <a:pt x="720" y="2451"/>
                </a:lnTo>
                <a:lnTo>
                  <a:pt x="704" y="2453"/>
                </a:lnTo>
                <a:lnTo>
                  <a:pt x="668" y="2456"/>
                </a:lnTo>
                <a:lnTo>
                  <a:pt x="1879" y="2652"/>
                </a:lnTo>
                <a:lnTo>
                  <a:pt x="1912" y="2446"/>
                </a:lnTo>
                <a:lnTo>
                  <a:pt x="1890" y="2453"/>
                </a:lnTo>
                <a:lnTo>
                  <a:pt x="1866" y="2458"/>
                </a:lnTo>
                <a:lnTo>
                  <a:pt x="1838" y="2460"/>
                </a:lnTo>
                <a:lnTo>
                  <a:pt x="1808" y="2461"/>
                </a:lnTo>
                <a:lnTo>
                  <a:pt x="1782" y="2461"/>
                </a:lnTo>
                <a:lnTo>
                  <a:pt x="1758" y="2459"/>
                </a:lnTo>
                <a:lnTo>
                  <a:pt x="1736" y="2455"/>
                </a:lnTo>
                <a:lnTo>
                  <a:pt x="1716" y="2451"/>
                </a:lnTo>
                <a:lnTo>
                  <a:pt x="1698" y="2444"/>
                </a:lnTo>
                <a:lnTo>
                  <a:pt x="1682" y="2437"/>
                </a:lnTo>
                <a:lnTo>
                  <a:pt x="1668" y="2428"/>
                </a:lnTo>
                <a:lnTo>
                  <a:pt x="1655" y="2416"/>
                </a:lnTo>
                <a:lnTo>
                  <a:pt x="1648" y="2409"/>
                </a:lnTo>
                <a:lnTo>
                  <a:pt x="1641" y="2402"/>
                </a:lnTo>
                <a:lnTo>
                  <a:pt x="1630" y="2385"/>
                </a:lnTo>
                <a:lnTo>
                  <a:pt x="1622" y="2368"/>
                </a:lnTo>
                <a:lnTo>
                  <a:pt x="1614" y="2347"/>
                </a:lnTo>
                <a:lnTo>
                  <a:pt x="1611" y="2336"/>
                </a:lnTo>
                <a:lnTo>
                  <a:pt x="1609" y="2323"/>
                </a:lnTo>
                <a:lnTo>
                  <a:pt x="1606" y="2290"/>
                </a:lnTo>
                <a:lnTo>
                  <a:pt x="1603" y="2248"/>
                </a:lnTo>
                <a:lnTo>
                  <a:pt x="1602" y="2199"/>
                </a:lnTo>
                <a:lnTo>
                  <a:pt x="1603" y="2159"/>
                </a:lnTo>
                <a:lnTo>
                  <a:pt x="1606" y="2125"/>
                </a:lnTo>
                <a:lnTo>
                  <a:pt x="1608" y="2098"/>
                </a:lnTo>
                <a:lnTo>
                  <a:pt x="1613" y="2076"/>
                </a:lnTo>
                <a:lnTo>
                  <a:pt x="1618" y="2057"/>
                </a:lnTo>
                <a:lnTo>
                  <a:pt x="1626" y="2042"/>
                </a:lnTo>
                <a:lnTo>
                  <a:pt x="1637" y="2028"/>
                </a:lnTo>
                <a:lnTo>
                  <a:pt x="1647" y="2015"/>
                </a:lnTo>
                <a:lnTo>
                  <a:pt x="1661" y="2003"/>
                </a:lnTo>
                <a:lnTo>
                  <a:pt x="1677" y="1994"/>
                </a:lnTo>
                <a:lnTo>
                  <a:pt x="1694" y="1985"/>
                </a:lnTo>
                <a:lnTo>
                  <a:pt x="1714" y="1978"/>
                </a:lnTo>
                <a:lnTo>
                  <a:pt x="1736" y="1972"/>
                </a:lnTo>
                <a:lnTo>
                  <a:pt x="1760" y="1969"/>
                </a:lnTo>
                <a:lnTo>
                  <a:pt x="1785" y="1967"/>
                </a:lnTo>
                <a:lnTo>
                  <a:pt x="1813" y="1965"/>
                </a:lnTo>
                <a:lnTo>
                  <a:pt x="1838" y="1967"/>
                </a:lnTo>
                <a:lnTo>
                  <a:pt x="1863" y="1969"/>
                </a:lnTo>
                <a:lnTo>
                  <a:pt x="1885" y="1973"/>
                </a:lnTo>
                <a:lnTo>
                  <a:pt x="1906" y="1979"/>
                </a:lnTo>
                <a:lnTo>
                  <a:pt x="1925" y="1986"/>
                </a:lnTo>
                <a:lnTo>
                  <a:pt x="1943" y="1995"/>
                </a:lnTo>
                <a:lnTo>
                  <a:pt x="1959" y="2007"/>
                </a:lnTo>
                <a:lnTo>
                  <a:pt x="1973" y="2019"/>
                </a:lnTo>
                <a:lnTo>
                  <a:pt x="1974" y="2022"/>
                </a:lnTo>
                <a:lnTo>
                  <a:pt x="1976" y="2025"/>
                </a:lnTo>
                <a:lnTo>
                  <a:pt x="1980" y="2032"/>
                </a:lnTo>
                <a:close/>
                <a:moveTo>
                  <a:pt x="368" y="1919"/>
                </a:moveTo>
                <a:lnTo>
                  <a:pt x="232" y="1919"/>
                </a:lnTo>
                <a:lnTo>
                  <a:pt x="232" y="1823"/>
                </a:lnTo>
                <a:lnTo>
                  <a:pt x="368" y="1823"/>
                </a:lnTo>
                <a:lnTo>
                  <a:pt x="368" y="1919"/>
                </a:lnTo>
                <a:close/>
                <a:moveTo>
                  <a:pt x="1060" y="1919"/>
                </a:moveTo>
                <a:lnTo>
                  <a:pt x="925" y="1919"/>
                </a:lnTo>
                <a:lnTo>
                  <a:pt x="925" y="1823"/>
                </a:lnTo>
                <a:lnTo>
                  <a:pt x="1060" y="1823"/>
                </a:lnTo>
                <a:lnTo>
                  <a:pt x="1060" y="1919"/>
                </a:lnTo>
                <a:close/>
                <a:moveTo>
                  <a:pt x="1060" y="2448"/>
                </a:moveTo>
                <a:lnTo>
                  <a:pt x="925" y="2448"/>
                </a:lnTo>
                <a:lnTo>
                  <a:pt x="925" y="1978"/>
                </a:lnTo>
                <a:lnTo>
                  <a:pt x="1060" y="1978"/>
                </a:lnTo>
                <a:lnTo>
                  <a:pt x="1060" y="2448"/>
                </a:lnTo>
                <a:close/>
                <a:moveTo>
                  <a:pt x="1278" y="2087"/>
                </a:moveTo>
                <a:lnTo>
                  <a:pt x="1278" y="2087"/>
                </a:lnTo>
                <a:lnTo>
                  <a:pt x="1279" y="2097"/>
                </a:lnTo>
                <a:lnTo>
                  <a:pt x="1281" y="2105"/>
                </a:lnTo>
                <a:lnTo>
                  <a:pt x="1286" y="2111"/>
                </a:lnTo>
                <a:lnTo>
                  <a:pt x="1292" y="2118"/>
                </a:lnTo>
                <a:lnTo>
                  <a:pt x="1300" y="2126"/>
                </a:lnTo>
                <a:lnTo>
                  <a:pt x="1314" y="2136"/>
                </a:lnTo>
                <a:lnTo>
                  <a:pt x="1331" y="2146"/>
                </a:lnTo>
                <a:lnTo>
                  <a:pt x="1351" y="2157"/>
                </a:lnTo>
                <a:lnTo>
                  <a:pt x="1383" y="2175"/>
                </a:lnTo>
                <a:lnTo>
                  <a:pt x="1418" y="2194"/>
                </a:lnTo>
                <a:lnTo>
                  <a:pt x="1448" y="2214"/>
                </a:lnTo>
                <a:lnTo>
                  <a:pt x="1461" y="2223"/>
                </a:lnTo>
                <a:lnTo>
                  <a:pt x="1473" y="2233"/>
                </a:lnTo>
                <a:lnTo>
                  <a:pt x="1485" y="2243"/>
                </a:lnTo>
                <a:lnTo>
                  <a:pt x="1494" y="2253"/>
                </a:lnTo>
                <a:lnTo>
                  <a:pt x="1503" y="2262"/>
                </a:lnTo>
                <a:lnTo>
                  <a:pt x="1510" y="2272"/>
                </a:lnTo>
                <a:lnTo>
                  <a:pt x="1517" y="2282"/>
                </a:lnTo>
                <a:lnTo>
                  <a:pt x="1522" y="2292"/>
                </a:lnTo>
                <a:lnTo>
                  <a:pt x="1526" y="2301"/>
                </a:lnTo>
                <a:lnTo>
                  <a:pt x="1529" y="2312"/>
                </a:lnTo>
                <a:lnTo>
                  <a:pt x="1531" y="2321"/>
                </a:lnTo>
                <a:lnTo>
                  <a:pt x="1531" y="2331"/>
                </a:lnTo>
                <a:lnTo>
                  <a:pt x="1531" y="2346"/>
                </a:lnTo>
                <a:lnTo>
                  <a:pt x="1529" y="2360"/>
                </a:lnTo>
                <a:lnTo>
                  <a:pt x="1524" y="2374"/>
                </a:lnTo>
                <a:lnTo>
                  <a:pt x="1519" y="2386"/>
                </a:lnTo>
                <a:lnTo>
                  <a:pt x="1511" y="2398"/>
                </a:lnTo>
                <a:lnTo>
                  <a:pt x="1503" y="2408"/>
                </a:lnTo>
                <a:lnTo>
                  <a:pt x="1493" y="2419"/>
                </a:lnTo>
                <a:lnTo>
                  <a:pt x="1481" y="2428"/>
                </a:lnTo>
                <a:lnTo>
                  <a:pt x="1468" y="2436"/>
                </a:lnTo>
                <a:lnTo>
                  <a:pt x="1454" y="2443"/>
                </a:lnTo>
                <a:lnTo>
                  <a:pt x="1438" y="2448"/>
                </a:lnTo>
                <a:lnTo>
                  <a:pt x="1421" y="2453"/>
                </a:lnTo>
                <a:lnTo>
                  <a:pt x="1402" y="2456"/>
                </a:lnTo>
                <a:lnTo>
                  <a:pt x="1381" y="2460"/>
                </a:lnTo>
                <a:lnTo>
                  <a:pt x="1361" y="2461"/>
                </a:lnTo>
                <a:lnTo>
                  <a:pt x="1338" y="2461"/>
                </a:lnTo>
                <a:lnTo>
                  <a:pt x="1315" y="2461"/>
                </a:lnTo>
                <a:lnTo>
                  <a:pt x="1293" y="2459"/>
                </a:lnTo>
                <a:lnTo>
                  <a:pt x="1272" y="2456"/>
                </a:lnTo>
                <a:lnTo>
                  <a:pt x="1253" y="2452"/>
                </a:lnTo>
                <a:lnTo>
                  <a:pt x="1236" y="2447"/>
                </a:lnTo>
                <a:lnTo>
                  <a:pt x="1220" y="2442"/>
                </a:lnTo>
                <a:lnTo>
                  <a:pt x="1207" y="2433"/>
                </a:lnTo>
                <a:lnTo>
                  <a:pt x="1194" y="2425"/>
                </a:lnTo>
                <a:lnTo>
                  <a:pt x="1184" y="2415"/>
                </a:lnTo>
                <a:lnTo>
                  <a:pt x="1174" y="2404"/>
                </a:lnTo>
                <a:lnTo>
                  <a:pt x="1166" y="2392"/>
                </a:lnTo>
                <a:lnTo>
                  <a:pt x="1159" y="2378"/>
                </a:lnTo>
                <a:lnTo>
                  <a:pt x="1155" y="2363"/>
                </a:lnTo>
                <a:lnTo>
                  <a:pt x="1150" y="2347"/>
                </a:lnTo>
                <a:lnTo>
                  <a:pt x="1149" y="2330"/>
                </a:lnTo>
                <a:lnTo>
                  <a:pt x="1148" y="2310"/>
                </a:lnTo>
                <a:lnTo>
                  <a:pt x="1148" y="2302"/>
                </a:lnTo>
                <a:lnTo>
                  <a:pt x="1149" y="2292"/>
                </a:lnTo>
                <a:lnTo>
                  <a:pt x="1272" y="2292"/>
                </a:lnTo>
                <a:lnTo>
                  <a:pt x="1272" y="2306"/>
                </a:lnTo>
                <a:lnTo>
                  <a:pt x="1273" y="2324"/>
                </a:lnTo>
                <a:lnTo>
                  <a:pt x="1276" y="2340"/>
                </a:lnTo>
                <a:lnTo>
                  <a:pt x="1278" y="2347"/>
                </a:lnTo>
                <a:lnTo>
                  <a:pt x="1281" y="2353"/>
                </a:lnTo>
                <a:lnTo>
                  <a:pt x="1284" y="2359"/>
                </a:lnTo>
                <a:lnTo>
                  <a:pt x="1288" y="2363"/>
                </a:lnTo>
                <a:lnTo>
                  <a:pt x="1292" y="2367"/>
                </a:lnTo>
                <a:lnTo>
                  <a:pt x="1296" y="2370"/>
                </a:lnTo>
                <a:lnTo>
                  <a:pt x="1302" y="2374"/>
                </a:lnTo>
                <a:lnTo>
                  <a:pt x="1309" y="2376"/>
                </a:lnTo>
                <a:lnTo>
                  <a:pt x="1323" y="2379"/>
                </a:lnTo>
                <a:lnTo>
                  <a:pt x="1340" y="2381"/>
                </a:lnTo>
                <a:lnTo>
                  <a:pt x="1353" y="2379"/>
                </a:lnTo>
                <a:lnTo>
                  <a:pt x="1365" y="2377"/>
                </a:lnTo>
                <a:lnTo>
                  <a:pt x="1376" y="2374"/>
                </a:lnTo>
                <a:lnTo>
                  <a:pt x="1385" y="2368"/>
                </a:lnTo>
                <a:lnTo>
                  <a:pt x="1392" y="2361"/>
                </a:lnTo>
                <a:lnTo>
                  <a:pt x="1396" y="2354"/>
                </a:lnTo>
                <a:lnTo>
                  <a:pt x="1400" y="2345"/>
                </a:lnTo>
                <a:lnTo>
                  <a:pt x="1401" y="2335"/>
                </a:lnTo>
                <a:lnTo>
                  <a:pt x="1400" y="2328"/>
                </a:lnTo>
                <a:lnTo>
                  <a:pt x="1396" y="2321"/>
                </a:lnTo>
                <a:lnTo>
                  <a:pt x="1392" y="2314"/>
                </a:lnTo>
                <a:lnTo>
                  <a:pt x="1384" y="2306"/>
                </a:lnTo>
                <a:lnTo>
                  <a:pt x="1374" y="2298"/>
                </a:lnTo>
                <a:lnTo>
                  <a:pt x="1364" y="2290"/>
                </a:lnTo>
                <a:lnTo>
                  <a:pt x="1350" y="2282"/>
                </a:lnTo>
                <a:lnTo>
                  <a:pt x="1335" y="2272"/>
                </a:lnTo>
                <a:lnTo>
                  <a:pt x="1309" y="2259"/>
                </a:lnTo>
                <a:lnTo>
                  <a:pt x="1302" y="2255"/>
                </a:lnTo>
                <a:lnTo>
                  <a:pt x="1268" y="2235"/>
                </a:lnTo>
                <a:lnTo>
                  <a:pt x="1236" y="2215"/>
                </a:lnTo>
                <a:lnTo>
                  <a:pt x="1223" y="2205"/>
                </a:lnTo>
                <a:lnTo>
                  <a:pt x="1211" y="2194"/>
                </a:lnTo>
                <a:lnTo>
                  <a:pt x="1200" y="2184"/>
                </a:lnTo>
                <a:lnTo>
                  <a:pt x="1189" y="2175"/>
                </a:lnTo>
                <a:lnTo>
                  <a:pt x="1181" y="2164"/>
                </a:lnTo>
                <a:lnTo>
                  <a:pt x="1173" y="2154"/>
                </a:lnTo>
                <a:lnTo>
                  <a:pt x="1166" y="2144"/>
                </a:lnTo>
                <a:lnTo>
                  <a:pt x="1162" y="2134"/>
                </a:lnTo>
                <a:lnTo>
                  <a:pt x="1157" y="2124"/>
                </a:lnTo>
                <a:lnTo>
                  <a:pt x="1155" y="2114"/>
                </a:lnTo>
                <a:lnTo>
                  <a:pt x="1153" y="2105"/>
                </a:lnTo>
                <a:lnTo>
                  <a:pt x="1153" y="2094"/>
                </a:lnTo>
                <a:lnTo>
                  <a:pt x="1153" y="2079"/>
                </a:lnTo>
                <a:lnTo>
                  <a:pt x="1155" y="2065"/>
                </a:lnTo>
                <a:lnTo>
                  <a:pt x="1158" y="2052"/>
                </a:lnTo>
                <a:lnTo>
                  <a:pt x="1164" y="2039"/>
                </a:lnTo>
                <a:lnTo>
                  <a:pt x="1171" y="2028"/>
                </a:lnTo>
                <a:lnTo>
                  <a:pt x="1179" y="2017"/>
                </a:lnTo>
                <a:lnTo>
                  <a:pt x="1189" y="2008"/>
                </a:lnTo>
                <a:lnTo>
                  <a:pt x="1201" y="1999"/>
                </a:lnTo>
                <a:lnTo>
                  <a:pt x="1213" y="1991"/>
                </a:lnTo>
                <a:lnTo>
                  <a:pt x="1228" y="1984"/>
                </a:lnTo>
                <a:lnTo>
                  <a:pt x="1243" y="1979"/>
                </a:lnTo>
                <a:lnTo>
                  <a:pt x="1261" y="1975"/>
                </a:lnTo>
                <a:lnTo>
                  <a:pt x="1279" y="1970"/>
                </a:lnTo>
                <a:lnTo>
                  <a:pt x="1299" y="1968"/>
                </a:lnTo>
                <a:lnTo>
                  <a:pt x="1320" y="1967"/>
                </a:lnTo>
                <a:lnTo>
                  <a:pt x="1342" y="1965"/>
                </a:lnTo>
                <a:lnTo>
                  <a:pt x="1364" y="1967"/>
                </a:lnTo>
                <a:lnTo>
                  <a:pt x="1385" y="1968"/>
                </a:lnTo>
                <a:lnTo>
                  <a:pt x="1403" y="1971"/>
                </a:lnTo>
                <a:lnTo>
                  <a:pt x="1422" y="1975"/>
                </a:lnTo>
                <a:lnTo>
                  <a:pt x="1438" y="1980"/>
                </a:lnTo>
                <a:lnTo>
                  <a:pt x="1453" y="1986"/>
                </a:lnTo>
                <a:lnTo>
                  <a:pt x="1465" y="1994"/>
                </a:lnTo>
                <a:lnTo>
                  <a:pt x="1478" y="2002"/>
                </a:lnTo>
                <a:lnTo>
                  <a:pt x="1488" y="2013"/>
                </a:lnTo>
                <a:lnTo>
                  <a:pt x="1498" y="2023"/>
                </a:lnTo>
                <a:lnTo>
                  <a:pt x="1504" y="2034"/>
                </a:lnTo>
                <a:lnTo>
                  <a:pt x="1511" y="2048"/>
                </a:lnTo>
                <a:lnTo>
                  <a:pt x="1516" y="2063"/>
                </a:lnTo>
                <a:lnTo>
                  <a:pt x="1519" y="2078"/>
                </a:lnTo>
                <a:lnTo>
                  <a:pt x="1522" y="2095"/>
                </a:lnTo>
                <a:lnTo>
                  <a:pt x="1523" y="2113"/>
                </a:lnTo>
                <a:lnTo>
                  <a:pt x="1523" y="2123"/>
                </a:lnTo>
                <a:lnTo>
                  <a:pt x="1401" y="2123"/>
                </a:lnTo>
                <a:lnTo>
                  <a:pt x="1401" y="2113"/>
                </a:lnTo>
                <a:lnTo>
                  <a:pt x="1401" y="2097"/>
                </a:lnTo>
                <a:lnTo>
                  <a:pt x="1397" y="2084"/>
                </a:lnTo>
                <a:lnTo>
                  <a:pt x="1395" y="2077"/>
                </a:lnTo>
                <a:lnTo>
                  <a:pt x="1392" y="2072"/>
                </a:lnTo>
                <a:lnTo>
                  <a:pt x="1389" y="2068"/>
                </a:lnTo>
                <a:lnTo>
                  <a:pt x="1385" y="2063"/>
                </a:lnTo>
                <a:lnTo>
                  <a:pt x="1380" y="2060"/>
                </a:lnTo>
                <a:lnTo>
                  <a:pt x="1376" y="2056"/>
                </a:lnTo>
                <a:lnTo>
                  <a:pt x="1364" y="2051"/>
                </a:lnTo>
                <a:lnTo>
                  <a:pt x="1350" y="2048"/>
                </a:lnTo>
                <a:lnTo>
                  <a:pt x="1334" y="2047"/>
                </a:lnTo>
                <a:lnTo>
                  <a:pt x="1322" y="2048"/>
                </a:lnTo>
                <a:lnTo>
                  <a:pt x="1311" y="2049"/>
                </a:lnTo>
                <a:lnTo>
                  <a:pt x="1301" y="2053"/>
                </a:lnTo>
                <a:lnTo>
                  <a:pt x="1293" y="2059"/>
                </a:lnTo>
                <a:lnTo>
                  <a:pt x="1286" y="2064"/>
                </a:lnTo>
                <a:lnTo>
                  <a:pt x="1281" y="2071"/>
                </a:lnTo>
                <a:lnTo>
                  <a:pt x="1279" y="2079"/>
                </a:lnTo>
                <a:lnTo>
                  <a:pt x="1278" y="2087"/>
                </a:lnTo>
                <a:close/>
                <a:moveTo>
                  <a:pt x="1743" y="2154"/>
                </a:moveTo>
                <a:lnTo>
                  <a:pt x="1876" y="2154"/>
                </a:lnTo>
                <a:lnTo>
                  <a:pt x="1876" y="2134"/>
                </a:lnTo>
                <a:lnTo>
                  <a:pt x="1875" y="2113"/>
                </a:lnTo>
                <a:lnTo>
                  <a:pt x="1873" y="2093"/>
                </a:lnTo>
                <a:lnTo>
                  <a:pt x="1870" y="2086"/>
                </a:lnTo>
                <a:lnTo>
                  <a:pt x="1867" y="2079"/>
                </a:lnTo>
                <a:lnTo>
                  <a:pt x="1864" y="2072"/>
                </a:lnTo>
                <a:lnTo>
                  <a:pt x="1861" y="2068"/>
                </a:lnTo>
                <a:lnTo>
                  <a:pt x="1856" y="2063"/>
                </a:lnTo>
                <a:lnTo>
                  <a:pt x="1852" y="2060"/>
                </a:lnTo>
                <a:lnTo>
                  <a:pt x="1846" y="2056"/>
                </a:lnTo>
                <a:lnTo>
                  <a:pt x="1840" y="2054"/>
                </a:lnTo>
                <a:lnTo>
                  <a:pt x="1833" y="2052"/>
                </a:lnTo>
                <a:lnTo>
                  <a:pt x="1825" y="2051"/>
                </a:lnTo>
                <a:lnTo>
                  <a:pt x="1808" y="2049"/>
                </a:lnTo>
                <a:lnTo>
                  <a:pt x="1792" y="2051"/>
                </a:lnTo>
                <a:lnTo>
                  <a:pt x="1784" y="2052"/>
                </a:lnTo>
                <a:lnTo>
                  <a:pt x="1777" y="2054"/>
                </a:lnTo>
                <a:lnTo>
                  <a:pt x="1771" y="2057"/>
                </a:lnTo>
                <a:lnTo>
                  <a:pt x="1766" y="2060"/>
                </a:lnTo>
                <a:lnTo>
                  <a:pt x="1761" y="2064"/>
                </a:lnTo>
                <a:lnTo>
                  <a:pt x="1756" y="2069"/>
                </a:lnTo>
                <a:lnTo>
                  <a:pt x="1753" y="2074"/>
                </a:lnTo>
                <a:lnTo>
                  <a:pt x="1751" y="2079"/>
                </a:lnTo>
                <a:lnTo>
                  <a:pt x="1747" y="2086"/>
                </a:lnTo>
                <a:lnTo>
                  <a:pt x="1745" y="2094"/>
                </a:lnTo>
                <a:lnTo>
                  <a:pt x="1743" y="2113"/>
                </a:lnTo>
                <a:lnTo>
                  <a:pt x="1741" y="2134"/>
                </a:lnTo>
                <a:lnTo>
                  <a:pt x="1743" y="2154"/>
                </a:lnTo>
                <a:close/>
                <a:moveTo>
                  <a:pt x="1947" y="2229"/>
                </a:moveTo>
                <a:lnTo>
                  <a:pt x="1744" y="2229"/>
                </a:lnTo>
                <a:lnTo>
                  <a:pt x="1743" y="2240"/>
                </a:lnTo>
                <a:lnTo>
                  <a:pt x="1743" y="2259"/>
                </a:lnTo>
                <a:lnTo>
                  <a:pt x="1744" y="2290"/>
                </a:lnTo>
                <a:lnTo>
                  <a:pt x="1746" y="2316"/>
                </a:lnTo>
                <a:lnTo>
                  <a:pt x="1748" y="2327"/>
                </a:lnTo>
                <a:lnTo>
                  <a:pt x="1752" y="2337"/>
                </a:lnTo>
                <a:lnTo>
                  <a:pt x="1754" y="2345"/>
                </a:lnTo>
                <a:lnTo>
                  <a:pt x="1758" y="2353"/>
                </a:lnTo>
                <a:lnTo>
                  <a:pt x="1762" y="2359"/>
                </a:lnTo>
                <a:lnTo>
                  <a:pt x="1767" y="2364"/>
                </a:lnTo>
                <a:lnTo>
                  <a:pt x="1772" y="2369"/>
                </a:lnTo>
                <a:lnTo>
                  <a:pt x="1779" y="2373"/>
                </a:lnTo>
                <a:lnTo>
                  <a:pt x="1786" y="2376"/>
                </a:lnTo>
                <a:lnTo>
                  <a:pt x="1794" y="2378"/>
                </a:lnTo>
                <a:lnTo>
                  <a:pt x="1802" y="2379"/>
                </a:lnTo>
                <a:lnTo>
                  <a:pt x="1812" y="2379"/>
                </a:lnTo>
                <a:lnTo>
                  <a:pt x="1820" y="2379"/>
                </a:lnTo>
                <a:lnTo>
                  <a:pt x="1828" y="2378"/>
                </a:lnTo>
                <a:lnTo>
                  <a:pt x="1836" y="2376"/>
                </a:lnTo>
                <a:lnTo>
                  <a:pt x="1843" y="2374"/>
                </a:lnTo>
                <a:lnTo>
                  <a:pt x="1848" y="2371"/>
                </a:lnTo>
                <a:lnTo>
                  <a:pt x="1854" y="2367"/>
                </a:lnTo>
                <a:lnTo>
                  <a:pt x="1860" y="2363"/>
                </a:lnTo>
                <a:lnTo>
                  <a:pt x="1863" y="2358"/>
                </a:lnTo>
                <a:lnTo>
                  <a:pt x="1868" y="2352"/>
                </a:lnTo>
                <a:lnTo>
                  <a:pt x="1871" y="2345"/>
                </a:lnTo>
                <a:lnTo>
                  <a:pt x="1874" y="2338"/>
                </a:lnTo>
                <a:lnTo>
                  <a:pt x="1876" y="2330"/>
                </a:lnTo>
                <a:lnTo>
                  <a:pt x="1879" y="2310"/>
                </a:lnTo>
                <a:lnTo>
                  <a:pt x="1881" y="2287"/>
                </a:lnTo>
                <a:lnTo>
                  <a:pt x="1938" y="2287"/>
                </a:lnTo>
                <a:lnTo>
                  <a:pt x="1947" y="2229"/>
                </a:ln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t-PT"/>
          </a:p>
        </p:txBody>
      </p:sp>
      <p:sp>
        <p:nvSpPr>
          <p:cNvPr id="1029" name="Rectangle 4"/>
          <p:cNvSpPr>
            <a:spLocks noChangeArrowheads="1"/>
          </p:cNvSpPr>
          <p:nvPr/>
        </p:nvSpPr>
        <p:spPr bwMode="auto">
          <a:xfrm>
            <a:off x="827088" y="6165850"/>
            <a:ext cx="388937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9pPr>
          </a:lstStyle>
          <a:p>
            <a:pPr eaLnBrk="1" hangingPunct="1">
              <a:lnSpc>
                <a:spcPct val="140000"/>
              </a:lnSpc>
              <a:defRPr/>
            </a:pPr>
            <a:r>
              <a:rPr lang="en-US" altLang="pt-PT" sz="1000" dirty="0" smtClean="0">
                <a:solidFill>
                  <a:srgbClr val="000000"/>
                </a:solidFill>
              </a:rPr>
              <a:t>Institute for Sustainability and Innovation in </a:t>
            </a:r>
          </a:p>
          <a:p>
            <a:pPr eaLnBrk="1" hangingPunct="1">
              <a:lnSpc>
                <a:spcPct val="140000"/>
              </a:lnSpc>
              <a:defRPr/>
            </a:pPr>
            <a:r>
              <a:rPr lang="en-US" altLang="pt-PT" sz="1000" dirty="0" smtClean="0">
                <a:solidFill>
                  <a:srgbClr val="000000"/>
                </a:solidFill>
              </a:rPr>
              <a:t>Structural Engineering</a:t>
            </a:r>
          </a:p>
        </p:txBody>
      </p:sp>
      <p:sp>
        <p:nvSpPr>
          <p:cNvPr id="1030" name="Rectangle 5"/>
          <p:cNvSpPr>
            <a:spLocks noChangeArrowheads="1"/>
          </p:cNvSpPr>
          <p:nvPr/>
        </p:nvSpPr>
        <p:spPr bwMode="auto">
          <a:xfrm flipV="1">
            <a:off x="0" y="6823075"/>
            <a:ext cx="9144000" cy="34925"/>
          </a:xfrm>
          <a:prstGeom prst="rect">
            <a:avLst/>
          </a:prstGeom>
          <a:solidFill>
            <a:srgbClr val="43A7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it-IT" altLang="pt-PT"/>
          </a:p>
        </p:txBody>
      </p:sp>
      <p:sp>
        <p:nvSpPr>
          <p:cNvPr id="1031" name="Line 6"/>
          <p:cNvSpPr>
            <a:spLocks noChangeShapeType="1"/>
          </p:cNvSpPr>
          <p:nvPr/>
        </p:nvSpPr>
        <p:spPr bwMode="auto">
          <a:xfrm>
            <a:off x="0" y="6021388"/>
            <a:ext cx="9144000" cy="1587"/>
          </a:xfrm>
          <a:prstGeom prst="line">
            <a:avLst/>
          </a:prstGeom>
          <a:noFill/>
          <a:ln w="12600">
            <a:solidFill>
              <a:srgbClr val="DDDDD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7164388" y="44450"/>
            <a:ext cx="19050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2160" tIns="46080" rIns="92160" bIns="4608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9pPr>
          </a:lstStyle>
          <a:p>
            <a:pPr algn="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fld id="{CD69CC34-19A4-431C-82B8-1717AA88A251}" type="slidenum">
              <a:rPr lang="en-US" altLang="pt-PT" sz="1000" smtClean="0">
                <a:solidFill>
                  <a:srgbClr val="FFFFFF"/>
                </a:solidFill>
              </a:rPr>
              <a:pPr algn="r" eaLnBrk="1" hangingPunct="1"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defRPr/>
              </a:pPr>
              <a:t>‹#›</a:t>
            </a:fld>
            <a:endParaRPr lang="en-US" altLang="pt-PT" sz="1000" dirty="0" smtClean="0">
              <a:solidFill>
                <a:srgbClr val="FFFFFF"/>
              </a:solidFill>
            </a:endParaRPr>
          </a:p>
        </p:txBody>
      </p:sp>
      <p:sp>
        <p:nvSpPr>
          <p:cNvPr id="1033" name="Rectangle 8"/>
          <p:cNvSpPr>
            <a:spLocks noChangeArrowheads="1"/>
          </p:cNvSpPr>
          <p:nvPr/>
        </p:nvSpPr>
        <p:spPr bwMode="auto">
          <a:xfrm>
            <a:off x="8596313" y="115888"/>
            <a:ext cx="22066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9pPr>
          </a:lstStyle>
          <a:p>
            <a:pPr eaLnBrk="1" hangingPunct="1">
              <a:defRPr/>
            </a:pPr>
            <a:r>
              <a:rPr lang="pt-PT" altLang="pt-PT" sz="1200" dirty="0" smtClean="0">
                <a:solidFill>
                  <a:srgbClr val="FFFFFF"/>
                </a:solidFill>
              </a:rPr>
              <a:t>|</a:t>
            </a: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179387" y="149225"/>
            <a:ext cx="6661149" cy="24840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 algn="just" eaLnBrk="1" hangingPunct="1">
              <a:spcBef>
                <a:spcPts val="3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pt-BR" sz="1000" baseline="0" dirty="0" smtClean="0">
                <a:latin typeface="Arial" charset="0"/>
                <a:ea typeface="+mn-ea"/>
              </a:rPr>
              <a:t>Proteção sísmica do  património cultural:  Contributos do ISISE </a:t>
            </a:r>
            <a:endParaRPr lang="en-US" sz="1050" dirty="0">
              <a:latin typeface="Arial" charset="0"/>
              <a:ea typeface="+mn-ea"/>
            </a:endParaRPr>
          </a:p>
        </p:txBody>
      </p:sp>
      <p:sp>
        <p:nvSpPr>
          <p:cNvPr id="3" name="Rectangle 12"/>
          <p:cNvSpPr>
            <a:spLocks noChangeArrowheads="1"/>
          </p:cNvSpPr>
          <p:nvPr/>
        </p:nvSpPr>
        <p:spPr bwMode="auto">
          <a:xfrm>
            <a:off x="7092950" y="141288"/>
            <a:ext cx="1576388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pt-BR" altLang="pt-PT" sz="1000" dirty="0" smtClean="0">
                <a:solidFill>
                  <a:srgbClr val="FFFFFF"/>
                </a:solidFill>
              </a:rPr>
              <a:t>Daniel V. Oliveira</a:t>
            </a:r>
          </a:p>
        </p:txBody>
      </p:sp>
      <p:grpSp>
        <p:nvGrpSpPr>
          <p:cNvPr id="1036" name="Group 13"/>
          <p:cNvGrpSpPr>
            <a:grpSpLocks/>
          </p:cNvGrpSpPr>
          <p:nvPr/>
        </p:nvGrpSpPr>
        <p:grpSpPr bwMode="auto">
          <a:xfrm>
            <a:off x="7993063" y="6156325"/>
            <a:ext cx="933450" cy="619125"/>
            <a:chOff x="5035" y="3878"/>
            <a:chExt cx="588" cy="390"/>
          </a:xfrm>
        </p:grpSpPr>
        <p:sp>
          <p:nvSpPr>
            <p:cNvPr id="1037" name="AutoShape 14"/>
            <p:cNvSpPr>
              <a:spLocks noChangeArrowheads="1"/>
            </p:cNvSpPr>
            <p:nvPr/>
          </p:nvSpPr>
          <p:spPr bwMode="auto">
            <a:xfrm>
              <a:off x="5052" y="4229"/>
              <a:ext cx="29" cy="40"/>
            </a:xfrm>
            <a:custGeom>
              <a:avLst/>
              <a:gdLst>
                <a:gd name="T0" fmla="*/ 0 w 123"/>
                <a:gd name="T1" fmla="*/ 0 h 170"/>
                <a:gd name="T2" fmla="*/ 0 w 123"/>
                <a:gd name="T3" fmla="*/ 0 h 170"/>
                <a:gd name="T4" fmla="*/ 0 w 123"/>
                <a:gd name="T5" fmla="*/ 0 h 170"/>
                <a:gd name="T6" fmla="*/ 0 w 123"/>
                <a:gd name="T7" fmla="*/ 0 h 170"/>
                <a:gd name="T8" fmla="*/ 0 w 123"/>
                <a:gd name="T9" fmla="*/ 0 h 170"/>
                <a:gd name="T10" fmla="*/ 0 w 123"/>
                <a:gd name="T11" fmla="*/ 0 h 170"/>
                <a:gd name="T12" fmla="*/ 0 w 123"/>
                <a:gd name="T13" fmla="*/ 0 h 170"/>
                <a:gd name="T14" fmla="*/ 0 w 123"/>
                <a:gd name="T15" fmla="*/ 0 h 170"/>
                <a:gd name="T16" fmla="*/ 0 w 123"/>
                <a:gd name="T17" fmla="*/ 0 h 170"/>
                <a:gd name="T18" fmla="*/ 0 w 123"/>
                <a:gd name="T19" fmla="*/ 0 h 170"/>
                <a:gd name="T20" fmla="*/ 0 w 123"/>
                <a:gd name="T21" fmla="*/ 0 h 170"/>
                <a:gd name="T22" fmla="*/ 0 w 123"/>
                <a:gd name="T23" fmla="*/ 0 h 170"/>
                <a:gd name="T24" fmla="*/ 0 w 123"/>
                <a:gd name="T25" fmla="*/ 0 h 170"/>
                <a:gd name="T26" fmla="*/ 0 w 123"/>
                <a:gd name="T27" fmla="*/ 0 h 170"/>
                <a:gd name="T28" fmla="*/ 0 w 123"/>
                <a:gd name="T29" fmla="*/ 0 h 170"/>
                <a:gd name="T30" fmla="*/ 0 w 123"/>
                <a:gd name="T31" fmla="*/ 0 h 170"/>
                <a:gd name="T32" fmla="*/ 0 w 123"/>
                <a:gd name="T33" fmla="*/ 0 h 170"/>
                <a:gd name="T34" fmla="*/ 0 w 123"/>
                <a:gd name="T35" fmla="*/ 0 h 170"/>
                <a:gd name="T36" fmla="*/ 0 w 123"/>
                <a:gd name="T37" fmla="*/ 0 h 170"/>
                <a:gd name="T38" fmla="*/ 0 w 123"/>
                <a:gd name="T39" fmla="*/ 0 h 170"/>
                <a:gd name="T40" fmla="*/ 0 w 123"/>
                <a:gd name="T41" fmla="*/ 0 h 170"/>
                <a:gd name="T42" fmla="*/ 0 w 123"/>
                <a:gd name="T43" fmla="*/ 0 h 170"/>
                <a:gd name="T44" fmla="*/ 0 w 123"/>
                <a:gd name="T45" fmla="*/ 0 h 170"/>
                <a:gd name="T46" fmla="*/ 0 w 123"/>
                <a:gd name="T47" fmla="*/ 0 h 170"/>
                <a:gd name="T48" fmla="*/ 0 w 123"/>
                <a:gd name="T49" fmla="*/ 0 h 170"/>
                <a:gd name="T50" fmla="*/ 0 w 123"/>
                <a:gd name="T51" fmla="*/ 0 h 170"/>
                <a:gd name="T52" fmla="*/ 0 w 123"/>
                <a:gd name="T53" fmla="*/ 0 h 170"/>
                <a:gd name="T54" fmla="*/ 0 w 123"/>
                <a:gd name="T55" fmla="*/ 0 h 170"/>
                <a:gd name="T56" fmla="*/ 0 w 123"/>
                <a:gd name="T57" fmla="*/ 0 h 170"/>
                <a:gd name="T58" fmla="*/ 0 w 123"/>
                <a:gd name="T59" fmla="*/ 0 h 170"/>
                <a:gd name="T60" fmla="*/ 0 w 123"/>
                <a:gd name="T61" fmla="*/ 0 h 170"/>
                <a:gd name="T62" fmla="*/ 0 w 123"/>
                <a:gd name="T63" fmla="*/ 0 h 170"/>
                <a:gd name="T64" fmla="*/ 0 w 123"/>
                <a:gd name="T65" fmla="*/ 0 h 170"/>
                <a:gd name="T66" fmla="*/ 0 w 123"/>
                <a:gd name="T67" fmla="*/ 0 h 170"/>
                <a:gd name="T68" fmla="*/ 0 w 123"/>
                <a:gd name="T69" fmla="*/ 0 h 170"/>
                <a:gd name="T70" fmla="*/ 0 w 123"/>
                <a:gd name="T71" fmla="*/ 0 h 170"/>
                <a:gd name="T72" fmla="*/ 0 w 123"/>
                <a:gd name="T73" fmla="*/ 0 h 170"/>
                <a:gd name="T74" fmla="*/ 0 w 123"/>
                <a:gd name="T75" fmla="*/ 0 h 170"/>
                <a:gd name="T76" fmla="*/ 0 w 123"/>
                <a:gd name="T77" fmla="*/ 0 h 170"/>
                <a:gd name="T78" fmla="*/ 0 w 123"/>
                <a:gd name="T79" fmla="*/ 0 h 170"/>
                <a:gd name="T80" fmla="*/ 0 w 123"/>
                <a:gd name="T81" fmla="*/ 0 h 170"/>
                <a:gd name="T82" fmla="*/ 0 w 123"/>
                <a:gd name="T83" fmla="*/ 0 h 170"/>
                <a:gd name="T84" fmla="*/ 0 w 123"/>
                <a:gd name="T85" fmla="*/ 0 h 170"/>
                <a:gd name="T86" fmla="*/ 0 w 123"/>
                <a:gd name="T87" fmla="*/ 0 h 170"/>
                <a:gd name="T88" fmla="*/ 0 w 123"/>
                <a:gd name="T89" fmla="*/ 0 h 170"/>
                <a:gd name="T90" fmla="*/ 0 w 123"/>
                <a:gd name="T91" fmla="*/ 0 h 170"/>
                <a:gd name="T92" fmla="*/ 0 w 123"/>
                <a:gd name="T93" fmla="*/ 0 h 170"/>
                <a:gd name="T94" fmla="*/ 0 w 123"/>
                <a:gd name="T95" fmla="*/ 0 h 170"/>
                <a:gd name="T96" fmla="*/ 0 w 123"/>
                <a:gd name="T97" fmla="*/ 0 h 170"/>
                <a:gd name="T98" fmla="*/ 0 w 123"/>
                <a:gd name="T99" fmla="*/ 0 h 170"/>
                <a:gd name="T100" fmla="*/ 0 w 123"/>
                <a:gd name="T101" fmla="*/ 0 h 170"/>
                <a:gd name="T102" fmla="*/ 0 w 123"/>
                <a:gd name="T103" fmla="*/ 0 h 170"/>
                <a:gd name="T104" fmla="*/ 0 w 123"/>
                <a:gd name="T105" fmla="*/ 0 h 170"/>
                <a:gd name="T106" fmla="*/ 0 w 123"/>
                <a:gd name="T107" fmla="*/ 0 h 170"/>
                <a:gd name="T108" fmla="*/ 0 w 123"/>
                <a:gd name="T109" fmla="*/ 0 h 170"/>
                <a:gd name="T110" fmla="*/ 0 w 123"/>
                <a:gd name="T111" fmla="*/ 0 h 170"/>
                <a:gd name="T112" fmla="*/ 0 w 123"/>
                <a:gd name="T113" fmla="*/ 0 h 17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23"/>
                <a:gd name="T172" fmla="*/ 0 h 170"/>
                <a:gd name="T173" fmla="*/ 123 w 123"/>
                <a:gd name="T174" fmla="*/ 170 h 17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23" h="170">
                  <a:moveTo>
                    <a:pt x="42" y="0"/>
                  </a:moveTo>
                  <a:lnTo>
                    <a:pt x="42" y="110"/>
                  </a:lnTo>
                  <a:lnTo>
                    <a:pt x="42" y="126"/>
                  </a:lnTo>
                  <a:lnTo>
                    <a:pt x="43" y="129"/>
                  </a:lnTo>
                  <a:lnTo>
                    <a:pt x="44" y="132"/>
                  </a:lnTo>
                  <a:lnTo>
                    <a:pt x="46" y="135"/>
                  </a:lnTo>
                  <a:lnTo>
                    <a:pt x="49" y="137"/>
                  </a:lnTo>
                  <a:lnTo>
                    <a:pt x="55" y="141"/>
                  </a:lnTo>
                  <a:lnTo>
                    <a:pt x="61" y="142"/>
                  </a:lnTo>
                  <a:lnTo>
                    <a:pt x="66" y="141"/>
                  </a:lnTo>
                  <a:lnTo>
                    <a:pt x="71" y="140"/>
                  </a:lnTo>
                  <a:lnTo>
                    <a:pt x="74" y="136"/>
                  </a:lnTo>
                  <a:lnTo>
                    <a:pt x="77" y="133"/>
                  </a:lnTo>
                  <a:lnTo>
                    <a:pt x="79" y="130"/>
                  </a:lnTo>
                  <a:lnTo>
                    <a:pt x="80" y="125"/>
                  </a:lnTo>
                  <a:lnTo>
                    <a:pt x="81" y="110"/>
                  </a:lnTo>
                  <a:lnTo>
                    <a:pt x="81" y="0"/>
                  </a:lnTo>
                  <a:lnTo>
                    <a:pt x="123" y="0"/>
                  </a:lnTo>
                  <a:lnTo>
                    <a:pt x="123" y="110"/>
                  </a:lnTo>
                  <a:lnTo>
                    <a:pt x="123" y="123"/>
                  </a:lnTo>
                  <a:lnTo>
                    <a:pt x="122" y="132"/>
                  </a:lnTo>
                  <a:lnTo>
                    <a:pt x="118" y="140"/>
                  </a:lnTo>
                  <a:lnTo>
                    <a:pt x="115" y="146"/>
                  </a:lnTo>
                  <a:lnTo>
                    <a:pt x="111" y="152"/>
                  </a:lnTo>
                  <a:lnTo>
                    <a:pt x="106" y="158"/>
                  </a:lnTo>
                  <a:lnTo>
                    <a:pt x="100" y="161"/>
                  </a:lnTo>
                  <a:lnTo>
                    <a:pt x="94" y="165"/>
                  </a:lnTo>
                  <a:lnTo>
                    <a:pt x="87" y="167"/>
                  </a:lnTo>
                  <a:lnTo>
                    <a:pt x="78" y="169"/>
                  </a:lnTo>
                  <a:lnTo>
                    <a:pt x="70" y="170"/>
                  </a:lnTo>
                  <a:lnTo>
                    <a:pt x="60" y="170"/>
                  </a:lnTo>
                  <a:lnTo>
                    <a:pt x="45" y="169"/>
                  </a:lnTo>
                  <a:lnTo>
                    <a:pt x="39" y="168"/>
                  </a:lnTo>
                  <a:lnTo>
                    <a:pt x="32" y="166"/>
                  </a:lnTo>
                  <a:lnTo>
                    <a:pt x="27" y="164"/>
                  </a:lnTo>
                  <a:lnTo>
                    <a:pt x="22" y="161"/>
                  </a:lnTo>
                  <a:lnTo>
                    <a:pt x="16" y="157"/>
                  </a:lnTo>
                  <a:lnTo>
                    <a:pt x="12" y="152"/>
                  </a:lnTo>
                  <a:lnTo>
                    <a:pt x="8" y="147"/>
                  </a:lnTo>
                  <a:lnTo>
                    <a:pt x="5" y="142"/>
                  </a:lnTo>
                  <a:lnTo>
                    <a:pt x="2" y="135"/>
                  </a:lnTo>
                  <a:lnTo>
                    <a:pt x="1" y="129"/>
                  </a:lnTo>
                  <a:lnTo>
                    <a:pt x="0" y="118"/>
                  </a:lnTo>
                  <a:lnTo>
                    <a:pt x="0" y="106"/>
                  </a:lnTo>
                  <a:lnTo>
                    <a:pt x="0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038" name="AutoShape 15"/>
            <p:cNvSpPr>
              <a:spLocks noChangeArrowheads="1"/>
            </p:cNvSpPr>
            <p:nvPr/>
          </p:nvSpPr>
          <p:spPr bwMode="auto">
            <a:xfrm>
              <a:off x="5087" y="4239"/>
              <a:ext cx="25" cy="29"/>
            </a:xfrm>
            <a:custGeom>
              <a:avLst/>
              <a:gdLst>
                <a:gd name="T0" fmla="*/ 0 w 107"/>
                <a:gd name="T1" fmla="*/ 0 h 122"/>
                <a:gd name="T2" fmla="*/ 0 w 107"/>
                <a:gd name="T3" fmla="*/ 0 h 122"/>
                <a:gd name="T4" fmla="*/ 0 w 107"/>
                <a:gd name="T5" fmla="*/ 0 h 122"/>
                <a:gd name="T6" fmla="*/ 0 w 107"/>
                <a:gd name="T7" fmla="*/ 0 h 122"/>
                <a:gd name="T8" fmla="*/ 0 w 107"/>
                <a:gd name="T9" fmla="*/ 0 h 122"/>
                <a:gd name="T10" fmla="*/ 0 w 107"/>
                <a:gd name="T11" fmla="*/ 0 h 122"/>
                <a:gd name="T12" fmla="*/ 0 w 107"/>
                <a:gd name="T13" fmla="*/ 0 h 122"/>
                <a:gd name="T14" fmla="*/ 0 w 107"/>
                <a:gd name="T15" fmla="*/ 0 h 122"/>
                <a:gd name="T16" fmla="*/ 0 w 107"/>
                <a:gd name="T17" fmla="*/ 0 h 122"/>
                <a:gd name="T18" fmla="*/ 0 w 107"/>
                <a:gd name="T19" fmla="*/ 0 h 122"/>
                <a:gd name="T20" fmla="*/ 0 w 107"/>
                <a:gd name="T21" fmla="*/ 0 h 122"/>
                <a:gd name="T22" fmla="*/ 0 w 107"/>
                <a:gd name="T23" fmla="*/ 0 h 122"/>
                <a:gd name="T24" fmla="*/ 0 w 107"/>
                <a:gd name="T25" fmla="*/ 0 h 122"/>
                <a:gd name="T26" fmla="*/ 0 w 107"/>
                <a:gd name="T27" fmla="*/ 0 h 122"/>
                <a:gd name="T28" fmla="*/ 0 w 107"/>
                <a:gd name="T29" fmla="*/ 0 h 122"/>
                <a:gd name="T30" fmla="*/ 0 w 107"/>
                <a:gd name="T31" fmla="*/ 0 h 122"/>
                <a:gd name="T32" fmla="*/ 0 w 107"/>
                <a:gd name="T33" fmla="*/ 0 h 122"/>
                <a:gd name="T34" fmla="*/ 0 w 107"/>
                <a:gd name="T35" fmla="*/ 0 h 122"/>
                <a:gd name="T36" fmla="*/ 0 w 107"/>
                <a:gd name="T37" fmla="*/ 0 h 122"/>
                <a:gd name="T38" fmla="*/ 0 w 107"/>
                <a:gd name="T39" fmla="*/ 0 h 122"/>
                <a:gd name="T40" fmla="*/ 0 w 107"/>
                <a:gd name="T41" fmla="*/ 0 h 122"/>
                <a:gd name="T42" fmla="*/ 0 w 107"/>
                <a:gd name="T43" fmla="*/ 0 h 122"/>
                <a:gd name="T44" fmla="*/ 0 w 107"/>
                <a:gd name="T45" fmla="*/ 0 h 122"/>
                <a:gd name="T46" fmla="*/ 0 w 107"/>
                <a:gd name="T47" fmla="*/ 0 h 122"/>
                <a:gd name="T48" fmla="*/ 0 w 107"/>
                <a:gd name="T49" fmla="*/ 0 h 122"/>
                <a:gd name="T50" fmla="*/ 0 w 107"/>
                <a:gd name="T51" fmla="*/ 0 h 122"/>
                <a:gd name="T52" fmla="*/ 0 w 107"/>
                <a:gd name="T53" fmla="*/ 0 h 122"/>
                <a:gd name="T54" fmla="*/ 0 w 107"/>
                <a:gd name="T55" fmla="*/ 0 h 122"/>
                <a:gd name="T56" fmla="*/ 0 w 107"/>
                <a:gd name="T57" fmla="*/ 0 h 122"/>
                <a:gd name="T58" fmla="*/ 0 w 107"/>
                <a:gd name="T59" fmla="*/ 0 h 122"/>
                <a:gd name="T60" fmla="*/ 0 w 107"/>
                <a:gd name="T61" fmla="*/ 0 h 122"/>
                <a:gd name="T62" fmla="*/ 0 w 107"/>
                <a:gd name="T63" fmla="*/ 0 h 122"/>
                <a:gd name="T64" fmla="*/ 0 w 107"/>
                <a:gd name="T65" fmla="*/ 0 h 122"/>
                <a:gd name="T66" fmla="*/ 0 w 107"/>
                <a:gd name="T67" fmla="*/ 0 h 122"/>
                <a:gd name="T68" fmla="*/ 0 w 107"/>
                <a:gd name="T69" fmla="*/ 0 h 12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7"/>
                <a:gd name="T106" fmla="*/ 0 h 122"/>
                <a:gd name="T107" fmla="*/ 107 w 107"/>
                <a:gd name="T108" fmla="*/ 122 h 12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7" h="122">
                  <a:moveTo>
                    <a:pt x="38" y="4"/>
                  </a:moveTo>
                  <a:lnTo>
                    <a:pt x="38" y="18"/>
                  </a:lnTo>
                  <a:lnTo>
                    <a:pt x="47" y="11"/>
                  </a:lnTo>
                  <a:lnTo>
                    <a:pt x="58" y="5"/>
                  </a:lnTo>
                  <a:lnTo>
                    <a:pt x="67" y="2"/>
                  </a:lnTo>
                  <a:lnTo>
                    <a:pt x="78" y="0"/>
                  </a:lnTo>
                  <a:lnTo>
                    <a:pt x="84" y="1"/>
                  </a:lnTo>
                  <a:lnTo>
                    <a:pt x="92" y="4"/>
                  </a:lnTo>
                  <a:lnTo>
                    <a:pt x="97" y="8"/>
                  </a:lnTo>
                  <a:lnTo>
                    <a:pt x="101" y="15"/>
                  </a:lnTo>
                  <a:lnTo>
                    <a:pt x="104" y="20"/>
                  </a:lnTo>
                  <a:lnTo>
                    <a:pt x="105" y="28"/>
                  </a:lnTo>
                  <a:lnTo>
                    <a:pt x="106" y="36"/>
                  </a:lnTo>
                  <a:lnTo>
                    <a:pt x="107" y="47"/>
                  </a:lnTo>
                  <a:lnTo>
                    <a:pt x="107" y="122"/>
                  </a:lnTo>
                  <a:lnTo>
                    <a:pt x="68" y="122"/>
                  </a:lnTo>
                  <a:lnTo>
                    <a:pt x="68" y="47"/>
                  </a:lnTo>
                  <a:lnTo>
                    <a:pt x="68" y="39"/>
                  </a:lnTo>
                  <a:lnTo>
                    <a:pt x="65" y="35"/>
                  </a:lnTo>
                  <a:lnTo>
                    <a:pt x="62" y="32"/>
                  </a:lnTo>
                  <a:lnTo>
                    <a:pt x="57" y="31"/>
                  </a:lnTo>
                  <a:lnTo>
                    <a:pt x="51" y="32"/>
                  </a:lnTo>
                  <a:lnTo>
                    <a:pt x="47" y="33"/>
                  </a:lnTo>
                  <a:lnTo>
                    <a:pt x="43" y="36"/>
                  </a:lnTo>
                  <a:lnTo>
                    <a:pt x="38" y="40"/>
                  </a:lnTo>
                  <a:lnTo>
                    <a:pt x="38" y="122"/>
                  </a:lnTo>
                  <a:lnTo>
                    <a:pt x="0" y="122"/>
                  </a:lnTo>
                  <a:lnTo>
                    <a:pt x="0" y="4"/>
                  </a:lnTo>
                  <a:lnTo>
                    <a:pt x="38" y="4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039" name="AutoShape 16"/>
            <p:cNvSpPr>
              <a:spLocks noChangeArrowheads="1"/>
            </p:cNvSpPr>
            <p:nvPr/>
          </p:nvSpPr>
          <p:spPr bwMode="auto">
            <a:xfrm>
              <a:off x="5118" y="4229"/>
              <a:ext cx="9" cy="39"/>
            </a:xfrm>
            <a:custGeom>
              <a:avLst/>
              <a:gdLst>
                <a:gd name="T0" fmla="*/ 0 w 39"/>
                <a:gd name="T1" fmla="*/ 0 h 167"/>
                <a:gd name="T2" fmla="*/ 0 w 39"/>
                <a:gd name="T3" fmla="*/ 0 h 167"/>
                <a:gd name="T4" fmla="*/ 0 w 39"/>
                <a:gd name="T5" fmla="*/ 0 h 167"/>
                <a:gd name="T6" fmla="*/ 0 w 39"/>
                <a:gd name="T7" fmla="*/ 0 h 167"/>
                <a:gd name="T8" fmla="*/ 0 w 39"/>
                <a:gd name="T9" fmla="*/ 0 h 167"/>
                <a:gd name="T10" fmla="*/ 0 w 39"/>
                <a:gd name="T11" fmla="*/ 0 h 167"/>
                <a:gd name="T12" fmla="*/ 0 w 39"/>
                <a:gd name="T13" fmla="*/ 0 h 167"/>
                <a:gd name="T14" fmla="*/ 0 w 39"/>
                <a:gd name="T15" fmla="*/ 0 h 167"/>
                <a:gd name="T16" fmla="*/ 0 w 39"/>
                <a:gd name="T17" fmla="*/ 0 h 167"/>
                <a:gd name="T18" fmla="*/ 0 w 39"/>
                <a:gd name="T19" fmla="*/ 0 h 1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9"/>
                <a:gd name="T31" fmla="*/ 0 h 167"/>
                <a:gd name="T32" fmla="*/ 39 w 39"/>
                <a:gd name="T33" fmla="*/ 167 h 16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9" h="167">
                  <a:moveTo>
                    <a:pt x="39" y="0"/>
                  </a:moveTo>
                  <a:lnTo>
                    <a:pt x="39" y="34"/>
                  </a:lnTo>
                  <a:lnTo>
                    <a:pt x="0" y="34"/>
                  </a:lnTo>
                  <a:lnTo>
                    <a:pt x="0" y="0"/>
                  </a:lnTo>
                  <a:lnTo>
                    <a:pt x="39" y="0"/>
                  </a:lnTo>
                  <a:close/>
                  <a:moveTo>
                    <a:pt x="39" y="49"/>
                  </a:moveTo>
                  <a:lnTo>
                    <a:pt x="39" y="167"/>
                  </a:lnTo>
                  <a:lnTo>
                    <a:pt x="0" y="167"/>
                  </a:lnTo>
                  <a:lnTo>
                    <a:pt x="0" y="49"/>
                  </a:lnTo>
                  <a:lnTo>
                    <a:pt x="39" y="49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040" name="AutoShape 17"/>
            <p:cNvSpPr>
              <a:spLocks noChangeArrowheads="1"/>
            </p:cNvSpPr>
            <p:nvPr/>
          </p:nvSpPr>
          <p:spPr bwMode="auto">
            <a:xfrm>
              <a:off x="5129" y="4240"/>
              <a:ext cx="27" cy="28"/>
            </a:xfrm>
            <a:custGeom>
              <a:avLst/>
              <a:gdLst>
                <a:gd name="T0" fmla="*/ 0 w 115"/>
                <a:gd name="T1" fmla="*/ 0 h 118"/>
                <a:gd name="T2" fmla="*/ 0 w 115"/>
                <a:gd name="T3" fmla="*/ 0 h 118"/>
                <a:gd name="T4" fmla="*/ 0 w 115"/>
                <a:gd name="T5" fmla="*/ 0 h 118"/>
                <a:gd name="T6" fmla="*/ 0 w 115"/>
                <a:gd name="T7" fmla="*/ 0 h 118"/>
                <a:gd name="T8" fmla="*/ 0 w 115"/>
                <a:gd name="T9" fmla="*/ 0 h 118"/>
                <a:gd name="T10" fmla="*/ 0 w 115"/>
                <a:gd name="T11" fmla="*/ 0 h 118"/>
                <a:gd name="T12" fmla="*/ 0 w 115"/>
                <a:gd name="T13" fmla="*/ 0 h 118"/>
                <a:gd name="T14" fmla="*/ 0 w 115"/>
                <a:gd name="T15" fmla="*/ 0 h 118"/>
                <a:gd name="T16" fmla="*/ 0 w 115"/>
                <a:gd name="T17" fmla="*/ 0 h 118"/>
                <a:gd name="T18" fmla="*/ 0 w 115"/>
                <a:gd name="T19" fmla="*/ 0 h 118"/>
                <a:gd name="T20" fmla="*/ 0 w 115"/>
                <a:gd name="T21" fmla="*/ 0 h 118"/>
                <a:gd name="T22" fmla="*/ 0 w 115"/>
                <a:gd name="T23" fmla="*/ 0 h 118"/>
                <a:gd name="T24" fmla="*/ 0 w 115"/>
                <a:gd name="T25" fmla="*/ 0 h 118"/>
                <a:gd name="T26" fmla="*/ 0 w 115"/>
                <a:gd name="T27" fmla="*/ 0 h 11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15"/>
                <a:gd name="T43" fmla="*/ 0 h 118"/>
                <a:gd name="T44" fmla="*/ 115 w 115"/>
                <a:gd name="T45" fmla="*/ 118 h 11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15" h="118">
                  <a:moveTo>
                    <a:pt x="115" y="0"/>
                  </a:moveTo>
                  <a:lnTo>
                    <a:pt x="80" y="118"/>
                  </a:lnTo>
                  <a:lnTo>
                    <a:pt x="38" y="118"/>
                  </a:lnTo>
                  <a:lnTo>
                    <a:pt x="0" y="0"/>
                  </a:lnTo>
                  <a:lnTo>
                    <a:pt x="42" y="0"/>
                  </a:lnTo>
                  <a:lnTo>
                    <a:pt x="53" y="48"/>
                  </a:lnTo>
                  <a:lnTo>
                    <a:pt x="58" y="69"/>
                  </a:lnTo>
                  <a:lnTo>
                    <a:pt x="61" y="89"/>
                  </a:lnTo>
                  <a:lnTo>
                    <a:pt x="63" y="69"/>
                  </a:lnTo>
                  <a:lnTo>
                    <a:pt x="67" y="46"/>
                  </a:lnTo>
                  <a:lnTo>
                    <a:pt x="77" y="0"/>
                  </a:lnTo>
                  <a:lnTo>
                    <a:pt x="115" y="0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041" name="AutoShape 18"/>
            <p:cNvSpPr>
              <a:spLocks noChangeArrowheads="1"/>
            </p:cNvSpPr>
            <p:nvPr/>
          </p:nvSpPr>
          <p:spPr bwMode="auto">
            <a:xfrm>
              <a:off x="5156" y="4239"/>
              <a:ext cx="26" cy="29"/>
            </a:xfrm>
            <a:custGeom>
              <a:avLst/>
              <a:gdLst>
                <a:gd name="T0" fmla="*/ 0 w 110"/>
                <a:gd name="T1" fmla="*/ 0 h 124"/>
                <a:gd name="T2" fmla="*/ 0 w 110"/>
                <a:gd name="T3" fmla="*/ 0 h 124"/>
                <a:gd name="T4" fmla="*/ 0 w 110"/>
                <a:gd name="T5" fmla="*/ 0 h 124"/>
                <a:gd name="T6" fmla="*/ 0 w 110"/>
                <a:gd name="T7" fmla="*/ 0 h 124"/>
                <a:gd name="T8" fmla="*/ 0 w 110"/>
                <a:gd name="T9" fmla="*/ 0 h 124"/>
                <a:gd name="T10" fmla="*/ 0 w 110"/>
                <a:gd name="T11" fmla="*/ 0 h 124"/>
                <a:gd name="T12" fmla="*/ 0 w 110"/>
                <a:gd name="T13" fmla="*/ 0 h 124"/>
                <a:gd name="T14" fmla="*/ 0 w 110"/>
                <a:gd name="T15" fmla="*/ 0 h 124"/>
                <a:gd name="T16" fmla="*/ 0 w 110"/>
                <a:gd name="T17" fmla="*/ 0 h 124"/>
                <a:gd name="T18" fmla="*/ 0 w 110"/>
                <a:gd name="T19" fmla="*/ 0 h 124"/>
                <a:gd name="T20" fmla="*/ 0 w 110"/>
                <a:gd name="T21" fmla="*/ 0 h 124"/>
                <a:gd name="T22" fmla="*/ 0 w 110"/>
                <a:gd name="T23" fmla="*/ 0 h 124"/>
                <a:gd name="T24" fmla="*/ 0 w 110"/>
                <a:gd name="T25" fmla="*/ 0 h 124"/>
                <a:gd name="T26" fmla="*/ 0 w 110"/>
                <a:gd name="T27" fmla="*/ 0 h 124"/>
                <a:gd name="T28" fmla="*/ 0 w 110"/>
                <a:gd name="T29" fmla="*/ 0 h 124"/>
                <a:gd name="T30" fmla="*/ 0 w 110"/>
                <a:gd name="T31" fmla="*/ 0 h 124"/>
                <a:gd name="T32" fmla="*/ 0 w 110"/>
                <a:gd name="T33" fmla="*/ 0 h 124"/>
                <a:gd name="T34" fmla="*/ 0 w 110"/>
                <a:gd name="T35" fmla="*/ 0 h 124"/>
                <a:gd name="T36" fmla="*/ 0 w 110"/>
                <a:gd name="T37" fmla="*/ 0 h 124"/>
                <a:gd name="T38" fmla="*/ 0 w 110"/>
                <a:gd name="T39" fmla="*/ 0 h 124"/>
                <a:gd name="T40" fmla="*/ 0 w 110"/>
                <a:gd name="T41" fmla="*/ 0 h 124"/>
                <a:gd name="T42" fmla="*/ 0 w 110"/>
                <a:gd name="T43" fmla="*/ 0 h 124"/>
                <a:gd name="T44" fmla="*/ 0 w 110"/>
                <a:gd name="T45" fmla="*/ 0 h 124"/>
                <a:gd name="T46" fmla="*/ 0 w 110"/>
                <a:gd name="T47" fmla="*/ 0 h 124"/>
                <a:gd name="T48" fmla="*/ 0 w 110"/>
                <a:gd name="T49" fmla="*/ 0 h 124"/>
                <a:gd name="T50" fmla="*/ 0 w 110"/>
                <a:gd name="T51" fmla="*/ 0 h 124"/>
                <a:gd name="T52" fmla="*/ 0 w 110"/>
                <a:gd name="T53" fmla="*/ 0 h 124"/>
                <a:gd name="T54" fmla="*/ 0 w 110"/>
                <a:gd name="T55" fmla="*/ 0 h 124"/>
                <a:gd name="T56" fmla="*/ 0 w 110"/>
                <a:gd name="T57" fmla="*/ 0 h 124"/>
                <a:gd name="T58" fmla="*/ 0 w 110"/>
                <a:gd name="T59" fmla="*/ 0 h 124"/>
                <a:gd name="T60" fmla="*/ 0 w 110"/>
                <a:gd name="T61" fmla="*/ 0 h 124"/>
                <a:gd name="T62" fmla="*/ 0 w 110"/>
                <a:gd name="T63" fmla="*/ 0 h 124"/>
                <a:gd name="T64" fmla="*/ 0 w 110"/>
                <a:gd name="T65" fmla="*/ 0 h 124"/>
                <a:gd name="T66" fmla="*/ 0 w 110"/>
                <a:gd name="T67" fmla="*/ 0 h 124"/>
                <a:gd name="T68" fmla="*/ 0 w 110"/>
                <a:gd name="T69" fmla="*/ 0 h 124"/>
                <a:gd name="T70" fmla="*/ 0 w 110"/>
                <a:gd name="T71" fmla="*/ 0 h 124"/>
                <a:gd name="T72" fmla="*/ 0 w 110"/>
                <a:gd name="T73" fmla="*/ 0 h 124"/>
                <a:gd name="T74" fmla="*/ 0 w 110"/>
                <a:gd name="T75" fmla="*/ 0 h 124"/>
                <a:gd name="T76" fmla="*/ 0 w 110"/>
                <a:gd name="T77" fmla="*/ 0 h 124"/>
                <a:gd name="T78" fmla="*/ 0 w 110"/>
                <a:gd name="T79" fmla="*/ 0 h 124"/>
                <a:gd name="T80" fmla="*/ 0 w 110"/>
                <a:gd name="T81" fmla="*/ 0 h 124"/>
                <a:gd name="T82" fmla="*/ 0 w 110"/>
                <a:gd name="T83" fmla="*/ 0 h 12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10"/>
                <a:gd name="T127" fmla="*/ 0 h 124"/>
                <a:gd name="T128" fmla="*/ 110 w 110"/>
                <a:gd name="T129" fmla="*/ 124 h 12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10" h="124">
                  <a:moveTo>
                    <a:pt x="40" y="50"/>
                  </a:moveTo>
                  <a:lnTo>
                    <a:pt x="75" y="50"/>
                  </a:lnTo>
                  <a:lnTo>
                    <a:pt x="74" y="43"/>
                  </a:lnTo>
                  <a:lnTo>
                    <a:pt x="73" y="36"/>
                  </a:lnTo>
                  <a:lnTo>
                    <a:pt x="69" y="32"/>
                  </a:lnTo>
                  <a:lnTo>
                    <a:pt x="66" y="29"/>
                  </a:lnTo>
                  <a:lnTo>
                    <a:pt x="62" y="28"/>
                  </a:lnTo>
                  <a:lnTo>
                    <a:pt x="58" y="27"/>
                  </a:lnTo>
                  <a:lnTo>
                    <a:pt x="52" y="28"/>
                  </a:lnTo>
                  <a:lnTo>
                    <a:pt x="48" y="30"/>
                  </a:lnTo>
                  <a:lnTo>
                    <a:pt x="45" y="33"/>
                  </a:lnTo>
                  <a:lnTo>
                    <a:pt x="42" y="38"/>
                  </a:lnTo>
                  <a:lnTo>
                    <a:pt x="41" y="44"/>
                  </a:lnTo>
                  <a:lnTo>
                    <a:pt x="40" y="50"/>
                  </a:lnTo>
                  <a:close/>
                  <a:moveTo>
                    <a:pt x="75" y="84"/>
                  </a:moveTo>
                  <a:lnTo>
                    <a:pt x="110" y="87"/>
                  </a:lnTo>
                  <a:lnTo>
                    <a:pt x="107" y="96"/>
                  </a:lnTo>
                  <a:lnTo>
                    <a:pt x="103" y="103"/>
                  </a:lnTo>
                  <a:lnTo>
                    <a:pt x="98" y="111"/>
                  </a:lnTo>
                  <a:lnTo>
                    <a:pt x="92" y="116"/>
                  </a:lnTo>
                  <a:lnTo>
                    <a:pt x="84" y="119"/>
                  </a:lnTo>
                  <a:lnTo>
                    <a:pt x="77" y="122"/>
                  </a:lnTo>
                  <a:lnTo>
                    <a:pt x="67" y="124"/>
                  </a:lnTo>
                  <a:lnTo>
                    <a:pt x="57" y="124"/>
                  </a:lnTo>
                  <a:lnTo>
                    <a:pt x="43" y="123"/>
                  </a:lnTo>
                  <a:lnTo>
                    <a:pt x="36" y="122"/>
                  </a:lnTo>
                  <a:lnTo>
                    <a:pt x="31" y="120"/>
                  </a:lnTo>
                  <a:lnTo>
                    <a:pt x="26" y="118"/>
                  </a:lnTo>
                  <a:lnTo>
                    <a:pt x="22" y="115"/>
                  </a:lnTo>
                  <a:lnTo>
                    <a:pt x="17" y="111"/>
                  </a:lnTo>
                  <a:lnTo>
                    <a:pt x="13" y="107"/>
                  </a:lnTo>
                  <a:lnTo>
                    <a:pt x="8" y="98"/>
                  </a:lnTo>
                  <a:lnTo>
                    <a:pt x="3" y="88"/>
                  </a:lnTo>
                  <a:lnTo>
                    <a:pt x="1" y="77"/>
                  </a:lnTo>
                  <a:lnTo>
                    <a:pt x="0" y="64"/>
                  </a:lnTo>
                  <a:lnTo>
                    <a:pt x="1" y="51"/>
                  </a:lnTo>
                  <a:lnTo>
                    <a:pt x="3" y="38"/>
                  </a:lnTo>
                  <a:lnTo>
                    <a:pt x="8" y="28"/>
                  </a:lnTo>
                  <a:lnTo>
                    <a:pt x="13" y="19"/>
                  </a:lnTo>
                  <a:lnTo>
                    <a:pt x="17" y="14"/>
                  </a:lnTo>
                  <a:lnTo>
                    <a:pt x="22" y="11"/>
                  </a:lnTo>
                  <a:lnTo>
                    <a:pt x="27" y="6"/>
                  </a:lnTo>
                  <a:lnTo>
                    <a:pt x="33" y="4"/>
                  </a:lnTo>
                  <a:lnTo>
                    <a:pt x="45" y="1"/>
                  </a:lnTo>
                  <a:lnTo>
                    <a:pt x="57" y="0"/>
                  </a:lnTo>
                  <a:lnTo>
                    <a:pt x="68" y="0"/>
                  </a:lnTo>
                  <a:lnTo>
                    <a:pt x="78" y="3"/>
                  </a:lnTo>
                  <a:lnTo>
                    <a:pt x="86" y="7"/>
                  </a:lnTo>
                  <a:lnTo>
                    <a:pt x="94" y="14"/>
                  </a:lnTo>
                  <a:lnTo>
                    <a:pt x="99" y="20"/>
                  </a:lnTo>
                  <a:lnTo>
                    <a:pt x="103" y="28"/>
                  </a:lnTo>
                  <a:lnTo>
                    <a:pt x="107" y="35"/>
                  </a:lnTo>
                  <a:lnTo>
                    <a:pt x="109" y="44"/>
                  </a:lnTo>
                  <a:lnTo>
                    <a:pt x="110" y="70"/>
                  </a:lnTo>
                  <a:lnTo>
                    <a:pt x="40" y="70"/>
                  </a:lnTo>
                  <a:lnTo>
                    <a:pt x="41" y="80"/>
                  </a:lnTo>
                  <a:lnTo>
                    <a:pt x="42" y="86"/>
                  </a:lnTo>
                  <a:lnTo>
                    <a:pt x="44" y="91"/>
                  </a:lnTo>
                  <a:lnTo>
                    <a:pt x="48" y="95"/>
                  </a:lnTo>
                  <a:lnTo>
                    <a:pt x="52" y="97"/>
                  </a:lnTo>
                  <a:lnTo>
                    <a:pt x="58" y="98"/>
                  </a:lnTo>
                  <a:lnTo>
                    <a:pt x="64" y="97"/>
                  </a:lnTo>
                  <a:lnTo>
                    <a:pt x="68" y="95"/>
                  </a:lnTo>
                  <a:lnTo>
                    <a:pt x="73" y="90"/>
                  </a:lnTo>
                  <a:lnTo>
                    <a:pt x="75" y="84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042" name="AutoShape 19"/>
            <p:cNvSpPr>
              <a:spLocks noChangeArrowheads="1"/>
            </p:cNvSpPr>
            <p:nvPr/>
          </p:nvSpPr>
          <p:spPr bwMode="auto">
            <a:xfrm>
              <a:off x="5187" y="4239"/>
              <a:ext cx="19" cy="29"/>
            </a:xfrm>
            <a:custGeom>
              <a:avLst/>
              <a:gdLst>
                <a:gd name="T0" fmla="*/ 0 w 81"/>
                <a:gd name="T1" fmla="*/ 0 h 121"/>
                <a:gd name="T2" fmla="*/ 0 w 81"/>
                <a:gd name="T3" fmla="*/ 0 h 121"/>
                <a:gd name="T4" fmla="*/ 0 w 81"/>
                <a:gd name="T5" fmla="*/ 0 h 121"/>
                <a:gd name="T6" fmla="*/ 0 w 81"/>
                <a:gd name="T7" fmla="*/ 0 h 121"/>
                <a:gd name="T8" fmla="*/ 0 w 81"/>
                <a:gd name="T9" fmla="*/ 0 h 121"/>
                <a:gd name="T10" fmla="*/ 0 w 81"/>
                <a:gd name="T11" fmla="*/ 0 h 121"/>
                <a:gd name="T12" fmla="*/ 0 w 81"/>
                <a:gd name="T13" fmla="*/ 0 h 121"/>
                <a:gd name="T14" fmla="*/ 0 w 81"/>
                <a:gd name="T15" fmla="*/ 0 h 121"/>
                <a:gd name="T16" fmla="*/ 0 w 81"/>
                <a:gd name="T17" fmla="*/ 0 h 121"/>
                <a:gd name="T18" fmla="*/ 0 w 81"/>
                <a:gd name="T19" fmla="*/ 0 h 121"/>
                <a:gd name="T20" fmla="*/ 0 w 81"/>
                <a:gd name="T21" fmla="*/ 0 h 121"/>
                <a:gd name="T22" fmla="*/ 0 w 81"/>
                <a:gd name="T23" fmla="*/ 0 h 121"/>
                <a:gd name="T24" fmla="*/ 0 w 81"/>
                <a:gd name="T25" fmla="*/ 0 h 121"/>
                <a:gd name="T26" fmla="*/ 0 w 81"/>
                <a:gd name="T27" fmla="*/ 0 h 121"/>
                <a:gd name="T28" fmla="*/ 0 w 81"/>
                <a:gd name="T29" fmla="*/ 0 h 121"/>
                <a:gd name="T30" fmla="*/ 0 w 81"/>
                <a:gd name="T31" fmla="*/ 0 h 121"/>
                <a:gd name="T32" fmla="*/ 0 w 81"/>
                <a:gd name="T33" fmla="*/ 0 h 121"/>
                <a:gd name="T34" fmla="*/ 0 w 81"/>
                <a:gd name="T35" fmla="*/ 0 h 121"/>
                <a:gd name="T36" fmla="*/ 0 w 81"/>
                <a:gd name="T37" fmla="*/ 0 h 121"/>
                <a:gd name="T38" fmla="*/ 0 w 81"/>
                <a:gd name="T39" fmla="*/ 0 h 121"/>
                <a:gd name="T40" fmla="*/ 0 w 81"/>
                <a:gd name="T41" fmla="*/ 0 h 121"/>
                <a:gd name="T42" fmla="*/ 0 w 81"/>
                <a:gd name="T43" fmla="*/ 0 h 121"/>
                <a:gd name="T44" fmla="*/ 0 w 81"/>
                <a:gd name="T45" fmla="*/ 0 h 121"/>
                <a:gd name="T46" fmla="*/ 0 w 81"/>
                <a:gd name="T47" fmla="*/ 0 h 121"/>
                <a:gd name="T48" fmla="*/ 0 w 81"/>
                <a:gd name="T49" fmla="*/ 0 h 121"/>
                <a:gd name="T50" fmla="*/ 0 w 81"/>
                <a:gd name="T51" fmla="*/ 0 h 121"/>
                <a:gd name="T52" fmla="*/ 0 w 81"/>
                <a:gd name="T53" fmla="*/ 0 h 121"/>
                <a:gd name="T54" fmla="*/ 0 w 81"/>
                <a:gd name="T55" fmla="*/ 0 h 121"/>
                <a:gd name="T56" fmla="*/ 0 w 81"/>
                <a:gd name="T57" fmla="*/ 0 h 121"/>
                <a:gd name="T58" fmla="*/ 0 w 81"/>
                <a:gd name="T59" fmla="*/ 0 h 121"/>
                <a:gd name="T60" fmla="*/ 0 w 81"/>
                <a:gd name="T61" fmla="*/ 0 h 121"/>
                <a:gd name="T62" fmla="*/ 0 w 81"/>
                <a:gd name="T63" fmla="*/ 0 h 121"/>
                <a:gd name="T64" fmla="*/ 0 w 81"/>
                <a:gd name="T65" fmla="*/ 0 h 121"/>
                <a:gd name="T66" fmla="*/ 0 w 81"/>
                <a:gd name="T67" fmla="*/ 0 h 12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81"/>
                <a:gd name="T103" fmla="*/ 0 h 121"/>
                <a:gd name="T104" fmla="*/ 81 w 81"/>
                <a:gd name="T105" fmla="*/ 121 h 121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81" h="121">
                  <a:moveTo>
                    <a:pt x="81" y="1"/>
                  </a:moveTo>
                  <a:lnTo>
                    <a:pt x="81" y="36"/>
                  </a:lnTo>
                  <a:lnTo>
                    <a:pt x="73" y="35"/>
                  </a:lnTo>
                  <a:lnTo>
                    <a:pt x="66" y="36"/>
                  </a:lnTo>
                  <a:lnTo>
                    <a:pt x="60" y="37"/>
                  </a:lnTo>
                  <a:lnTo>
                    <a:pt x="54" y="39"/>
                  </a:lnTo>
                  <a:lnTo>
                    <a:pt x="49" y="44"/>
                  </a:lnTo>
                  <a:lnTo>
                    <a:pt x="43" y="49"/>
                  </a:lnTo>
                  <a:lnTo>
                    <a:pt x="37" y="56"/>
                  </a:lnTo>
                  <a:lnTo>
                    <a:pt x="37" y="121"/>
                  </a:lnTo>
                  <a:lnTo>
                    <a:pt x="0" y="121"/>
                  </a:lnTo>
                  <a:lnTo>
                    <a:pt x="0" y="3"/>
                  </a:lnTo>
                  <a:lnTo>
                    <a:pt x="37" y="3"/>
                  </a:lnTo>
                  <a:lnTo>
                    <a:pt x="37" y="14"/>
                  </a:lnTo>
                  <a:lnTo>
                    <a:pt x="37" y="17"/>
                  </a:lnTo>
                  <a:lnTo>
                    <a:pt x="37" y="20"/>
                  </a:lnTo>
                  <a:lnTo>
                    <a:pt x="37" y="28"/>
                  </a:lnTo>
                  <a:lnTo>
                    <a:pt x="43" y="19"/>
                  </a:lnTo>
                  <a:lnTo>
                    <a:pt x="49" y="12"/>
                  </a:lnTo>
                  <a:lnTo>
                    <a:pt x="55" y="7"/>
                  </a:lnTo>
                  <a:lnTo>
                    <a:pt x="62" y="3"/>
                  </a:lnTo>
                  <a:lnTo>
                    <a:pt x="68" y="1"/>
                  </a:lnTo>
                  <a:lnTo>
                    <a:pt x="76" y="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043" name="AutoShape 20"/>
            <p:cNvSpPr>
              <a:spLocks noChangeArrowheads="1"/>
            </p:cNvSpPr>
            <p:nvPr/>
          </p:nvSpPr>
          <p:spPr bwMode="auto">
            <a:xfrm>
              <a:off x="5209" y="4239"/>
              <a:ext cx="22" cy="29"/>
            </a:xfrm>
            <a:custGeom>
              <a:avLst/>
              <a:gdLst>
                <a:gd name="T0" fmla="*/ 0 w 94"/>
                <a:gd name="T1" fmla="*/ 0 h 125"/>
                <a:gd name="T2" fmla="*/ 0 w 94"/>
                <a:gd name="T3" fmla="*/ 0 h 125"/>
                <a:gd name="T4" fmla="*/ 0 w 94"/>
                <a:gd name="T5" fmla="*/ 0 h 125"/>
                <a:gd name="T6" fmla="*/ 0 w 94"/>
                <a:gd name="T7" fmla="*/ 0 h 125"/>
                <a:gd name="T8" fmla="*/ 0 w 94"/>
                <a:gd name="T9" fmla="*/ 0 h 125"/>
                <a:gd name="T10" fmla="*/ 0 w 94"/>
                <a:gd name="T11" fmla="*/ 0 h 125"/>
                <a:gd name="T12" fmla="*/ 0 w 94"/>
                <a:gd name="T13" fmla="*/ 0 h 125"/>
                <a:gd name="T14" fmla="*/ 0 w 94"/>
                <a:gd name="T15" fmla="*/ 0 h 125"/>
                <a:gd name="T16" fmla="*/ 0 w 94"/>
                <a:gd name="T17" fmla="*/ 0 h 125"/>
                <a:gd name="T18" fmla="*/ 0 w 94"/>
                <a:gd name="T19" fmla="*/ 0 h 125"/>
                <a:gd name="T20" fmla="*/ 0 w 94"/>
                <a:gd name="T21" fmla="*/ 0 h 125"/>
                <a:gd name="T22" fmla="*/ 0 w 94"/>
                <a:gd name="T23" fmla="*/ 0 h 125"/>
                <a:gd name="T24" fmla="*/ 0 w 94"/>
                <a:gd name="T25" fmla="*/ 0 h 125"/>
                <a:gd name="T26" fmla="*/ 0 w 94"/>
                <a:gd name="T27" fmla="*/ 0 h 125"/>
                <a:gd name="T28" fmla="*/ 0 w 94"/>
                <a:gd name="T29" fmla="*/ 0 h 125"/>
                <a:gd name="T30" fmla="*/ 0 w 94"/>
                <a:gd name="T31" fmla="*/ 0 h 125"/>
                <a:gd name="T32" fmla="*/ 0 w 94"/>
                <a:gd name="T33" fmla="*/ 0 h 125"/>
                <a:gd name="T34" fmla="*/ 0 w 94"/>
                <a:gd name="T35" fmla="*/ 0 h 125"/>
                <a:gd name="T36" fmla="*/ 0 w 94"/>
                <a:gd name="T37" fmla="*/ 0 h 125"/>
                <a:gd name="T38" fmla="*/ 0 w 94"/>
                <a:gd name="T39" fmla="*/ 0 h 125"/>
                <a:gd name="T40" fmla="*/ 0 w 94"/>
                <a:gd name="T41" fmla="*/ 0 h 125"/>
                <a:gd name="T42" fmla="*/ 0 w 94"/>
                <a:gd name="T43" fmla="*/ 0 h 125"/>
                <a:gd name="T44" fmla="*/ 0 w 94"/>
                <a:gd name="T45" fmla="*/ 0 h 125"/>
                <a:gd name="T46" fmla="*/ 0 w 94"/>
                <a:gd name="T47" fmla="*/ 0 h 125"/>
                <a:gd name="T48" fmla="*/ 0 w 94"/>
                <a:gd name="T49" fmla="*/ 0 h 125"/>
                <a:gd name="T50" fmla="*/ 0 w 94"/>
                <a:gd name="T51" fmla="*/ 0 h 125"/>
                <a:gd name="T52" fmla="*/ 0 w 94"/>
                <a:gd name="T53" fmla="*/ 0 h 125"/>
                <a:gd name="T54" fmla="*/ 0 w 94"/>
                <a:gd name="T55" fmla="*/ 0 h 125"/>
                <a:gd name="T56" fmla="*/ 0 w 94"/>
                <a:gd name="T57" fmla="*/ 0 h 125"/>
                <a:gd name="T58" fmla="*/ 0 w 94"/>
                <a:gd name="T59" fmla="*/ 0 h 125"/>
                <a:gd name="T60" fmla="*/ 0 w 94"/>
                <a:gd name="T61" fmla="*/ 0 h 125"/>
                <a:gd name="T62" fmla="*/ 0 w 94"/>
                <a:gd name="T63" fmla="*/ 0 h 125"/>
                <a:gd name="T64" fmla="*/ 0 w 94"/>
                <a:gd name="T65" fmla="*/ 0 h 125"/>
                <a:gd name="T66" fmla="*/ 0 w 94"/>
                <a:gd name="T67" fmla="*/ 0 h 125"/>
                <a:gd name="T68" fmla="*/ 0 w 94"/>
                <a:gd name="T69" fmla="*/ 0 h 125"/>
                <a:gd name="T70" fmla="*/ 0 w 94"/>
                <a:gd name="T71" fmla="*/ 0 h 125"/>
                <a:gd name="T72" fmla="*/ 0 w 94"/>
                <a:gd name="T73" fmla="*/ 0 h 125"/>
                <a:gd name="T74" fmla="*/ 0 w 94"/>
                <a:gd name="T75" fmla="*/ 0 h 125"/>
                <a:gd name="T76" fmla="*/ 0 w 94"/>
                <a:gd name="T77" fmla="*/ 0 h 125"/>
                <a:gd name="T78" fmla="*/ 0 w 94"/>
                <a:gd name="T79" fmla="*/ 0 h 125"/>
                <a:gd name="T80" fmla="*/ 0 w 94"/>
                <a:gd name="T81" fmla="*/ 0 h 125"/>
                <a:gd name="T82" fmla="*/ 0 w 94"/>
                <a:gd name="T83" fmla="*/ 0 h 125"/>
                <a:gd name="T84" fmla="*/ 0 w 94"/>
                <a:gd name="T85" fmla="*/ 0 h 125"/>
                <a:gd name="T86" fmla="*/ 0 w 94"/>
                <a:gd name="T87" fmla="*/ 0 h 125"/>
                <a:gd name="T88" fmla="*/ 0 w 94"/>
                <a:gd name="T89" fmla="*/ 0 h 125"/>
                <a:gd name="T90" fmla="*/ 0 w 94"/>
                <a:gd name="T91" fmla="*/ 0 h 125"/>
                <a:gd name="T92" fmla="*/ 0 w 94"/>
                <a:gd name="T93" fmla="*/ 0 h 125"/>
                <a:gd name="T94" fmla="*/ 0 w 94"/>
                <a:gd name="T95" fmla="*/ 0 h 125"/>
                <a:gd name="T96" fmla="*/ 0 w 94"/>
                <a:gd name="T97" fmla="*/ 0 h 125"/>
                <a:gd name="T98" fmla="*/ 0 w 94"/>
                <a:gd name="T99" fmla="*/ 0 h 12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94"/>
                <a:gd name="T151" fmla="*/ 0 h 125"/>
                <a:gd name="T152" fmla="*/ 94 w 94"/>
                <a:gd name="T153" fmla="*/ 125 h 12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94" h="125">
                  <a:moveTo>
                    <a:pt x="90" y="32"/>
                  </a:moveTo>
                  <a:lnTo>
                    <a:pt x="55" y="35"/>
                  </a:lnTo>
                  <a:lnTo>
                    <a:pt x="54" y="31"/>
                  </a:lnTo>
                  <a:lnTo>
                    <a:pt x="52" y="28"/>
                  </a:lnTo>
                  <a:lnTo>
                    <a:pt x="49" y="26"/>
                  </a:lnTo>
                  <a:lnTo>
                    <a:pt x="44" y="24"/>
                  </a:lnTo>
                  <a:lnTo>
                    <a:pt x="40" y="26"/>
                  </a:lnTo>
                  <a:lnTo>
                    <a:pt x="36" y="28"/>
                  </a:lnTo>
                  <a:lnTo>
                    <a:pt x="34" y="31"/>
                  </a:lnTo>
                  <a:lnTo>
                    <a:pt x="34" y="34"/>
                  </a:lnTo>
                  <a:lnTo>
                    <a:pt x="34" y="38"/>
                  </a:lnTo>
                  <a:lnTo>
                    <a:pt x="36" y="40"/>
                  </a:lnTo>
                  <a:lnTo>
                    <a:pt x="38" y="44"/>
                  </a:lnTo>
                  <a:lnTo>
                    <a:pt x="41" y="45"/>
                  </a:lnTo>
                  <a:lnTo>
                    <a:pt x="62" y="50"/>
                  </a:lnTo>
                  <a:lnTo>
                    <a:pt x="69" y="52"/>
                  </a:lnTo>
                  <a:lnTo>
                    <a:pt x="76" y="54"/>
                  </a:lnTo>
                  <a:lnTo>
                    <a:pt x="82" y="57"/>
                  </a:lnTo>
                  <a:lnTo>
                    <a:pt x="86" y="62"/>
                  </a:lnTo>
                  <a:lnTo>
                    <a:pt x="90" y="67"/>
                  </a:lnTo>
                  <a:lnTo>
                    <a:pt x="92" y="72"/>
                  </a:lnTo>
                  <a:lnTo>
                    <a:pt x="94" y="79"/>
                  </a:lnTo>
                  <a:lnTo>
                    <a:pt x="94" y="85"/>
                  </a:lnTo>
                  <a:lnTo>
                    <a:pt x="93" y="94"/>
                  </a:lnTo>
                  <a:lnTo>
                    <a:pt x="91" y="101"/>
                  </a:lnTo>
                  <a:lnTo>
                    <a:pt x="87" y="108"/>
                  </a:lnTo>
                  <a:lnTo>
                    <a:pt x="81" y="114"/>
                  </a:lnTo>
                  <a:lnTo>
                    <a:pt x="74" y="119"/>
                  </a:lnTo>
                  <a:lnTo>
                    <a:pt x="66" y="122"/>
                  </a:lnTo>
                  <a:lnTo>
                    <a:pt x="55" y="124"/>
                  </a:lnTo>
                  <a:lnTo>
                    <a:pt x="43" y="125"/>
                  </a:lnTo>
                  <a:lnTo>
                    <a:pt x="34" y="124"/>
                  </a:lnTo>
                  <a:lnTo>
                    <a:pt x="25" y="122"/>
                  </a:lnTo>
                  <a:lnTo>
                    <a:pt x="19" y="120"/>
                  </a:lnTo>
                  <a:lnTo>
                    <a:pt x="13" y="116"/>
                  </a:lnTo>
                  <a:lnTo>
                    <a:pt x="7" y="111"/>
                  </a:lnTo>
                  <a:lnTo>
                    <a:pt x="4" y="104"/>
                  </a:lnTo>
                  <a:lnTo>
                    <a:pt x="1" y="98"/>
                  </a:lnTo>
                  <a:lnTo>
                    <a:pt x="0" y="89"/>
                  </a:lnTo>
                  <a:lnTo>
                    <a:pt x="35" y="87"/>
                  </a:lnTo>
                  <a:lnTo>
                    <a:pt x="36" y="92"/>
                  </a:lnTo>
                  <a:lnTo>
                    <a:pt x="39" y="97"/>
                  </a:lnTo>
                  <a:lnTo>
                    <a:pt x="42" y="99"/>
                  </a:lnTo>
                  <a:lnTo>
                    <a:pt x="48" y="100"/>
                  </a:lnTo>
                  <a:lnTo>
                    <a:pt x="51" y="100"/>
                  </a:lnTo>
                  <a:lnTo>
                    <a:pt x="53" y="99"/>
                  </a:lnTo>
                  <a:lnTo>
                    <a:pt x="56" y="97"/>
                  </a:lnTo>
                  <a:lnTo>
                    <a:pt x="57" y="95"/>
                  </a:lnTo>
                  <a:lnTo>
                    <a:pt x="59" y="92"/>
                  </a:lnTo>
                  <a:lnTo>
                    <a:pt x="59" y="89"/>
                  </a:lnTo>
                  <a:lnTo>
                    <a:pt x="58" y="85"/>
                  </a:lnTo>
                  <a:lnTo>
                    <a:pt x="56" y="82"/>
                  </a:lnTo>
                  <a:lnTo>
                    <a:pt x="51" y="79"/>
                  </a:lnTo>
                  <a:lnTo>
                    <a:pt x="46" y="78"/>
                  </a:lnTo>
                  <a:lnTo>
                    <a:pt x="25" y="73"/>
                  </a:lnTo>
                  <a:lnTo>
                    <a:pt x="19" y="71"/>
                  </a:lnTo>
                  <a:lnTo>
                    <a:pt x="15" y="68"/>
                  </a:lnTo>
                  <a:lnTo>
                    <a:pt x="7" y="63"/>
                  </a:lnTo>
                  <a:lnTo>
                    <a:pt x="3" y="56"/>
                  </a:lnTo>
                  <a:lnTo>
                    <a:pt x="0" y="48"/>
                  </a:lnTo>
                  <a:lnTo>
                    <a:pt x="0" y="38"/>
                  </a:lnTo>
                  <a:lnTo>
                    <a:pt x="0" y="30"/>
                  </a:lnTo>
                  <a:lnTo>
                    <a:pt x="3" y="22"/>
                  </a:lnTo>
                  <a:lnTo>
                    <a:pt x="7" y="16"/>
                  </a:lnTo>
                  <a:lnTo>
                    <a:pt x="13" y="10"/>
                  </a:lnTo>
                  <a:lnTo>
                    <a:pt x="20" y="5"/>
                  </a:lnTo>
                  <a:lnTo>
                    <a:pt x="27" y="2"/>
                  </a:lnTo>
                  <a:lnTo>
                    <a:pt x="36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5" y="2"/>
                  </a:lnTo>
                  <a:lnTo>
                    <a:pt x="70" y="4"/>
                  </a:lnTo>
                  <a:lnTo>
                    <a:pt x="74" y="6"/>
                  </a:lnTo>
                  <a:lnTo>
                    <a:pt x="79" y="10"/>
                  </a:lnTo>
                  <a:lnTo>
                    <a:pt x="82" y="13"/>
                  </a:lnTo>
                  <a:lnTo>
                    <a:pt x="85" y="16"/>
                  </a:lnTo>
                  <a:lnTo>
                    <a:pt x="88" y="23"/>
                  </a:lnTo>
                  <a:lnTo>
                    <a:pt x="90" y="32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044" name="AutoShape 21"/>
            <p:cNvSpPr>
              <a:spLocks noChangeArrowheads="1"/>
            </p:cNvSpPr>
            <p:nvPr/>
          </p:nvSpPr>
          <p:spPr bwMode="auto">
            <a:xfrm>
              <a:off x="5236" y="4229"/>
              <a:ext cx="8" cy="39"/>
            </a:xfrm>
            <a:custGeom>
              <a:avLst/>
              <a:gdLst>
                <a:gd name="T0" fmla="*/ 0 w 37"/>
                <a:gd name="T1" fmla="*/ 0 h 167"/>
                <a:gd name="T2" fmla="*/ 0 w 37"/>
                <a:gd name="T3" fmla="*/ 0 h 167"/>
                <a:gd name="T4" fmla="*/ 0 w 37"/>
                <a:gd name="T5" fmla="*/ 0 h 167"/>
                <a:gd name="T6" fmla="*/ 0 w 37"/>
                <a:gd name="T7" fmla="*/ 0 h 167"/>
                <a:gd name="T8" fmla="*/ 0 w 37"/>
                <a:gd name="T9" fmla="*/ 0 h 167"/>
                <a:gd name="T10" fmla="*/ 0 w 37"/>
                <a:gd name="T11" fmla="*/ 0 h 167"/>
                <a:gd name="T12" fmla="*/ 0 w 37"/>
                <a:gd name="T13" fmla="*/ 0 h 167"/>
                <a:gd name="T14" fmla="*/ 0 w 37"/>
                <a:gd name="T15" fmla="*/ 0 h 167"/>
                <a:gd name="T16" fmla="*/ 0 w 37"/>
                <a:gd name="T17" fmla="*/ 0 h 167"/>
                <a:gd name="T18" fmla="*/ 0 w 37"/>
                <a:gd name="T19" fmla="*/ 0 h 1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7"/>
                <a:gd name="T31" fmla="*/ 0 h 167"/>
                <a:gd name="T32" fmla="*/ 37 w 37"/>
                <a:gd name="T33" fmla="*/ 167 h 16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7" h="167">
                  <a:moveTo>
                    <a:pt x="37" y="0"/>
                  </a:moveTo>
                  <a:lnTo>
                    <a:pt x="37" y="34"/>
                  </a:lnTo>
                  <a:lnTo>
                    <a:pt x="0" y="34"/>
                  </a:lnTo>
                  <a:lnTo>
                    <a:pt x="0" y="0"/>
                  </a:lnTo>
                  <a:lnTo>
                    <a:pt x="37" y="0"/>
                  </a:lnTo>
                  <a:close/>
                  <a:moveTo>
                    <a:pt x="37" y="49"/>
                  </a:moveTo>
                  <a:lnTo>
                    <a:pt x="37" y="167"/>
                  </a:lnTo>
                  <a:lnTo>
                    <a:pt x="0" y="167"/>
                  </a:lnTo>
                  <a:lnTo>
                    <a:pt x="0" y="49"/>
                  </a:lnTo>
                  <a:lnTo>
                    <a:pt x="37" y="49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045" name="AutoShape 22"/>
            <p:cNvSpPr>
              <a:spLocks noChangeArrowheads="1"/>
            </p:cNvSpPr>
            <p:nvPr/>
          </p:nvSpPr>
          <p:spPr bwMode="auto">
            <a:xfrm>
              <a:off x="5250" y="4229"/>
              <a:ext cx="26" cy="40"/>
            </a:xfrm>
            <a:custGeom>
              <a:avLst/>
              <a:gdLst>
                <a:gd name="T0" fmla="*/ 0 w 111"/>
                <a:gd name="T1" fmla="*/ 0 h 170"/>
                <a:gd name="T2" fmla="*/ 0 w 111"/>
                <a:gd name="T3" fmla="*/ 0 h 170"/>
                <a:gd name="T4" fmla="*/ 0 w 111"/>
                <a:gd name="T5" fmla="*/ 0 h 170"/>
                <a:gd name="T6" fmla="*/ 0 w 111"/>
                <a:gd name="T7" fmla="*/ 0 h 170"/>
                <a:gd name="T8" fmla="*/ 0 w 111"/>
                <a:gd name="T9" fmla="*/ 0 h 170"/>
                <a:gd name="T10" fmla="*/ 0 w 111"/>
                <a:gd name="T11" fmla="*/ 0 h 170"/>
                <a:gd name="T12" fmla="*/ 0 w 111"/>
                <a:gd name="T13" fmla="*/ 0 h 170"/>
                <a:gd name="T14" fmla="*/ 0 w 111"/>
                <a:gd name="T15" fmla="*/ 0 h 170"/>
                <a:gd name="T16" fmla="*/ 0 w 111"/>
                <a:gd name="T17" fmla="*/ 0 h 170"/>
                <a:gd name="T18" fmla="*/ 0 w 111"/>
                <a:gd name="T19" fmla="*/ 0 h 170"/>
                <a:gd name="T20" fmla="*/ 0 w 111"/>
                <a:gd name="T21" fmla="*/ 0 h 170"/>
                <a:gd name="T22" fmla="*/ 0 w 111"/>
                <a:gd name="T23" fmla="*/ 0 h 170"/>
                <a:gd name="T24" fmla="*/ 0 w 111"/>
                <a:gd name="T25" fmla="*/ 0 h 170"/>
                <a:gd name="T26" fmla="*/ 0 w 111"/>
                <a:gd name="T27" fmla="*/ 0 h 170"/>
                <a:gd name="T28" fmla="*/ 0 w 111"/>
                <a:gd name="T29" fmla="*/ 0 h 170"/>
                <a:gd name="T30" fmla="*/ 0 w 111"/>
                <a:gd name="T31" fmla="*/ 0 h 170"/>
                <a:gd name="T32" fmla="*/ 0 w 111"/>
                <a:gd name="T33" fmla="*/ 0 h 170"/>
                <a:gd name="T34" fmla="*/ 0 w 111"/>
                <a:gd name="T35" fmla="*/ 0 h 170"/>
                <a:gd name="T36" fmla="*/ 0 w 111"/>
                <a:gd name="T37" fmla="*/ 0 h 170"/>
                <a:gd name="T38" fmla="*/ 0 w 111"/>
                <a:gd name="T39" fmla="*/ 0 h 170"/>
                <a:gd name="T40" fmla="*/ 0 w 111"/>
                <a:gd name="T41" fmla="*/ 0 h 170"/>
                <a:gd name="T42" fmla="*/ 0 w 111"/>
                <a:gd name="T43" fmla="*/ 0 h 170"/>
                <a:gd name="T44" fmla="*/ 0 w 111"/>
                <a:gd name="T45" fmla="*/ 0 h 170"/>
                <a:gd name="T46" fmla="*/ 0 w 111"/>
                <a:gd name="T47" fmla="*/ 0 h 170"/>
                <a:gd name="T48" fmla="*/ 0 w 111"/>
                <a:gd name="T49" fmla="*/ 0 h 170"/>
                <a:gd name="T50" fmla="*/ 0 w 111"/>
                <a:gd name="T51" fmla="*/ 0 h 170"/>
                <a:gd name="T52" fmla="*/ 0 w 111"/>
                <a:gd name="T53" fmla="*/ 0 h 170"/>
                <a:gd name="T54" fmla="*/ 0 w 111"/>
                <a:gd name="T55" fmla="*/ 0 h 170"/>
                <a:gd name="T56" fmla="*/ 0 w 111"/>
                <a:gd name="T57" fmla="*/ 0 h 170"/>
                <a:gd name="T58" fmla="*/ 0 w 111"/>
                <a:gd name="T59" fmla="*/ 0 h 170"/>
                <a:gd name="T60" fmla="*/ 0 w 111"/>
                <a:gd name="T61" fmla="*/ 0 h 170"/>
                <a:gd name="T62" fmla="*/ 0 w 111"/>
                <a:gd name="T63" fmla="*/ 0 h 170"/>
                <a:gd name="T64" fmla="*/ 0 w 111"/>
                <a:gd name="T65" fmla="*/ 0 h 170"/>
                <a:gd name="T66" fmla="*/ 0 w 111"/>
                <a:gd name="T67" fmla="*/ 0 h 170"/>
                <a:gd name="T68" fmla="*/ 0 w 111"/>
                <a:gd name="T69" fmla="*/ 0 h 170"/>
                <a:gd name="T70" fmla="*/ 0 w 111"/>
                <a:gd name="T71" fmla="*/ 0 h 170"/>
                <a:gd name="T72" fmla="*/ 0 w 111"/>
                <a:gd name="T73" fmla="*/ 0 h 170"/>
                <a:gd name="T74" fmla="*/ 0 w 111"/>
                <a:gd name="T75" fmla="*/ 0 h 17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11"/>
                <a:gd name="T115" fmla="*/ 0 h 170"/>
                <a:gd name="T116" fmla="*/ 111 w 111"/>
                <a:gd name="T117" fmla="*/ 170 h 170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11" h="170">
                  <a:moveTo>
                    <a:pt x="74" y="86"/>
                  </a:moveTo>
                  <a:lnTo>
                    <a:pt x="74" y="86"/>
                  </a:lnTo>
                  <a:lnTo>
                    <a:pt x="70" y="82"/>
                  </a:lnTo>
                  <a:lnTo>
                    <a:pt x="66" y="79"/>
                  </a:lnTo>
                  <a:lnTo>
                    <a:pt x="62" y="77"/>
                  </a:lnTo>
                  <a:lnTo>
                    <a:pt x="58" y="76"/>
                  </a:lnTo>
                  <a:lnTo>
                    <a:pt x="52" y="77"/>
                  </a:lnTo>
                  <a:lnTo>
                    <a:pt x="48" y="79"/>
                  </a:lnTo>
                  <a:lnTo>
                    <a:pt x="45" y="83"/>
                  </a:lnTo>
                  <a:lnTo>
                    <a:pt x="42" y="90"/>
                  </a:lnTo>
                  <a:lnTo>
                    <a:pt x="40" y="98"/>
                  </a:lnTo>
                  <a:lnTo>
                    <a:pt x="40" y="109"/>
                  </a:lnTo>
                  <a:lnTo>
                    <a:pt x="40" y="117"/>
                  </a:lnTo>
                  <a:lnTo>
                    <a:pt x="41" y="125"/>
                  </a:lnTo>
                  <a:lnTo>
                    <a:pt x="43" y="131"/>
                  </a:lnTo>
                  <a:lnTo>
                    <a:pt x="46" y="136"/>
                  </a:lnTo>
                  <a:lnTo>
                    <a:pt x="48" y="140"/>
                  </a:lnTo>
                  <a:lnTo>
                    <a:pt x="51" y="142"/>
                  </a:lnTo>
                  <a:lnTo>
                    <a:pt x="54" y="144"/>
                  </a:lnTo>
                  <a:lnTo>
                    <a:pt x="58" y="144"/>
                  </a:lnTo>
                  <a:lnTo>
                    <a:pt x="62" y="143"/>
                  </a:lnTo>
                  <a:lnTo>
                    <a:pt x="66" y="141"/>
                  </a:lnTo>
                  <a:lnTo>
                    <a:pt x="70" y="137"/>
                  </a:lnTo>
                  <a:lnTo>
                    <a:pt x="74" y="133"/>
                  </a:lnTo>
                  <a:lnTo>
                    <a:pt x="74" y="129"/>
                  </a:lnTo>
                  <a:lnTo>
                    <a:pt x="74" y="121"/>
                  </a:lnTo>
                  <a:lnTo>
                    <a:pt x="74" y="117"/>
                  </a:lnTo>
                  <a:lnTo>
                    <a:pt x="74" y="86"/>
                  </a:lnTo>
                  <a:close/>
                  <a:moveTo>
                    <a:pt x="111" y="0"/>
                  </a:moveTo>
                  <a:lnTo>
                    <a:pt x="111" y="167"/>
                  </a:lnTo>
                  <a:lnTo>
                    <a:pt x="78" y="167"/>
                  </a:lnTo>
                  <a:lnTo>
                    <a:pt x="77" y="155"/>
                  </a:lnTo>
                  <a:lnTo>
                    <a:pt x="69" y="162"/>
                  </a:lnTo>
                  <a:lnTo>
                    <a:pt x="62" y="167"/>
                  </a:lnTo>
                  <a:lnTo>
                    <a:pt x="53" y="170"/>
                  </a:lnTo>
                  <a:lnTo>
                    <a:pt x="45" y="170"/>
                  </a:lnTo>
                  <a:lnTo>
                    <a:pt x="40" y="170"/>
                  </a:lnTo>
                  <a:lnTo>
                    <a:pt x="34" y="169"/>
                  </a:lnTo>
                  <a:lnTo>
                    <a:pt x="29" y="168"/>
                  </a:lnTo>
                  <a:lnTo>
                    <a:pt x="25" y="165"/>
                  </a:lnTo>
                  <a:lnTo>
                    <a:pt x="20" y="162"/>
                  </a:lnTo>
                  <a:lnTo>
                    <a:pt x="16" y="159"/>
                  </a:lnTo>
                  <a:lnTo>
                    <a:pt x="12" y="154"/>
                  </a:lnTo>
                  <a:lnTo>
                    <a:pt x="9" y="149"/>
                  </a:lnTo>
                  <a:lnTo>
                    <a:pt x="5" y="141"/>
                  </a:lnTo>
                  <a:lnTo>
                    <a:pt x="2" y="131"/>
                  </a:lnTo>
                  <a:lnTo>
                    <a:pt x="0" y="120"/>
                  </a:lnTo>
                  <a:lnTo>
                    <a:pt x="0" y="109"/>
                  </a:lnTo>
                  <a:lnTo>
                    <a:pt x="0" y="96"/>
                  </a:lnTo>
                  <a:lnTo>
                    <a:pt x="2" y="84"/>
                  </a:lnTo>
                  <a:lnTo>
                    <a:pt x="5" y="75"/>
                  </a:lnTo>
                  <a:lnTo>
                    <a:pt x="11" y="66"/>
                  </a:lnTo>
                  <a:lnTo>
                    <a:pt x="17" y="58"/>
                  </a:lnTo>
                  <a:lnTo>
                    <a:pt x="26" y="51"/>
                  </a:lnTo>
                  <a:lnTo>
                    <a:pt x="30" y="48"/>
                  </a:lnTo>
                  <a:lnTo>
                    <a:pt x="35" y="47"/>
                  </a:lnTo>
                  <a:lnTo>
                    <a:pt x="40" y="46"/>
                  </a:lnTo>
                  <a:lnTo>
                    <a:pt x="45" y="46"/>
                  </a:lnTo>
                  <a:lnTo>
                    <a:pt x="52" y="46"/>
                  </a:lnTo>
                  <a:lnTo>
                    <a:pt x="60" y="49"/>
                  </a:lnTo>
                  <a:lnTo>
                    <a:pt x="67" y="55"/>
                  </a:lnTo>
                  <a:lnTo>
                    <a:pt x="74" y="61"/>
                  </a:lnTo>
                  <a:lnTo>
                    <a:pt x="74" y="0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046" name="AutoShape 23"/>
            <p:cNvSpPr>
              <a:spLocks noChangeArrowheads="1"/>
            </p:cNvSpPr>
            <p:nvPr/>
          </p:nvSpPr>
          <p:spPr bwMode="auto">
            <a:xfrm>
              <a:off x="5280" y="4239"/>
              <a:ext cx="26" cy="29"/>
            </a:xfrm>
            <a:custGeom>
              <a:avLst/>
              <a:gdLst>
                <a:gd name="T0" fmla="*/ 0 w 111"/>
                <a:gd name="T1" fmla="*/ 0 h 124"/>
                <a:gd name="T2" fmla="*/ 0 w 111"/>
                <a:gd name="T3" fmla="*/ 0 h 124"/>
                <a:gd name="T4" fmla="*/ 0 w 111"/>
                <a:gd name="T5" fmla="*/ 0 h 124"/>
                <a:gd name="T6" fmla="*/ 0 w 111"/>
                <a:gd name="T7" fmla="*/ 0 h 124"/>
                <a:gd name="T8" fmla="*/ 0 w 111"/>
                <a:gd name="T9" fmla="*/ 0 h 124"/>
                <a:gd name="T10" fmla="*/ 0 w 111"/>
                <a:gd name="T11" fmla="*/ 0 h 124"/>
                <a:gd name="T12" fmla="*/ 0 w 111"/>
                <a:gd name="T13" fmla="*/ 0 h 124"/>
                <a:gd name="T14" fmla="*/ 0 w 111"/>
                <a:gd name="T15" fmla="*/ 0 h 124"/>
                <a:gd name="T16" fmla="*/ 0 w 111"/>
                <a:gd name="T17" fmla="*/ 0 h 124"/>
                <a:gd name="T18" fmla="*/ 0 w 111"/>
                <a:gd name="T19" fmla="*/ 0 h 124"/>
                <a:gd name="T20" fmla="*/ 0 w 111"/>
                <a:gd name="T21" fmla="*/ 0 h 124"/>
                <a:gd name="T22" fmla="*/ 0 w 111"/>
                <a:gd name="T23" fmla="*/ 0 h 124"/>
                <a:gd name="T24" fmla="*/ 0 w 111"/>
                <a:gd name="T25" fmla="*/ 0 h 124"/>
                <a:gd name="T26" fmla="*/ 0 w 111"/>
                <a:gd name="T27" fmla="*/ 0 h 124"/>
                <a:gd name="T28" fmla="*/ 0 w 111"/>
                <a:gd name="T29" fmla="*/ 0 h 124"/>
                <a:gd name="T30" fmla="*/ 0 w 111"/>
                <a:gd name="T31" fmla="*/ 0 h 124"/>
                <a:gd name="T32" fmla="*/ 0 w 111"/>
                <a:gd name="T33" fmla="*/ 0 h 124"/>
                <a:gd name="T34" fmla="*/ 0 w 111"/>
                <a:gd name="T35" fmla="*/ 0 h 124"/>
                <a:gd name="T36" fmla="*/ 0 w 111"/>
                <a:gd name="T37" fmla="*/ 0 h 124"/>
                <a:gd name="T38" fmla="*/ 0 w 111"/>
                <a:gd name="T39" fmla="*/ 0 h 124"/>
                <a:gd name="T40" fmla="*/ 0 w 111"/>
                <a:gd name="T41" fmla="*/ 0 h 124"/>
                <a:gd name="T42" fmla="*/ 0 w 111"/>
                <a:gd name="T43" fmla="*/ 0 h 124"/>
                <a:gd name="T44" fmla="*/ 0 w 111"/>
                <a:gd name="T45" fmla="*/ 0 h 124"/>
                <a:gd name="T46" fmla="*/ 0 w 111"/>
                <a:gd name="T47" fmla="*/ 0 h 124"/>
                <a:gd name="T48" fmla="*/ 0 w 111"/>
                <a:gd name="T49" fmla="*/ 0 h 124"/>
                <a:gd name="T50" fmla="*/ 0 w 111"/>
                <a:gd name="T51" fmla="*/ 0 h 124"/>
                <a:gd name="T52" fmla="*/ 0 w 111"/>
                <a:gd name="T53" fmla="*/ 0 h 124"/>
                <a:gd name="T54" fmla="*/ 0 w 111"/>
                <a:gd name="T55" fmla="*/ 0 h 124"/>
                <a:gd name="T56" fmla="*/ 0 w 111"/>
                <a:gd name="T57" fmla="*/ 0 h 124"/>
                <a:gd name="T58" fmla="*/ 0 w 111"/>
                <a:gd name="T59" fmla="*/ 0 h 124"/>
                <a:gd name="T60" fmla="*/ 0 w 111"/>
                <a:gd name="T61" fmla="*/ 0 h 124"/>
                <a:gd name="T62" fmla="*/ 0 w 111"/>
                <a:gd name="T63" fmla="*/ 0 h 124"/>
                <a:gd name="T64" fmla="*/ 0 w 111"/>
                <a:gd name="T65" fmla="*/ 0 h 124"/>
                <a:gd name="T66" fmla="*/ 0 w 111"/>
                <a:gd name="T67" fmla="*/ 0 h 124"/>
                <a:gd name="T68" fmla="*/ 0 w 111"/>
                <a:gd name="T69" fmla="*/ 0 h 124"/>
                <a:gd name="T70" fmla="*/ 0 w 111"/>
                <a:gd name="T71" fmla="*/ 0 h 124"/>
                <a:gd name="T72" fmla="*/ 0 w 111"/>
                <a:gd name="T73" fmla="*/ 0 h 124"/>
                <a:gd name="T74" fmla="*/ 0 w 111"/>
                <a:gd name="T75" fmla="*/ 0 h 124"/>
                <a:gd name="T76" fmla="*/ 0 w 111"/>
                <a:gd name="T77" fmla="*/ 0 h 124"/>
                <a:gd name="T78" fmla="*/ 0 w 111"/>
                <a:gd name="T79" fmla="*/ 0 h 124"/>
                <a:gd name="T80" fmla="*/ 0 w 111"/>
                <a:gd name="T81" fmla="*/ 0 h 124"/>
                <a:gd name="T82" fmla="*/ 0 w 111"/>
                <a:gd name="T83" fmla="*/ 0 h 124"/>
                <a:gd name="T84" fmla="*/ 0 w 111"/>
                <a:gd name="T85" fmla="*/ 0 h 124"/>
                <a:gd name="T86" fmla="*/ 0 w 111"/>
                <a:gd name="T87" fmla="*/ 0 h 124"/>
                <a:gd name="T88" fmla="*/ 0 w 111"/>
                <a:gd name="T89" fmla="*/ 0 h 124"/>
                <a:gd name="T90" fmla="*/ 0 w 111"/>
                <a:gd name="T91" fmla="*/ 0 h 124"/>
                <a:gd name="T92" fmla="*/ 0 w 111"/>
                <a:gd name="T93" fmla="*/ 0 h 12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11"/>
                <a:gd name="T142" fmla="*/ 0 h 124"/>
                <a:gd name="T143" fmla="*/ 111 w 111"/>
                <a:gd name="T144" fmla="*/ 124 h 124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11" h="124">
                  <a:moveTo>
                    <a:pt x="71" y="68"/>
                  </a:moveTo>
                  <a:lnTo>
                    <a:pt x="71" y="68"/>
                  </a:lnTo>
                  <a:lnTo>
                    <a:pt x="62" y="70"/>
                  </a:lnTo>
                  <a:lnTo>
                    <a:pt x="52" y="73"/>
                  </a:lnTo>
                  <a:lnTo>
                    <a:pt x="47" y="75"/>
                  </a:lnTo>
                  <a:lnTo>
                    <a:pt x="43" y="80"/>
                  </a:lnTo>
                  <a:lnTo>
                    <a:pt x="40" y="83"/>
                  </a:lnTo>
                  <a:lnTo>
                    <a:pt x="39" y="88"/>
                  </a:lnTo>
                  <a:lnTo>
                    <a:pt x="40" y="92"/>
                  </a:lnTo>
                  <a:lnTo>
                    <a:pt x="44" y="96"/>
                  </a:lnTo>
                  <a:lnTo>
                    <a:pt x="47" y="98"/>
                  </a:lnTo>
                  <a:lnTo>
                    <a:pt x="50" y="98"/>
                  </a:lnTo>
                  <a:lnTo>
                    <a:pt x="55" y="98"/>
                  </a:lnTo>
                  <a:lnTo>
                    <a:pt x="61" y="96"/>
                  </a:lnTo>
                  <a:lnTo>
                    <a:pt x="66" y="94"/>
                  </a:lnTo>
                  <a:lnTo>
                    <a:pt x="71" y="89"/>
                  </a:lnTo>
                  <a:lnTo>
                    <a:pt x="71" y="68"/>
                  </a:lnTo>
                  <a:close/>
                  <a:moveTo>
                    <a:pt x="42" y="40"/>
                  </a:moveTo>
                  <a:lnTo>
                    <a:pt x="4" y="36"/>
                  </a:lnTo>
                  <a:lnTo>
                    <a:pt x="6" y="30"/>
                  </a:lnTo>
                  <a:lnTo>
                    <a:pt x="9" y="23"/>
                  </a:lnTo>
                  <a:lnTo>
                    <a:pt x="11" y="18"/>
                  </a:lnTo>
                  <a:lnTo>
                    <a:pt x="14" y="14"/>
                  </a:lnTo>
                  <a:lnTo>
                    <a:pt x="18" y="11"/>
                  </a:lnTo>
                  <a:lnTo>
                    <a:pt x="22" y="7"/>
                  </a:lnTo>
                  <a:lnTo>
                    <a:pt x="32" y="3"/>
                  </a:lnTo>
                  <a:lnTo>
                    <a:pt x="44" y="0"/>
                  </a:lnTo>
                  <a:lnTo>
                    <a:pt x="57" y="0"/>
                  </a:lnTo>
                  <a:lnTo>
                    <a:pt x="71" y="0"/>
                  </a:lnTo>
                  <a:lnTo>
                    <a:pt x="83" y="3"/>
                  </a:lnTo>
                  <a:lnTo>
                    <a:pt x="93" y="7"/>
                  </a:lnTo>
                  <a:lnTo>
                    <a:pt x="97" y="10"/>
                  </a:lnTo>
                  <a:lnTo>
                    <a:pt x="100" y="13"/>
                  </a:lnTo>
                  <a:lnTo>
                    <a:pt x="103" y="17"/>
                  </a:lnTo>
                  <a:lnTo>
                    <a:pt x="105" y="21"/>
                  </a:lnTo>
                  <a:lnTo>
                    <a:pt x="107" y="26"/>
                  </a:lnTo>
                  <a:lnTo>
                    <a:pt x="109" y="31"/>
                  </a:lnTo>
                  <a:lnTo>
                    <a:pt x="109" y="49"/>
                  </a:lnTo>
                  <a:lnTo>
                    <a:pt x="109" y="79"/>
                  </a:lnTo>
                  <a:lnTo>
                    <a:pt x="110" y="106"/>
                  </a:lnTo>
                  <a:lnTo>
                    <a:pt x="111" y="121"/>
                  </a:lnTo>
                  <a:lnTo>
                    <a:pt x="75" y="121"/>
                  </a:lnTo>
                  <a:lnTo>
                    <a:pt x="72" y="112"/>
                  </a:lnTo>
                  <a:lnTo>
                    <a:pt x="65" y="118"/>
                  </a:lnTo>
                  <a:lnTo>
                    <a:pt x="56" y="121"/>
                  </a:lnTo>
                  <a:lnTo>
                    <a:pt x="47" y="124"/>
                  </a:lnTo>
                  <a:lnTo>
                    <a:pt x="37" y="124"/>
                  </a:lnTo>
                  <a:lnTo>
                    <a:pt x="30" y="124"/>
                  </a:lnTo>
                  <a:lnTo>
                    <a:pt x="22" y="122"/>
                  </a:lnTo>
                  <a:lnTo>
                    <a:pt x="16" y="120"/>
                  </a:lnTo>
                  <a:lnTo>
                    <a:pt x="11" y="117"/>
                  </a:lnTo>
                  <a:lnTo>
                    <a:pt x="5" y="112"/>
                  </a:lnTo>
                  <a:lnTo>
                    <a:pt x="2" y="105"/>
                  </a:lnTo>
                  <a:lnTo>
                    <a:pt x="0" y="99"/>
                  </a:lnTo>
                  <a:lnTo>
                    <a:pt x="0" y="92"/>
                  </a:lnTo>
                  <a:lnTo>
                    <a:pt x="1" y="83"/>
                  </a:lnTo>
                  <a:lnTo>
                    <a:pt x="4" y="75"/>
                  </a:lnTo>
                  <a:lnTo>
                    <a:pt x="10" y="68"/>
                  </a:lnTo>
                  <a:lnTo>
                    <a:pt x="16" y="62"/>
                  </a:lnTo>
                  <a:lnTo>
                    <a:pt x="25" y="57"/>
                  </a:lnTo>
                  <a:lnTo>
                    <a:pt x="36" y="53"/>
                  </a:lnTo>
                  <a:lnTo>
                    <a:pt x="51" y="49"/>
                  </a:lnTo>
                  <a:lnTo>
                    <a:pt x="68" y="45"/>
                  </a:lnTo>
                  <a:lnTo>
                    <a:pt x="71" y="45"/>
                  </a:lnTo>
                  <a:lnTo>
                    <a:pt x="71" y="41"/>
                  </a:lnTo>
                  <a:lnTo>
                    <a:pt x="70" y="34"/>
                  </a:lnTo>
                  <a:lnTo>
                    <a:pt x="69" y="32"/>
                  </a:lnTo>
                  <a:lnTo>
                    <a:pt x="68" y="30"/>
                  </a:lnTo>
                  <a:lnTo>
                    <a:pt x="64" y="28"/>
                  </a:lnTo>
                  <a:lnTo>
                    <a:pt x="57" y="27"/>
                  </a:lnTo>
                  <a:lnTo>
                    <a:pt x="51" y="28"/>
                  </a:lnTo>
                  <a:lnTo>
                    <a:pt x="47" y="30"/>
                  </a:lnTo>
                  <a:lnTo>
                    <a:pt x="43" y="34"/>
                  </a:lnTo>
                  <a:lnTo>
                    <a:pt x="42" y="40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047" name="AutoShape 24"/>
            <p:cNvSpPr>
              <a:spLocks noChangeArrowheads="1"/>
            </p:cNvSpPr>
            <p:nvPr/>
          </p:nvSpPr>
          <p:spPr bwMode="auto">
            <a:xfrm>
              <a:off x="5310" y="4229"/>
              <a:ext cx="26" cy="40"/>
            </a:xfrm>
            <a:custGeom>
              <a:avLst/>
              <a:gdLst>
                <a:gd name="T0" fmla="*/ 0 w 110"/>
                <a:gd name="T1" fmla="*/ 0 h 170"/>
                <a:gd name="T2" fmla="*/ 0 w 110"/>
                <a:gd name="T3" fmla="*/ 0 h 170"/>
                <a:gd name="T4" fmla="*/ 0 w 110"/>
                <a:gd name="T5" fmla="*/ 0 h 170"/>
                <a:gd name="T6" fmla="*/ 0 w 110"/>
                <a:gd name="T7" fmla="*/ 0 h 170"/>
                <a:gd name="T8" fmla="*/ 0 w 110"/>
                <a:gd name="T9" fmla="*/ 0 h 170"/>
                <a:gd name="T10" fmla="*/ 0 w 110"/>
                <a:gd name="T11" fmla="*/ 0 h 170"/>
                <a:gd name="T12" fmla="*/ 0 w 110"/>
                <a:gd name="T13" fmla="*/ 0 h 170"/>
                <a:gd name="T14" fmla="*/ 0 w 110"/>
                <a:gd name="T15" fmla="*/ 0 h 170"/>
                <a:gd name="T16" fmla="*/ 0 w 110"/>
                <a:gd name="T17" fmla="*/ 0 h 170"/>
                <a:gd name="T18" fmla="*/ 0 w 110"/>
                <a:gd name="T19" fmla="*/ 0 h 170"/>
                <a:gd name="T20" fmla="*/ 0 w 110"/>
                <a:gd name="T21" fmla="*/ 0 h 170"/>
                <a:gd name="T22" fmla="*/ 0 w 110"/>
                <a:gd name="T23" fmla="*/ 0 h 170"/>
                <a:gd name="T24" fmla="*/ 0 w 110"/>
                <a:gd name="T25" fmla="*/ 0 h 170"/>
                <a:gd name="T26" fmla="*/ 0 w 110"/>
                <a:gd name="T27" fmla="*/ 0 h 170"/>
                <a:gd name="T28" fmla="*/ 0 w 110"/>
                <a:gd name="T29" fmla="*/ 0 h 170"/>
                <a:gd name="T30" fmla="*/ 0 w 110"/>
                <a:gd name="T31" fmla="*/ 0 h 170"/>
                <a:gd name="T32" fmla="*/ 0 w 110"/>
                <a:gd name="T33" fmla="*/ 0 h 170"/>
                <a:gd name="T34" fmla="*/ 0 w 110"/>
                <a:gd name="T35" fmla="*/ 0 h 170"/>
                <a:gd name="T36" fmla="*/ 0 w 110"/>
                <a:gd name="T37" fmla="*/ 0 h 170"/>
                <a:gd name="T38" fmla="*/ 0 w 110"/>
                <a:gd name="T39" fmla="*/ 0 h 170"/>
                <a:gd name="T40" fmla="*/ 0 w 110"/>
                <a:gd name="T41" fmla="*/ 0 h 170"/>
                <a:gd name="T42" fmla="*/ 0 w 110"/>
                <a:gd name="T43" fmla="*/ 0 h 170"/>
                <a:gd name="T44" fmla="*/ 0 w 110"/>
                <a:gd name="T45" fmla="*/ 0 h 170"/>
                <a:gd name="T46" fmla="*/ 0 w 110"/>
                <a:gd name="T47" fmla="*/ 0 h 170"/>
                <a:gd name="T48" fmla="*/ 0 w 110"/>
                <a:gd name="T49" fmla="*/ 0 h 170"/>
                <a:gd name="T50" fmla="*/ 0 w 110"/>
                <a:gd name="T51" fmla="*/ 0 h 170"/>
                <a:gd name="T52" fmla="*/ 0 w 110"/>
                <a:gd name="T53" fmla="*/ 0 h 170"/>
                <a:gd name="T54" fmla="*/ 0 w 110"/>
                <a:gd name="T55" fmla="*/ 0 h 170"/>
                <a:gd name="T56" fmla="*/ 0 w 110"/>
                <a:gd name="T57" fmla="*/ 0 h 170"/>
                <a:gd name="T58" fmla="*/ 0 w 110"/>
                <a:gd name="T59" fmla="*/ 0 h 170"/>
                <a:gd name="T60" fmla="*/ 0 w 110"/>
                <a:gd name="T61" fmla="*/ 0 h 170"/>
                <a:gd name="T62" fmla="*/ 0 w 110"/>
                <a:gd name="T63" fmla="*/ 0 h 170"/>
                <a:gd name="T64" fmla="*/ 0 w 110"/>
                <a:gd name="T65" fmla="*/ 0 h 170"/>
                <a:gd name="T66" fmla="*/ 0 w 110"/>
                <a:gd name="T67" fmla="*/ 0 h 170"/>
                <a:gd name="T68" fmla="*/ 0 w 110"/>
                <a:gd name="T69" fmla="*/ 0 h 170"/>
                <a:gd name="T70" fmla="*/ 0 w 110"/>
                <a:gd name="T71" fmla="*/ 0 h 170"/>
                <a:gd name="T72" fmla="*/ 0 w 110"/>
                <a:gd name="T73" fmla="*/ 0 h 170"/>
                <a:gd name="T74" fmla="*/ 0 w 110"/>
                <a:gd name="T75" fmla="*/ 0 h 17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10"/>
                <a:gd name="T115" fmla="*/ 0 h 170"/>
                <a:gd name="T116" fmla="*/ 110 w 110"/>
                <a:gd name="T117" fmla="*/ 170 h 170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10" h="170">
                  <a:moveTo>
                    <a:pt x="73" y="86"/>
                  </a:moveTo>
                  <a:lnTo>
                    <a:pt x="73" y="86"/>
                  </a:lnTo>
                  <a:lnTo>
                    <a:pt x="70" y="82"/>
                  </a:lnTo>
                  <a:lnTo>
                    <a:pt x="66" y="79"/>
                  </a:lnTo>
                  <a:lnTo>
                    <a:pt x="61" y="77"/>
                  </a:lnTo>
                  <a:lnTo>
                    <a:pt x="57" y="76"/>
                  </a:lnTo>
                  <a:lnTo>
                    <a:pt x="52" y="77"/>
                  </a:lnTo>
                  <a:lnTo>
                    <a:pt x="48" y="79"/>
                  </a:lnTo>
                  <a:lnTo>
                    <a:pt x="44" y="83"/>
                  </a:lnTo>
                  <a:lnTo>
                    <a:pt x="41" y="90"/>
                  </a:lnTo>
                  <a:lnTo>
                    <a:pt x="40" y="98"/>
                  </a:lnTo>
                  <a:lnTo>
                    <a:pt x="39" y="109"/>
                  </a:lnTo>
                  <a:lnTo>
                    <a:pt x="39" y="117"/>
                  </a:lnTo>
                  <a:lnTo>
                    <a:pt x="40" y="125"/>
                  </a:lnTo>
                  <a:lnTo>
                    <a:pt x="42" y="131"/>
                  </a:lnTo>
                  <a:lnTo>
                    <a:pt x="46" y="136"/>
                  </a:lnTo>
                  <a:lnTo>
                    <a:pt x="48" y="140"/>
                  </a:lnTo>
                  <a:lnTo>
                    <a:pt x="51" y="142"/>
                  </a:lnTo>
                  <a:lnTo>
                    <a:pt x="54" y="144"/>
                  </a:lnTo>
                  <a:lnTo>
                    <a:pt x="57" y="144"/>
                  </a:lnTo>
                  <a:lnTo>
                    <a:pt x="61" y="143"/>
                  </a:lnTo>
                  <a:lnTo>
                    <a:pt x="66" y="141"/>
                  </a:lnTo>
                  <a:lnTo>
                    <a:pt x="70" y="137"/>
                  </a:lnTo>
                  <a:lnTo>
                    <a:pt x="73" y="133"/>
                  </a:lnTo>
                  <a:lnTo>
                    <a:pt x="73" y="129"/>
                  </a:lnTo>
                  <a:lnTo>
                    <a:pt x="73" y="121"/>
                  </a:lnTo>
                  <a:lnTo>
                    <a:pt x="73" y="118"/>
                  </a:lnTo>
                  <a:lnTo>
                    <a:pt x="73" y="86"/>
                  </a:lnTo>
                  <a:close/>
                  <a:moveTo>
                    <a:pt x="110" y="0"/>
                  </a:moveTo>
                  <a:lnTo>
                    <a:pt x="110" y="167"/>
                  </a:lnTo>
                  <a:lnTo>
                    <a:pt x="77" y="167"/>
                  </a:lnTo>
                  <a:lnTo>
                    <a:pt x="76" y="155"/>
                  </a:lnTo>
                  <a:lnTo>
                    <a:pt x="69" y="162"/>
                  </a:lnTo>
                  <a:lnTo>
                    <a:pt x="61" y="167"/>
                  </a:lnTo>
                  <a:lnTo>
                    <a:pt x="53" y="170"/>
                  </a:lnTo>
                  <a:lnTo>
                    <a:pt x="44" y="170"/>
                  </a:lnTo>
                  <a:lnTo>
                    <a:pt x="39" y="170"/>
                  </a:lnTo>
                  <a:lnTo>
                    <a:pt x="34" y="169"/>
                  </a:lnTo>
                  <a:lnTo>
                    <a:pt x="29" y="168"/>
                  </a:lnTo>
                  <a:lnTo>
                    <a:pt x="24" y="165"/>
                  </a:lnTo>
                  <a:lnTo>
                    <a:pt x="20" y="163"/>
                  </a:lnTo>
                  <a:lnTo>
                    <a:pt x="16" y="159"/>
                  </a:lnTo>
                  <a:lnTo>
                    <a:pt x="13" y="154"/>
                  </a:lnTo>
                  <a:lnTo>
                    <a:pt x="8" y="149"/>
                  </a:lnTo>
                  <a:lnTo>
                    <a:pt x="5" y="141"/>
                  </a:lnTo>
                  <a:lnTo>
                    <a:pt x="2" y="131"/>
                  </a:lnTo>
                  <a:lnTo>
                    <a:pt x="0" y="120"/>
                  </a:lnTo>
                  <a:lnTo>
                    <a:pt x="0" y="109"/>
                  </a:lnTo>
                  <a:lnTo>
                    <a:pt x="0" y="96"/>
                  </a:lnTo>
                  <a:lnTo>
                    <a:pt x="2" y="84"/>
                  </a:lnTo>
                  <a:lnTo>
                    <a:pt x="5" y="75"/>
                  </a:lnTo>
                  <a:lnTo>
                    <a:pt x="10" y="66"/>
                  </a:lnTo>
                  <a:lnTo>
                    <a:pt x="17" y="58"/>
                  </a:lnTo>
                  <a:lnTo>
                    <a:pt x="25" y="51"/>
                  </a:lnTo>
                  <a:lnTo>
                    <a:pt x="30" y="48"/>
                  </a:lnTo>
                  <a:lnTo>
                    <a:pt x="35" y="47"/>
                  </a:lnTo>
                  <a:lnTo>
                    <a:pt x="39" y="46"/>
                  </a:lnTo>
                  <a:lnTo>
                    <a:pt x="44" y="46"/>
                  </a:lnTo>
                  <a:lnTo>
                    <a:pt x="52" y="46"/>
                  </a:lnTo>
                  <a:lnTo>
                    <a:pt x="59" y="49"/>
                  </a:lnTo>
                  <a:lnTo>
                    <a:pt x="67" y="55"/>
                  </a:lnTo>
                  <a:lnTo>
                    <a:pt x="73" y="61"/>
                  </a:lnTo>
                  <a:lnTo>
                    <a:pt x="73" y="0"/>
                  </a:lnTo>
                  <a:lnTo>
                    <a:pt x="110" y="0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048" name="AutoShape 25"/>
            <p:cNvSpPr>
              <a:spLocks noChangeArrowheads="1"/>
            </p:cNvSpPr>
            <p:nvPr/>
          </p:nvSpPr>
          <p:spPr bwMode="auto">
            <a:xfrm>
              <a:off x="5341" y="4239"/>
              <a:ext cx="25" cy="29"/>
            </a:xfrm>
            <a:custGeom>
              <a:avLst/>
              <a:gdLst>
                <a:gd name="T0" fmla="*/ 0 w 109"/>
                <a:gd name="T1" fmla="*/ 0 h 124"/>
                <a:gd name="T2" fmla="*/ 0 w 109"/>
                <a:gd name="T3" fmla="*/ 0 h 124"/>
                <a:gd name="T4" fmla="*/ 0 w 109"/>
                <a:gd name="T5" fmla="*/ 0 h 124"/>
                <a:gd name="T6" fmla="*/ 0 w 109"/>
                <a:gd name="T7" fmla="*/ 0 h 124"/>
                <a:gd name="T8" fmla="*/ 0 w 109"/>
                <a:gd name="T9" fmla="*/ 0 h 124"/>
                <a:gd name="T10" fmla="*/ 0 w 109"/>
                <a:gd name="T11" fmla="*/ 0 h 124"/>
                <a:gd name="T12" fmla="*/ 0 w 109"/>
                <a:gd name="T13" fmla="*/ 0 h 124"/>
                <a:gd name="T14" fmla="*/ 0 w 109"/>
                <a:gd name="T15" fmla="*/ 0 h 124"/>
                <a:gd name="T16" fmla="*/ 0 w 109"/>
                <a:gd name="T17" fmla="*/ 0 h 124"/>
                <a:gd name="T18" fmla="*/ 0 w 109"/>
                <a:gd name="T19" fmla="*/ 0 h 124"/>
                <a:gd name="T20" fmla="*/ 0 w 109"/>
                <a:gd name="T21" fmla="*/ 0 h 124"/>
                <a:gd name="T22" fmla="*/ 0 w 109"/>
                <a:gd name="T23" fmla="*/ 0 h 124"/>
                <a:gd name="T24" fmla="*/ 0 w 109"/>
                <a:gd name="T25" fmla="*/ 0 h 124"/>
                <a:gd name="T26" fmla="*/ 0 w 109"/>
                <a:gd name="T27" fmla="*/ 0 h 124"/>
                <a:gd name="T28" fmla="*/ 0 w 109"/>
                <a:gd name="T29" fmla="*/ 0 h 124"/>
                <a:gd name="T30" fmla="*/ 0 w 109"/>
                <a:gd name="T31" fmla="*/ 0 h 124"/>
                <a:gd name="T32" fmla="*/ 0 w 109"/>
                <a:gd name="T33" fmla="*/ 0 h 124"/>
                <a:gd name="T34" fmla="*/ 0 w 109"/>
                <a:gd name="T35" fmla="*/ 0 h 124"/>
                <a:gd name="T36" fmla="*/ 0 w 109"/>
                <a:gd name="T37" fmla="*/ 0 h 124"/>
                <a:gd name="T38" fmla="*/ 0 w 109"/>
                <a:gd name="T39" fmla="*/ 0 h 124"/>
                <a:gd name="T40" fmla="*/ 0 w 109"/>
                <a:gd name="T41" fmla="*/ 0 h 124"/>
                <a:gd name="T42" fmla="*/ 0 w 109"/>
                <a:gd name="T43" fmla="*/ 0 h 124"/>
                <a:gd name="T44" fmla="*/ 0 w 109"/>
                <a:gd name="T45" fmla="*/ 0 h 124"/>
                <a:gd name="T46" fmla="*/ 0 w 109"/>
                <a:gd name="T47" fmla="*/ 0 h 124"/>
                <a:gd name="T48" fmla="*/ 0 w 109"/>
                <a:gd name="T49" fmla="*/ 0 h 124"/>
                <a:gd name="T50" fmla="*/ 0 w 109"/>
                <a:gd name="T51" fmla="*/ 0 h 124"/>
                <a:gd name="T52" fmla="*/ 0 w 109"/>
                <a:gd name="T53" fmla="*/ 0 h 124"/>
                <a:gd name="T54" fmla="*/ 0 w 109"/>
                <a:gd name="T55" fmla="*/ 0 h 124"/>
                <a:gd name="T56" fmla="*/ 0 w 109"/>
                <a:gd name="T57" fmla="*/ 0 h 124"/>
                <a:gd name="T58" fmla="*/ 0 w 109"/>
                <a:gd name="T59" fmla="*/ 0 h 124"/>
                <a:gd name="T60" fmla="*/ 0 w 109"/>
                <a:gd name="T61" fmla="*/ 0 h 124"/>
                <a:gd name="T62" fmla="*/ 0 w 109"/>
                <a:gd name="T63" fmla="*/ 0 h 124"/>
                <a:gd name="T64" fmla="*/ 0 w 109"/>
                <a:gd name="T65" fmla="*/ 0 h 124"/>
                <a:gd name="T66" fmla="*/ 0 w 109"/>
                <a:gd name="T67" fmla="*/ 0 h 124"/>
                <a:gd name="T68" fmla="*/ 0 w 109"/>
                <a:gd name="T69" fmla="*/ 0 h 124"/>
                <a:gd name="T70" fmla="*/ 0 w 109"/>
                <a:gd name="T71" fmla="*/ 0 h 124"/>
                <a:gd name="T72" fmla="*/ 0 w 109"/>
                <a:gd name="T73" fmla="*/ 0 h 124"/>
                <a:gd name="T74" fmla="*/ 0 w 109"/>
                <a:gd name="T75" fmla="*/ 0 h 124"/>
                <a:gd name="T76" fmla="*/ 0 w 109"/>
                <a:gd name="T77" fmla="*/ 0 h 124"/>
                <a:gd name="T78" fmla="*/ 0 w 109"/>
                <a:gd name="T79" fmla="*/ 0 h 124"/>
                <a:gd name="T80" fmla="*/ 0 w 109"/>
                <a:gd name="T81" fmla="*/ 0 h 124"/>
                <a:gd name="T82" fmla="*/ 0 w 109"/>
                <a:gd name="T83" fmla="*/ 0 h 12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09"/>
                <a:gd name="T127" fmla="*/ 0 h 124"/>
                <a:gd name="T128" fmla="*/ 109 w 109"/>
                <a:gd name="T129" fmla="*/ 124 h 12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09" h="124">
                  <a:moveTo>
                    <a:pt x="39" y="50"/>
                  </a:moveTo>
                  <a:lnTo>
                    <a:pt x="74" y="50"/>
                  </a:lnTo>
                  <a:lnTo>
                    <a:pt x="73" y="43"/>
                  </a:lnTo>
                  <a:lnTo>
                    <a:pt x="71" y="36"/>
                  </a:lnTo>
                  <a:lnTo>
                    <a:pt x="69" y="32"/>
                  </a:lnTo>
                  <a:lnTo>
                    <a:pt x="66" y="29"/>
                  </a:lnTo>
                  <a:lnTo>
                    <a:pt x="61" y="28"/>
                  </a:lnTo>
                  <a:lnTo>
                    <a:pt x="56" y="27"/>
                  </a:lnTo>
                  <a:lnTo>
                    <a:pt x="52" y="28"/>
                  </a:lnTo>
                  <a:lnTo>
                    <a:pt x="48" y="30"/>
                  </a:lnTo>
                  <a:lnTo>
                    <a:pt x="44" y="33"/>
                  </a:lnTo>
                  <a:lnTo>
                    <a:pt x="41" y="38"/>
                  </a:lnTo>
                  <a:lnTo>
                    <a:pt x="40" y="44"/>
                  </a:lnTo>
                  <a:lnTo>
                    <a:pt x="39" y="50"/>
                  </a:lnTo>
                  <a:close/>
                  <a:moveTo>
                    <a:pt x="74" y="84"/>
                  </a:moveTo>
                  <a:lnTo>
                    <a:pt x="109" y="87"/>
                  </a:lnTo>
                  <a:lnTo>
                    <a:pt x="106" y="96"/>
                  </a:lnTo>
                  <a:lnTo>
                    <a:pt x="102" y="103"/>
                  </a:lnTo>
                  <a:lnTo>
                    <a:pt x="98" y="111"/>
                  </a:lnTo>
                  <a:lnTo>
                    <a:pt x="91" y="116"/>
                  </a:lnTo>
                  <a:lnTo>
                    <a:pt x="84" y="119"/>
                  </a:lnTo>
                  <a:lnTo>
                    <a:pt x="76" y="122"/>
                  </a:lnTo>
                  <a:lnTo>
                    <a:pt x="67" y="124"/>
                  </a:lnTo>
                  <a:lnTo>
                    <a:pt x="56" y="124"/>
                  </a:lnTo>
                  <a:lnTo>
                    <a:pt x="42" y="123"/>
                  </a:lnTo>
                  <a:lnTo>
                    <a:pt x="36" y="122"/>
                  </a:lnTo>
                  <a:lnTo>
                    <a:pt x="30" y="120"/>
                  </a:lnTo>
                  <a:lnTo>
                    <a:pt x="25" y="118"/>
                  </a:lnTo>
                  <a:lnTo>
                    <a:pt x="20" y="115"/>
                  </a:lnTo>
                  <a:lnTo>
                    <a:pt x="16" y="112"/>
                  </a:lnTo>
                  <a:lnTo>
                    <a:pt x="12" y="107"/>
                  </a:lnTo>
                  <a:lnTo>
                    <a:pt x="7" y="98"/>
                  </a:lnTo>
                  <a:lnTo>
                    <a:pt x="3" y="88"/>
                  </a:lnTo>
                  <a:lnTo>
                    <a:pt x="0" y="77"/>
                  </a:lnTo>
                  <a:lnTo>
                    <a:pt x="0" y="64"/>
                  </a:lnTo>
                  <a:lnTo>
                    <a:pt x="0" y="51"/>
                  </a:lnTo>
                  <a:lnTo>
                    <a:pt x="3" y="38"/>
                  </a:lnTo>
                  <a:lnTo>
                    <a:pt x="6" y="29"/>
                  </a:lnTo>
                  <a:lnTo>
                    <a:pt x="12" y="19"/>
                  </a:lnTo>
                  <a:lnTo>
                    <a:pt x="17" y="14"/>
                  </a:lnTo>
                  <a:lnTo>
                    <a:pt x="21" y="11"/>
                  </a:lnTo>
                  <a:lnTo>
                    <a:pt x="26" y="6"/>
                  </a:lnTo>
                  <a:lnTo>
                    <a:pt x="33" y="4"/>
                  </a:lnTo>
                  <a:lnTo>
                    <a:pt x="43" y="1"/>
                  </a:lnTo>
                  <a:lnTo>
                    <a:pt x="56" y="0"/>
                  </a:lnTo>
                  <a:lnTo>
                    <a:pt x="67" y="0"/>
                  </a:lnTo>
                  <a:lnTo>
                    <a:pt x="77" y="3"/>
                  </a:lnTo>
                  <a:lnTo>
                    <a:pt x="86" y="7"/>
                  </a:lnTo>
                  <a:lnTo>
                    <a:pt x="93" y="14"/>
                  </a:lnTo>
                  <a:lnTo>
                    <a:pt x="99" y="20"/>
                  </a:lnTo>
                  <a:lnTo>
                    <a:pt x="103" y="28"/>
                  </a:lnTo>
                  <a:lnTo>
                    <a:pt x="106" y="35"/>
                  </a:lnTo>
                  <a:lnTo>
                    <a:pt x="107" y="44"/>
                  </a:lnTo>
                  <a:lnTo>
                    <a:pt x="109" y="70"/>
                  </a:lnTo>
                  <a:lnTo>
                    <a:pt x="39" y="70"/>
                  </a:lnTo>
                  <a:lnTo>
                    <a:pt x="40" y="80"/>
                  </a:lnTo>
                  <a:lnTo>
                    <a:pt x="41" y="86"/>
                  </a:lnTo>
                  <a:lnTo>
                    <a:pt x="43" y="91"/>
                  </a:lnTo>
                  <a:lnTo>
                    <a:pt x="48" y="96"/>
                  </a:lnTo>
                  <a:lnTo>
                    <a:pt x="52" y="97"/>
                  </a:lnTo>
                  <a:lnTo>
                    <a:pt x="57" y="98"/>
                  </a:lnTo>
                  <a:lnTo>
                    <a:pt x="63" y="97"/>
                  </a:lnTo>
                  <a:lnTo>
                    <a:pt x="68" y="95"/>
                  </a:lnTo>
                  <a:lnTo>
                    <a:pt x="72" y="90"/>
                  </a:lnTo>
                  <a:lnTo>
                    <a:pt x="74" y="84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049" name="AutoShape 26"/>
            <p:cNvSpPr>
              <a:spLocks noChangeArrowheads="1"/>
            </p:cNvSpPr>
            <p:nvPr/>
          </p:nvSpPr>
          <p:spPr bwMode="auto">
            <a:xfrm>
              <a:off x="5385" y="4229"/>
              <a:ext cx="26" cy="40"/>
            </a:xfrm>
            <a:custGeom>
              <a:avLst/>
              <a:gdLst>
                <a:gd name="T0" fmla="*/ 0 w 111"/>
                <a:gd name="T1" fmla="*/ 0 h 171"/>
                <a:gd name="T2" fmla="*/ 0 w 111"/>
                <a:gd name="T3" fmla="*/ 0 h 171"/>
                <a:gd name="T4" fmla="*/ 0 w 111"/>
                <a:gd name="T5" fmla="*/ 0 h 171"/>
                <a:gd name="T6" fmla="*/ 0 w 111"/>
                <a:gd name="T7" fmla="*/ 0 h 171"/>
                <a:gd name="T8" fmla="*/ 0 w 111"/>
                <a:gd name="T9" fmla="*/ 0 h 171"/>
                <a:gd name="T10" fmla="*/ 0 w 111"/>
                <a:gd name="T11" fmla="*/ 0 h 171"/>
                <a:gd name="T12" fmla="*/ 0 w 111"/>
                <a:gd name="T13" fmla="*/ 0 h 171"/>
                <a:gd name="T14" fmla="*/ 0 w 111"/>
                <a:gd name="T15" fmla="*/ 0 h 171"/>
                <a:gd name="T16" fmla="*/ 0 w 111"/>
                <a:gd name="T17" fmla="*/ 0 h 171"/>
                <a:gd name="T18" fmla="*/ 0 w 111"/>
                <a:gd name="T19" fmla="*/ 0 h 171"/>
                <a:gd name="T20" fmla="*/ 0 w 111"/>
                <a:gd name="T21" fmla="*/ 0 h 171"/>
                <a:gd name="T22" fmla="*/ 0 w 111"/>
                <a:gd name="T23" fmla="*/ 0 h 171"/>
                <a:gd name="T24" fmla="*/ 0 w 111"/>
                <a:gd name="T25" fmla="*/ 0 h 171"/>
                <a:gd name="T26" fmla="*/ 0 w 111"/>
                <a:gd name="T27" fmla="*/ 0 h 171"/>
                <a:gd name="T28" fmla="*/ 0 w 111"/>
                <a:gd name="T29" fmla="*/ 0 h 171"/>
                <a:gd name="T30" fmla="*/ 0 w 111"/>
                <a:gd name="T31" fmla="*/ 0 h 171"/>
                <a:gd name="T32" fmla="*/ 0 w 111"/>
                <a:gd name="T33" fmla="*/ 0 h 171"/>
                <a:gd name="T34" fmla="*/ 0 w 111"/>
                <a:gd name="T35" fmla="*/ 0 h 171"/>
                <a:gd name="T36" fmla="*/ 0 w 111"/>
                <a:gd name="T37" fmla="*/ 0 h 171"/>
                <a:gd name="T38" fmla="*/ 0 w 111"/>
                <a:gd name="T39" fmla="*/ 0 h 171"/>
                <a:gd name="T40" fmla="*/ 0 w 111"/>
                <a:gd name="T41" fmla="*/ 0 h 171"/>
                <a:gd name="T42" fmla="*/ 0 w 111"/>
                <a:gd name="T43" fmla="*/ 0 h 171"/>
                <a:gd name="T44" fmla="*/ 0 w 111"/>
                <a:gd name="T45" fmla="*/ 0 h 171"/>
                <a:gd name="T46" fmla="*/ 0 w 111"/>
                <a:gd name="T47" fmla="*/ 0 h 171"/>
                <a:gd name="T48" fmla="*/ 0 w 111"/>
                <a:gd name="T49" fmla="*/ 0 h 171"/>
                <a:gd name="T50" fmla="*/ 0 w 111"/>
                <a:gd name="T51" fmla="*/ 0 h 171"/>
                <a:gd name="T52" fmla="*/ 0 w 111"/>
                <a:gd name="T53" fmla="*/ 0 h 171"/>
                <a:gd name="T54" fmla="*/ 0 w 111"/>
                <a:gd name="T55" fmla="*/ 0 h 171"/>
                <a:gd name="T56" fmla="*/ 0 w 111"/>
                <a:gd name="T57" fmla="*/ 0 h 171"/>
                <a:gd name="T58" fmla="*/ 0 w 111"/>
                <a:gd name="T59" fmla="*/ 0 h 171"/>
                <a:gd name="T60" fmla="*/ 0 w 111"/>
                <a:gd name="T61" fmla="*/ 0 h 171"/>
                <a:gd name="T62" fmla="*/ 0 w 111"/>
                <a:gd name="T63" fmla="*/ 0 h 171"/>
                <a:gd name="T64" fmla="*/ 0 w 111"/>
                <a:gd name="T65" fmla="*/ 0 h 171"/>
                <a:gd name="T66" fmla="*/ 0 w 111"/>
                <a:gd name="T67" fmla="*/ 0 h 171"/>
                <a:gd name="T68" fmla="*/ 0 w 111"/>
                <a:gd name="T69" fmla="*/ 0 h 171"/>
                <a:gd name="T70" fmla="*/ 0 w 111"/>
                <a:gd name="T71" fmla="*/ 0 h 171"/>
                <a:gd name="T72" fmla="*/ 0 w 111"/>
                <a:gd name="T73" fmla="*/ 0 h 171"/>
                <a:gd name="T74" fmla="*/ 0 w 111"/>
                <a:gd name="T75" fmla="*/ 0 h 17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11"/>
                <a:gd name="T115" fmla="*/ 0 h 171"/>
                <a:gd name="T116" fmla="*/ 111 w 111"/>
                <a:gd name="T117" fmla="*/ 171 h 17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11" h="171">
                  <a:moveTo>
                    <a:pt x="73" y="86"/>
                  </a:moveTo>
                  <a:lnTo>
                    <a:pt x="73" y="86"/>
                  </a:lnTo>
                  <a:lnTo>
                    <a:pt x="70" y="82"/>
                  </a:lnTo>
                  <a:lnTo>
                    <a:pt x="66" y="79"/>
                  </a:lnTo>
                  <a:lnTo>
                    <a:pt x="62" y="77"/>
                  </a:lnTo>
                  <a:lnTo>
                    <a:pt x="57" y="76"/>
                  </a:lnTo>
                  <a:lnTo>
                    <a:pt x="52" y="77"/>
                  </a:lnTo>
                  <a:lnTo>
                    <a:pt x="48" y="79"/>
                  </a:lnTo>
                  <a:lnTo>
                    <a:pt x="45" y="83"/>
                  </a:lnTo>
                  <a:lnTo>
                    <a:pt x="41" y="90"/>
                  </a:lnTo>
                  <a:lnTo>
                    <a:pt x="40" y="98"/>
                  </a:lnTo>
                  <a:lnTo>
                    <a:pt x="39" y="109"/>
                  </a:lnTo>
                  <a:lnTo>
                    <a:pt x="39" y="117"/>
                  </a:lnTo>
                  <a:lnTo>
                    <a:pt x="40" y="125"/>
                  </a:lnTo>
                  <a:lnTo>
                    <a:pt x="43" y="131"/>
                  </a:lnTo>
                  <a:lnTo>
                    <a:pt x="46" y="136"/>
                  </a:lnTo>
                  <a:lnTo>
                    <a:pt x="48" y="140"/>
                  </a:lnTo>
                  <a:lnTo>
                    <a:pt x="51" y="142"/>
                  </a:lnTo>
                  <a:lnTo>
                    <a:pt x="54" y="144"/>
                  </a:lnTo>
                  <a:lnTo>
                    <a:pt x="57" y="144"/>
                  </a:lnTo>
                  <a:lnTo>
                    <a:pt x="62" y="143"/>
                  </a:lnTo>
                  <a:lnTo>
                    <a:pt x="66" y="141"/>
                  </a:lnTo>
                  <a:lnTo>
                    <a:pt x="70" y="137"/>
                  </a:lnTo>
                  <a:lnTo>
                    <a:pt x="73" y="133"/>
                  </a:lnTo>
                  <a:lnTo>
                    <a:pt x="73" y="129"/>
                  </a:lnTo>
                  <a:lnTo>
                    <a:pt x="73" y="121"/>
                  </a:lnTo>
                  <a:lnTo>
                    <a:pt x="73" y="118"/>
                  </a:lnTo>
                  <a:lnTo>
                    <a:pt x="73" y="86"/>
                  </a:lnTo>
                  <a:close/>
                  <a:moveTo>
                    <a:pt x="111" y="0"/>
                  </a:moveTo>
                  <a:lnTo>
                    <a:pt x="111" y="167"/>
                  </a:lnTo>
                  <a:lnTo>
                    <a:pt x="79" y="167"/>
                  </a:lnTo>
                  <a:lnTo>
                    <a:pt x="77" y="155"/>
                  </a:lnTo>
                  <a:lnTo>
                    <a:pt x="69" y="162"/>
                  </a:lnTo>
                  <a:lnTo>
                    <a:pt x="62" y="167"/>
                  </a:lnTo>
                  <a:lnTo>
                    <a:pt x="53" y="170"/>
                  </a:lnTo>
                  <a:lnTo>
                    <a:pt x="45" y="171"/>
                  </a:lnTo>
                  <a:lnTo>
                    <a:pt x="39" y="170"/>
                  </a:lnTo>
                  <a:lnTo>
                    <a:pt x="34" y="169"/>
                  </a:lnTo>
                  <a:lnTo>
                    <a:pt x="29" y="168"/>
                  </a:lnTo>
                  <a:lnTo>
                    <a:pt x="24" y="165"/>
                  </a:lnTo>
                  <a:lnTo>
                    <a:pt x="20" y="163"/>
                  </a:lnTo>
                  <a:lnTo>
                    <a:pt x="16" y="159"/>
                  </a:lnTo>
                  <a:lnTo>
                    <a:pt x="13" y="154"/>
                  </a:lnTo>
                  <a:lnTo>
                    <a:pt x="10" y="149"/>
                  </a:lnTo>
                  <a:lnTo>
                    <a:pt x="5" y="141"/>
                  </a:lnTo>
                  <a:lnTo>
                    <a:pt x="2" y="131"/>
                  </a:lnTo>
                  <a:lnTo>
                    <a:pt x="0" y="120"/>
                  </a:lnTo>
                  <a:lnTo>
                    <a:pt x="0" y="109"/>
                  </a:lnTo>
                  <a:lnTo>
                    <a:pt x="1" y="96"/>
                  </a:lnTo>
                  <a:lnTo>
                    <a:pt x="2" y="84"/>
                  </a:lnTo>
                  <a:lnTo>
                    <a:pt x="5" y="75"/>
                  </a:lnTo>
                  <a:lnTo>
                    <a:pt x="11" y="66"/>
                  </a:lnTo>
                  <a:lnTo>
                    <a:pt x="17" y="58"/>
                  </a:lnTo>
                  <a:lnTo>
                    <a:pt x="26" y="51"/>
                  </a:lnTo>
                  <a:lnTo>
                    <a:pt x="30" y="48"/>
                  </a:lnTo>
                  <a:lnTo>
                    <a:pt x="35" y="47"/>
                  </a:lnTo>
                  <a:lnTo>
                    <a:pt x="39" y="46"/>
                  </a:lnTo>
                  <a:lnTo>
                    <a:pt x="45" y="46"/>
                  </a:lnTo>
                  <a:lnTo>
                    <a:pt x="52" y="46"/>
                  </a:lnTo>
                  <a:lnTo>
                    <a:pt x="60" y="49"/>
                  </a:lnTo>
                  <a:lnTo>
                    <a:pt x="67" y="55"/>
                  </a:lnTo>
                  <a:lnTo>
                    <a:pt x="73" y="61"/>
                  </a:lnTo>
                  <a:lnTo>
                    <a:pt x="73" y="0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050" name="AutoShape 27"/>
            <p:cNvSpPr>
              <a:spLocks noChangeArrowheads="1"/>
            </p:cNvSpPr>
            <p:nvPr/>
          </p:nvSpPr>
          <p:spPr bwMode="auto">
            <a:xfrm>
              <a:off x="5416" y="4239"/>
              <a:ext cx="27" cy="29"/>
            </a:xfrm>
            <a:custGeom>
              <a:avLst/>
              <a:gdLst>
                <a:gd name="T0" fmla="*/ 0 w 114"/>
                <a:gd name="T1" fmla="*/ 0 h 125"/>
                <a:gd name="T2" fmla="*/ 0 w 114"/>
                <a:gd name="T3" fmla="*/ 0 h 125"/>
                <a:gd name="T4" fmla="*/ 0 w 114"/>
                <a:gd name="T5" fmla="*/ 0 h 125"/>
                <a:gd name="T6" fmla="*/ 0 w 114"/>
                <a:gd name="T7" fmla="*/ 0 h 125"/>
                <a:gd name="T8" fmla="*/ 0 w 114"/>
                <a:gd name="T9" fmla="*/ 0 h 125"/>
                <a:gd name="T10" fmla="*/ 0 w 114"/>
                <a:gd name="T11" fmla="*/ 0 h 125"/>
                <a:gd name="T12" fmla="*/ 0 w 114"/>
                <a:gd name="T13" fmla="*/ 0 h 125"/>
                <a:gd name="T14" fmla="*/ 0 w 114"/>
                <a:gd name="T15" fmla="*/ 0 h 125"/>
                <a:gd name="T16" fmla="*/ 0 w 114"/>
                <a:gd name="T17" fmla="*/ 0 h 125"/>
                <a:gd name="T18" fmla="*/ 0 w 114"/>
                <a:gd name="T19" fmla="*/ 0 h 125"/>
                <a:gd name="T20" fmla="*/ 0 w 114"/>
                <a:gd name="T21" fmla="*/ 0 h 125"/>
                <a:gd name="T22" fmla="*/ 0 w 114"/>
                <a:gd name="T23" fmla="*/ 0 h 125"/>
                <a:gd name="T24" fmla="*/ 0 w 114"/>
                <a:gd name="T25" fmla="*/ 0 h 125"/>
                <a:gd name="T26" fmla="*/ 0 w 114"/>
                <a:gd name="T27" fmla="*/ 0 h 125"/>
                <a:gd name="T28" fmla="*/ 0 w 114"/>
                <a:gd name="T29" fmla="*/ 0 h 125"/>
                <a:gd name="T30" fmla="*/ 0 w 114"/>
                <a:gd name="T31" fmla="*/ 0 h 125"/>
                <a:gd name="T32" fmla="*/ 0 w 114"/>
                <a:gd name="T33" fmla="*/ 0 h 125"/>
                <a:gd name="T34" fmla="*/ 0 w 114"/>
                <a:gd name="T35" fmla="*/ 0 h 125"/>
                <a:gd name="T36" fmla="*/ 0 w 114"/>
                <a:gd name="T37" fmla="*/ 0 h 125"/>
                <a:gd name="T38" fmla="*/ 0 w 114"/>
                <a:gd name="T39" fmla="*/ 0 h 125"/>
                <a:gd name="T40" fmla="*/ 0 w 114"/>
                <a:gd name="T41" fmla="*/ 0 h 125"/>
                <a:gd name="T42" fmla="*/ 0 w 114"/>
                <a:gd name="T43" fmla="*/ 0 h 125"/>
                <a:gd name="T44" fmla="*/ 0 w 114"/>
                <a:gd name="T45" fmla="*/ 0 h 125"/>
                <a:gd name="T46" fmla="*/ 0 w 114"/>
                <a:gd name="T47" fmla="*/ 0 h 125"/>
                <a:gd name="T48" fmla="*/ 0 w 114"/>
                <a:gd name="T49" fmla="*/ 0 h 125"/>
                <a:gd name="T50" fmla="*/ 0 w 114"/>
                <a:gd name="T51" fmla="*/ 0 h 125"/>
                <a:gd name="T52" fmla="*/ 0 w 114"/>
                <a:gd name="T53" fmla="*/ 0 h 125"/>
                <a:gd name="T54" fmla="*/ 0 w 114"/>
                <a:gd name="T55" fmla="*/ 0 h 125"/>
                <a:gd name="T56" fmla="*/ 0 w 114"/>
                <a:gd name="T57" fmla="*/ 0 h 125"/>
                <a:gd name="T58" fmla="*/ 0 w 114"/>
                <a:gd name="T59" fmla="*/ 0 h 125"/>
                <a:gd name="T60" fmla="*/ 0 w 114"/>
                <a:gd name="T61" fmla="*/ 0 h 125"/>
                <a:gd name="T62" fmla="*/ 0 w 114"/>
                <a:gd name="T63" fmla="*/ 0 h 125"/>
                <a:gd name="T64" fmla="*/ 0 w 114"/>
                <a:gd name="T65" fmla="*/ 0 h 125"/>
                <a:gd name="T66" fmla="*/ 0 w 114"/>
                <a:gd name="T67" fmla="*/ 0 h 125"/>
                <a:gd name="T68" fmla="*/ 0 w 114"/>
                <a:gd name="T69" fmla="*/ 0 h 125"/>
                <a:gd name="T70" fmla="*/ 0 w 114"/>
                <a:gd name="T71" fmla="*/ 0 h 125"/>
                <a:gd name="T72" fmla="*/ 0 w 114"/>
                <a:gd name="T73" fmla="*/ 0 h 125"/>
                <a:gd name="T74" fmla="*/ 0 w 114"/>
                <a:gd name="T75" fmla="*/ 0 h 125"/>
                <a:gd name="T76" fmla="*/ 0 w 114"/>
                <a:gd name="T77" fmla="*/ 0 h 125"/>
                <a:gd name="T78" fmla="*/ 0 w 114"/>
                <a:gd name="T79" fmla="*/ 0 h 125"/>
                <a:gd name="T80" fmla="*/ 0 w 114"/>
                <a:gd name="T81" fmla="*/ 0 h 125"/>
                <a:gd name="T82" fmla="*/ 0 w 114"/>
                <a:gd name="T83" fmla="*/ 0 h 125"/>
                <a:gd name="T84" fmla="*/ 0 w 114"/>
                <a:gd name="T85" fmla="*/ 0 h 125"/>
                <a:gd name="T86" fmla="*/ 0 w 114"/>
                <a:gd name="T87" fmla="*/ 0 h 125"/>
                <a:gd name="T88" fmla="*/ 0 w 114"/>
                <a:gd name="T89" fmla="*/ 0 h 125"/>
                <a:gd name="T90" fmla="*/ 0 w 114"/>
                <a:gd name="T91" fmla="*/ 0 h 12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14"/>
                <a:gd name="T139" fmla="*/ 0 h 125"/>
                <a:gd name="T140" fmla="*/ 114 w 114"/>
                <a:gd name="T141" fmla="*/ 125 h 125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14" h="125">
                  <a:moveTo>
                    <a:pt x="56" y="27"/>
                  </a:moveTo>
                  <a:lnTo>
                    <a:pt x="56" y="27"/>
                  </a:lnTo>
                  <a:lnTo>
                    <a:pt x="52" y="28"/>
                  </a:lnTo>
                  <a:lnTo>
                    <a:pt x="49" y="29"/>
                  </a:lnTo>
                  <a:lnTo>
                    <a:pt x="46" y="32"/>
                  </a:lnTo>
                  <a:lnTo>
                    <a:pt x="43" y="35"/>
                  </a:lnTo>
                  <a:lnTo>
                    <a:pt x="41" y="40"/>
                  </a:lnTo>
                  <a:lnTo>
                    <a:pt x="40" y="46"/>
                  </a:lnTo>
                  <a:lnTo>
                    <a:pt x="39" y="62"/>
                  </a:lnTo>
                  <a:lnTo>
                    <a:pt x="40" y="77"/>
                  </a:lnTo>
                  <a:lnTo>
                    <a:pt x="41" y="83"/>
                  </a:lnTo>
                  <a:lnTo>
                    <a:pt x="42" y="87"/>
                  </a:lnTo>
                  <a:lnTo>
                    <a:pt x="46" y="91"/>
                  </a:lnTo>
                  <a:lnTo>
                    <a:pt x="49" y="96"/>
                  </a:lnTo>
                  <a:lnTo>
                    <a:pt x="52" y="97"/>
                  </a:lnTo>
                  <a:lnTo>
                    <a:pt x="56" y="98"/>
                  </a:lnTo>
                  <a:lnTo>
                    <a:pt x="62" y="97"/>
                  </a:lnTo>
                  <a:lnTo>
                    <a:pt x="66" y="94"/>
                  </a:lnTo>
                  <a:lnTo>
                    <a:pt x="70" y="89"/>
                  </a:lnTo>
                  <a:lnTo>
                    <a:pt x="72" y="83"/>
                  </a:lnTo>
                  <a:lnTo>
                    <a:pt x="73" y="72"/>
                  </a:lnTo>
                  <a:lnTo>
                    <a:pt x="74" y="58"/>
                  </a:lnTo>
                  <a:lnTo>
                    <a:pt x="74" y="51"/>
                  </a:lnTo>
                  <a:lnTo>
                    <a:pt x="73" y="45"/>
                  </a:lnTo>
                  <a:lnTo>
                    <a:pt x="72" y="39"/>
                  </a:lnTo>
                  <a:lnTo>
                    <a:pt x="70" y="35"/>
                  </a:lnTo>
                  <a:lnTo>
                    <a:pt x="67" y="31"/>
                  </a:lnTo>
                  <a:lnTo>
                    <a:pt x="64" y="29"/>
                  </a:lnTo>
                  <a:lnTo>
                    <a:pt x="60" y="28"/>
                  </a:lnTo>
                  <a:lnTo>
                    <a:pt x="56" y="27"/>
                  </a:lnTo>
                  <a:close/>
                  <a:moveTo>
                    <a:pt x="58" y="0"/>
                  </a:moveTo>
                  <a:lnTo>
                    <a:pt x="58" y="0"/>
                  </a:lnTo>
                  <a:lnTo>
                    <a:pt x="66" y="0"/>
                  </a:lnTo>
                  <a:lnTo>
                    <a:pt x="72" y="1"/>
                  </a:lnTo>
                  <a:lnTo>
                    <a:pt x="79" y="3"/>
                  </a:lnTo>
                  <a:lnTo>
                    <a:pt x="85" y="5"/>
                  </a:lnTo>
                  <a:lnTo>
                    <a:pt x="90" y="9"/>
                  </a:lnTo>
                  <a:lnTo>
                    <a:pt x="96" y="13"/>
                  </a:lnTo>
                  <a:lnTo>
                    <a:pt x="100" y="18"/>
                  </a:lnTo>
                  <a:lnTo>
                    <a:pt x="104" y="23"/>
                  </a:lnTo>
                  <a:lnTo>
                    <a:pt x="108" y="32"/>
                  </a:lnTo>
                  <a:lnTo>
                    <a:pt x="112" y="40"/>
                  </a:lnTo>
                  <a:lnTo>
                    <a:pt x="113" y="50"/>
                  </a:lnTo>
                  <a:lnTo>
                    <a:pt x="114" y="62"/>
                  </a:lnTo>
                  <a:lnTo>
                    <a:pt x="113" y="75"/>
                  </a:lnTo>
                  <a:lnTo>
                    <a:pt x="109" y="88"/>
                  </a:lnTo>
                  <a:lnTo>
                    <a:pt x="105" y="99"/>
                  </a:lnTo>
                  <a:lnTo>
                    <a:pt x="99" y="108"/>
                  </a:lnTo>
                  <a:lnTo>
                    <a:pt x="95" y="113"/>
                  </a:lnTo>
                  <a:lnTo>
                    <a:pt x="90" y="116"/>
                  </a:lnTo>
                  <a:lnTo>
                    <a:pt x="81" y="121"/>
                  </a:lnTo>
                  <a:lnTo>
                    <a:pt x="69" y="124"/>
                  </a:lnTo>
                  <a:lnTo>
                    <a:pt x="56" y="125"/>
                  </a:lnTo>
                  <a:lnTo>
                    <a:pt x="49" y="124"/>
                  </a:lnTo>
                  <a:lnTo>
                    <a:pt x="41" y="123"/>
                  </a:lnTo>
                  <a:lnTo>
                    <a:pt x="35" y="122"/>
                  </a:lnTo>
                  <a:lnTo>
                    <a:pt x="30" y="119"/>
                  </a:lnTo>
                  <a:lnTo>
                    <a:pt x="23" y="117"/>
                  </a:lnTo>
                  <a:lnTo>
                    <a:pt x="19" y="113"/>
                  </a:lnTo>
                  <a:lnTo>
                    <a:pt x="15" y="108"/>
                  </a:lnTo>
                  <a:lnTo>
                    <a:pt x="10" y="103"/>
                  </a:lnTo>
                  <a:lnTo>
                    <a:pt x="6" y="95"/>
                  </a:lnTo>
                  <a:lnTo>
                    <a:pt x="2" y="85"/>
                  </a:lnTo>
                  <a:lnTo>
                    <a:pt x="1" y="74"/>
                  </a:lnTo>
                  <a:lnTo>
                    <a:pt x="0" y="63"/>
                  </a:lnTo>
                  <a:lnTo>
                    <a:pt x="0" y="55"/>
                  </a:lnTo>
                  <a:lnTo>
                    <a:pt x="1" y="48"/>
                  </a:lnTo>
                  <a:lnTo>
                    <a:pt x="3" y="40"/>
                  </a:lnTo>
                  <a:lnTo>
                    <a:pt x="5" y="34"/>
                  </a:lnTo>
                  <a:lnTo>
                    <a:pt x="7" y="28"/>
                  </a:lnTo>
                  <a:lnTo>
                    <a:pt x="10" y="22"/>
                  </a:lnTo>
                  <a:lnTo>
                    <a:pt x="15" y="17"/>
                  </a:lnTo>
                  <a:lnTo>
                    <a:pt x="19" y="13"/>
                  </a:lnTo>
                  <a:lnTo>
                    <a:pt x="26" y="7"/>
                  </a:lnTo>
                  <a:lnTo>
                    <a:pt x="36" y="3"/>
                  </a:lnTo>
                  <a:lnTo>
                    <a:pt x="47" y="0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051" name="AutoShape 28"/>
            <p:cNvSpPr>
              <a:spLocks noChangeArrowheads="1"/>
            </p:cNvSpPr>
            <p:nvPr/>
          </p:nvSpPr>
          <p:spPr bwMode="auto">
            <a:xfrm>
              <a:off x="5462" y="4229"/>
              <a:ext cx="42" cy="39"/>
            </a:xfrm>
            <a:custGeom>
              <a:avLst/>
              <a:gdLst>
                <a:gd name="T0" fmla="*/ 0 w 180"/>
                <a:gd name="T1" fmla="*/ 0 h 167"/>
                <a:gd name="T2" fmla="*/ 0 w 180"/>
                <a:gd name="T3" fmla="*/ 0 h 167"/>
                <a:gd name="T4" fmla="*/ 0 w 180"/>
                <a:gd name="T5" fmla="*/ 0 h 167"/>
                <a:gd name="T6" fmla="*/ 0 w 180"/>
                <a:gd name="T7" fmla="*/ 0 h 167"/>
                <a:gd name="T8" fmla="*/ 0 w 180"/>
                <a:gd name="T9" fmla="*/ 0 h 167"/>
                <a:gd name="T10" fmla="*/ 0 w 180"/>
                <a:gd name="T11" fmla="*/ 0 h 167"/>
                <a:gd name="T12" fmla="*/ 0 w 180"/>
                <a:gd name="T13" fmla="*/ 0 h 167"/>
                <a:gd name="T14" fmla="*/ 0 w 180"/>
                <a:gd name="T15" fmla="*/ 0 h 167"/>
                <a:gd name="T16" fmla="*/ 0 w 180"/>
                <a:gd name="T17" fmla="*/ 0 h 167"/>
                <a:gd name="T18" fmla="*/ 0 w 180"/>
                <a:gd name="T19" fmla="*/ 0 h 167"/>
                <a:gd name="T20" fmla="*/ 0 w 180"/>
                <a:gd name="T21" fmla="*/ 0 h 167"/>
                <a:gd name="T22" fmla="*/ 0 w 180"/>
                <a:gd name="T23" fmla="*/ 0 h 167"/>
                <a:gd name="T24" fmla="*/ 0 w 180"/>
                <a:gd name="T25" fmla="*/ 0 h 167"/>
                <a:gd name="T26" fmla="*/ 0 w 180"/>
                <a:gd name="T27" fmla="*/ 0 h 167"/>
                <a:gd name="T28" fmla="*/ 0 w 180"/>
                <a:gd name="T29" fmla="*/ 0 h 167"/>
                <a:gd name="T30" fmla="*/ 0 w 180"/>
                <a:gd name="T31" fmla="*/ 0 h 167"/>
                <a:gd name="T32" fmla="*/ 0 w 180"/>
                <a:gd name="T33" fmla="*/ 0 h 167"/>
                <a:gd name="T34" fmla="*/ 0 w 180"/>
                <a:gd name="T35" fmla="*/ 0 h 167"/>
                <a:gd name="T36" fmla="*/ 0 w 180"/>
                <a:gd name="T37" fmla="*/ 0 h 167"/>
                <a:gd name="T38" fmla="*/ 0 w 180"/>
                <a:gd name="T39" fmla="*/ 0 h 167"/>
                <a:gd name="T40" fmla="*/ 0 w 180"/>
                <a:gd name="T41" fmla="*/ 0 h 167"/>
                <a:gd name="T42" fmla="*/ 0 w 180"/>
                <a:gd name="T43" fmla="*/ 0 h 167"/>
                <a:gd name="T44" fmla="*/ 0 w 180"/>
                <a:gd name="T45" fmla="*/ 0 h 167"/>
                <a:gd name="T46" fmla="*/ 0 w 180"/>
                <a:gd name="T47" fmla="*/ 0 h 167"/>
                <a:gd name="T48" fmla="*/ 0 w 180"/>
                <a:gd name="T49" fmla="*/ 0 h 167"/>
                <a:gd name="T50" fmla="*/ 0 w 180"/>
                <a:gd name="T51" fmla="*/ 0 h 167"/>
                <a:gd name="T52" fmla="*/ 0 w 180"/>
                <a:gd name="T53" fmla="*/ 0 h 167"/>
                <a:gd name="T54" fmla="*/ 0 w 180"/>
                <a:gd name="T55" fmla="*/ 0 h 167"/>
                <a:gd name="T56" fmla="*/ 0 w 180"/>
                <a:gd name="T57" fmla="*/ 0 h 167"/>
                <a:gd name="T58" fmla="*/ 0 w 180"/>
                <a:gd name="T59" fmla="*/ 0 h 167"/>
                <a:gd name="T60" fmla="*/ 0 w 180"/>
                <a:gd name="T61" fmla="*/ 0 h 167"/>
                <a:gd name="T62" fmla="*/ 0 w 180"/>
                <a:gd name="T63" fmla="*/ 0 h 167"/>
                <a:gd name="T64" fmla="*/ 0 w 180"/>
                <a:gd name="T65" fmla="*/ 0 h 167"/>
                <a:gd name="T66" fmla="*/ 0 w 180"/>
                <a:gd name="T67" fmla="*/ 0 h 167"/>
                <a:gd name="T68" fmla="*/ 0 w 180"/>
                <a:gd name="T69" fmla="*/ 0 h 16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80"/>
                <a:gd name="T106" fmla="*/ 0 h 167"/>
                <a:gd name="T107" fmla="*/ 180 w 180"/>
                <a:gd name="T108" fmla="*/ 167 h 16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80" h="167">
                  <a:moveTo>
                    <a:pt x="180" y="0"/>
                  </a:moveTo>
                  <a:lnTo>
                    <a:pt x="180" y="167"/>
                  </a:lnTo>
                  <a:lnTo>
                    <a:pt x="138" y="167"/>
                  </a:lnTo>
                  <a:lnTo>
                    <a:pt x="138" y="57"/>
                  </a:lnTo>
                  <a:lnTo>
                    <a:pt x="137" y="53"/>
                  </a:lnTo>
                  <a:lnTo>
                    <a:pt x="137" y="50"/>
                  </a:lnTo>
                  <a:lnTo>
                    <a:pt x="138" y="39"/>
                  </a:lnTo>
                  <a:lnTo>
                    <a:pt x="138" y="31"/>
                  </a:lnTo>
                  <a:lnTo>
                    <a:pt x="134" y="47"/>
                  </a:lnTo>
                  <a:lnTo>
                    <a:pt x="133" y="53"/>
                  </a:lnTo>
                  <a:lnTo>
                    <a:pt x="105" y="167"/>
                  </a:lnTo>
                  <a:lnTo>
                    <a:pt x="73" y="167"/>
                  </a:lnTo>
                  <a:lnTo>
                    <a:pt x="46" y="57"/>
                  </a:lnTo>
                  <a:lnTo>
                    <a:pt x="41" y="31"/>
                  </a:lnTo>
                  <a:lnTo>
                    <a:pt x="41" y="38"/>
                  </a:lnTo>
                  <a:lnTo>
                    <a:pt x="41" y="50"/>
                  </a:lnTo>
                  <a:lnTo>
                    <a:pt x="41" y="57"/>
                  </a:lnTo>
                  <a:lnTo>
                    <a:pt x="41" y="167"/>
                  </a:lnTo>
                  <a:lnTo>
                    <a:pt x="0" y="167"/>
                  </a:lnTo>
                  <a:lnTo>
                    <a:pt x="0" y="0"/>
                  </a:lnTo>
                  <a:lnTo>
                    <a:pt x="66" y="0"/>
                  </a:lnTo>
                  <a:lnTo>
                    <a:pt x="86" y="85"/>
                  </a:lnTo>
                  <a:lnTo>
                    <a:pt x="89" y="101"/>
                  </a:lnTo>
                  <a:lnTo>
                    <a:pt x="91" y="113"/>
                  </a:lnTo>
                  <a:lnTo>
                    <a:pt x="95" y="89"/>
                  </a:lnTo>
                  <a:lnTo>
                    <a:pt x="96" y="85"/>
                  </a:lnTo>
                  <a:lnTo>
                    <a:pt x="113" y="0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052" name="AutoShape 29"/>
            <p:cNvSpPr>
              <a:spLocks noChangeArrowheads="1"/>
            </p:cNvSpPr>
            <p:nvPr/>
          </p:nvSpPr>
          <p:spPr bwMode="auto">
            <a:xfrm>
              <a:off x="5511" y="4229"/>
              <a:ext cx="9" cy="39"/>
            </a:xfrm>
            <a:custGeom>
              <a:avLst/>
              <a:gdLst>
                <a:gd name="T0" fmla="*/ 0 w 39"/>
                <a:gd name="T1" fmla="*/ 0 h 167"/>
                <a:gd name="T2" fmla="*/ 0 w 39"/>
                <a:gd name="T3" fmla="*/ 0 h 167"/>
                <a:gd name="T4" fmla="*/ 0 w 39"/>
                <a:gd name="T5" fmla="*/ 0 h 167"/>
                <a:gd name="T6" fmla="*/ 0 w 39"/>
                <a:gd name="T7" fmla="*/ 0 h 167"/>
                <a:gd name="T8" fmla="*/ 0 w 39"/>
                <a:gd name="T9" fmla="*/ 0 h 167"/>
                <a:gd name="T10" fmla="*/ 0 w 39"/>
                <a:gd name="T11" fmla="*/ 0 h 167"/>
                <a:gd name="T12" fmla="*/ 0 w 39"/>
                <a:gd name="T13" fmla="*/ 0 h 167"/>
                <a:gd name="T14" fmla="*/ 0 w 39"/>
                <a:gd name="T15" fmla="*/ 0 h 167"/>
                <a:gd name="T16" fmla="*/ 0 w 39"/>
                <a:gd name="T17" fmla="*/ 0 h 167"/>
                <a:gd name="T18" fmla="*/ 0 w 39"/>
                <a:gd name="T19" fmla="*/ 0 h 1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9"/>
                <a:gd name="T31" fmla="*/ 0 h 167"/>
                <a:gd name="T32" fmla="*/ 39 w 39"/>
                <a:gd name="T33" fmla="*/ 167 h 16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9" h="167">
                  <a:moveTo>
                    <a:pt x="39" y="0"/>
                  </a:moveTo>
                  <a:lnTo>
                    <a:pt x="39" y="34"/>
                  </a:lnTo>
                  <a:lnTo>
                    <a:pt x="0" y="34"/>
                  </a:lnTo>
                  <a:lnTo>
                    <a:pt x="0" y="0"/>
                  </a:lnTo>
                  <a:lnTo>
                    <a:pt x="39" y="0"/>
                  </a:lnTo>
                  <a:close/>
                  <a:moveTo>
                    <a:pt x="39" y="50"/>
                  </a:moveTo>
                  <a:lnTo>
                    <a:pt x="39" y="167"/>
                  </a:lnTo>
                  <a:lnTo>
                    <a:pt x="0" y="167"/>
                  </a:lnTo>
                  <a:lnTo>
                    <a:pt x="0" y="50"/>
                  </a:lnTo>
                  <a:lnTo>
                    <a:pt x="39" y="50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053" name="AutoShape 30"/>
            <p:cNvSpPr>
              <a:spLocks noChangeArrowheads="1"/>
            </p:cNvSpPr>
            <p:nvPr/>
          </p:nvSpPr>
          <p:spPr bwMode="auto">
            <a:xfrm>
              <a:off x="5526" y="4239"/>
              <a:ext cx="25" cy="29"/>
            </a:xfrm>
            <a:custGeom>
              <a:avLst/>
              <a:gdLst>
                <a:gd name="T0" fmla="*/ 0 w 107"/>
                <a:gd name="T1" fmla="*/ 0 h 121"/>
                <a:gd name="T2" fmla="*/ 0 w 107"/>
                <a:gd name="T3" fmla="*/ 0 h 121"/>
                <a:gd name="T4" fmla="*/ 0 w 107"/>
                <a:gd name="T5" fmla="*/ 0 h 121"/>
                <a:gd name="T6" fmla="*/ 0 w 107"/>
                <a:gd name="T7" fmla="*/ 0 h 121"/>
                <a:gd name="T8" fmla="*/ 0 w 107"/>
                <a:gd name="T9" fmla="*/ 0 h 121"/>
                <a:gd name="T10" fmla="*/ 0 w 107"/>
                <a:gd name="T11" fmla="*/ 0 h 121"/>
                <a:gd name="T12" fmla="*/ 0 w 107"/>
                <a:gd name="T13" fmla="*/ 0 h 121"/>
                <a:gd name="T14" fmla="*/ 0 w 107"/>
                <a:gd name="T15" fmla="*/ 0 h 121"/>
                <a:gd name="T16" fmla="*/ 0 w 107"/>
                <a:gd name="T17" fmla="*/ 0 h 121"/>
                <a:gd name="T18" fmla="*/ 0 w 107"/>
                <a:gd name="T19" fmla="*/ 0 h 121"/>
                <a:gd name="T20" fmla="*/ 0 w 107"/>
                <a:gd name="T21" fmla="*/ 0 h 121"/>
                <a:gd name="T22" fmla="*/ 0 w 107"/>
                <a:gd name="T23" fmla="*/ 0 h 121"/>
                <a:gd name="T24" fmla="*/ 0 w 107"/>
                <a:gd name="T25" fmla="*/ 0 h 121"/>
                <a:gd name="T26" fmla="*/ 0 w 107"/>
                <a:gd name="T27" fmla="*/ 0 h 121"/>
                <a:gd name="T28" fmla="*/ 0 w 107"/>
                <a:gd name="T29" fmla="*/ 0 h 121"/>
                <a:gd name="T30" fmla="*/ 0 w 107"/>
                <a:gd name="T31" fmla="*/ 0 h 121"/>
                <a:gd name="T32" fmla="*/ 0 w 107"/>
                <a:gd name="T33" fmla="*/ 0 h 121"/>
                <a:gd name="T34" fmla="*/ 0 w 107"/>
                <a:gd name="T35" fmla="*/ 0 h 121"/>
                <a:gd name="T36" fmla="*/ 0 w 107"/>
                <a:gd name="T37" fmla="*/ 0 h 121"/>
                <a:gd name="T38" fmla="*/ 0 w 107"/>
                <a:gd name="T39" fmla="*/ 0 h 121"/>
                <a:gd name="T40" fmla="*/ 0 w 107"/>
                <a:gd name="T41" fmla="*/ 0 h 121"/>
                <a:gd name="T42" fmla="*/ 0 w 107"/>
                <a:gd name="T43" fmla="*/ 0 h 121"/>
                <a:gd name="T44" fmla="*/ 0 w 107"/>
                <a:gd name="T45" fmla="*/ 0 h 121"/>
                <a:gd name="T46" fmla="*/ 0 w 107"/>
                <a:gd name="T47" fmla="*/ 0 h 121"/>
                <a:gd name="T48" fmla="*/ 0 w 107"/>
                <a:gd name="T49" fmla="*/ 0 h 121"/>
                <a:gd name="T50" fmla="*/ 0 w 107"/>
                <a:gd name="T51" fmla="*/ 0 h 121"/>
                <a:gd name="T52" fmla="*/ 0 w 107"/>
                <a:gd name="T53" fmla="*/ 0 h 121"/>
                <a:gd name="T54" fmla="*/ 0 w 107"/>
                <a:gd name="T55" fmla="*/ 0 h 121"/>
                <a:gd name="T56" fmla="*/ 0 w 107"/>
                <a:gd name="T57" fmla="*/ 0 h 121"/>
                <a:gd name="T58" fmla="*/ 0 w 107"/>
                <a:gd name="T59" fmla="*/ 0 h 121"/>
                <a:gd name="T60" fmla="*/ 0 w 107"/>
                <a:gd name="T61" fmla="*/ 0 h 121"/>
                <a:gd name="T62" fmla="*/ 0 w 107"/>
                <a:gd name="T63" fmla="*/ 0 h 121"/>
                <a:gd name="T64" fmla="*/ 0 w 107"/>
                <a:gd name="T65" fmla="*/ 0 h 121"/>
                <a:gd name="T66" fmla="*/ 0 w 107"/>
                <a:gd name="T67" fmla="*/ 0 h 121"/>
                <a:gd name="T68" fmla="*/ 0 w 107"/>
                <a:gd name="T69" fmla="*/ 0 h 12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7"/>
                <a:gd name="T106" fmla="*/ 0 h 121"/>
                <a:gd name="T107" fmla="*/ 107 w 107"/>
                <a:gd name="T108" fmla="*/ 121 h 12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7" h="121">
                  <a:moveTo>
                    <a:pt x="38" y="4"/>
                  </a:moveTo>
                  <a:lnTo>
                    <a:pt x="38" y="17"/>
                  </a:lnTo>
                  <a:lnTo>
                    <a:pt x="48" y="10"/>
                  </a:lnTo>
                  <a:lnTo>
                    <a:pt x="58" y="4"/>
                  </a:lnTo>
                  <a:lnTo>
                    <a:pt x="68" y="1"/>
                  </a:lnTo>
                  <a:lnTo>
                    <a:pt x="78" y="0"/>
                  </a:lnTo>
                  <a:lnTo>
                    <a:pt x="85" y="1"/>
                  </a:lnTo>
                  <a:lnTo>
                    <a:pt x="92" y="3"/>
                  </a:lnTo>
                  <a:lnTo>
                    <a:pt x="98" y="9"/>
                  </a:lnTo>
                  <a:lnTo>
                    <a:pt x="102" y="14"/>
                  </a:lnTo>
                  <a:lnTo>
                    <a:pt x="104" y="19"/>
                  </a:lnTo>
                  <a:lnTo>
                    <a:pt x="105" y="27"/>
                  </a:lnTo>
                  <a:lnTo>
                    <a:pt x="107" y="35"/>
                  </a:lnTo>
                  <a:lnTo>
                    <a:pt x="107" y="46"/>
                  </a:lnTo>
                  <a:lnTo>
                    <a:pt x="107" y="121"/>
                  </a:lnTo>
                  <a:lnTo>
                    <a:pt x="69" y="121"/>
                  </a:lnTo>
                  <a:lnTo>
                    <a:pt x="69" y="46"/>
                  </a:lnTo>
                  <a:lnTo>
                    <a:pt x="68" y="39"/>
                  </a:lnTo>
                  <a:lnTo>
                    <a:pt x="66" y="34"/>
                  </a:lnTo>
                  <a:lnTo>
                    <a:pt x="62" y="31"/>
                  </a:lnTo>
                  <a:lnTo>
                    <a:pt x="57" y="30"/>
                  </a:lnTo>
                  <a:lnTo>
                    <a:pt x="52" y="31"/>
                  </a:lnTo>
                  <a:lnTo>
                    <a:pt x="48" y="32"/>
                  </a:lnTo>
                  <a:lnTo>
                    <a:pt x="43" y="35"/>
                  </a:lnTo>
                  <a:lnTo>
                    <a:pt x="38" y="39"/>
                  </a:lnTo>
                  <a:lnTo>
                    <a:pt x="38" y="121"/>
                  </a:lnTo>
                  <a:lnTo>
                    <a:pt x="0" y="121"/>
                  </a:lnTo>
                  <a:lnTo>
                    <a:pt x="0" y="4"/>
                  </a:lnTo>
                  <a:lnTo>
                    <a:pt x="38" y="4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054" name="AutoShape 31"/>
            <p:cNvSpPr>
              <a:spLocks noChangeArrowheads="1"/>
            </p:cNvSpPr>
            <p:nvPr/>
          </p:nvSpPr>
          <p:spPr bwMode="auto">
            <a:xfrm>
              <a:off x="5557" y="4229"/>
              <a:ext cx="24" cy="39"/>
            </a:xfrm>
            <a:custGeom>
              <a:avLst/>
              <a:gdLst>
                <a:gd name="T0" fmla="*/ 0 w 106"/>
                <a:gd name="T1" fmla="*/ 0 h 167"/>
                <a:gd name="T2" fmla="*/ 0 w 106"/>
                <a:gd name="T3" fmla="*/ 0 h 167"/>
                <a:gd name="T4" fmla="*/ 0 w 106"/>
                <a:gd name="T5" fmla="*/ 0 h 167"/>
                <a:gd name="T6" fmla="*/ 0 w 106"/>
                <a:gd name="T7" fmla="*/ 0 h 167"/>
                <a:gd name="T8" fmla="*/ 0 w 106"/>
                <a:gd name="T9" fmla="*/ 0 h 167"/>
                <a:gd name="T10" fmla="*/ 0 w 106"/>
                <a:gd name="T11" fmla="*/ 0 h 167"/>
                <a:gd name="T12" fmla="*/ 0 w 106"/>
                <a:gd name="T13" fmla="*/ 0 h 167"/>
                <a:gd name="T14" fmla="*/ 0 w 106"/>
                <a:gd name="T15" fmla="*/ 0 h 167"/>
                <a:gd name="T16" fmla="*/ 0 w 106"/>
                <a:gd name="T17" fmla="*/ 0 h 167"/>
                <a:gd name="T18" fmla="*/ 0 w 106"/>
                <a:gd name="T19" fmla="*/ 0 h 167"/>
                <a:gd name="T20" fmla="*/ 0 w 106"/>
                <a:gd name="T21" fmla="*/ 0 h 167"/>
                <a:gd name="T22" fmla="*/ 0 w 106"/>
                <a:gd name="T23" fmla="*/ 0 h 167"/>
                <a:gd name="T24" fmla="*/ 0 w 106"/>
                <a:gd name="T25" fmla="*/ 0 h 167"/>
                <a:gd name="T26" fmla="*/ 0 w 106"/>
                <a:gd name="T27" fmla="*/ 0 h 167"/>
                <a:gd name="T28" fmla="*/ 0 w 106"/>
                <a:gd name="T29" fmla="*/ 0 h 167"/>
                <a:gd name="T30" fmla="*/ 0 w 106"/>
                <a:gd name="T31" fmla="*/ 0 h 167"/>
                <a:gd name="T32" fmla="*/ 0 w 106"/>
                <a:gd name="T33" fmla="*/ 0 h 167"/>
                <a:gd name="T34" fmla="*/ 0 w 106"/>
                <a:gd name="T35" fmla="*/ 0 h 167"/>
                <a:gd name="T36" fmla="*/ 0 w 106"/>
                <a:gd name="T37" fmla="*/ 0 h 167"/>
                <a:gd name="T38" fmla="*/ 0 w 106"/>
                <a:gd name="T39" fmla="*/ 0 h 167"/>
                <a:gd name="T40" fmla="*/ 0 w 106"/>
                <a:gd name="T41" fmla="*/ 0 h 167"/>
                <a:gd name="T42" fmla="*/ 0 w 106"/>
                <a:gd name="T43" fmla="*/ 0 h 167"/>
                <a:gd name="T44" fmla="*/ 0 w 106"/>
                <a:gd name="T45" fmla="*/ 0 h 167"/>
                <a:gd name="T46" fmla="*/ 0 w 106"/>
                <a:gd name="T47" fmla="*/ 0 h 167"/>
                <a:gd name="T48" fmla="*/ 0 w 106"/>
                <a:gd name="T49" fmla="*/ 0 h 167"/>
                <a:gd name="T50" fmla="*/ 0 w 106"/>
                <a:gd name="T51" fmla="*/ 0 h 167"/>
                <a:gd name="T52" fmla="*/ 0 w 106"/>
                <a:gd name="T53" fmla="*/ 0 h 167"/>
                <a:gd name="T54" fmla="*/ 0 w 106"/>
                <a:gd name="T55" fmla="*/ 0 h 167"/>
                <a:gd name="T56" fmla="*/ 0 w 106"/>
                <a:gd name="T57" fmla="*/ 0 h 167"/>
                <a:gd name="T58" fmla="*/ 0 w 106"/>
                <a:gd name="T59" fmla="*/ 0 h 167"/>
                <a:gd name="T60" fmla="*/ 0 w 106"/>
                <a:gd name="T61" fmla="*/ 0 h 167"/>
                <a:gd name="T62" fmla="*/ 0 w 106"/>
                <a:gd name="T63" fmla="*/ 0 h 167"/>
                <a:gd name="T64" fmla="*/ 0 w 106"/>
                <a:gd name="T65" fmla="*/ 0 h 167"/>
                <a:gd name="T66" fmla="*/ 0 w 106"/>
                <a:gd name="T67" fmla="*/ 0 h 167"/>
                <a:gd name="T68" fmla="*/ 0 w 106"/>
                <a:gd name="T69" fmla="*/ 0 h 167"/>
                <a:gd name="T70" fmla="*/ 0 w 106"/>
                <a:gd name="T71" fmla="*/ 0 h 167"/>
                <a:gd name="T72" fmla="*/ 0 w 106"/>
                <a:gd name="T73" fmla="*/ 0 h 167"/>
                <a:gd name="T74" fmla="*/ 0 w 106"/>
                <a:gd name="T75" fmla="*/ 0 h 167"/>
                <a:gd name="T76" fmla="*/ 0 w 106"/>
                <a:gd name="T77" fmla="*/ 0 h 167"/>
                <a:gd name="T78" fmla="*/ 0 w 106"/>
                <a:gd name="T79" fmla="*/ 0 h 167"/>
                <a:gd name="T80" fmla="*/ 0 w 106"/>
                <a:gd name="T81" fmla="*/ 0 h 16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06"/>
                <a:gd name="T124" fmla="*/ 0 h 167"/>
                <a:gd name="T125" fmla="*/ 106 w 106"/>
                <a:gd name="T126" fmla="*/ 167 h 167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06" h="167">
                  <a:moveTo>
                    <a:pt x="37" y="0"/>
                  </a:moveTo>
                  <a:lnTo>
                    <a:pt x="37" y="64"/>
                  </a:lnTo>
                  <a:lnTo>
                    <a:pt x="43" y="58"/>
                  </a:lnTo>
                  <a:lnTo>
                    <a:pt x="50" y="53"/>
                  </a:lnTo>
                  <a:lnTo>
                    <a:pt x="58" y="50"/>
                  </a:lnTo>
                  <a:lnTo>
                    <a:pt x="64" y="47"/>
                  </a:lnTo>
                  <a:lnTo>
                    <a:pt x="70" y="46"/>
                  </a:lnTo>
                  <a:lnTo>
                    <a:pt x="76" y="46"/>
                  </a:lnTo>
                  <a:lnTo>
                    <a:pt x="84" y="47"/>
                  </a:lnTo>
                  <a:lnTo>
                    <a:pt x="90" y="49"/>
                  </a:lnTo>
                  <a:lnTo>
                    <a:pt x="97" y="55"/>
                  </a:lnTo>
                  <a:lnTo>
                    <a:pt x="101" y="60"/>
                  </a:lnTo>
                  <a:lnTo>
                    <a:pt x="103" y="65"/>
                  </a:lnTo>
                  <a:lnTo>
                    <a:pt x="104" y="73"/>
                  </a:lnTo>
                  <a:lnTo>
                    <a:pt x="105" y="80"/>
                  </a:lnTo>
                  <a:lnTo>
                    <a:pt x="106" y="90"/>
                  </a:lnTo>
                  <a:lnTo>
                    <a:pt x="106" y="167"/>
                  </a:lnTo>
                  <a:lnTo>
                    <a:pt x="68" y="167"/>
                  </a:lnTo>
                  <a:lnTo>
                    <a:pt x="68" y="92"/>
                  </a:lnTo>
                  <a:lnTo>
                    <a:pt x="68" y="86"/>
                  </a:lnTo>
                  <a:lnTo>
                    <a:pt x="66" y="82"/>
                  </a:lnTo>
                  <a:lnTo>
                    <a:pt x="65" y="80"/>
                  </a:lnTo>
                  <a:lnTo>
                    <a:pt x="62" y="78"/>
                  </a:lnTo>
                  <a:lnTo>
                    <a:pt x="59" y="77"/>
                  </a:lnTo>
                  <a:lnTo>
                    <a:pt x="55" y="76"/>
                  </a:lnTo>
                  <a:lnTo>
                    <a:pt x="51" y="77"/>
                  </a:lnTo>
                  <a:lnTo>
                    <a:pt x="47" y="78"/>
                  </a:lnTo>
                  <a:lnTo>
                    <a:pt x="42" y="81"/>
                  </a:lnTo>
                  <a:lnTo>
                    <a:pt x="37" y="85"/>
                  </a:lnTo>
                  <a:lnTo>
                    <a:pt x="37" y="167"/>
                  </a:lnTo>
                  <a:lnTo>
                    <a:pt x="0" y="167"/>
                  </a:lnTo>
                  <a:lnTo>
                    <a:pt x="0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055" name="AutoShape 32"/>
            <p:cNvSpPr>
              <a:spLocks noChangeArrowheads="1"/>
            </p:cNvSpPr>
            <p:nvPr/>
          </p:nvSpPr>
          <p:spPr bwMode="auto">
            <a:xfrm>
              <a:off x="5586" y="4239"/>
              <a:ext cx="27" cy="29"/>
            </a:xfrm>
            <a:custGeom>
              <a:avLst/>
              <a:gdLst>
                <a:gd name="T0" fmla="*/ 0 w 113"/>
                <a:gd name="T1" fmla="*/ 0 h 125"/>
                <a:gd name="T2" fmla="*/ 0 w 113"/>
                <a:gd name="T3" fmla="*/ 0 h 125"/>
                <a:gd name="T4" fmla="*/ 0 w 113"/>
                <a:gd name="T5" fmla="*/ 0 h 125"/>
                <a:gd name="T6" fmla="*/ 0 w 113"/>
                <a:gd name="T7" fmla="*/ 0 h 125"/>
                <a:gd name="T8" fmla="*/ 0 w 113"/>
                <a:gd name="T9" fmla="*/ 0 h 125"/>
                <a:gd name="T10" fmla="*/ 0 w 113"/>
                <a:gd name="T11" fmla="*/ 0 h 125"/>
                <a:gd name="T12" fmla="*/ 0 w 113"/>
                <a:gd name="T13" fmla="*/ 0 h 125"/>
                <a:gd name="T14" fmla="*/ 0 w 113"/>
                <a:gd name="T15" fmla="*/ 0 h 125"/>
                <a:gd name="T16" fmla="*/ 0 w 113"/>
                <a:gd name="T17" fmla="*/ 0 h 125"/>
                <a:gd name="T18" fmla="*/ 0 w 113"/>
                <a:gd name="T19" fmla="*/ 0 h 125"/>
                <a:gd name="T20" fmla="*/ 0 w 113"/>
                <a:gd name="T21" fmla="*/ 0 h 125"/>
                <a:gd name="T22" fmla="*/ 0 w 113"/>
                <a:gd name="T23" fmla="*/ 0 h 125"/>
                <a:gd name="T24" fmla="*/ 0 w 113"/>
                <a:gd name="T25" fmla="*/ 0 h 125"/>
                <a:gd name="T26" fmla="*/ 0 w 113"/>
                <a:gd name="T27" fmla="*/ 0 h 125"/>
                <a:gd name="T28" fmla="*/ 0 w 113"/>
                <a:gd name="T29" fmla="*/ 0 h 125"/>
                <a:gd name="T30" fmla="*/ 0 w 113"/>
                <a:gd name="T31" fmla="*/ 0 h 125"/>
                <a:gd name="T32" fmla="*/ 0 w 113"/>
                <a:gd name="T33" fmla="*/ 0 h 125"/>
                <a:gd name="T34" fmla="*/ 0 w 113"/>
                <a:gd name="T35" fmla="*/ 0 h 125"/>
                <a:gd name="T36" fmla="*/ 0 w 113"/>
                <a:gd name="T37" fmla="*/ 0 h 125"/>
                <a:gd name="T38" fmla="*/ 0 w 113"/>
                <a:gd name="T39" fmla="*/ 0 h 125"/>
                <a:gd name="T40" fmla="*/ 0 w 113"/>
                <a:gd name="T41" fmla="*/ 0 h 125"/>
                <a:gd name="T42" fmla="*/ 0 w 113"/>
                <a:gd name="T43" fmla="*/ 0 h 125"/>
                <a:gd name="T44" fmla="*/ 0 w 113"/>
                <a:gd name="T45" fmla="*/ 0 h 125"/>
                <a:gd name="T46" fmla="*/ 0 w 113"/>
                <a:gd name="T47" fmla="*/ 0 h 125"/>
                <a:gd name="T48" fmla="*/ 0 w 113"/>
                <a:gd name="T49" fmla="*/ 0 h 125"/>
                <a:gd name="T50" fmla="*/ 0 w 113"/>
                <a:gd name="T51" fmla="*/ 0 h 125"/>
                <a:gd name="T52" fmla="*/ 0 w 113"/>
                <a:gd name="T53" fmla="*/ 0 h 125"/>
                <a:gd name="T54" fmla="*/ 0 w 113"/>
                <a:gd name="T55" fmla="*/ 0 h 125"/>
                <a:gd name="T56" fmla="*/ 0 w 113"/>
                <a:gd name="T57" fmla="*/ 0 h 125"/>
                <a:gd name="T58" fmla="*/ 0 w 113"/>
                <a:gd name="T59" fmla="*/ 0 h 125"/>
                <a:gd name="T60" fmla="*/ 0 w 113"/>
                <a:gd name="T61" fmla="*/ 0 h 125"/>
                <a:gd name="T62" fmla="*/ 0 w 113"/>
                <a:gd name="T63" fmla="*/ 0 h 125"/>
                <a:gd name="T64" fmla="*/ 0 w 113"/>
                <a:gd name="T65" fmla="*/ 0 h 125"/>
                <a:gd name="T66" fmla="*/ 0 w 113"/>
                <a:gd name="T67" fmla="*/ 0 h 125"/>
                <a:gd name="T68" fmla="*/ 0 w 113"/>
                <a:gd name="T69" fmla="*/ 0 h 125"/>
                <a:gd name="T70" fmla="*/ 0 w 113"/>
                <a:gd name="T71" fmla="*/ 0 h 125"/>
                <a:gd name="T72" fmla="*/ 0 w 113"/>
                <a:gd name="T73" fmla="*/ 0 h 125"/>
                <a:gd name="T74" fmla="*/ 0 w 113"/>
                <a:gd name="T75" fmla="*/ 0 h 125"/>
                <a:gd name="T76" fmla="*/ 0 w 113"/>
                <a:gd name="T77" fmla="*/ 0 h 125"/>
                <a:gd name="T78" fmla="*/ 0 w 113"/>
                <a:gd name="T79" fmla="*/ 0 h 125"/>
                <a:gd name="T80" fmla="*/ 0 w 113"/>
                <a:gd name="T81" fmla="*/ 0 h 125"/>
                <a:gd name="T82" fmla="*/ 0 w 113"/>
                <a:gd name="T83" fmla="*/ 0 h 125"/>
                <a:gd name="T84" fmla="*/ 0 w 113"/>
                <a:gd name="T85" fmla="*/ 0 h 125"/>
                <a:gd name="T86" fmla="*/ 0 w 113"/>
                <a:gd name="T87" fmla="*/ 0 h 125"/>
                <a:gd name="T88" fmla="*/ 0 w 113"/>
                <a:gd name="T89" fmla="*/ 0 h 125"/>
                <a:gd name="T90" fmla="*/ 0 w 113"/>
                <a:gd name="T91" fmla="*/ 0 h 12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13"/>
                <a:gd name="T139" fmla="*/ 0 h 125"/>
                <a:gd name="T140" fmla="*/ 113 w 113"/>
                <a:gd name="T141" fmla="*/ 125 h 125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13" h="125">
                  <a:moveTo>
                    <a:pt x="56" y="27"/>
                  </a:moveTo>
                  <a:lnTo>
                    <a:pt x="56" y="27"/>
                  </a:lnTo>
                  <a:lnTo>
                    <a:pt x="52" y="28"/>
                  </a:lnTo>
                  <a:lnTo>
                    <a:pt x="49" y="29"/>
                  </a:lnTo>
                  <a:lnTo>
                    <a:pt x="45" y="32"/>
                  </a:lnTo>
                  <a:lnTo>
                    <a:pt x="43" y="35"/>
                  </a:lnTo>
                  <a:lnTo>
                    <a:pt x="41" y="40"/>
                  </a:lnTo>
                  <a:lnTo>
                    <a:pt x="40" y="46"/>
                  </a:lnTo>
                  <a:lnTo>
                    <a:pt x="39" y="62"/>
                  </a:lnTo>
                  <a:lnTo>
                    <a:pt x="40" y="77"/>
                  </a:lnTo>
                  <a:lnTo>
                    <a:pt x="41" y="83"/>
                  </a:lnTo>
                  <a:lnTo>
                    <a:pt x="42" y="87"/>
                  </a:lnTo>
                  <a:lnTo>
                    <a:pt x="45" y="91"/>
                  </a:lnTo>
                  <a:lnTo>
                    <a:pt x="49" y="96"/>
                  </a:lnTo>
                  <a:lnTo>
                    <a:pt x="52" y="97"/>
                  </a:lnTo>
                  <a:lnTo>
                    <a:pt x="56" y="98"/>
                  </a:lnTo>
                  <a:lnTo>
                    <a:pt x="61" y="97"/>
                  </a:lnTo>
                  <a:lnTo>
                    <a:pt x="67" y="94"/>
                  </a:lnTo>
                  <a:lnTo>
                    <a:pt x="70" y="89"/>
                  </a:lnTo>
                  <a:lnTo>
                    <a:pt x="72" y="83"/>
                  </a:lnTo>
                  <a:lnTo>
                    <a:pt x="74" y="72"/>
                  </a:lnTo>
                  <a:lnTo>
                    <a:pt x="74" y="58"/>
                  </a:lnTo>
                  <a:lnTo>
                    <a:pt x="74" y="51"/>
                  </a:lnTo>
                  <a:lnTo>
                    <a:pt x="73" y="45"/>
                  </a:lnTo>
                  <a:lnTo>
                    <a:pt x="72" y="39"/>
                  </a:lnTo>
                  <a:lnTo>
                    <a:pt x="70" y="35"/>
                  </a:lnTo>
                  <a:lnTo>
                    <a:pt x="68" y="31"/>
                  </a:lnTo>
                  <a:lnTo>
                    <a:pt x="65" y="29"/>
                  </a:lnTo>
                  <a:lnTo>
                    <a:pt x="60" y="28"/>
                  </a:lnTo>
                  <a:lnTo>
                    <a:pt x="56" y="27"/>
                  </a:lnTo>
                  <a:close/>
                  <a:moveTo>
                    <a:pt x="58" y="0"/>
                  </a:moveTo>
                  <a:lnTo>
                    <a:pt x="58" y="0"/>
                  </a:lnTo>
                  <a:lnTo>
                    <a:pt x="66" y="0"/>
                  </a:lnTo>
                  <a:lnTo>
                    <a:pt x="73" y="1"/>
                  </a:lnTo>
                  <a:lnTo>
                    <a:pt x="79" y="3"/>
                  </a:lnTo>
                  <a:lnTo>
                    <a:pt x="85" y="5"/>
                  </a:lnTo>
                  <a:lnTo>
                    <a:pt x="90" y="9"/>
                  </a:lnTo>
                  <a:lnTo>
                    <a:pt x="95" y="13"/>
                  </a:lnTo>
                  <a:lnTo>
                    <a:pt x="100" y="18"/>
                  </a:lnTo>
                  <a:lnTo>
                    <a:pt x="104" y="23"/>
                  </a:lnTo>
                  <a:lnTo>
                    <a:pt x="108" y="32"/>
                  </a:lnTo>
                  <a:lnTo>
                    <a:pt x="111" y="40"/>
                  </a:lnTo>
                  <a:lnTo>
                    <a:pt x="113" y="51"/>
                  </a:lnTo>
                  <a:lnTo>
                    <a:pt x="113" y="62"/>
                  </a:lnTo>
                  <a:lnTo>
                    <a:pt x="112" y="75"/>
                  </a:lnTo>
                  <a:lnTo>
                    <a:pt x="110" y="88"/>
                  </a:lnTo>
                  <a:lnTo>
                    <a:pt x="105" y="99"/>
                  </a:lnTo>
                  <a:lnTo>
                    <a:pt x="99" y="108"/>
                  </a:lnTo>
                  <a:lnTo>
                    <a:pt x="94" y="113"/>
                  </a:lnTo>
                  <a:lnTo>
                    <a:pt x="90" y="116"/>
                  </a:lnTo>
                  <a:lnTo>
                    <a:pt x="80" y="121"/>
                  </a:lnTo>
                  <a:lnTo>
                    <a:pt x="69" y="124"/>
                  </a:lnTo>
                  <a:lnTo>
                    <a:pt x="56" y="125"/>
                  </a:lnTo>
                  <a:lnTo>
                    <a:pt x="49" y="124"/>
                  </a:lnTo>
                  <a:lnTo>
                    <a:pt x="41" y="123"/>
                  </a:lnTo>
                  <a:lnTo>
                    <a:pt x="35" y="122"/>
                  </a:lnTo>
                  <a:lnTo>
                    <a:pt x="29" y="120"/>
                  </a:lnTo>
                  <a:lnTo>
                    <a:pt x="24" y="117"/>
                  </a:lnTo>
                  <a:lnTo>
                    <a:pt x="19" y="113"/>
                  </a:lnTo>
                  <a:lnTo>
                    <a:pt x="15" y="108"/>
                  </a:lnTo>
                  <a:lnTo>
                    <a:pt x="10" y="103"/>
                  </a:lnTo>
                  <a:lnTo>
                    <a:pt x="6" y="95"/>
                  </a:lnTo>
                  <a:lnTo>
                    <a:pt x="3" y="85"/>
                  </a:lnTo>
                  <a:lnTo>
                    <a:pt x="1" y="74"/>
                  </a:lnTo>
                  <a:lnTo>
                    <a:pt x="0" y="63"/>
                  </a:lnTo>
                  <a:lnTo>
                    <a:pt x="0" y="55"/>
                  </a:lnTo>
                  <a:lnTo>
                    <a:pt x="1" y="48"/>
                  </a:lnTo>
                  <a:lnTo>
                    <a:pt x="3" y="40"/>
                  </a:lnTo>
                  <a:lnTo>
                    <a:pt x="5" y="34"/>
                  </a:lnTo>
                  <a:lnTo>
                    <a:pt x="7" y="28"/>
                  </a:lnTo>
                  <a:lnTo>
                    <a:pt x="10" y="22"/>
                  </a:lnTo>
                  <a:lnTo>
                    <a:pt x="15" y="17"/>
                  </a:lnTo>
                  <a:lnTo>
                    <a:pt x="19" y="13"/>
                  </a:lnTo>
                  <a:lnTo>
                    <a:pt x="26" y="7"/>
                  </a:lnTo>
                  <a:lnTo>
                    <a:pt x="36" y="3"/>
                  </a:lnTo>
                  <a:lnTo>
                    <a:pt x="46" y="0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056" name="Rectangle 33"/>
            <p:cNvSpPr>
              <a:spLocks noChangeArrowheads="1"/>
            </p:cNvSpPr>
            <p:nvPr/>
          </p:nvSpPr>
          <p:spPr bwMode="auto">
            <a:xfrm>
              <a:off x="5035" y="3878"/>
              <a:ext cx="589" cy="296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it-IT" altLang="pt-PT"/>
            </a:p>
          </p:txBody>
        </p:sp>
        <p:sp>
          <p:nvSpPr>
            <p:cNvPr id="1057" name="AutoShape 34"/>
            <p:cNvSpPr>
              <a:spLocks noChangeArrowheads="1"/>
            </p:cNvSpPr>
            <p:nvPr/>
          </p:nvSpPr>
          <p:spPr bwMode="auto">
            <a:xfrm>
              <a:off x="5098" y="3934"/>
              <a:ext cx="165" cy="188"/>
            </a:xfrm>
            <a:custGeom>
              <a:avLst/>
              <a:gdLst>
                <a:gd name="T0" fmla="*/ 1 w 704"/>
                <a:gd name="T1" fmla="*/ 0 h 802"/>
                <a:gd name="T2" fmla="*/ 1 w 704"/>
                <a:gd name="T3" fmla="*/ 1 h 802"/>
                <a:gd name="T4" fmla="*/ 1 w 704"/>
                <a:gd name="T5" fmla="*/ 1 h 802"/>
                <a:gd name="T6" fmla="*/ 1 w 704"/>
                <a:gd name="T7" fmla="*/ 1 h 802"/>
                <a:gd name="T8" fmla="*/ 1 w 704"/>
                <a:gd name="T9" fmla="*/ 0 h 802"/>
                <a:gd name="T10" fmla="*/ 1 w 704"/>
                <a:gd name="T11" fmla="*/ 0 h 802"/>
                <a:gd name="T12" fmla="*/ 1 w 704"/>
                <a:gd name="T13" fmla="*/ 0 h 802"/>
                <a:gd name="T14" fmla="*/ 1 w 704"/>
                <a:gd name="T15" fmla="*/ 0 h 802"/>
                <a:gd name="T16" fmla="*/ 1 w 704"/>
                <a:gd name="T17" fmla="*/ 0 h 802"/>
                <a:gd name="T18" fmla="*/ 1 w 704"/>
                <a:gd name="T19" fmla="*/ 0 h 802"/>
                <a:gd name="T20" fmla="*/ 2 w 704"/>
                <a:gd name="T21" fmla="*/ 2 h 802"/>
                <a:gd name="T22" fmla="*/ 2 w 704"/>
                <a:gd name="T23" fmla="*/ 2 h 802"/>
                <a:gd name="T24" fmla="*/ 2 w 704"/>
                <a:gd name="T25" fmla="*/ 1 h 802"/>
                <a:gd name="T26" fmla="*/ 2 w 704"/>
                <a:gd name="T27" fmla="*/ 1 h 802"/>
                <a:gd name="T28" fmla="*/ 2 w 704"/>
                <a:gd name="T29" fmla="*/ 2 h 802"/>
                <a:gd name="T30" fmla="*/ 2 w 704"/>
                <a:gd name="T31" fmla="*/ 2 h 802"/>
                <a:gd name="T32" fmla="*/ 2 w 704"/>
                <a:gd name="T33" fmla="*/ 2 h 802"/>
                <a:gd name="T34" fmla="*/ 2 w 704"/>
                <a:gd name="T35" fmla="*/ 2 h 802"/>
                <a:gd name="T36" fmla="*/ 2 w 704"/>
                <a:gd name="T37" fmla="*/ 2 h 802"/>
                <a:gd name="T38" fmla="*/ 0 w 704"/>
                <a:gd name="T39" fmla="*/ 1 h 802"/>
                <a:gd name="T40" fmla="*/ 0 w 704"/>
                <a:gd name="T41" fmla="*/ 1 h 802"/>
                <a:gd name="T42" fmla="*/ 0 w 704"/>
                <a:gd name="T43" fmla="*/ 1 h 802"/>
                <a:gd name="T44" fmla="*/ 1 w 704"/>
                <a:gd name="T45" fmla="*/ 2 h 802"/>
                <a:gd name="T46" fmla="*/ 0 w 704"/>
                <a:gd name="T47" fmla="*/ 2 h 802"/>
                <a:gd name="T48" fmla="*/ 0 w 704"/>
                <a:gd name="T49" fmla="*/ 2 h 802"/>
                <a:gd name="T50" fmla="*/ 0 w 704"/>
                <a:gd name="T51" fmla="*/ 2 h 802"/>
                <a:gd name="T52" fmla="*/ 0 w 704"/>
                <a:gd name="T53" fmla="*/ 2 h 802"/>
                <a:gd name="T54" fmla="*/ 0 w 704"/>
                <a:gd name="T55" fmla="*/ 2 h 802"/>
                <a:gd name="T56" fmla="*/ 0 w 704"/>
                <a:gd name="T57" fmla="*/ 2 h 802"/>
                <a:gd name="T58" fmla="*/ 1 w 704"/>
                <a:gd name="T59" fmla="*/ 1 h 802"/>
                <a:gd name="T60" fmla="*/ 1 w 704"/>
                <a:gd name="T61" fmla="*/ 1 h 802"/>
                <a:gd name="T62" fmla="*/ 1 w 704"/>
                <a:gd name="T63" fmla="*/ 1 h 802"/>
                <a:gd name="T64" fmla="*/ 1 w 704"/>
                <a:gd name="T65" fmla="*/ 1 h 802"/>
                <a:gd name="T66" fmla="*/ 1 w 704"/>
                <a:gd name="T67" fmla="*/ 1 h 802"/>
                <a:gd name="T68" fmla="*/ 1 w 704"/>
                <a:gd name="T69" fmla="*/ 2 h 802"/>
                <a:gd name="T70" fmla="*/ 1 w 704"/>
                <a:gd name="T71" fmla="*/ 2 h 802"/>
                <a:gd name="T72" fmla="*/ 1 w 704"/>
                <a:gd name="T73" fmla="*/ 2 h 802"/>
                <a:gd name="T74" fmla="*/ 1 w 704"/>
                <a:gd name="T75" fmla="*/ 2 h 802"/>
                <a:gd name="T76" fmla="*/ 1 w 704"/>
                <a:gd name="T77" fmla="*/ 2 h 802"/>
                <a:gd name="T78" fmla="*/ 1 w 704"/>
                <a:gd name="T79" fmla="*/ 1 h 802"/>
                <a:gd name="T80" fmla="*/ 1 w 704"/>
                <a:gd name="T81" fmla="*/ 1 h 802"/>
                <a:gd name="T82" fmla="*/ 1 w 704"/>
                <a:gd name="T83" fmla="*/ 1 h 802"/>
                <a:gd name="T84" fmla="*/ 1 w 704"/>
                <a:gd name="T85" fmla="*/ 1 h 802"/>
                <a:gd name="T86" fmla="*/ 0 w 704"/>
                <a:gd name="T87" fmla="*/ 1 h 802"/>
                <a:gd name="T88" fmla="*/ 0 w 704"/>
                <a:gd name="T89" fmla="*/ 1 h 802"/>
                <a:gd name="T90" fmla="*/ 0 w 704"/>
                <a:gd name="T91" fmla="*/ 1 h 802"/>
                <a:gd name="T92" fmla="*/ 0 w 704"/>
                <a:gd name="T93" fmla="*/ 0 h 802"/>
                <a:gd name="T94" fmla="*/ 0 w 704"/>
                <a:gd name="T95" fmla="*/ 0 h 802"/>
                <a:gd name="T96" fmla="*/ 1 w 704"/>
                <a:gd name="T97" fmla="*/ 1 h 802"/>
                <a:gd name="T98" fmla="*/ 1 w 704"/>
                <a:gd name="T99" fmla="*/ 1 h 802"/>
                <a:gd name="T100" fmla="*/ 1 w 704"/>
                <a:gd name="T101" fmla="*/ 1 h 802"/>
                <a:gd name="T102" fmla="*/ 1 w 704"/>
                <a:gd name="T103" fmla="*/ 1 h 802"/>
                <a:gd name="T104" fmla="*/ 1 w 704"/>
                <a:gd name="T105" fmla="*/ 1 h 802"/>
                <a:gd name="T106" fmla="*/ 2 w 704"/>
                <a:gd name="T107" fmla="*/ 0 h 802"/>
                <a:gd name="T108" fmla="*/ 2 w 704"/>
                <a:gd name="T109" fmla="*/ 0 h 802"/>
                <a:gd name="T110" fmla="*/ 2 w 704"/>
                <a:gd name="T111" fmla="*/ 1 h 802"/>
                <a:gd name="T112" fmla="*/ 2 w 704"/>
                <a:gd name="T113" fmla="*/ 1 h 802"/>
                <a:gd name="T114" fmla="*/ 2 w 704"/>
                <a:gd name="T115" fmla="*/ 1 h 80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704"/>
                <a:gd name="T175" fmla="*/ 0 h 802"/>
                <a:gd name="T176" fmla="*/ 704 w 704"/>
                <a:gd name="T177" fmla="*/ 802 h 80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704" h="802">
                  <a:moveTo>
                    <a:pt x="392" y="40"/>
                  </a:moveTo>
                  <a:lnTo>
                    <a:pt x="392" y="173"/>
                  </a:lnTo>
                  <a:lnTo>
                    <a:pt x="392" y="182"/>
                  </a:lnTo>
                  <a:lnTo>
                    <a:pt x="389" y="188"/>
                  </a:lnTo>
                  <a:lnTo>
                    <a:pt x="385" y="196"/>
                  </a:lnTo>
                  <a:lnTo>
                    <a:pt x="381" y="201"/>
                  </a:lnTo>
                  <a:lnTo>
                    <a:pt x="375" y="205"/>
                  </a:lnTo>
                  <a:lnTo>
                    <a:pt x="368" y="210"/>
                  </a:lnTo>
                  <a:lnTo>
                    <a:pt x="361" y="212"/>
                  </a:lnTo>
                  <a:lnTo>
                    <a:pt x="354" y="213"/>
                  </a:lnTo>
                  <a:lnTo>
                    <a:pt x="346" y="212"/>
                  </a:lnTo>
                  <a:lnTo>
                    <a:pt x="339" y="210"/>
                  </a:lnTo>
                  <a:lnTo>
                    <a:pt x="332" y="205"/>
                  </a:lnTo>
                  <a:lnTo>
                    <a:pt x="327" y="201"/>
                  </a:lnTo>
                  <a:lnTo>
                    <a:pt x="322" y="196"/>
                  </a:lnTo>
                  <a:lnTo>
                    <a:pt x="318" y="188"/>
                  </a:lnTo>
                  <a:lnTo>
                    <a:pt x="316" y="182"/>
                  </a:lnTo>
                  <a:lnTo>
                    <a:pt x="315" y="173"/>
                  </a:lnTo>
                  <a:lnTo>
                    <a:pt x="315" y="40"/>
                  </a:lnTo>
                  <a:lnTo>
                    <a:pt x="316" y="31"/>
                  </a:lnTo>
                  <a:lnTo>
                    <a:pt x="318" y="25"/>
                  </a:lnTo>
                  <a:lnTo>
                    <a:pt x="322" y="17"/>
                  </a:lnTo>
                  <a:lnTo>
                    <a:pt x="327" y="12"/>
                  </a:lnTo>
                  <a:lnTo>
                    <a:pt x="332" y="8"/>
                  </a:lnTo>
                  <a:lnTo>
                    <a:pt x="339" y="3"/>
                  </a:lnTo>
                  <a:lnTo>
                    <a:pt x="346" y="1"/>
                  </a:lnTo>
                  <a:lnTo>
                    <a:pt x="354" y="0"/>
                  </a:lnTo>
                  <a:lnTo>
                    <a:pt x="361" y="1"/>
                  </a:lnTo>
                  <a:lnTo>
                    <a:pt x="368" y="3"/>
                  </a:lnTo>
                  <a:lnTo>
                    <a:pt x="375" y="8"/>
                  </a:lnTo>
                  <a:lnTo>
                    <a:pt x="381" y="12"/>
                  </a:lnTo>
                  <a:lnTo>
                    <a:pt x="385" y="17"/>
                  </a:lnTo>
                  <a:lnTo>
                    <a:pt x="389" y="24"/>
                  </a:lnTo>
                  <a:lnTo>
                    <a:pt x="392" y="31"/>
                  </a:lnTo>
                  <a:lnTo>
                    <a:pt x="392" y="40"/>
                  </a:lnTo>
                  <a:close/>
                  <a:moveTo>
                    <a:pt x="644" y="615"/>
                  </a:moveTo>
                  <a:lnTo>
                    <a:pt x="530" y="547"/>
                  </a:lnTo>
                  <a:lnTo>
                    <a:pt x="523" y="541"/>
                  </a:lnTo>
                  <a:lnTo>
                    <a:pt x="517" y="535"/>
                  </a:lnTo>
                  <a:lnTo>
                    <a:pt x="513" y="528"/>
                  </a:lnTo>
                  <a:lnTo>
                    <a:pt x="511" y="521"/>
                  </a:lnTo>
                  <a:lnTo>
                    <a:pt x="510" y="515"/>
                  </a:lnTo>
                  <a:lnTo>
                    <a:pt x="511" y="507"/>
                  </a:lnTo>
                  <a:lnTo>
                    <a:pt x="513" y="501"/>
                  </a:lnTo>
                  <a:lnTo>
                    <a:pt x="516" y="493"/>
                  </a:lnTo>
                  <a:lnTo>
                    <a:pt x="521" y="488"/>
                  </a:lnTo>
                  <a:lnTo>
                    <a:pt x="525" y="483"/>
                  </a:lnTo>
                  <a:lnTo>
                    <a:pt x="531" y="478"/>
                  </a:lnTo>
                  <a:lnTo>
                    <a:pt x="538" y="475"/>
                  </a:lnTo>
                  <a:lnTo>
                    <a:pt x="545" y="474"/>
                  </a:lnTo>
                  <a:lnTo>
                    <a:pt x="553" y="474"/>
                  </a:lnTo>
                  <a:lnTo>
                    <a:pt x="560" y="475"/>
                  </a:lnTo>
                  <a:lnTo>
                    <a:pt x="568" y="480"/>
                  </a:lnTo>
                  <a:lnTo>
                    <a:pt x="682" y="549"/>
                  </a:lnTo>
                  <a:lnTo>
                    <a:pt x="690" y="554"/>
                  </a:lnTo>
                  <a:lnTo>
                    <a:pt x="695" y="559"/>
                  </a:lnTo>
                  <a:lnTo>
                    <a:pt x="699" y="566"/>
                  </a:lnTo>
                  <a:lnTo>
                    <a:pt x="701" y="573"/>
                  </a:lnTo>
                  <a:lnTo>
                    <a:pt x="701" y="581"/>
                  </a:lnTo>
                  <a:lnTo>
                    <a:pt x="701" y="587"/>
                  </a:lnTo>
                  <a:lnTo>
                    <a:pt x="699" y="594"/>
                  </a:lnTo>
                  <a:lnTo>
                    <a:pt x="696" y="601"/>
                  </a:lnTo>
                  <a:lnTo>
                    <a:pt x="692" y="606"/>
                  </a:lnTo>
                  <a:lnTo>
                    <a:pt x="687" y="611"/>
                  </a:lnTo>
                  <a:lnTo>
                    <a:pt x="681" y="616"/>
                  </a:lnTo>
                  <a:lnTo>
                    <a:pt x="675" y="619"/>
                  </a:lnTo>
                  <a:lnTo>
                    <a:pt x="667" y="620"/>
                  </a:lnTo>
                  <a:lnTo>
                    <a:pt x="660" y="620"/>
                  </a:lnTo>
                  <a:lnTo>
                    <a:pt x="653" y="619"/>
                  </a:lnTo>
                  <a:lnTo>
                    <a:pt x="644" y="615"/>
                  </a:lnTo>
                  <a:close/>
                  <a:moveTo>
                    <a:pt x="21" y="547"/>
                  </a:moveTo>
                  <a:lnTo>
                    <a:pt x="138" y="480"/>
                  </a:lnTo>
                  <a:lnTo>
                    <a:pt x="146" y="476"/>
                  </a:lnTo>
                  <a:lnTo>
                    <a:pt x="154" y="474"/>
                  </a:lnTo>
                  <a:lnTo>
                    <a:pt x="161" y="474"/>
                  </a:lnTo>
                  <a:lnTo>
                    <a:pt x="168" y="475"/>
                  </a:lnTo>
                  <a:lnTo>
                    <a:pt x="175" y="478"/>
                  </a:lnTo>
                  <a:lnTo>
                    <a:pt x="180" y="483"/>
                  </a:lnTo>
                  <a:lnTo>
                    <a:pt x="185" y="488"/>
                  </a:lnTo>
                  <a:lnTo>
                    <a:pt x="190" y="494"/>
                  </a:lnTo>
                  <a:lnTo>
                    <a:pt x="193" y="501"/>
                  </a:lnTo>
                  <a:lnTo>
                    <a:pt x="195" y="507"/>
                  </a:lnTo>
                  <a:lnTo>
                    <a:pt x="195" y="515"/>
                  </a:lnTo>
                  <a:lnTo>
                    <a:pt x="195" y="522"/>
                  </a:lnTo>
                  <a:lnTo>
                    <a:pt x="193" y="528"/>
                  </a:lnTo>
                  <a:lnTo>
                    <a:pt x="189" y="535"/>
                  </a:lnTo>
                  <a:lnTo>
                    <a:pt x="183" y="541"/>
                  </a:lnTo>
                  <a:lnTo>
                    <a:pt x="176" y="547"/>
                  </a:lnTo>
                  <a:lnTo>
                    <a:pt x="59" y="612"/>
                  </a:lnTo>
                  <a:lnTo>
                    <a:pt x="50" y="617"/>
                  </a:lnTo>
                  <a:lnTo>
                    <a:pt x="43" y="618"/>
                  </a:lnTo>
                  <a:lnTo>
                    <a:pt x="35" y="618"/>
                  </a:lnTo>
                  <a:lnTo>
                    <a:pt x="28" y="617"/>
                  </a:lnTo>
                  <a:lnTo>
                    <a:pt x="22" y="613"/>
                  </a:lnTo>
                  <a:lnTo>
                    <a:pt x="15" y="609"/>
                  </a:lnTo>
                  <a:lnTo>
                    <a:pt x="11" y="604"/>
                  </a:lnTo>
                  <a:lnTo>
                    <a:pt x="7" y="599"/>
                  </a:lnTo>
                  <a:lnTo>
                    <a:pt x="4" y="592"/>
                  </a:lnTo>
                  <a:lnTo>
                    <a:pt x="1" y="585"/>
                  </a:lnTo>
                  <a:lnTo>
                    <a:pt x="0" y="578"/>
                  </a:lnTo>
                  <a:lnTo>
                    <a:pt x="1" y="571"/>
                  </a:lnTo>
                  <a:lnTo>
                    <a:pt x="4" y="564"/>
                  </a:lnTo>
                  <a:lnTo>
                    <a:pt x="8" y="557"/>
                  </a:lnTo>
                  <a:lnTo>
                    <a:pt x="13" y="552"/>
                  </a:lnTo>
                  <a:lnTo>
                    <a:pt x="21" y="547"/>
                  </a:lnTo>
                  <a:close/>
                  <a:moveTo>
                    <a:pt x="315" y="762"/>
                  </a:moveTo>
                  <a:lnTo>
                    <a:pt x="315" y="482"/>
                  </a:lnTo>
                  <a:lnTo>
                    <a:pt x="316" y="474"/>
                  </a:lnTo>
                  <a:lnTo>
                    <a:pt x="318" y="467"/>
                  </a:lnTo>
                  <a:lnTo>
                    <a:pt x="322" y="460"/>
                  </a:lnTo>
                  <a:lnTo>
                    <a:pt x="326" y="455"/>
                  </a:lnTo>
                  <a:lnTo>
                    <a:pt x="332" y="450"/>
                  </a:lnTo>
                  <a:lnTo>
                    <a:pt x="339" y="447"/>
                  </a:lnTo>
                  <a:lnTo>
                    <a:pt x="346" y="444"/>
                  </a:lnTo>
                  <a:lnTo>
                    <a:pt x="354" y="443"/>
                  </a:lnTo>
                  <a:lnTo>
                    <a:pt x="361" y="444"/>
                  </a:lnTo>
                  <a:lnTo>
                    <a:pt x="368" y="447"/>
                  </a:lnTo>
                  <a:lnTo>
                    <a:pt x="375" y="450"/>
                  </a:lnTo>
                  <a:lnTo>
                    <a:pt x="381" y="455"/>
                  </a:lnTo>
                  <a:lnTo>
                    <a:pt x="385" y="460"/>
                  </a:lnTo>
                  <a:lnTo>
                    <a:pt x="389" y="467"/>
                  </a:lnTo>
                  <a:lnTo>
                    <a:pt x="391" y="474"/>
                  </a:lnTo>
                  <a:lnTo>
                    <a:pt x="392" y="482"/>
                  </a:lnTo>
                  <a:lnTo>
                    <a:pt x="392" y="762"/>
                  </a:lnTo>
                  <a:lnTo>
                    <a:pt x="391" y="771"/>
                  </a:lnTo>
                  <a:lnTo>
                    <a:pt x="389" y="777"/>
                  </a:lnTo>
                  <a:lnTo>
                    <a:pt x="385" y="785"/>
                  </a:lnTo>
                  <a:lnTo>
                    <a:pt x="381" y="790"/>
                  </a:lnTo>
                  <a:lnTo>
                    <a:pt x="375" y="794"/>
                  </a:lnTo>
                  <a:lnTo>
                    <a:pt x="368" y="798"/>
                  </a:lnTo>
                  <a:lnTo>
                    <a:pt x="361" y="801"/>
                  </a:lnTo>
                  <a:lnTo>
                    <a:pt x="354" y="802"/>
                  </a:lnTo>
                  <a:lnTo>
                    <a:pt x="346" y="801"/>
                  </a:lnTo>
                  <a:lnTo>
                    <a:pt x="339" y="798"/>
                  </a:lnTo>
                  <a:lnTo>
                    <a:pt x="332" y="794"/>
                  </a:lnTo>
                  <a:lnTo>
                    <a:pt x="326" y="790"/>
                  </a:lnTo>
                  <a:lnTo>
                    <a:pt x="322" y="785"/>
                  </a:lnTo>
                  <a:lnTo>
                    <a:pt x="318" y="777"/>
                  </a:lnTo>
                  <a:lnTo>
                    <a:pt x="316" y="771"/>
                  </a:lnTo>
                  <a:lnTo>
                    <a:pt x="315" y="762"/>
                  </a:lnTo>
                  <a:close/>
                  <a:moveTo>
                    <a:pt x="60" y="187"/>
                  </a:moveTo>
                  <a:lnTo>
                    <a:pt x="304" y="327"/>
                  </a:lnTo>
                  <a:lnTo>
                    <a:pt x="311" y="332"/>
                  </a:lnTo>
                  <a:lnTo>
                    <a:pt x="316" y="337"/>
                  </a:lnTo>
                  <a:lnTo>
                    <a:pt x="321" y="344"/>
                  </a:lnTo>
                  <a:lnTo>
                    <a:pt x="323" y="351"/>
                  </a:lnTo>
                  <a:lnTo>
                    <a:pt x="324" y="358"/>
                  </a:lnTo>
                  <a:lnTo>
                    <a:pt x="323" y="365"/>
                  </a:lnTo>
                  <a:lnTo>
                    <a:pt x="321" y="372"/>
                  </a:lnTo>
                  <a:lnTo>
                    <a:pt x="317" y="379"/>
                  </a:lnTo>
                  <a:lnTo>
                    <a:pt x="314" y="384"/>
                  </a:lnTo>
                  <a:lnTo>
                    <a:pt x="309" y="389"/>
                  </a:lnTo>
                  <a:lnTo>
                    <a:pt x="302" y="393"/>
                  </a:lnTo>
                  <a:lnTo>
                    <a:pt x="296" y="397"/>
                  </a:lnTo>
                  <a:lnTo>
                    <a:pt x="290" y="398"/>
                  </a:lnTo>
                  <a:lnTo>
                    <a:pt x="281" y="398"/>
                  </a:lnTo>
                  <a:lnTo>
                    <a:pt x="274" y="397"/>
                  </a:lnTo>
                  <a:lnTo>
                    <a:pt x="265" y="392"/>
                  </a:lnTo>
                  <a:lnTo>
                    <a:pt x="22" y="254"/>
                  </a:lnTo>
                  <a:lnTo>
                    <a:pt x="14" y="249"/>
                  </a:lnTo>
                  <a:lnTo>
                    <a:pt x="9" y="244"/>
                  </a:lnTo>
                  <a:lnTo>
                    <a:pt x="5" y="236"/>
                  </a:lnTo>
                  <a:lnTo>
                    <a:pt x="2" y="230"/>
                  </a:lnTo>
                  <a:lnTo>
                    <a:pt x="2" y="222"/>
                  </a:lnTo>
                  <a:lnTo>
                    <a:pt x="2" y="216"/>
                  </a:lnTo>
                  <a:lnTo>
                    <a:pt x="5" y="209"/>
                  </a:lnTo>
                  <a:lnTo>
                    <a:pt x="8" y="202"/>
                  </a:lnTo>
                  <a:lnTo>
                    <a:pt x="12" y="196"/>
                  </a:lnTo>
                  <a:lnTo>
                    <a:pt x="16" y="192"/>
                  </a:lnTo>
                  <a:lnTo>
                    <a:pt x="23" y="187"/>
                  </a:lnTo>
                  <a:lnTo>
                    <a:pt x="29" y="184"/>
                  </a:lnTo>
                  <a:lnTo>
                    <a:pt x="36" y="182"/>
                  </a:lnTo>
                  <a:lnTo>
                    <a:pt x="44" y="182"/>
                  </a:lnTo>
                  <a:lnTo>
                    <a:pt x="51" y="184"/>
                  </a:lnTo>
                  <a:lnTo>
                    <a:pt x="60" y="187"/>
                  </a:lnTo>
                  <a:close/>
                  <a:moveTo>
                    <a:pt x="684" y="253"/>
                  </a:moveTo>
                  <a:lnTo>
                    <a:pt x="443" y="393"/>
                  </a:lnTo>
                  <a:lnTo>
                    <a:pt x="434" y="398"/>
                  </a:lnTo>
                  <a:lnTo>
                    <a:pt x="427" y="400"/>
                  </a:lnTo>
                  <a:lnTo>
                    <a:pt x="420" y="400"/>
                  </a:lnTo>
                  <a:lnTo>
                    <a:pt x="412" y="398"/>
                  </a:lnTo>
                  <a:lnTo>
                    <a:pt x="406" y="395"/>
                  </a:lnTo>
                  <a:lnTo>
                    <a:pt x="399" y="390"/>
                  </a:lnTo>
                  <a:lnTo>
                    <a:pt x="395" y="386"/>
                  </a:lnTo>
                  <a:lnTo>
                    <a:pt x="391" y="380"/>
                  </a:lnTo>
                  <a:lnTo>
                    <a:pt x="388" y="373"/>
                  </a:lnTo>
                  <a:lnTo>
                    <a:pt x="385" y="366"/>
                  </a:lnTo>
                  <a:lnTo>
                    <a:pt x="384" y="359"/>
                  </a:lnTo>
                  <a:lnTo>
                    <a:pt x="385" y="352"/>
                  </a:lnTo>
                  <a:lnTo>
                    <a:pt x="388" y="346"/>
                  </a:lnTo>
                  <a:lnTo>
                    <a:pt x="392" y="338"/>
                  </a:lnTo>
                  <a:lnTo>
                    <a:pt x="397" y="333"/>
                  </a:lnTo>
                  <a:lnTo>
                    <a:pt x="405" y="328"/>
                  </a:lnTo>
                  <a:lnTo>
                    <a:pt x="646" y="187"/>
                  </a:lnTo>
                  <a:lnTo>
                    <a:pt x="654" y="183"/>
                  </a:lnTo>
                  <a:lnTo>
                    <a:pt x="662" y="182"/>
                  </a:lnTo>
                  <a:lnTo>
                    <a:pt x="670" y="182"/>
                  </a:lnTo>
                  <a:lnTo>
                    <a:pt x="677" y="183"/>
                  </a:lnTo>
                  <a:lnTo>
                    <a:pt x="683" y="186"/>
                  </a:lnTo>
                  <a:lnTo>
                    <a:pt x="689" y="190"/>
                  </a:lnTo>
                  <a:lnTo>
                    <a:pt x="694" y="196"/>
                  </a:lnTo>
                  <a:lnTo>
                    <a:pt x="698" y="201"/>
                  </a:lnTo>
                  <a:lnTo>
                    <a:pt x="701" y="207"/>
                  </a:lnTo>
                  <a:lnTo>
                    <a:pt x="703" y="215"/>
                  </a:lnTo>
                  <a:lnTo>
                    <a:pt x="704" y="221"/>
                  </a:lnTo>
                  <a:lnTo>
                    <a:pt x="703" y="229"/>
                  </a:lnTo>
                  <a:lnTo>
                    <a:pt x="700" y="236"/>
                  </a:lnTo>
                  <a:lnTo>
                    <a:pt x="697" y="243"/>
                  </a:lnTo>
                  <a:lnTo>
                    <a:pt x="692" y="248"/>
                  </a:lnTo>
                  <a:lnTo>
                    <a:pt x="684" y="25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</p:sldLayoutIdLst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b="1">
          <a:solidFill>
            <a:srgbClr val="3D9A4F"/>
          </a:solidFill>
          <a:latin typeface="+mj-lt"/>
          <a:ea typeface="Lucida Sans Unicode" panose="020B0602030504020204" pitchFamily="34" charset="0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b="1">
          <a:solidFill>
            <a:srgbClr val="3D9A4F"/>
          </a:solidFill>
          <a:latin typeface="Arial" pitchFamily="34" charset="0"/>
          <a:ea typeface="Lucida Sans Unicode" panose="020B0602030504020204" pitchFamily="34" charset="0"/>
          <a:cs typeface="Lucida Sans Unicode" pitchFamily="34" charset="0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b="1">
          <a:solidFill>
            <a:srgbClr val="3D9A4F"/>
          </a:solidFill>
          <a:latin typeface="Arial" pitchFamily="34" charset="0"/>
          <a:ea typeface="Lucida Sans Unicode" panose="020B0602030504020204" pitchFamily="34" charset="0"/>
          <a:cs typeface="Lucida Sans Unicode" pitchFamily="34" charset="0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b="1">
          <a:solidFill>
            <a:srgbClr val="3D9A4F"/>
          </a:solidFill>
          <a:latin typeface="Arial" pitchFamily="34" charset="0"/>
          <a:ea typeface="Lucida Sans Unicode" panose="020B0602030504020204" pitchFamily="34" charset="0"/>
          <a:cs typeface="Lucida Sans Unicode" pitchFamily="34" charset="0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b="1">
          <a:solidFill>
            <a:srgbClr val="3D9A4F"/>
          </a:solidFill>
          <a:latin typeface="Arial" pitchFamily="34" charset="0"/>
          <a:ea typeface="Lucida Sans Unicode" panose="020B0602030504020204" pitchFamily="34" charset="0"/>
          <a:cs typeface="Lucida Sans Unicode" pitchFamily="34" charset="0"/>
        </a:defRPr>
      </a:lvl5pPr>
      <a:lvl6pPr marL="25146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 b="1">
          <a:solidFill>
            <a:srgbClr val="3D9A4F"/>
          </a:solidFill>
          <a:latin typeface="Arial" pitchFamily="34" charset="0"/>
          <a:cs typeface="Lucida Sans Unicode" pitchFamily="34" charset="0"/>
        </a:defRPr>
      </a:lvl6pPr>
      <a:lvl7pPr marL="29718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 b="1">
          <a:solidFill>
            <a:srgbClr val="3D9A4F"/>
          </a:solidFill>
          <a:latin typeface="Arial" pitchFamily="34" charset="0"/>
          <a:cs typeface="Lucida Sans Unicode" pitchFamily="34" charset="0"/>
        </a:defRPr>
      </a:lvl7pPr>
      <a:lvl8pPr marL="34290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 b="1">
          <a:solidFill>
            <a:srgbClr val="3D9A4F"/>
          </a:solidFill>
          <a:latin typeface="Arial" pitchFamily="34" charset="0"/>
          <a:cs typeface="Lucida Sans Unicode" pitchFamily="34" charset="0"/>
        </a:defRPr>
      </a:lvl8pPr>
      <a:lvl9pPr marL="38862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 b="1">
          <a:solidFill>
            <a:srgbClr val="3D9A4F"/>
          </a:solidFill>
          <a:latin typeface="Arial" pitchFamily="34" charset="0"/>
          <a:cs typeface="Lucida Sans Unicode" pitchFamily="34" charset="0"/>
        </a:defRPr>
      </a:lvl9pPr>
    </p:titleStyle>
    <p:bodyStyle>
      <a:lvl1pPr marL="342900" indent="-342900" algn="l" defTabSz="449263" rtl="0" eaLnBrk="0" fontAlgn="base" hangingPunct="0">
        <a:spcBef>
          <a:spcPts val="45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1C1C1C"/>
          </a:solidFill>
          <a:latin typeface="+mn-lt"/>
          <a:ea typeface="Lucida Sans Unicode" panose="020B0602030504020204" pitchFamily="34" charset="0"/>
          <a:cs typeface="+mn-cs"/>
        </a:defRPr>
      </a:lvl1pPr>
      <a:lvl2pPr marL="742950" indent="-285750" algn="l" defTabSz="449263" rtl="0" eaLnBrk="0" fontAlgn="base" hangingPunct="0">
        <a:spcBef>
          <a:spcPts val="45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+mn-lt"/>
          <a:ea typeface="Lucida Sans Unicode" panose="020B0602030504020204" pitchFamily="34" charset="0"/>
          <a:cs typeface="+mn-cs"/>
        </a:defRPr>
      </a:lvl2pPr>
      <a:lvl3pPr marL="1143000" indent="-228600" algn="l" defTabSz="449263" rtl="0" eaLnBrk="0" fontAlgn="base" hangingPunct="0">
        <a:spcBef>
          <a:spcPts val="45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1C1C1C"/>
          </a:solidFill>
          <a:latin typeface="+mn-lt"/>
          <a:ea typeface="Lucida Sans Unicode" panose="020B0602030504020204" pitchFamily="34" charset="0"/>
          <a:cs typeface="+mn-cs"/>
        </a:defRPr>
      </a:lvl3pPr>
      <a:lvl4pPr marL="1600200" indent="-228600" algn="l" defTabSz="449263" rtl="0" eaLnBrk="0" fontAlgn="base" hangingPunct="0">
        <a:spcBef>
          <a:spcPts val="45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4D4D4D"/>
          </a:solidFill>
          <a:latin typeface="+mn-lt"/>
          <a:ea typeface="Lucida Sans Unicode" panose="020B0602030504020204" pitchFamily="34" charset="0"/>
          <a:cs typeface="+mn-cs"/>
        </a:defRPr>
      </a:lvl4pPr>
      <a:lvl5pPr marL="2057400" indent="-228600" algn="l" defTabSz="449263" rtl="0" eaLnBrk="0" fontAlgn="base" hangingPunct="0">
        <a:spcBef>
          <a:spcPts val="45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4D4D4D"/>
          </a:solidFill>
          <a:latin typeface="+mn-lt"/>
          <a:ea typeface="Lucida Sans Unicode" panose="020B0602030504020204" pitchFamily="34" charset="0"/>
          <a:cs typeface="+mn-cs"/>
        </a:defRPr>
      </a:lvl5pPr>
      <a:lvl6pPr marL="2514600" indent="-228600" algn="l" defTabSz="449263" rtl="0" eaLnBrk="0" fontAlgn="base" hangingPunct="0">
        <a:spcBef>
          <a:spcPts val="45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4D4D4D"/>
          </a:solidFill>
          <a:latin typeface="+mn-lt"/>
          <a:cs typeface="+mn-cs"/>
        </a:defRPr>
      </a:lvl6pPr>
      <a:lvl7pPr marL="2971800" indent="-228600" algn="l" defTabSz="449263" rtl="0" eaLnBrk="0" fontAlgn="base" hangingPunct="0">
        <a:spcBef>
          <a:spcPts val="45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4D4D4D"/>
          </a:solidFill>
          <a:latin typeface="+mn-lt"/>
          <a:cs typeface="+mn-cs"/>
        </a:defRPr>
      </a:lvl7pPr>
      <a:lvl8pPr marL="3429000" indent="-228600" algn="l" defTabSz="449263" rtl="0" eaLnBrk="0" fontAlgn="base" hangingPunct="0">
        <a:spcBef>
          <a:spcPts val="45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4D4D4D"/>
          </a:solidFill>
          <a:latin typeface="+mn-lt"/>
          <a:cs typeface="+mn-cs"/>
        </a:defRPr>
      </a:lvl8pPr>
      <a:lvl9pPr marL="3886200" indent="-228600" algn="l" defTabSz="449263" rtl="0" eaLnBrk="0" fontAlgn="base" hangingPunct="0">
        <a:spcBef>
          <a:spcPts val="45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4D4D4D"/>
          </a:solidFill>
          <a:latin typeface="+mn-lt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D9A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ChangeArrowheads="1"/>
          </p:cNvSpPr>
          <p:nvPr/>
        </p:nvSpPr>
        <p:spPr bwMode="auto">
          <a:xfrm>
            <a:off x="466725" y="476250"/>
            <a:ext cx="3863975" cy="453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it-IT" altLang="pt-PT"/>
          </a:p>
        </p:txBody>
      </p:sp>
      <p:sp>
        <p:nvSpPr>
          <p:cNvPr id="2051" name="AutoShape 2"/>
          <p:cNvSpPr>
            <a:spLocks noChangeArrowheads="1"/>
          </p:cNvSpPr>
          <p:nvPr/>
        </p:nvSpPr>
        <p:spPr bwMode="auto">
          <a:xfrm>
            <a:off x="466725" y="476250"/>
            <a:ext cx="3863975" cy="4537075"/>
          </a:xfrm>
          <a:custGeom>
            <a:avLst/>
            <a:gdLst>
              <a:gd name="T0" fmla="*/ 2147483646 w 2259"/>
              <a:gd name="T1" fmla="*/ 2147483646 h 2652"/>
              <a:gd name="T2" fmla="*/ 2147483646 w 2259"/>
              <a:gd name="T3" fmla="*/ 2147483646 h 2652"/>
              <a:gd name="T4" fmla="*/ 2147483646 w 2259"/>
              <a:gd name="T5" fmla="*/ 2147483646 h 2652"/>
              <a:gd name="T6" fmla="*/ 2147483646 w 2259"/>
              <a:gd name="T7" fmla="*/ 2147483646 h 2652"/>
              <a:gd name="T8" fmla="*/ 2147483646 w 2259"/>
              <a:gd name="T9" fmla="*/ 2147483646 h 2652"/>
              <a:gd name="T10" fmla="*/ 2147483646 w 2259"/>
              <a:gd name="T11" fmla="*/ 2147483646 h 2652"/>
              <a:gd name="T12" fmla="*/ 2147483646 w 2259"/>
              <a:gd name="T13" fmla="*/ 2147483646 h 2652"/>
              <a:gd name="T14" fmla="*/ 2147483646 w 2259"/>
              <a:gd name="T15" fmla="*/ 2147483646 h 2652"/>
              <a:gd name="T16" fmla="*/ 2147483646 w 2259"/>
              <a:gd name="T17" fmla="*/ 2147483646 h 2652"/>
              <a:gd name="T18" fmla="*/ 2147483646 w 2259"/>
              <a:gd name="T19" fmla="*/ 2147483646 h 2652"/>
              <a:gd name="T20" fmla="*/ 2147483646 w 2259"/>
              <a:gd name="T21" fmla="*/ 2147483646 h 2652"/>
              <a:gd name="T22" fmla="*/ 2147483646 w 2259"/>
              <a:gd name="T23" fmla="*/ 2147483646 h 2652"/>
              <a:gd name="T24" fmla="*/ 2147483646 w 2259"/>
              <a:gd name="T25" fmla="*/ 2147483646 h 2652"/>
              <a:gd name="T26" fmla="*/ 2147483646 w 2259"/>
              <a:gd name="T27" fmla="*/ 2147483646 h 2652"/>
              <a:gd name="T28" fmla="*/ 2147483646 w 2259"/>
              <a:gd name="T29" fmla="*/ 2147483646 h 2652"/>
              <a:gd name="T30" fmla="*/ 2147483646 w 2259"/>
              <a:gd name="T31" fmla="*/ 2147483646 h 2652"/>
              <a:gd name="T32" fmla="*/ 2147483646 w 2259"/>
              <a:gd name="T33" fmla="*/ 2147483646 h 2652"/>
              <a:gd name="T34" fmla="*/ 2147483646 w 2259"/>
              <a:gd name="T35" fmla="*/ 2147483646 h 2652"/>
              <a:gd name="T36" fmla="*/ 2147483646 w 2259"/>
              <a:gd name="T37" fmla="*/ 2147483646 h 2652"/>
              <a:gd name="T38" fmla="*/ 2147483646 w 2259"/>
              <a:gd name="T39" fmla="*/ 2147483646 h 2652"/>
              <a:gd name="T40" fmla="*/ 2147483646 w 2259"/>
              <a:gd name="T41" fmla="*/ 2147483646 h 2652"/>
              <a:gd name="T42" fmla="*/ 2147483646 w 2259"/>
              <a:gd name="T43" fmla="*/ 2147483646 h 2652"/>
              <a:gd name="T44" fmla="*/ 2147483646 w 2259"/>
              <a:gd name="T45" fmla="*/ 2147483646 h 2652"/>
              <a:gd name="T46" fmla="*/ 2147483646 w 2259"/>
              <a:gd name="T47" fmla="*/ 2147483646 h 2652"/>
              <a:gd name="T48" fmla="*/ 2147483646 w 2259"/>
              <a:gd name="T49" fmla="*/ 2147483646 h 2652"/>
              <a:gd name="T50" fmla="*/ 2147483646 w 2259"/>
              <a:gd name="T51" fmla="*/ 2147483646 h 2652"/>
              <a:gd name="T52" fmla="*/ 2147483646 w 2259"/>
              <a:gd name="T53" fmla="*/ 2147483646 h 2652"/>
              <a:gd name="T54" fmla="*/ 2147483646 w 2259"/>
              <a:gd name="T55" fmla="*/ 2147483646 h 2652"/>
              <a:gd name="T56" fmla="*/ 2147483646 w 2259"/>
              <a:gd name="T57" fmla="*/ 2147483646 h 2652"/>
              <a:gd name="T58" fmla="*/ 2147483646 w 2259"/>
              <a:gd name="T59" fmla="*/ 2147483646 h 2652"/>
              <a:gd name="T60" fmla="*/ 2147483646 w 2259"/>
              <a:gd name="T61" fmla="*/ 2147483646 h 2652"/>
              <a:gd name="T62" fmla="*/ 2147483646 w 2259"/>
              <a:gd name="T63" fmla="*/ 2147483646 h 2652"/>
              <a:gd name="T64" fmla="*/ 2147483646 w 2259"/>
              <a:gd name="T65" fmla="*/ 2147483646 h 2652"/>
              <a:gd name="T66" fmla="*/ 2147483646 w 2259"/>
              <a:gd name="T67" fmla="*/ 2147483646 h 2652"/>
              <a:gd name="T68" fmla="*/ 2147483646 w 2259"/>
              <a:gd name="T69" fmla="*/ 2147483646 h 2652"/>
              <a:gd name="T70" fmla="*/ 2147483646 w 2259"/>
              <a:gd name="T71" fmla="*/ 2147483646 h 2652"/>
              <a:gd name="T72" fmla="*/ 2147483646 w 2259"/>
              <a:gd name="T73" fmla="*/ 2147483646 h 2652"/>
              <a:gd name="T74" fmla="*/ 2147483646 w 2259"/>
              <a:gd name="T75" fmla="*/ 2147483646 h 2652"/>
              <a:gd name="T76" fmla="*/ 2147483646 w 2259"/>
              <a:gd name="T77" fmla="*/ 2147483646 h 2652"/>
              <a:gd name="T78" fmla="*/ 2147483646 w 2259"/>
              <a:gd name="T79" fmla="*/ 2147483646 h 2652"/>
              <a:gd name="T80" fmla="*/ 2147483646 w 2259"/>
              <a:gd name="T81" fmla="*/ 2147483646 h 2652"/>
              <a:gd name="T82" fmla="*/ 2147483646 w 2259"/>
              <a:gd name="T83" fmla="*/ 2147483646 h 2652"/>
              <a:gd name="T84" fmla="*/ 2147483646 w 2259"/>
              <a:gd name="T85" fmla="*/ 2147483646 h 2652"/>
              <a:gd name="T86" fmla="*/ 2147483646 w 2259"/>
              <a:gd name="T87" fmla="*/ 2147483646 h 2652"/>
              <a:gd name="T88" fmla="*/ 2147483646 w 2259"/>
              <a:gd name="T89" fmla="*/ 2147483646 h 2652"/>
              <a:gd name="T90" fmla="*/ 2147483646 w 2259"/>
              <a:gd name="T91" fmla="*/ 2147483646 h 2652"/>
              <a:gd name="T92" fmla="*/ 2147483646 w 2259"/>
              <a:gd name="T93" fmla="*/ 2147483646 h 2652"/>
              <a:gd name="T94" fmla="*/ 2147483646 w 2259"/>
              <a:gd name="T95" fmla="*/ 2147483646 h 2652"/>
              <a:gd name="T96" fmla="*/ 2147483646 w 2259"/>
              <a:gd name="T97" fmla="*/ 2147483646 h 2652"/>
              <a:gd name="T98" fmla="*/ 2147483646 w 2259"/>
              <a:gd name="T99" fmla="*/ 2147483646 h 2652"/>
              <a:gd name="T100" fmla="*/ 2147483646 w 2259"/>
              <a:gd name="T101" fmla="*/ 2147483646 h 2652"/>
              <a:gd name="T102" fmla="*/ 2147483646 w 2259"/>
              <a:gd name="T103" fmla="*/ 2147483646 h 2652"/>
              <a:gd name="T104" fmla="*/ 2147483646 w 2259"/>
              <a:gd name="T105" fmla="*/ 2147483646 h 2652"/>
              <a:gd name="T106" fmla="*/ 2147483646 w 2259"/>
              <a:gd name="T107" fmla="*/ 2147483646 h 2652"/>
              <a:gd name="T108" fmla="*/ 2147483646 w 2259"/>
              <a:gd name="T109" fmla="*/ 2147483646 h 2652"/>
              <a:gd name="T110" fmla="*/ 2147483646 w 2259"/>
              <a:gd name="T111" fmla="*/ 2147483646 h 2652"/>
              <a:gd name="T112" fmla="*/ 2147483646 w 2259"/>
              <a:gd name="T113" fmla="*/ 2147483646 h 2652"/>
              <a:gd name="T114" fmla="*/ 2147483646 w 2259"/>
              <a:gd name="T115" fmla="*/ 2147483646 h 265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259"/>
              <a:gd name="T175" fmla="*/ 0 h 2652"/>
              <a:gd name="T176" fmla="*/ 2259 w 2259"/>
              <a:gd name="T177" fmla="*/ 2652 h 265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259" h="2652">
                <a:moveTo>
                  <a:pt x="1980" y="2032"/>
                </a:moveTo>
                <a:lnTo>
                  <a:pt x="2259" y="304"/>
                </a:lnTo>
                <a:lnTo>
                  <a:pt x="381" y="0"/>
                </a:lnTo>
                <a:lnTo>
                  <a:pt x="0" y="2347"/>
                </a:lnTo>
                <a:lnTo>
                  <a:pt x="232" y="2385"/>
                </a:lnTo>
                <a:lnTo>
                  <a:pt x="232" y="1978"/>
                </a:lnTo>
                <a:lnTo>
                  <a:pt x="368" y="1978"/>
                </a:lnTo>
                <a:lnTo>
                  <a:pt x="368" y="2407"/>
                </a:lnTo>
                <a:lnTo>
                  <a:pt x="544" y="2436"/>
                </a:lnTo>
                <a:lnTo>
                  <a:pt x="534" y="2433"/>
                </a:lnTo>
                <a:lnTo>
                  <a:pt x="521" y="2431"/>
                </a:lnTo>
                <a:lnTo>
                  <a:pt x="511" y="2429"/>
                </a:lnTo>
                <a:lnTo>
                  <a:pt x="505" y="2428"/>
                </a:lnTo>
                <a:lnTo>
                  <a:pt x="501" y="2425"/>
                </a:lnTo>
                <a:lnTo>
                  <a:pt x="490" y="2415"/>
                </a:lnTo>
                <a:lnTo>
                  <a:pt x="481" y="2404"/>
                </a:lnTo>
                <a:lnTo>
                  <a:pt x="473" y="2392"/>
                </a:lnTo>
                <a:lnTo>
                  <a:pt x="467" y="2378"/>
                </a:lnTo>
                <a:lnTo>
                  <a:pt x="461" y="2363"/>
                </a:lnTo>
                <a:lnTo>
                  <a:pt x="458" y="2347"/>
                </a:lnTo>
                <a:lnTo>
                  <a:pt x="455" y="2330"/>
                </a:lnTo>
                <a:lnTo>
                  <a:pt x="455" y="2310"/>
                </a:lnTo>
                <a:lnTo>
                  <a:pt x="455" y="2302"/>
                </a:lnTo>
                <a:lnTo>
                  <a:pt x="457" y="2292"/>
                </a:lnTo>
                <a:lnTo>
                  <a:pt x="580" y="2292"/>
                </a:lnTo>
                <a:lnTo>
                  <a:pt x="580" y="2306"/>
                </a:lnTo>
                <a:lnTo>
                  <a:pt x="581" y="2324"/>
                </a:lnTo>
                <a:lnTo>
                  <a:pt x="583" y="2340"/>
                </a:lnTo>
                <a:lnTo>
                  <a:pt x="585" y="2347"/>
                </a:lnTo>
                <a:lnTo>
                  <a:pt x="588" y="2353"/>
                </a:lnTo>
                <a:lnTo>
                  <a:pt x="591" y="2359"/>
                </a:lnTo>
                <a:lnTo>
                  <a:pt x="595" y="2363"/>
                </a:lnTo>
                <a:lnTo>
                  <a:pt x="599" y="2367"/>
                </a:lnTo>
                <a:lnTo>
                  <a:pt x="604" y="2370"/>
                </a:lnTo>
                <a:lnTo>
                  <a:pt x="610" y="2374"/>
                </a:lnTo>
                <a:lnTo>
                  <a:pt x="615" y="2376"/>
                </a:lnTo>
                <a:lnTo>
                  <a:pt x="630" y="2379"/>
                </a:lnTo>
                <a:lnTo>
                  <a:pt x="646" y="2381"/>
                </a:lnTo>
                <a:lnTo>
                  <a:pt x="660" y="2379"/>
                </a:lnTo>
                <a:lnTo>
                  <a:pt x="672" y="2377"/>
                </a:lnTo>
                <a:lnTo>
                  <a:pt x="682" y="2374"/>
                </a:lnTo>
                <a:lnTo>
                  <a:pt x="691" y="2368"/>
                </a:lnTo>
                <a:lnTo>
                  <a:pt x="698" y="2361"/>
                </a:lnTo>
                <a:lnTo>
                  <a:pt x="704" y="2354"/>
                </a:lnTo>
                <a:lnTo>
                  <a:pt x="707" y="2345"/>
                </a:lnTo>
                <a:lnTo>
                  <a:pt x="707" y="2335"/>
                </a:lnTo>
                <a:lnTo>
                  <a:pt x="707" y="2328"/>
                </a:lnTo>
                <a:lnTo>
                  <a:pt x="704" y="2321"/>
                </a:lnTo>
                <a:lnTo>
                  <a:pt x="698" y="2314"/>
                </a:lnTo>
                <a:lnTo>
                  <a:pt x="691" y="2306"/>
                </a:lnTo>
                <a:lnTo>
                  <a:pt x="682" y="2298"/>
                </a:lnTo>
                <a:lnTo>
                  <a:pt x="671" y="2290"/>
                </a:lnTo>
                <a:lnTo>
                  <a:pt x="658" y="2282"/>
                </a:lnTo>
                <a:lnTo>
                  <a:pt x="642" y="2272"/>
                </a:lnTo>
                <a:lnTo>
                  <a:pt x="617" y="2259"/>
                </a:lnTo>
                <a:lnTo>
                  <a:pt x="610" y="2255"/>
                </a:lnTo>
                <a:lnTo>
                  <a:pt x="574" y="2235"/>
                </a:lnTo>
                <a:lnTo>
                  <a:pt x="544" y="2215"/>
                </a:lnTo>
                <a:lnTo>
                  <a:pt x="530" y="2205"/>
                </a:lnTo>
                <a:lnTo>
                  <a:pt x="518" y="2194"/>
                </a:lnTo>
                <a:lnTo>
                  <a:pt x="507" y="2184"/>
                </a:lnTo>
                <a:lnTo>
                  <a:pt x="497" y="2175"/>
                </a:lnTo>
                <a:lnTo>
                  <a:pt x="488" y="2164"/>
                </a:lnTo>
                <a:lnTo>
                  <a:pt x="481" y="2154"/>
                </a:lnTo>
                <a:lnTo>
                  <a:pt x="474" y="2144"/>
                </a:lnTo>
                <a:lnTo>
                  <a:pt x="468" y="2134"/>
                </a:lnTo>
                <a:lnTo>
                  <a:pt x="465" y="2124"/>
                </a:lnTo>
                <a:lnTo>
                  <a:pt x="461" y="2114"/>
                </a:lnTo>
                <a:lnTo>
                  <a:pt x="460" y="2105"/>
                </a:lnTo>
                <a:lnTo>
                  <a:pt x="459" y="2094"/>
                </a:lnTo>
                <a:lnTo>
                  <a:pt x="460" y="2079"/>
                </a:lnTo>
                <a:lnTo>
                  <a:pt x="462" y="2065"/>
                </a:lnTo>
                <a:lnTo>
                  <a:pt x="466" y="2052"/>
                </a:lnTo>
                <a:lnTo>
                  <a:pt x="472" y="2039"/>
                </a:lnTo>
                <a:lnTo>
                  <a:pt x="478" y="2028"/>
                </a:lnTo>
                <a:lnTo>
                  <a:pt x="487" y="2017"/>
                </a:lnTo>
                <a:lnTo>
                  <a:pt x="497" y="2008"/>
                </a:lnTo>
                <a:lnTo>
                  <a:pt x="508" y="1999"/>
                </a:lnTo>
                <a:lnTo>
                  <a:pt x="521" y="1991"/>
                </a:lnTo>
                <a:lnTo>
                  <a:pt x="535" y="1984"/>
                </a:lnTo>
                <a:lnTo>
                  <a:pt x="551" y="1979"/>
                </a:lnTo>
                <a:lnTo>
                  <a:pt x="568" y="1975"/>
                </a:lnTo>
                <a:lnTo>
                  <a:pt x="587" y="1970"/>
                </a:lnTo>
                <a:lnTo>
                  <a:pt x="606" y="1968"/>
                </a:lnTo>
                <a:lnTo>
                  <a:pt x="627" y="1967"/>
                </a:lnTo>
                <a:lnTo>
                  <a:pt x="650" y="1965"/>
                </a:lnTo>
                <a:lnTo>
                  <a:pt x="672" y="1967"/>
                </a:lnTo>
                <a:lnTo>
                  <a:pt x="692" y="1968"/>
                </a:lnTo>
                <a:lnTo>
                  <a:pt x="711" y="1971"/>
                </a:lnTo>
                <a:lnTo>
                  <a:pt x="728" y="1975"/>
                </a:lnTo>
                <a:lnTo>
                  <a:pt x="744" y="1980"/>
                </a:lnTo>
                <a:lnTo>
                  <a:pt x="759" y="1986"/>
                </a:lnTo>
                <a:lnTo>
                  <a:pt x="773" y="1994"/>
                </a:lnTo>
                <a:lnTo>
                  <a:pt x="784" y="2002"/>
                </a:lnTo>
                <a:lnTo>
                  <a:pt x="795" y="2013"/>
                </a:lnTo>
                <a:lnTo>
                  <a:pt x="804" y="2023"/>
                </a:lnTo>
                <a:lnTo>
                  <a:pt x="812" y="2034"/>
                </a:lnTo>
                <a:lnTo>
                  <a:pt x="819" y="2048"/>
                </a:lnTo>
                <a:lnTo>
                  <a:pt x="824" y="2063"/>
                </a:lnTo>
                <a:lnTo>
                  <a:pt x="827" y="2078"/>
                </a:lnTo>
                <a:lnTo>
                  <a:pt x="829" y="2095"/>
                </a:lnTo>
                <a:lnTo>
                  <a:pt x="829" y="2113"/>
                </a:lnTo>
                <a:lnTo>
                  <a:pt x="829" y="2123"/>
                </a:lnTo>
                <a:lnTo>
                  <a:pt x="709" y="2123"/>
                </a:lnTo>
                <a:lnTo>
                  <a:pt x="709" y="2113"/>
                </a:lnTo>
                <a:lnTo>
                  <a:pt x="707" y="2097"/>
                </a:lnTo>
                <a:lnTo>
                  <a:pt x="705" y="2084"/>
                </a:lnTo>
                <a:lnTo>
                  <a:pt x="703" y="2077"/>
                </a:lnTo>
                <a:lnTo>
                  <a:pt x="699" y="2072"/>
                </a:lnTo>
                <a:lnTo>
                  <a:pt x="696" y="2068"/>
                </a:lnTo>
                <a:lnTo>
                  <a:pt x="692" y="2063"/>
                </a:lnTo>
                <a:lnTo>
                  <a:pt x="688" y="2060"/>
                </a:lnTo>
                <a:lnTo>
                  <a:pt x="683" y="2056"/>
                </a:lnTo>
                <a:lnTo>
                  <a:pt x="672" y="2051"/>
                </a:lnTo>
                <a:lnTo>
                  <a:pt x="658" y="2048"/>
                </a:lnTo>
                <a:lnTo>
                  <a:pt x="641" y="2047"/>
                </a:lnTo>
                <a:lnTo>
                  <a:pt x="629" y="2048"/>
                </a:lnTo>
                <a:lnTo>
                  <a:pt x="618" y="2049"/>
                </a:lnTo>
                <a:lnTo>
                  <a:pt x="608" y="2053"/>
                </a:lnTo>
                <a:lnTo>
                  <a:pt x="600" y="2059"/>
                </a:lnTo>
                <a:lnTo>
                  <a:pt x="594" y="2064"/>
                </a:lnTo>
                <a:lnTo>
                  <a:pt x="589" y="2071"/>
                </a:lnTo>
                <a:lnTo>
                  <a:pt x="587" y="2079"/>
                </a:lnTo>
                <a:lnTo>
                  <a:pt x="585" y="2087"/>
                </a:lnTo>
                <a:lnTo>
                  <a:pt x="585" y="2097"/>
                </a:lnTo>
                <a:lnTo>
                  <a:pt x="589" y="2105"/>
                </a:lnTo>
                <a:lnTo>
                  <a:pt x="592" y="2111"/>
                </a:lnTo>
                <a:lnTo>
                  <a:pt x="598" y="2118"/>
                </a:lnTo>
                <a:lnTo>
                  <a:pt x="607" y="2126"/>
                </a:lnTo>
                <a:lnTo>
                  <a:pt x="620" y="2136"/>
                </a:lnTo>
                <a:lnTo>
                  <a:pt x="637" y="2146"/>
                </a:lnTo>
                <a:lnTo>
                  <a:pt x="659" y="2157"/>
                </a:lnTo>
                <a:lnTo>
                  <a:pt x="690" y="2175"/>
                </a:lnTo>
                <a:lnTo>
                  <a:pt x="725" y="2194"/>
                </a:lnTo>
                <a:lnTo>
                  <a:pt x="756" y="2214"/>
                </a:lnTo>
                <a:lnTo>
                  <a:pt x="768" y="2223"/>
                </a:lnTo>
                <a:lnTo>
                  <a:pt x="781" y="2233"/>
                </a:lnTo>
                <a:lnTo>
                  <a:pt x="791" y="2243"/>
                </a:lnTo>
                <a:lnTo>
                  <a:pt x="802" y="2253"/>
                </a:lnTo>
                <a:lnTo>
                  <a:pt x="810" y="2262"/>
                </a:lnTo>
                <a:lnTo>
                  <a:pt x="818" y="2272"/>
                </a:lnTo>
                <a:lnTo>
                  <a:pt x="825" y="2282"/>
                </a:lnTo>
                <a:lnTo>
                  <a:pt x="829" y="2292"/>
                </a:lnTo>
                <a:lnTo>
                  <a:pt x="834" y="2301"/>
                </a:lnTo>
                <a:lnTo>
                  <a:pt x="836" y="2312"/>
                </a:lnTo>
                <a:lnTo>
                  <a:pt x="838" y="2321"/>
                </a:lnTo>
                <a:lnTo>
                  <a:pt x="838" y="2331"/>
                </a:lnTo>
                <a:lnTo>
                  <a:pt x="838" y="2346"/>
                </a:lnTo>
                <a:lnTo>
                  <a:pt x="835" y="2360"/>
                </a:lnTo>
                <a:lnTo>
                  <a:pt x="832" y="2374"/>
                </a:lnTo>
                <a:lnTo>
                  <a:pt x="826" y="2386"/>
                </a:lnTo>
                <a:lnTo>
                  <a:pt x="819" y="2398"/>
                </a:lnTo>
                <a:lnTo>
                  <a:pt x="811" y="2408"/>
                </a:lnTo>
                <a:lnTo>
                  <a:pt x="801" y="2419"/>
                </a:lnTo>
                <a:lnTo>
                  <a:pt x="788" y="2428"/>
                </a:lnTo>
                <a:lnTo>
                  <a:pt x="778" y="2433"/>
                </a:lnTo>
                <a:lnTo>
                  <a:pt x="765" y="2439"/>
                </a:lnTo>
                <a:lnTo>
                  <a:pt x="751" y="2444"/>
                </a:lnTo>
                <a:lnTo>
                  <a:pt x="736" y="2447"/>
                </a:lnTo>
                <a:lnTo>
                  <a:pt x="720" y="2451"/>
                </a:lnTo>
                <a:lnTo>
                  <a:pt x="704" y="2453"/>
                </a:lnTo>
                <a:lnTo>
                  <a:pt x="668" y="2456"/>
                </a:lnTo>
                <a:lnTo>
                  <a:pt x="1879" y="2652"/>
                </a:lnTo>
                <a:lnTo>
                  <a:pt x="1912" y="2446"/>
                </a:lnTo>
                <a:lnTo>
                  <a:pt x="1890" y="2453"/>
                </a:lnTo>
                <a:lnTo>
                  <a:pt x="1866" y="2458"/>
                </a:lnTo>
                <a:lnTo>
                  <a:pt x="1838" y="2460"/>
                </a:lnTo>
                <a:lnTo>
                  <a:pt x="1808" y="2461"/>
                </a:lnTo>
                <a:lnTo>
                  <a:pt x="1782" y="2461"/>
                </a:lnTo>
                <a:lnTo>
                  <a:pt x="1758" y="2459"/>
                </a:lnTo>
                <a:lnTo>
                  <a:pt x="1736" y="2455"/>
                </a:lnTo>
                <a:lnTo>
                  <a:pt x="1716" y="2451"/>
                </a:lnTo>
                <a:lnTo>
                  <a:pt x="1698" y="2444"/>
                </a:lnTo>
                <a:lnTo>
                  <a:pt x="1682" y="2437"/>
                </a:lnTo>
                <a:lnTo>
                  <a:pt x="1668" y="2428"/>
                </a:lnTo>
                <a:lnTo>
                  <a:pt x="1655" y="2416"/>
                </a:lnTo>
                <a:lnTo>
                  <a:pt x="1648" y="2409"/>
                </a:lnTo>
                <a:lnTo>
                  <a:pt x="1641" y="2402"/>
                </a:lnTo>
                <a:lnTo>
                  <a:pt x="1630" y="2385"/>
                </a:lnTo>
                <a:lnTo>
                  <a:pt x="1622" y="2368"/>
                </a:lnTo>
                <a:lnTo>
                  <a:pt x="1614" y="2347"/>
                </a:lnTo>
                <a:lnTo>
                  <a:pt x="1611" y="2336"/>
                </a:lnTo>
                <a:lnTo>
                  <a:pt x="1609" y="2323"/>
                </a:lnTo>
                <a:lnTo>
                  <a:pt x="1606" y="2290"/>
                </a:lnTo>
                <a:lnTo>
                  <a:pt x="1603" y="2248"/>
                </a:lnTo>
                <a:lnTo>
                  <a:pt x="1602" y="2199"/>
                </a:lnTo>
                <a:lnTo>
                  <a:pt x="1603" y="2159"/>
                </a:lnTo>
                <a:lnTo>
                  <a:pt x="1606" y="2125"/>
                </a:lnTo>
                <a:lnTo>
                  <a:pt x="1608" y="2098"/>
                </a:lnTo>
                <a:lnTo>
                  <a:pt x="1613" y="2076"/>
                </a:lnTo>
                <a:lnTo>
                  <a:pt x="1618" y="2057"/>
                </a:lnTo>
                <a:lnTo>
                  <a:pt x="1626" y="2042"/>
                </a:lnTo>
                <a:lnTo>
                  <a:pt x="1637" y="2028"/>
                </a:lnTo>
                <a:lnTo>
                  <a:pt x="1647" y="2015"/>
                </a:lnTo>
                <a:lnTo>
                  <a:pt x="1661" y="2003"/>
                </a:lnTo>
                <a:lnTo>
                  <a:pt x="1677" y="1994"/>
                </a:lnTo>
                <a:lnTo>
                  <a:pt x="1694" y="1985"/>
                </a:lnTo>
                <a:lnTo>
                  <a:pt x="1714" y="1978"/>
                </a:lnTo>
                <a:lnTo>
                  <a:pt x="1736" y="1972"/>
                </a:lnTo>
                <a:lnTo>
                  <a:pt x="1760" y="1969"/>
                </a:lnTo>
                <a:lnTo>
                  <a:pt x="1785" y="1967"/>
                </a:lnTo>
                <a:lnTo>
                  <a:pt x="1813" y="1965"/>
                </a:lnTo>
                <a:lnTo>
                  <a:pt x="1838" y="1967"/>
                </a:lnTo>
                <a:lnTo>
                  <a:pt x="1863" y="1969"/>
                </a:lnTo>
                <a:lnTo>
                  <a:pt x="1885" y="1973"/>
                </a:lnTo>
                <a:lnTo>
                  <a:pt x="1906" y="1979"/>
                </a:lnTo>
                <a:lnTo>
                  <a:pt x="1925" y="1986"/>
                </a:lnTo>
                <a:lnTo>
                  <a:pt x="1943" y="1995"/>
                </a:lnTo>
                <a:lnTo>
                  <a:pt x="1959" y="2007"/>
                </a:lnTo>
                <a:lnTo>
                  <a:pt x="1973" y="2019"/>
                </a:lnTo>
                <a:lnTo>
                  <a:pt x="1974" y="2022"/>
                </a:lnTo>
                <a:lnTo>
                  <a:pt x="1976" y="2025"/>
                </a:lnTo>
                <a:lnTo>
                  <a:pt x="1980" y="2032"/>
                </a:lnTo>
                <a:close/>
                <a:moveTo>
                  <a:pt x="368" y="1919"/>
                </a:moveTo>
                <a:lnTo>
                  <a:pt x="232" y="1919"/>
                </a:lnTo>
                <a:lnTo>
                  <a:pt x="232" y="1823"/>
                </a:lnTo>
                <a:lnTo>
                  <a:pt x="368" y="1823"/>
                </a:lnTo>
                <a:lnTo>
                  <a:pt x="368" y="1919"/>
                </a:lnTo>
                <a:close/>
                <a:moveTo>
                  <a:pt x="1060" y="1919"/>
                </a:moveTo>
                <a:lnTo>
                  <a:pt x="925" y="1919"/>
                </a:lnTo>
                <a:lnTo>
                  <a:pt x="925" y="1823"/>
                </a:lnTo>
                <a:lnTo>
                  <a:pt x="1060" y="1823"/>
                </a:lnTo>
                <a:lnTo>
                  <a:pt x="1060" y="1919"/>
                </a:lnTo>
                <a:close/>
                <a:moveTo>
                  <a:pt x="1060" y="2448"/>
                </a:moveTo>
                <a:lnTo>
                  <a:pt x="925" y="2448"/>
                </a:lnTo>
                <a:lnTo>
                  <a:pt x="925" y="1978"/>
                </a:lnTo>
                <a:lnTo>
                  <a:pt x="1060" y="1978"/>
                </a:lnTo>
                <a:lnTo>
                  <a:pt x="1060" y="2448"/>
                </a:lnTo>
                <a:close/>
                <a:moveTo>
                  <a:pt x="1278" y="2087"/>
                </a:moveTo>
                <a:lnTo>
                  <a:pt x="1278" y="2087"/>
                </a:lnTo>
                <a:lnTo>
                  <a:pt x="1279" y="2097"/>
                </a:lnTo>
                <a:lnTo>
                  <a:pt x="1281" y="2105"/>
                </a:lnTo>
                <a:lnTo>
                  <a:pt x="1286" y="2111"/>
                </a:lnTo>
                <a:lnTo>
                  <a:pt x="1292" y="2118"/>
                </a:lnTo>
                <a:lnTo>
                  <a:pt x="1300" y="2126"/>
                </a:lnTo>
                <a:lnTo>
                  <a:pt x="1314" y="2136"/>
                </a:lnTo>
                <a:lnTo>
                  <a:pt x="1331" y="2146"/>
                </a:lnTo>
                <a:lnTo>
                  <a:pt x="1351" y="2157"/>
                </a:lnTo>
                <a:lnTo>
                  <a:pt x="1383" y="2175"/>
                </a:lnTo>
                <a:lnTo>
                  <a:pt x="1418" y="2194"/>
                </a:lnTo>
                <a:lnTo>
                  <a:pt x="1448" y="2214"/>
                </a:lnTo>
                <a:lnTo>
                  <a:pt x="1461" y="2223"/>
                </a:lnTo>
                <a:lnTo>
                  <a:pt x="1473" y="2233"/>
                </a:lnTo>
                <a:lnTo>
                  <a:pt x="1485" y="2243"/>
                </a:lnTo>
                <a:lnTo>
                  <a:pt x="1494" y="2253"/>
                </a:lnTo>
                <a:lnTo>
                  <a:pt x="1503" y="2262"/>
                </a:lnTo>
                <a:lnTo>
                  <a:pt x="1510" y="2272"/>
                </a:lnTo>
                <a:lnTo>
                  <a:pt x="1517" y="2282"/>
                </a:lnTo>
                <a:lnTo>
                  <a:pt x="1522" y="2292"/>
                </a:lnTo>
                <a:lnTo>
                  <a:pt x="1526" y="2301"/>
                </a:lnTo>
                <a:lnTo>
                  <a:pt x="1529" y="2312"/>
                </a:lnTo>
                <a:lnTo>
                  <a:pt x="1531" y="2321"/>
                </a:lnTo>
                <a:lnTo>
                  <a:pt x="1531" y="2331"/>
                </a:lnTo>
                <a:lnTo>
                  <a:pt x="1531" y="2346"/>
                </a:lnTo>
                <a:lnTo>
                  <a:pt x="1529" y="2360"/>
                </a:lnTo>
                <a:lnTo>
                  <a:pt x="1524" y="2374"/>
                </a:lnTo>
                <a:lnTo>
                  <a:pt x="1519" y="2386"/>
                </a:lnTo>
                <a:lnTo>
                  <a:pt x="1511" y="2398"/>
                </a:lnTo>
                <a:lnTo>
                  <a:pt x="1503" y="2408"/>
                </a:lnTo>
                <a:lnTo>
                  <a:pt x="1493" y="2419"/>
                </a:lnTo>
                <a:lnTo>
                  <a:pt x="1481" y="2428"/>
                </a:lnTo>
                <a:lnTo>
                  <a:pt x="1468" y="2436"/>
                </a:lnTo>
                <a:lnTo>
                  <a:pt x="1454" y="2443"/>
                </a:lnTo>
                <a:lnTo>
                  <a:pt x="1438" y="2448"/>
                </a:lnTo>
                <a:lnTo>
                  <a:pt x="1421" y="2453"/>
                </a:lnTo>
                <a:lnTo>
                  <a:pt x="1402" y="2456"/>
                </a:lnTo>
                <a:lnTo>
                  <a:pt x="1381" y="2460"/>
                </a:lnTo>
                <a:lnTo>
                  <a:pt x="1361" y="2461"/>
                </a:lnTo>
                <a:lnTo>
                  <a:pt x="1338" y="2461"/>
                </a:lnTo>
                <a:lnTo>
                  <a:pt x="1315" y="2461"/>
                </a:lnTo>
                <a:lnTo>
                  <a:pt x="1293" y="2459"/>
                </a:lnTo>
                <a:lnTo>
                  <a:pt x="1272" y="2456"/>
                </a:lnTo>
                <a:lnTo>
                  <a:pt x="1253" y="2452"/>
                </a:lnTo>
                <a:lnTo>
                  <a:pt x="1236" y="2447"/>
                </a:lnTo>
                <a:lnTo>
                  <a:pt x="1220" y="2442"/>
                </a:lnTo>
                <a:lnTo>
                  <a:pt x="1207" y="2433"/>
                </a:lnTo>
                <a:lnTo>
                  <a:pt x="1194" y="2425"/>
                </a:lnTo>
                <a:lnTo>
                  <a:pt x="1184" y="2415"/>
                </a:lnTo>
                <a:lnTo>
                  <a:pt x="1174" y="2404"/>
                </a:lnTo>
                <a:lnTo>
                  <a:pt x="1166" y="2392"/>
                </a:lnTo>
                <a:lnTo>
                  <a:pt x="1159" y="2378"/>
                </a:lnTo>
                <a:lnTo>
                  <a:pt x="1155" y="2363"/>
                </a:lnTo>
                <a:lnTo>
                  <a:pt x="1150" y="2347"/>
                </a:lnTo>
                <a:lnTo>
                  <a:pt x="1149" y="2330"/>
                </a:lnTo>
                <a:lnTo>
                  <a:pt x="1148" y="2310"/>
                </a:lnTo>
                <a:lnTo>
                  <a:pt x="1148" y="2302"/>
                </a:lnTo>
                <a:lnTo>
                  <a:pt x="1149" y="2292"/>
                </a:lnTo>
                <a:lnTo>
                  <a:pt x="1272" y="2292"/>
                </a:lnTo>
                <a:lnTo>
                  <a:pt x="1272" y="2306"/>
                </a:lnTo>
                <a:lnTo>
                  <a:pt x="1273" y="2324"/>
                </a:lnTo>
                <a:lnTo>
                  <a:pt x="1276" y="2340"/>
                </a:lnTo>
                <a:lnTo>
                  <a:pt x="1278" y="2347"/>
                </a:lnTo>
                <a:lnTo>
                  <a:pt x="1281" y="2353"/>
                </a:lnTo>
                <a:lnTo>
                  <a:pt x="1284" y="2359"/>
                </a:lnTo>
                <a:lnTo>
                  <a:pt x="1288" y="2363"/>
                </a:lnTo>
                <a:lnTo>
                  <a:pt x="1292" y="2367"/>
                </a:lnTo>
                <a:lnTo>
                  <a:pt x="1296" y="2370"/>
                </a:lnTo>
                <a:lnTo>
                  <a:pt x="1302" y="2374"/>
                </a:lnTo>
                <a:lnTo>
                  <a:pt x="1309" y="2376"/>
                </a:lnTo>
                <a:lnTo>
                  <a:pt x="1323" y="2379"/>
                </a:lnTo>
                <a:lnTo>
                  <a:pt x="1340" y="2381"/>
                </a:lnTo>
                <a:lnTo>
                  <a:pt x="1353" y="2379"/>
                </a:lnTo>
                <a:lnTo>
                  <a:pt x="1365" y="2377"/>
                </a:lnTo>
                <a:lnTo>
                  <a:pt x="1376" y="2374"/>
                </a:lnTo>
                <a:lnTo>
                  <a:pt x="1385" y="2368"/>
                </a:lnTo>
                <a:lnTo>
                  <a:pt x="1392" y="2361"/>
                </a:lnTo>
                <a:lnTo>
                  <a:pt x="1396" y="2354"/>
                </a:lnTo>
                <a:lnTo>
                  <a:pt x="1400" y="2345"/>
                </a:lnTo>
                <a:lnTo>
                  <a:pt x="1401" y="2335"/>
                </a:lnTo>
                <a:lnTo>
                  <a:pt x="1400" y="2328"/>
                </a:lnTo>
                <a:lnTo>
                  <a:pt x="1396" y="2321"/>
                </a:lnTo>
                <a:lnTo>
                  <a:pt x="1392" y="2314"/>
                </a:lnTo>
                <a:lnTo>
                  <a:pt x="1384" y="2306"/>
                </a:lnTo>
                <a:lnTo>
                  <a:pt x="1374" y="2298"/>
                </a:lnTo>
                <a:lnTo>
                  <a:pt x="1364" y="2290"/>
                </a:lnTo>
                <a:lnTo>
                  <a:pt x="1350" y="2282"/>
                </a:lnTo>
                <a:lnTo>
                  <a:pt x="1335" y="2272"/>
                </a:lnTo>
                <a:lnTo>
                  <a:pt x="1309" y="2259"/>
                </a:lnTo>
                <a:lnTo>
                  <a:pt x="1302" y="2255"/>
                </a:lnTo>
                <a:lnTo>
                  <a:pt x="1268" y="2235"/>
                </a:lnTo>
                <a:lnTo>
                  <a:pt x="1236" y="2215"/>
                </a:lnTo>
                <a:lnTo>
                  <a:pt x="1223" y="2205"/>
                </a:lnTo>
                <a:lnTo>
                  <a:pt x="1211" y="2194"/>
                </a:lnTo>
                <a:lnTo>
                  <a:pt x="1200" y="2184"/>
                </a:lnTo>
                <a:lnTo>
                  <a:pt x="1189" y="2175"/>
                </a:lnTo>
                <a:lnTo>
                  <a:pt x="1181" y="2164"/>
                </a:lnTo>
                <a:lnTo>
                  <a:pt x="1173" y="2154"/>
                </a:lnTo>
                <a:lnTo>
                  <a:pt x="1166" y="2144"/>
                </a:lnTo>
                <a:lnTo>
                  <a:pt x="1162" y="2134"/>
                </a:lnTo>
                <a:lnTo>
                  <a:pt x="1157" y="2124"/>
                </a:lnTo>
                <a:lnTo>
                  <a:pt x="1155" y="2114"/>
                </a:lnTo>
                <a:lnTo>
                  <a:pt x="1153" y="2105"/>
                </a:lnTo>
                <a:lnTo>
                  <a:pt x="1153" y="2094"/>
                </a:lnTo>
                <a:lnTo>
                  <a:pt x="1153" y="2079"/>
                </a:lnTo>
                <a:lnTo>
                  <a:pt x="1155" y="2065"/>
                </a:lnTo>
                <a:lnTo>
                  <a:pt x="1158" y="2052"/>
                </a:lnTo>
                <a:lnTo>
                  <a:pt x="1164" y="2039"/>
                </a:lnTo>
                <a:lnTo>
                  <a:pt x="1171" y="2028"/>
                </a:lnTo>
                <a:lnTo>
                  <a:pt x="1179" y="2017"/>
                </a:lnTo>
                <a:lnTo>
                  <a:pt x="1189" y="2008"/>
                </a:lnTo>
                <a:lnTo>
                  <a:pt x="1201" y="1999"/>
                </a:lnTo>
                <a:lnTo>
                  <a:pt x="1213" y="1991"/>
                </a:lnTo>
                <a:lnTo>
                  <a:pt x="1228" y="1984"/>
                </a:lnTo>
                <a:lnTo>
                  <a:pt x="1243" y="1979"/>
                </a:lnTo>
                <a:lnTo>
                  <a:pt x="1261" y="1975"/>
                </a:lnTo>
                <a:lnTo>
                  <a:pt x="1279" y="1970"/>
                </a:lnTo>
                <a:lnTo>
                  <a:pt x="1299" y="1968"/>
                </a:lnTo>
                <a:lnTo>
                  <a:pt x="1320" y="1967"/>
                </a:lnTo>
                <a:lnTo>
                  <a:pt x="1342" y="1965"/>
                </a:lnTo>
                <a:lnTo>
                  <a:pt x="1364" y="1967"/>
                </a:lnTo>
                <a:lnTo>
                  <a:pt x="1385" y="1968"/>
                </a:lnTo>
                <a:lnTo>
                  <a:pt x="1403" y="1971"/>
                </a:lnTo>
                <a:lnTo>
                  <a:pt x="1422" y="1975"/>
                </a:lnTo>
                <a:lnTo>
                  <a:pt x="1438" y="1980"/>
                </a:lnTo>
                <a:lnTo>
                  <a:pt x="1453" y="1986"/>
                </a:lnTo>
                <a:lnTo>
                  <a:pt x="1465" y="1994"/>
                </a:lnTo>
                <a:lnTo>
                  <a:pt x="1478" y="2002"/>
                </a:lnTo>
                <a:lnTo>
                  <a:pt x="1488" y="2013"/>
                </a:lnTo>
                <a:lnTo>
                  <a:pt x="1498" y="2023"/>
                </a:lnTo>
                <a:lnTo>
                  <a:pt x="1504" y="2034"/>
                </a:lnTo>
                <a:lnTo>
                  <a:pt x="1511" y="2048"/>
                </a:lnTo>
                <a:lnTo>
                  <a:pt x="1516" y="2063"/>
                </a:lnTo>
                <a:lnTo>
                  <a:pt x="1519" y="2078"/>
                </a:lnTo>
                <a:lnTo>
                  <a:pt x="1522" y="2095"/>
                </a:lnTo>
                <a:lnTo>
                  <a:pt x="1523" y="2113"/>
                </a:lnTo>
                <a:lnTo>
                  <a:pt x="1523" y="2123"/>
                </a:lnTo>
                <a:lnTo>
                  <a:pt x="1401" y="2123"/>
                </a:lnTo>
                <a:lnTo>
                  <a:pt x="1401" y="2113"/>
                </a:lnTo>
                <a:lnTo>
                  <a:pt x="1401" y="2097"/>
                </a:lnTo>
                <a:lnTo>
                  <a:pt x="1397" y="2084"/>
                </a:lnTo>
                <a:lnTo>
                  <a:pt x="1395" y="2077"/>
                </a:lnTo>
                <a:lnTo>
                  <a:pt x="1392" y="2072"/>
                </a:lnTo>
                <a:lnTo>
                  <a:pt x="1389" y="2068"/>
                </a:lnTo>
                <a:lnTo>
                  <a:pt x="1385" y="2063"/>
                </a:lnTo>
                <a:lnTo>
                  <a:pt x="1380" y="2060"/>
                </a:lnTo>
                <a:lnTo>
                  <a:pt x="1376" y="2056"/>
                </a:lnTo>
                <a:lnTo>
                  <a:pt x="1364" y="2051"/>
                </a:lnTo>
                <a:lnTo>
                  <a:pt x="1350" y="2048"/>
                </a:lnTo>
                <a:lnTo>
                  <a:pt x="1334" y="2047"/>
                </a:lnTo>
                <a:lnTo>
                  <a:pt x="1322" y="2048"/>
                </a:lnTo>
                <a:lnTo>
                  <a:pt x="1311" y="2049"/>
                </a:lnTo>
                <a:lnTo>
                  <a:pt x="1301" y="2053"/>
                </a:lnTo>
                <a:lnTo>
                  <a:pt x="1293" y="2059"/>
                </a:lnTo>
                <a:lnTo>
                  <a:pt x="1286" y="2064"/>
                </a:lnTo>
                <a:lnTo>
                  <a:pt x="1281" y="2071"/>
                </a:lnTo>
                <a:lnTo>
                  <a:pt x="1279" y="2079"/>
                </a:lnTo>
                <a:lnTo>
                  <a:pt x="1278" y="2087"/>
                </a:lnTo>
                <a:close/>
                <a:moveTo>
                  <a:pt x="1743" y="2154"/>
                </a:moveTo>
                <a:lnTo>
                  <a:pt x="1876" y="2154"/>
                </a:lnTo>
                <a:lnTo>
                  <a:pt x="1876" y="2134"/>
                </a:lnTo>
                <a:lnTo>
                  <a:pt x="1875" y="2113"/>
                </a:lnTo>
                <a:lnTo>
                  <a:pt x="1873" y="2093"/>
                </a:lnTo>
                <a:lnTo>
                  <a:pt x="1870" y="2086"/>
                </a:lnTo>
                <a:lnTo>
                  <a:pt x="1867" y="2079"/>
                </a:lnTo>
                <a:lnTo>
                  <a:pt x="1864" y="2072"/>
                </a:lnTo>
                <a:lnTo>
                  <a:pt x="1861" y="2068"/>
                </a:lnTo>
                <a:lnTo>
                  <a:pt x="1856" y="2063"/>
                </a:lnTo>
                <a:lnTo>
                  <a:pt x="1852" y="2060"/>
                </a:lnTo>
                <a:lnTo>
                  <a:pt x="1846" y="2056"/>
                </a:lnTo>
                <a:lnTo>
                  <a:pt x="1840" y="2054"/>
                </a:lnTo>
                <a:lnTo>
                  <a:pt x="1833" y="2052"/>
                </a:lnTo>
                <a:lnTo>
                  <a:pt x="1825" y="2051"/>
                </a:lnTo>
                <a:lnTo>
                  <a:pt x="1808" y="2049"/>
                </a:lnTo>
                <a:lnTo>
                  <a:pt x="1792" y="2051"/>
                </a:lnTo>
                <a:lnTo>
                  <a:pt x="1784" y="2052"/>
                </a:lnTo>
                <a:lnTo>
                  <a:pt x="1777" y="2054"/>
                </a:lnTo>
                <a:lnTo>
                  <a:pt x="1771" y="2057"/>
                </a:lnTo>
                <a:lnTo>
                  <a:pt x="1766" y="2060"/>
                </a:lnTo>
                <a:lnTo>
                  <a:pt x="1761" y="2064"/>
                </a:lnTo>
                <a:lnTo>
                  <a:pt x="1756" y="2069"/>
                </a:lnTo>
                <a:lnTo>
                  <a:pt x="1753" y="2074"/>
                </a:lnTo>
                <a:lnTo>
                  <a:pt x="1751" y="2079"/>
                </a:lnTo>
                <a:lnTo>
                  <a:pt x="1747" y="2086"/>
                </a:lnTo>
                <a:lnTo>
                  <a:pt x="1745" y="2094"/>
                </a:lnTo>
                <a:lnTo>
                  <a:pt x="1743" y="2113"/>
                </a:lnTo>
                <a:lnTo>
                  <a:pt x="1741" y="2134"/>
                </a:lnTo>
                <a:lnTo>
                  <a:pt x="1743" y="2154"/>
                </a:lnTo>
                <a:close/>
                <a:moveTo>
                  <a:pt x="1947" y="2229"/>
                </a:moveTo>
                <a:lnTo>
                  <a:pt x="1744" y="2229"/>
                </a:lnTo>
                <a:lnTo>
                  <a:pt x="1743" y="2240"/>
                </a:lnTo>
                <a:lnTo>
                  <a:pt x="1743" y="2259"/>
                </a:lnTo>
                <a:lnTo>
                  <a:pt x="1744" y="2290"/>
                </a:lnTo>
                <a:lnTo>
                  <a:pt x="1746" y="2316"/>
                </a:lnTo>
                <a:lnTo>
                  <a:pt x="1748" y="2327"/>
                </a:lnTo>
                <a:lnTo>
                  <a:pt x="1752" y="2337"/>
                </a:lnTo>
                <a:lnTo>
                  <a:pt x="1754" y="2345"/>
                </a:lnTo>
                <a:lnTo>
                  <a:pt x="1758" y="2353"/>
                </a:lnTo>
                <a:lnTo>
                  <a:pt x="1762" y="2359"/>
                </a:lnTo>
                <a:lnTo>
                  <a:pt x="1767" y="2364"/>
                </a:lnTo>
                <a:lnTo>
                  <a:pt x="1772" y="2369"/>
                </a:lnTo>
                <a:lnTo>
                  <a:pt x="1779" y="2373"/>
                </a:lnTo>
                <a:lnTo>
                  <a:pt x="1786" y="2376"/>
                </a:lnTo>
                <a:lnTo>
                  <a:pt x="1794" y="2378"/>
                </a:lnTo>
                <a:lnTo>
                  <a:pt x="1802" y="2379"/>
                </a:lnTo>
                <a:lnTo>
                  <a:pt x="1812" y="2379"/>
                </a:lnTo>
                <a:lnTo>
                  <a:pt x="1820" y="2379"/>
                </a:lnTo>
                <a:lnTo>
                  <a:pt x="1828" y="2378"/>
                </a:lnTo>
                <a:lnTo>
                  <a:pt x="1836" y="2376"/>
                </a:lnTo>
                <a:lnTo>
                  <a:pt x="1843" y="2374"/>
                </a:lnTo>
                <a:lnTo>
                  <a:pt x="1848" y="2371"/>
                </a:lnTo>
                <a:lnTo>
                  <a:pt x="1854" y="2367"/>
                </a:lnTo>
                <a:lnTo>
                  <a:pt x="1860" y="2363"/>
                </a:lnTo>
                <a:lnTo>
                  <a:pt x="1863" y="2358"/>
                </a:lnTo>
                <a:lnTo>
                  <a:pt x="1868" y="2352"/>
                </a:lnTo>
                <a:lnTo>
                  <a:pt x="1871" y="2345"/>
                </a:lnTo>
                <a:lnTo>
                  <a:pt x="1874" y="2338"/>
                </a:lnTo>
                <a:lnTo>
                  <a:pt x="1876" y="2330"/>
                </a:lnTo>
                <a:lnTo>
                  <a:pt x="1879" y="2310"/>
                </a:lnTo>
                <a:lnTo>
                  <a:pt x="1881" y="2287"/>
                </a:lnTo>
                <a:lnTo>
                  <a:pt x="1938" y="2287"/>
                </a:lnTo>
                <a:lnTo>
                  <a:pt x="1947" y="2229"/>
                </a:lnTo>
                <a:close/>
              </a:path>
            </a:pathLst>
          </a:custGeom>
          <a:solidFill>
            <a:srgbClr val="00D0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t-PT"/>
          </a:p>
        </p:txBody>
      </p:sp>
      <p:sp>
        <p:nvSpPr>
          <p:cNvPr id="2052" name="AutoShape 3"/>
          <p:cNvSpPr>
            <a:spLocks noChangeArrowheads="1"/>
          </p:cNvSpPr>
          <p:nvPr/>
        </p:nvSpPr>
        <p:spPr bwMode="auto">
          <a:xfrm>
            <a:off x="466725" y="476250"/>
            <a:ext cx="3863975" cy="4537075"/>
          </a:xfrm>
          <a:custGeom>
            <a:avLst/>
            <a:gdLst>
              <a:gd name="T0" fmla="*/ 0 w 2259"/>
              <a:gd name="T1" fmla="*/ 2147483646 h 2652"/>
              <a:gd name="T2" fmla="*/ 2147483646 w 2259"/>
              <a:gd name="T3" fmla="*/ 2147483646 h 2652"/>
              <a:gd name="T4" fmla="*/ 2147483646 w 2259"/>
              <a:gd name="T5" fmla="*/ 2147483646 h 2652"/>
              <a:gd name="T6" fmla="*/ 2147483646 w 2259"/>
              <a:gd name="T7" fmla="*/ 2147483646 h 2652"/>
              <a:gd name="T8" fmla="*/ 2147483646 w 2259"/>
              <a:gd name="T9" fmla="*/ 2147483646 h 2652"/>
              <a:gd name="T10" fmla="*/ 2147483646 w 2259"/>
              <a:gd name="T11" fmla="*/ 2147483646 h 2652"/>
              <a:gd name="T12" fmla="*/ 2147483646 w 2259"/>
              <a:gd name="T13" fmla="*/ 2147483646 h 2652"/>
              <a:gd name="T14" fmla="*/ 2147483646 w 2259"/>
              <a:gd name="T15" fmla="*/ 2147483646 h 2652"/>
              <a:gd name="T16" fmla="*/ 2147483646 w 2259"/>
              <a:gd name="T17" fmla="*/ 2147483646 h 2652"/>
              <a:gd name="T18" fmla="*/ 2147483646 w 2259"/>
              <a:gd name="T19" fmla="*/ 2147483646 h 2652"/>
              <a:gd name="T20" fmla="*/ 2147483646 w 2259"/>
              <a:gd name="T21" fmla="*/ 2147483646 h 2652"/>
              <a:gd name="T22" fmla="*/ 2147483646 w 2259"/>
              <a:gd name="T23" fmla="*/ 2147483646 h 2652"/>
              <a:gd name="T24" fmla="*/ 2147483646 w 2259"/>
              <a:gd name="T25" fmla="*/ 2147483646 h 2652"/>
              <a:gd name="T26" fmla="*/ 2147483646 w 2259"/>
              <a:gd name="T27" fmla="*/ 2147483646 h 2652"/>
              <a:gd name="T28" fmla="*/ 2147483646 w 2259"/>
              <a:gd name="T29" fmla="*/ 2147483646 h 2652"/>
              <a:gd name="T30" fmla="*/ 2147483646 w 2259"/>
              <a:gd name="T31" fmla="*/ 2147483646 h 2652"/>
              <a:gd name="T32" fmla="*/ 2147483646 w 2259"/>
              <a:gd name="T33" fmla="*/ 2147483646 h 2652"/>
              <a:gd name="T34" fmla="*/ 2147483646 w 2259"/>
              <a:gd name="T35" fmla="*/ 2147483646 h 2652"/>
              <a:gd name="T36" fmla="*/ 2147483646 w 2259"/>
              <a:gd name="T37" fmla="*/ 2147483646 h 2652"/>
              <a:gd name="T38" fmla="*/ 2147483646 w 2259"/>
              <a:gd name="T39" fmla="*/ 2147483646 h 2652"/>
              <a:gd name="T40" fmla="*/ 2147483646 w 2259"/>
              <a:gd name="T41" fmla="*/ 2147483646 h 2652"/>
              <a:gd name="T42" fmla="*/ 2147483646 w 2259"/>
              <a:gd name="T43" fmla="*/ 2147483646 h 2652"/>
              <a:gd name="T44" fmla="*/ 2147483646 w 2259"/>
              <a:gd name="T45" fmla="*/ 2147483646 h 2652"/>
              <a:gd name="T46" fmla="*/ 2147483646 w 2259"/>
              <a:gd name="T47" fmla="*/ 2147483646 h 2652"/>
              <a:gd name="T48" fmla="*/ 2147483646 w 2259"/>
              <a:gd name="T49" fmla="*/ 2147483646 h 2652"/>
              <a:gd name="T50" fmla="*/ 2147483646 w 2259"/>
              <a:gd name="T51" fmla="*/ 2147483646 h 2652"/>
              <a:gd name="T52" fmla="*/ 2147483646 w 2259"/>
              <a:gd name="T53" fmla="*/ 2147483646 h 2652"/>
              <a:gd name="T54" fmla="*/ 2147483646 w 2259"/>
              <a:gd name="T55" fmla="*/ 2147483646 h 2652"/>
              <a:gd name="T56" fmla="*/ 2147483646 w 2259"/>
              <a:gd name="T57" fmla="*/ 2147483646 h 2652"/>
              <a:gd name="T58" fmla="*/ 2147483646 w 2259"/>
              <a:gd name="T59" fmla="*/ 2147483646 h 2652"/>
              <a:gd name="T60" fmla="*/ 2147483646 w 2259"/>
              <a:gd name="T61" fmla="*/ 2147483646 h 2652"/>
              <a:gd name="T62" fmla="*/ 2147483646 w 2259"/>
              <a:gd name="T63" fmla="*/ 2147483646 h 2652"/>
              <a:gd name="T64" fmla="*/ 2147483646 w 2259"/>
              <a:gd name="T65" fmla="*/ 2147483646 h 2652"/>
              <a:gd name="T66" fmla="*/ 2147483646 w 2259"/>
              <a:gd name="T67" fmla="*/ 2147483646 h 2652"/>
              <a:gd name="T68" fmla="*/ 2147483646 w 2259"/>
              <a:gd name="T69" fmla="*/ 2147483646 h 2652"/>
              <a:gd name="T70" fmla="*/ 2147483646 w 2259"/>
              <a:gd name="T71" fmla="*/ 2147483646 h 2652"/>
              <a:gd name="T72" fmla="*/ 2147483646 w 2259"/>
              <a:gd name="T73" fmla="*/ 2147483646 h 2652"/>
              <a:gd name="T74" fmla="*/ 2147483646 w 2259"/>
              <a:gd name="T75" fmla="*/ 2147483646 h 2652"/>
              <a:gd name="T76" fmla="*/ 2147483646 w 2259"/>
              <a:gd name="T77" fmla="*/ 2147483646 h 2652"/>
              <a:gd name="T78" fmla="*/ 2147483646 w 2259"/>
              <a:gd name="T79" fmla="*/ 2147483646 h 2652"/>
              <a:gd name="T80" fmla="*/ 2147483646 w 2259"/>
              <a:gd name="T81" fmla="*/ 2147483646 h 2652"/>
              <a:gd name="T82" fmla="*/ 2147483646 w 2259"/>
              <a:gd name="T83" fmla="*/ 2147483646 h 2652"/>
              <a:gd name="T84" fmla="*/ 2147483646 w 2259"/>
              <a:gd name="T85" fmla="*/ 2147483646 h 2652"/>
              <a:gd name="T86" fmla="*/ 2147483646 w 2259"/>
              <a:gd name="T87" fmla="*/ 2147483646 h 2652"/>
              <a:gd name="T88" fmla="*/ 2147483646 w 2259"/>
              <a:gd name="T89" fmla="*/ 2147483646 h 2652"/>
              <a:gd name="T90" fmla="*/ 2147483646 w 2259"/>
              <a:gd name="T91" fmla="*/ 2147483646 h 2652"/>
              <a:gd name="T92" fmla="*/ 2147483646 w 2259"/>
              <a:gd name="T93" fmla="*/ 2147483646 h 2652"/>
              <a:gd name="T94" fmla="*/ 2147483646 w 2259"/>
              <a:gd name="T95" fmla="*/ 2147483646 h 2652"/>
              <a:gd name="T96" fmla="*/ 2147483646 w 2259"/>
              <a:gd name="T97" fmla="*/ 2147483646 h 2652"/>
              <a:gd name="T98" fmla="*/ 2147483646 w 2259"/>
              <a:gd name="T99" fmla="*/ 2147483646 h 2652"/>
              <a:gd name="T100" fmla="*/ 2147483646 w 2259"/>
              <a:gd name="T101" fmla="*/ 2147483646 h 2652"/>
              <a:gd name="T102" fmla="*/ 2147483646 w 2259"/>
              <a:gd name="T103" fmla="*/ 2147483646 h 2652"/>
              <a:gd name="T104" fmla="*/ 2147483646 w 2259"/>
              <a:gd name="T105" fmla="*/ 2147483646 h 2652"/>
              <a:gd name="T106" fmla="*/ 2147483646 w 2259"/>
              <a:gd name="T107" fmla="*/ 2147483646 h 2652"/>
              <a:gd name="T108" fmla="*/ 2147483646 w 2259"/>
              <a:gd name="T109" fmla="*/ 2147483646 h 2652"/>
              <a:gd name="T110" fmla="*/ 2147483646 w 2259"/>
              <a:gd name="T111" fmla="*/ 2147483646 h 2652"/>
              <a:gd name="T112" fmla="*/ 2147483646 w 2259"/>
              <a:gd name="T113" fmla="*/ 2147483646 h 2652"/>
              <a:gd name="T114" fmla="*/ 2147483646 w 2259"/>
              <a:gd name="T115" fmla="*/ 2147483646 h 2652"/>
              <a:gd name="T116" fmla="*/ 2147483646 w 2259"/>
              <a:gd name="T117" fmla="*/ 2147483646 h 2652"/>
              <a:gd name="T118" fmla="*/ 2147483646 w 2259"/>
              <a:gd name="T119" fmla="*/ 2147483646 h 2652"/>
              <a:gd name="T120" fmla="*/ 2147483646 w 2259"/>
              <a:gd name="T121" fmla="*/ 2147483646 h 2652"/>
              <a:gd name="T122" fmla="*/ 2147483646 w 2259"/>
              <a:gd name="T123" fmla="*/ 2147483646 h 265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2259"/>
              <a:gd name="T187" fmla="*/ 0 h 2652"/>
              <a:gd name="T188" fmla="*/ 2259 w 2259"/>
              <a:gd name="T189" fmla="*/ 2652 h 2652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2259" h="2652">
                <a:moveTo>
                  <a:pt x="1980" y="2032"/>
                </a:moveTo>
                <a:lnTo>
                  <a:pt x="2259" y="304"/>
                </a:lnTo>
                <a:lnTo>
                  <a:pt x="381" y="0"/>
                </a:lnTo>
                <a:lnTo>
                  <a:pt x="0" y="2347"/>
                </a:lnTo>
                <a:lnTo>
                  <a:pt x="232" y="2385"/>
                </a:lnTo>
                <a:lnTo>
                  <a:pt x="232" y="1978"/>
                </a:lnTo>
                <a:lnTo>
                  <a:pt x="368" y="1978"/>
                </a:lnTo>
                <a:lnTo>
                  <a:pt x="368" y="2407"/>
                </a:lnTo>
                <a:lnTo>
                  <a:pt x="544" y="2436"/>
                </a:lnTo>
                <a:lnTo>
                  <a:pt x="534" y="2433"/>
                </a:lnTo>
                <a:lnTo>
                  <a:pt x="521" y="2431"/>
                </a:lnTo>
                <a:lnTo>
                  <a:pt x="511" y="2429"/>
                </a:lnTo>
                <a:lnTo>
                  <a:pt x="505" y="2428"/>
                </a:lnTo>
                <a:lnTo>
                  <a:pt x="501" y="2425"/>
                </a:lnTo>
                <a:lnTo>
                  <a:pt x="490" y="2415"/>
                </a:lnTo>
                <a:lnTo>
                  <a:pt x="481" y="2404"/>
                </a:lnTo>
                <a:lnTo>
                  <a:pt x="473" y="2392"/>
                </a:lnTo>
                <a:lnTo>
                  <a:pt x="467" y="2378"/>
                </a:lnTo>
                <a:lnTo>
                  <a:pt x="461" y="2363"/>
                </a:lnTo>
                <a:lnTo>
                  <a:pt x="458" y="2347"/>
                </a:lnTo>
                <a:lnTo>
                  <a:pt x="455" y="2330"/>
                </a:lnTo>
                <a:lnTo>
                  <a:pt x="455" y="2310"/>
                </a:lnTo>
                <a:lnTo>
                  <a:pt x="455" y="2302"/>
                </a:lnTo>
                <a:lnTo>
                  <a:pt x="457" y="2292"/>
                </a:lnTo>
                <a:lnTo>
                  <a:pt x="580" y="2292"/>
                </a:lnTo>
                <a:lnTo>
                  <a:pt x="580" y="2306"/>
                </a:lnTo>
                <a:lnTo>
                  <a:pt x="581" y="2324"/>
                </a:lnTo>
                <a:lnTo>
                  <a:pt x="583" y="2340"/>
                </a:lnTo>
                <a:lnTo>
                  <a:pt x="585" y="2347"/>
                </a:lnTo>
                <a:lnTo>
                  <a:pt x="588" y="2353"/>
                </a:lnTo>
                <a:lnTo>
                  <a:pt x="591" y="2359"/>
                </a:lnTo>
                <a:lnTo>
                  <a:pt x="595" y="2363"/>
                </a:lnTo>
                <a:lnTo>
                  <a:pt x="599" y="2367"/>
                </a:lnTo>
                <a:lnTo>
                  <a:pt x="604" y="2370"/>
                </a:lnTo>
                <a:lnTo>
                  <a:pt x="610" y="2374"/>
                </a:lnTo>
                <a:lnTo>
                  <a:pt x="615" y="2376"/>
                </a:lnTo>
                <a:lnTo>
                  <a:pt x="630" y="2379"/>
                </a:lnTo>
                <a:lnTo>
                  <a:pt x="646" y="2381"/>
                </a:lnTo>
                <a:lnTo>
                  <a:pt x="660" y="2379"/>
                </a:lnTo>
                <a:lnTo>
                  <a:pt x="672" y="2377"/>
                </a:lnTo>
                <a:lnTo>
                  <a:pt x="682" y="2374"/>
                </a:lnTo>
                <a:lnTo>
                  <a:pt x="691" y="2368"/>
                </a:lnTo>
                <a:lnTo>
                  <a:pt x="698" y="2361"/>
                </a:lnTo>
                <a:lnTo>
                  <a:pt x="704" y="2354"/>
                </a:lnTo>
                <a:lnTo>
                  <a:pt x="707" y="2345"/>
                </a:lnTo>
                <a:lnTo>
                  <a:pt x="707" y="2335"/>
                </a:lnTo>
                <a:lnTo>
                  <a:pt x="707" y="2328"/>
                </a:lnTo>
                <a:lnTo>
                  <a:pt x="704" y="2321"/>
                </a:lnTo>
                <a:lnTo>
                  <a:pt x="698" y="2314"/>
                </a:lnTo>
                <a:lnTo>
                  <a:pt x="691" y="2306"/>
                </a:lnTo>
                <a:lnTo>
                  <a:pt x="682" y="2298"/>
                </a:lnTo>
                <a:lnTo>
                  <a:pt x="671" y="2290"/>
                </a:lnTo>
                <a:lnTo>
                  <a:pt x="658" y="2282"/>
                </a:lnTo>
                <a:lnTo>
                  <a:pt x="642" y="2272"/>
                </a:lnTo>
                <a:lnTo>
                  <a:pt x="617" y="2259"/>
                </a:lnTo>
                <a:lnTo>
                  <a:pt x="610" y="2255"/>
                </a:lnTo>
                <a:lnTo>
                  <a:pt x="574" y="2235"/>
                </a:lnTo>
                <a:lnTo>
                  <a:pt x="544" y="2215"/>
                </a:lnTo>
                <a:lnTo>
                  <a:pt x="530" y="2205"/>
                </a:lnTo>
                <a:lnTo>
                  <a:pt x="518" y="2194"/>
                </a:lnTo>
                <a:lnTo>
                  <a:pt x="507" y="2184"/>
                </a:lnTo>
                <a:lnTo>
                  <a:pt x="497" y="2175"/>
                </a:lnTo>
                <a:lnTo>
                  <a:pt x="488" y="2164"/>
                </a:lnTo>
                <a:lnTo>
                  <a:pt x="481" y="2154"/>
                </a:lnTo>
                <a:lnTo>
                  <a:pt x="474" y="2144"/>
                </a:lnTo>
                <a:lnTo>
                  <a:pt x="468" y="2134"/>
                </a:lnTo>
                <a:lnTo>
                  <a:pt x="465" y="2124"/>
                </a:lnTo>
                <a:lnTo>
                  <a:pt x="461" y="2114"/>
                </a:lnTo>
                <a:lnTo>
                  <a:pt x="460" y="2105"/>
                </a:lnTo>
                <a:lnTo>
                  <a:pt x="459" y="2094"/>
                </a:lnTo>
                <a:lnTo>
                  <a:pt x="460" y="2079"/>
                </a:lnTo>
                <a:lnTo>
                  <a:pt x="462" y="2065"/>
                </a:lnTo>
                <a:lnTo>
                  <a:pt x="466" y="2052"/>
                </a:lnTo>
                <a:lnTo>
                  <a:pt x="472" y="2039"/>
                </a:lnTo>
                <a:lnTo>
                  <a:pt x="478" y="2028"/>
                </a:lnTo>
                <a:lnTo>
                  <a:pt x="487" y="2017"/>
                </a:lnTo>
                <a:lnTo>
                  <a:pt x="497" y="2008"/>
                </a:lnTo>
                <a:lnTo>
                  <a:pt x="508" y="1999"/>
                </a:lnTo>
                <a:lnTo>
                  <a:pt x="521" y="1991"/>
                </a:lnTo>
                <a:lnTo>
                  <a:pt x="535" y="1984"/>
                </a:lnTo>
                <a:lnTo>
                  <a:pt x="551" y="1979"/>
                </a:lnTo>
                <a:lnTo>
                  <a:pt x="568" y="1975"/>
                </a:lnTo>
                <a:lnTo>
                  <a:pt x="587" y="1970"/>
                </a:lnTo>
                <a:lnTo>
                  <a:pt x="606" y="1968"/>
                </a:lnTo>
                <a:lnTo>
                  <a:pt x="627" y="1967"/>
                </a:lnTo>
                <a:lnTo>
                  <a:pt x="650" y="1965"/>
                </a:lnTo>
                <a:lnTo>
                  <a:pt x="672" y="1967"/>
                </a:lnTo>
                <a:lnTo>
                  <a:pt x="692" y="1968"/>
                </a:lnTo>
                <a:lnTo>
                  <a:pt x="711" y="1971"/>
                </a:lnTo>
                <a:lnTo>
                  <a:pt x="728" y="1975"/>
                </a:lnTo>
                <a:lnTo>
                  <a:pt x="744" y="1980"/>
                </a:lnTo>
                <a:lnTo>
                  <a:pt x="759" y="1986"/>
                </a:lnTo>
                <a:lnTo>
                  <a:pt x="773" y="1994"/>
                </a:lnTo>
                <a:lnTo>
                  <a:pt x="784" y="2002"/>
                </a:lnTo>
                <a:lnTo>
                  <a:pt x="795" y="2013"/>
                </a:lnTo>
                <a:lnTo>
                  <a:pt x="804" y="2023"/>
                </a:lnTo>
                <a:lnTo>
                  <a:pt x="812" y="2034"/>
                </a:lnTo>
                <a:lnTo>
                  <a:pt x="819" y="2048"/>
                </a:lnTo>
                <a:lnTo>
                  <a:pt x="824" y="2063"/>
                </a:lnTo>
                <a:lnTo>
                  <a:pt x="827" y="2078"/>
                </a:lnTo>
                <a:lnTo>
                  <a:pt x="829" y="2095"/>
                </a:lnTo>
                <a:lnTo>
                  <a:pt x="829" y="2113"/>
                </a:lnTo>
                <a:lnTo>
                  <a:pt x="829" y="2123"/>
                </a:lnTo>
                <a:lnTo>
                  <a:pt x="709" y="2123"/>
                </a:lnTo>
                <a:lnTo>
                  <a:pt x="709" y="2113"/>
                </a:lnTo>
                <a:lnTo>
                  <a:pt x="707" y="2097"/>
                </a:lnTo>
                <a:lnTo>
                  <a:pt x="705" y="2084"/>
                </a:lnTo>
                <a:lnTo>
                  <a:pt x="703" y="2077"/>
                </a:lnTo>
                <a:lnTo>
                  <a:pt x="699" y="2072"/>
                </a:lnTo>
                <a:lnTo>
                  <a:pt x="696" y="2068"/>
                </a:lnTo>
                <a:lnTo>
                  <a:pt x="692" y="2063"/>
                </a:lnTo>
                <a:lnTo>
                  <a:pt x="688" y="2060"/>
                </a:lnTo>
                <a:lnTo>
                  <a:pt x="683" y="2056"/>
                </a:lnTo>
                <a:lnTo>
                  <a:pt x="672" y="2051"/>
                </a:lnTo>
                <a:lnTo>
                  <a:pt x="658" y="2048"/>
                </a:lnTo>
                <a:lnTo>
                  <a:pt x="641" y="2047"/>
                </a:lnTo>
                <a:lnTo>
                  <a:pt x="629" y="2048"/>
                </a:lnTo>
                <a:lnTo>
                  <a:pt x="618" y="2049"/>
                </a:lnTo>
                <a:lnTo>
                  <a:pt x="608" y="2053"/>
                </a:lnTo>
                <a:lnTo>
                  <a:pt x="600" y="2059"/>
                </a:lnTo>
                <a:lnTo>
                  <a:pt x="594" y="2064"/>
                </a:lnTo>
                <a:lnTo>
                  <a:pt x="589" y="2071"/>
                </a:lnTo>
                <a:lnTo>
                  <a:pt x="587" y="2079"/>
                </a:lnTo>
                <a:lnTo>
                  <a:pt x="585" y="2087"/>
                </a:lnTo>
                <a:lnTo>
                  <a:pt x="585" y="2097"/>
                </a:lnTo>
                <a:lnTo>
                  <a:pt x="589" y="2105"/>
                </a:lnTo>
                <a:lnTo>
                  <a:pt x="592" y="2111"/>
                </a:lnTo>
                <a:lnTo>
                  <a:pt x="598" y="2118"/>
                </a:lnTo>
                <a:lnTo>
                  <a:pt x="607" y="2126"/>
                </a:lnTo>
                <a:lnTo>
                  <a:pt x="620" y="2136"/>
                </a:lnTo>
                <a:lnTo>
                  <a:pt x="637" y="2146"/>
                </a:lnTo>
                <a:lnTo>
                  <a:pt x="659" y="2157"/>
                </a:lnTo>
                <a:lnTo>
                  <a:pt x="690" y="2175"/>
                </a:lnTo>
                <a:lnTo>
                  <a:pt x="725" y="2194"/>
                </a:lnTo>
                <a:lnTo>
                  <a:pt x="756" y="2214"/>
                </a:lnTo>
                <a:lnTo>
                  <a:pt x="768" y="2223"/>
                </a:lnTo>
                <a:lnTo>
                  <a:pt x="781" y="2233"/>
                </a:lnTo>
                <a:lnTo>
                  <a:pt x="791" y="2243"/>
                </a:lnTo>
                <a:lnTo>
                  <a:pt x="802" y="2253"/>
                </a:lnTo>
                <a:lnTo>
                  <a:pt x="810" y="2262"/>
                </a:lnTo>
                <a:lnTo>
                  <a:pt x="818" y="2272"/>
                </a:lnTo>
                <a:lnTo>
                  <a:pt x="825" y="2282"/>
                </a:lnTo>
                <a:lnTo>
                  <a:pt x="829" y="2292"/>
                </a:lnTo>
                <a:lnTo>
                  <a:pt x="834" y="2301"/>
                </a:lnTo>
                <a:lnTo>
                  <a:pt x="836" y="2312"/>
                </a:lnTo>
                <a:lnTo>
                  <a:pt x="838" y="2321"/>
                </a:lnTo>
                <a:lnTo>
                  <a:pt x="838" y="2331"/>
                </a:lnTo>
                <a:lnTo>
                  <a:pt x="838" y="2346"/>
                </a:lnTo>
                <a:lnTo>
                  <a:pt x="835" y="2360"/>
                </a:lnTo>
                <a:lnTo>
                  <a:pt x="832" y="2374"/>
                </a:lnTo>
                <a:lnTo>
                  <a:pt x="826" y="2386"/>
                </a:lnTo>
                <a:lnTo>
                  <a:pt x="819" y="2398"/>
                </a:lnTo>
                <a:lnTo>
                  <a:pt x="811" y="2408"/>
                </a:lnTo>
                <a:lnTo>
                  <a:pt x="801" y="2419"/>
                </a:lnTo>
                <a:lnTo>
                  <a:pt x="788" y="2428"/>
                </a:lnTo>
                <a:lnTo>
                  <a:pt x="778" y="2433"/>
                </a:lnTo>
                <a:lnTo>
                  <a:pt x="765" y="2439"/>
                </a:lnTo>
                <a:lnTo>
                  <a:pt x="751" y="2444"/>
                </a:lnTo>
                <a:lnTo>
                  <a:pt x="736" y="2447"/>
                </a:lnTo>
                <a:lnTo>
                  <a:pt x="720" y="2451"/>
                </a:lnTo>
                <a:lnTo>
                  <a:pt x="704" y="2453"/>
                </a:lnTo>
                <a:lnTo>
                  <a:pt x="668" y="2456"/>
                </a:lnTo>
                <a:lnTo>
                  <a:pt x="1879" y="2652"/>
                </a:lnTo>
                <a:lnTo>
                  <a:pt x="1912" y="2446"/>
                </a:lnTo>
                <a:lnTo>
                  <a:pt x="1890" y="2453"/>
                </a:lnTo>
                <a:lnTo>
                  <a:pt x="1866" y="2458"/>
                </a:lnTo>
                <a:lnTo>
                  <a:pt x="1838" y="2460"/>
                </a:lnTo>
                <a:lnTo>
                  <a:pt x="1808" y="2461"/>
                </a:lnTo>
                <a:lnTo>
                  <a:pt x="1782" y="2461"/>
                </a:lnTo>
                <a:lnTo>
                  <a:pt x="1758" y="2459"/>
                </a:lnTo>
                <a:lnTo>
                  <a:pt x="1736" y="2455"/>
                </a:lnTo>
                <a:lnTo>
                  <a:pt x="1716" y="2451"/>
                </a:lnTo>
                <a:lnTo>
                  <a:pt x="1698" y="2444"/>
                </a:lnTo>
                <a:lnTo>
                  <a:pt x="1682" y="2437"/>
                </a:lnTo>
                <a:lnTo>
                  <a:pt x="1668" y="2428"/>
                </a:lnTo>
                <a:lnTo>
                  <a:pt x="1655" y="2416"/>
                </a:lnTo>
                <a:lnTo>
                  <a:pt x="1648" y="2409"/>
                </a:lnTo>
                <a:lnTo>
                  <a:pt x="1641" y="2402"/>
                </a:lnTo>
                <a:lnTo>
                  <a:pt x="1630" y="2385"/>
                </a:lnTo>
                <a:lnTo>
                  <a:pt x="1622" y="2368"/>
                </a:lnTo>
                <a:lnTo>
                  <a:pt x="1614" y="2347"/>
                </a:lnTo>
                <a:lnTo>
                  <a:pt x="1611" y="2336"/>
                </a:lnTo>
                <a:lnTo>
                  <a:pt x="1609" y="2323"/>
                </a:lnTo>
                <a:lnTo>
                  <a:pt x="1606" y="2290"/>
                </a:lnTo>
                <a:lnTo>
                  <a:pt x="1603" y="2248"/>
                </a:lnTo>
                <a:lnTo>
                  <a:pt x="1602" y="2199"/>
                </a:lnTo>
                <a:lnTo>
                  <a:pt x="1603" y="2159"/>
                </a:lnTo>
                <a:lnTo>
                  <a:pt x="1606" y="2125"/>
                </a:lnTo>
                <a:lnTo>
                  <a:pt x="1608" y="2098"/>
                </a:lnTo>
                <a:lnTo>
                  <a:pt x="1613" y="2076"/>
                </a:lnTo>
                <a:lnTo>
                  <a:pt x="1618" y="2057"/>
                </a:lnTo>
                <a:lnTo>
                  <a:pt x="1626" y="2042"/>
                </a:lnTo>
                <a:lnTo>
                  <a:pt x="1637" y="2028"/>
                </a:lnTo>
                <a:lnTo>
                  <a:pt x="1647" y="2015"/>
                </a:lnTo>
                <a:lnTo>
                  <a:pt x="1661" y="2003"/>
                </a:lnTo>
                <a:lnTo>
                  <a:pt x="1677" y="1994"/>
                </a:lnTo>
                <a:lnTo>
                  <a:pt x="1694" y="1985"/>
                </a:lnTo>
                <a:lnTo>
                  <a:pt x="1714" y="1978"/>
                </a:lnTo>
                <a:lnTo>
                  <a:pt x="1736" y="1972"/>
                </a:lnTo>
                <a:lnTo>
                  <a:pt x="1760" y="1969"/>
                </a:lnTo>
                <a:lnTo>
                  <a:pt x="1785" y="1967"/>
                </a:lnTo>
                <a:lnTo>
                  <a:pt x="1813" y="1965"/>
                </a:lnTo>
                <a:lnTo>
                  <a:pt x="1838" y="1967"/>
                </a:lnTo>
                <a:lnTo>
                  <a:pt x="1863" y="1969"/>
                </a:lnTo>
                <a:lnTo>
                  <a:pt x="1885" y="1973"/>
                </a:lnTo>
                <a:lnTo>
                  <a:pt x="1906" y="1979"/>
                </a:lnTo>
                <a:lnTo>
                  <a:pt x="1925" y="1986"/>
                </a:lnTo>
                <a:lnTo>
                  <a:pt x="1943" y="1995"/>
                </a:lnTo>
                <a:lnTo>
                  <a:pt x="1959" y="2007"/>
                </a:lnTo>
                <a:lnTo>
                  <a:pt x="1973" y="2019"/>
                </a:lnTo>
                <a:lnTo>
                  <a:pt x="1974" y="2022"/>
                </a:lnTo>
                <a:lnTo>
                  <a:pt x="1976" y="2025"/>
                </a:lnTo>
                <a:lnTo>
                  <a:pt x="1980" y="203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t-PT"/>
          </a:p>
        </p:txBody>
      </p:sp>
      <p:sp>
        <p:nvSpPr>
          <p:cNvPr id="2053" name="Rectangle 4"/>
          <p:cNvSpPr>
            <a:spLocks noChangeArrowheads="1"/>
          </p:cNvSpPr>
          <p:nvPr/>
        </p:nvSpPr>
        <p:spPr bwMode="auto">
          <a:xfrm>
            <a:off x="862013" y="3597275"/>
            <a:ext cx="236537" cy="16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it-IT" altLang="pt-PT"/>
          </a:p>
        </p:txBody>
      </p:sp>
      <p:sp>
        <p:nvSpPr>
          <p:cNvPr id="2054" name="Rectangle 5"/>
          <p:cNvSpPr>
            <a:spLocks noChangeArrowheads="1"/>
          </p:cNvSpPr>
          <p:nvPr/>
        </p:nvSpPr>
        <p:spPr bwMode="auto">
          <a:xfrm>
            <a:off x="2047875" y="3597275"/>
            <a:ext cx="230188" cy="16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it-IT" altLang="pt-PT"/>
          </a:p>
        </p:txBody>
      </p:sp>
      <p:sp>
        <p:nvSpPr>
          <p:cNvPr id="2055" name="Rectangle 6"/>
          <p:cNvSpPr>
            <a:spLocks noChangeArrowheads="1"/>
          </p:cNvSpPr>
          <p:nvPr/>
        </p:nvSpPr>
        <p:spPr bwMode="auto">
          <a:xfrm>
            <a:off x="2047875" y="3859213"/>
            <a:ext cx="230188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it-IT" altLang="pt-PT"/>
          </a:p>
        </p:txBody>
      </p:sp>
      <p:sp>
        <p:nvSpPr>
          <p:cNvPr id="2056" name="AutoShape 7"/>
          <p:cNvSpPr>
            <a:spLocks noChangeArrowheads="1"/>
          </p:cNvSpPr>
          <p:nvPr/>
        </p:nvSpPr>
        <p:spPr bwMode="auto">
          <a:xfrm>
            <a:off x="2432050" y="3838575"/>
            <a:ext cx="652463" cy="846138"/>
          </a:xfrm>
          <a:custGeom>
            <a:avLst/>
            <a:gdLst>
              <a:gd name="T0" fmla="*/ 2147483646 w 383"/>
              <a:gd name="T1" fmla="*/ 2147483646 h 496"/>
              <a:gd name="T2" fmla="*/ 2147483646 w 383"/>
              <a:gd name="T3" fmla="*/ 2147483646 h 496"/>
              <a:gd name="T4" fmla="*/ 2147483646 w 383"/>
              <a:gd name="T5" fmla="*/ 2147483646 h 496"/>
              <a:gd name="T6" fmla="*/ 2147483646 w 383"/>
              <a:gd name="T7" fmla="*/ 2147483646 h 496"/>
              <a:gd name="T8" fmla="*/ 2147483646 w 383"/>
              <a:gd name="T9" fmla="*/ 2147483646 h 496"/>
              <a:gd name="T10" fmla="*/ 2147483646 w 383"/>
              <a:gd name="T11" fmla="*/ 2147483646 h 496"/>
              <a:gd name="T12" fmla="*/ 2147483646 w 383"/>
              <a:gd name="T13" fmla="*/ 2147483646 h 496"/>
              <a:gd name="T14" fmla="*/ 2147483646 w 383"/>
              <a:gd name="T15" fmla="*/ 2147483646 h 496"/>
              <a:gd name="T16" fmla="*/ 2147483646 w 383"/>
              <a:gd name="T17" fmla="*/ 2147483646 h 496"/>
              <a:gd name="T18" fmla="*/ 2147483646 w 383"/>
              <a:gd name="T19" fmla="*/ 2147483646 h 496"/>
              <a:gd name="T20" fmla="*/ 2147483646 w 383"/>
              <a:gd name="T21" fmla="*/ 2147483646 h 496"/>
              <a:gd name="T22" fmla="*/ 2147483646 w 383"/>
              <a:gd name="T23" fmla="*/ 2147483646 h 496"/>
              <a:gd name="T24" fmla="*/ 2147483646 w 383"/>
              <a:gd name="T25" fmla="*/ 2147483646 h 496"/>
              <a:gd name="T26" fmla="*/ 2147483646 w 383"/>
              <a:gd name="T27" fmla="*/ 2147483646 h 496"/>
              <a:gd name="T28" fmla="*/ 2147483646 w 383"/>
              <a:gd name="T29" fmla="*/ 2147483646 h 496"/>
              <a:gd name="T30" fmla="*/ 2147483646 w 383"/>
              <a:gd name="T31" fmla="*/ 2147483646 h 496"/>
              <a:gd name="T32" fmla="*/ 2147483646 w 383"/>
              <a:gd name="T33" fmla="*/ 2147483646 h 496"/>
              <a:gd name="T34" fmla="*/ 2147483646 w 383"/>
              <a:gd name="T35" fmla="*/ 2147483646 h 496"/>
              <a:gd name="T36" fmla="*/ 2147483646 w 383"/>
              <a:gd name="T37" fmla="*/ 2147483646 h 496"/>
              <a:gd name="T38" fmla="*/ 2147483646 w 383"/>
              <a:gd name="T39" fmla="*/ 2147483646 h 496"/>
              <a:gd name="T40" fmla="*/ 2147483646 w 383"/>
              <a:gd name="T41" fmla="*/ 2147483646 h 496"/>
              <a:gd name="T42" fmla="*/ 0 w 383"/>
              <a:gd name="T43" fmla="*/ 2147483646 h 496"/>
              <a:gd name="T44" fmla="*/ 2147483646 w 383"/>
              <a:gd name="T45" fmla="*/ 2147483646 h 496"/>
              <a:gd name="T46" fmla="*/ 2147483646 w 383"/>
              <a:gd name="T47" fmla="*/ 2147483646 h 496"/>
              <a:gd name="T48" fmla="*/ 2147483646 w 383"/>
              <a:gd name="T49" fmla="*/ 2147483646 h 496"/>
              <a:gd name="T50" fmla="*/ 2147483646 w 383"/>
              <a:gd name="T51" fmla="*/ 2147483646 h 496"/>
              <a:gd name="T52" fmla="*/ 2147483646 w 383"/>
              <a:gd name="T53" fmla="*/ 2147483646 h 496"/>
              <a:gd name="T54" fmla="*/ 2147483646 w 383"/>
              <a:gd name="T55" fmla="*/ 2147483646 h 496"/>
              <a:gd name="T56" fmla="*/ 2147483646 w 383"/>
              <a:gd name="T57" fmla="*/ 2147483646 h 496"/>
              <a:gd name="T58" fmla="*/ 2147483646 w 383"/>
              <a:gd name="T59" fmla="*/ 2147483646 h 496"/>
              <a:gd name="T60" fmla="*/ 2147483646 w 383"/>
              <a:gd name="T61" fmla="*/ 2147483646 h 496"/>
              <a:gd name="T62" fmla="*/ 2147483646 w 383"/>
              <a:gd name="T63" fmla="*/ 2147483646 h 496"/>
              <a:gd name="T64" fmla="*/ 2147483646 w 383"/>
              <a:gd name="T65" fmla="*/ 2147483646 h 496"/>
              <a:gd name="T66" fmla="*/ 2147483646 w 383"/>
              <a:gd name="T67" fmla="*/ 2147483646 h 496"/>
              <a:gd name="T68" fmla="*/ 2147483646 w 383"/>
              <a:gd name="T69" fmla="*/ 2147483646 h 496"/>
              <a:gd name="T70" fmla="*/ 2147483646 w 383"/>
              <a:gd name="T71" fmla="*/ 2147483646 h 496"/>
              <a:gd name="T72" fmla="*/ 2147483646 w 383"/>
              <a:gd name="T73" fmla="*/ 2147483646 h 496"/>
              <a:gd name="T74" fmla="*/ 2147483646 w 383"/>
              <a:gd name="T75" fmla="*/ 2147483646 h 496"/>
              <a:gd name="T76" fmla="*/ 2147483646 w 383"/>
              <a:gd name="T77" fmla="*/ 2147483646 h 496"/>
              <a:gd name="T78" fmla="*/ 2147483646 w 383"/>
              <a:gd name="T79" fmla="*/ 2147483646 h 496"/>
              <a:gd name="T80" fmla="*/ 2147483646 w 383"/>
              <a:gd name="T81" fmla="*/ 2147483646 h 496"/>
              <a:gd name="T82" fmla="*/ 2147483646 w 383"/>
              <a:gd name="T83" fmla="*/ 2147483646 h 496"/>
              <a:gd name="T84" fmla="*/ 2147483646 w 383"/>
              <a:gd name="T85" fmla="*/ 2147483646 h 496"/>
              <a:gd name="T86" fmla="*/ 2147483646 w 383"/>
              <a:gd name="T87" fmla="*/ 2147483646 h 496"/>
              <a:gd name="T88" fmla="*/ 2147483646 w 383"/>
              <a:gd name="T89" fmla="*/ 2147483646 h 496"/>
              <a:gd name="T90" fmla="*/ 2147483646 w 383"/>
              <a:gd name="T91" fmla="*/ 2147483646 h 496"/>
              <a:gd name="T92" fmla="*/ 2147483646 w 383"/>
              <a:gd name="T93" fmla="*/ 0 h 496"/>
              <a:gd name="T94" fmla="*/ 2147483646 w 383"/>
              <a:gd name="T95" fmla="*/ 2147483646 h 496"/>
              <a:gd name="T96" fmla="*/ 2147483646 w 383"/>
              <a:gd name="T97" fmla="*/ 2147483646 h 496"/>
              <a:gd name="T98" fmla="*/ 2147483646 w 383"/>
              <a:gd name="T99" fmla="*/ 2147483646 h 496"/>
              <a:gd name="T100" fmla="*/ 2147483646 w 383"/>
              <a:gd name="T101" fmla="*/ 2147483646 h 496"/>
              <a:gd name="T102" fmla="*/ 2147483646 w 383"/>
              <a:gd name="T103" fmla="*/ 2147483646 h 496"/>
              <a:gd name="T104" fmla="*/ 2147483646 w 383"/>
              <a:gd name="T105" fmla="*/ 2147483646 h 496"/>
              <a:gd name="T106" fmla="*/ 2147483646 w 383"/>
              <a:gd name="T107" fmla="*/ 2147483646 h 496"/>
              <a:gd name="T108" fmla="*/ 2147483646 w 383"/>
              <a:gd name="T109" fmla="*/ 2147483646 h 496"/>
              <a:gd name="T110" fmla="*/ 2147483646 w 383"/>
              <a:gd name="T111" fmla="*/ 2147483646 h 496"/>
              <a:gd name="T112" fmla="*/ 2147483646 w 383"/>
              <a:gd name="T113" fmla="*/ 2147483646 h 496"/>
              <a:gd name="T114" fmla="*/ 2147483646 w 383"/>
              <a:gd name="T115" fmla="*/ 2147483646 h 496"/>
              <a:gd name="T116" fmla="*/ 2147483646 w 383"/>
              <a:gd name="T117" fmla="*/ 2147483646 h 496"/>
              <a:gd name="T118" fmla="*/ 2147483646 w 383"/>
              <a:gd name="T119" fmla="*/ 2147483646 h 496"/>
              <a:gd name="T120" fmla="*/ 2147483646 w 383"/>
              <a:gd name="T121" fmla="*/ 2147483646 h 49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83"/>
              <a:gd name="T184" fmla="*/ 0 h 496"/>
              <a:gd name="T185" fmla="*/ 383 w 383"/>
              <a:gd name="T186" fmla="*/ 496 h 49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83" h="496">
                <a:moveTo>
                  <a:pt x="130" y="122"/>
                </a:moveTo>
                <a:lnTo>
                  <a:pt x="130" y="122"/>
                </a:lnTo>
                <a:lnTo>
                  <a:pt x="131" y="132"/>
                </a:lnTo>
                <a:lnTo>
                  <a:pt x="133" y="140"/>
                </a:lnTo>
                <a:lnTo>
                  <a:pt x="138" y="146"/>
                </a:lnTo>
                <a:lnTo>
                  <a:pt x="144" y="153"/>
                </a:lnTo>
                <a:lnTo>
                  <a:pt x="152" y="161"/>
                </a:lnTo>
                <a:lnTo>
                  <a:pt x="166" y="171"/>
                </a:lnTo>
                <a:lnTo>
                  <a:pt x="183" y="181"/>
                </a:lnTo>
                <a:lnTo>
                  <a:pt x="203" y="192"/>
                </a:lnTo>
                <a:lnTo>
                  <a:pt x="235" y="210"/>
                </a:lnTo>
                <a:lnTo>
                  <a:pt x="270" y="229"/>
                </a:lnTo>
                <a:lnTo>
                  <a:pt x="300" y="249"/>
                </a:lnTo>
                <a:lnTo>
                  <a:pt x="313" y="258"/>
                </a:lnTo>
                <a:lnTo>
                  <a:pt x="325" y="268"/>
                </a:lnTo>
                <a:lnTo>
                  <a:pt x="337" y="278"/>
                </a:lnTo>
                <a:lnTo>
                  <a:pt x="346" y="288"/>
                </a:lnTo>
                <a:lnTo>
                  <a:pt x="355" y="297"/>
                </a:lnTo>
                <a:lnTo>
                  <a:pt x="362" y="307"/>
                </a:lnTo>
                <a:lnTo>
                  <a:pt x="369" y="317"/>
                </a:lnTo>
                <a:lnTo>
                  <a:pt x="374" y="327"/>
                </a:lnTo>
                <a:lnTo>
                  <a:pt x="378" y="336"/>
                </a:lnTo>
                <a:lnTo>
                  <a:pt x="381" y="347"/>
                </a:lnTo>
                <a:lnTo>
                  <a:pt x="383" y="356"/>
                </a:lnTo>
                <a:lnTo>
                  <a:pt x="383" y="366"/>
                </a:lnTo>
                <a:lnTo>
                  <a:pt x="383" y="381"/>
                </a:lnTo>
                <a:lnTo>
                  <a:pt x="381" y="395"/>
                </a:lnTo>
                <a:lnTo>
                  <a:pt x="376" y="409"/>
                </a:lnTo>
                <a:lnTo>
                  <a:pt x="371" y="421"/>
                </a:lnTo>
                <a:lnTo>
                  <a:pt x="363" y="433"/>
                </a:lnTo>
                <a:lnTo>
                  <a:pt x="355" y="443"/>
                </a:lnTo>
                <a:lnTo>
                  <a:pt x="345" y="454"/>
                </a:lnTo>
                <a:lnTo>
                  <a:pt x="333" y="463"/>
                </a:lnTo>
                <a:lnTo>
                  <a:pt x="320" y="471"/>
                </a:lnTo>
                <a:lnTo>
                  <a:pt x="306" y="478"/>
                </a:lnTo>
                <a:lnTo>
                  <a:pt x="290" y="483"/>
                </a:lnTo>
                <a:lnTo>
                  <a:pt x="273" y="488"/>
                </a:lnTo>
                <a:lnTo>
                  <a:pt x="254" y="491"/>
                </a:lnTo>
                <a:lnTo>
                  <a:pt x="233" y="495"/>
                </a:lnTo>
                <a:lnTo>
                  <a:pt x="213" y="496"/>
                </a:lnTo>
                <a:lnTo>
                  <a:pt x="190" y="496"/>
                </a:lnTo>
                <a:lnTo>
                  <a:pt x="167" y="496"/>
                </a:lnTo>
                <a:lnTo>
                  <a:pt x="145" y="494"/>
                </a:lnTo>
                <a:lnTo>
                  <a:pt x="124" y="491"/>
                </a:lnTo>
                <a:lnTo>
                  <a:pt x="105" y="487"/>
                </a:lnTo>
                <a:lnTo>
                  <a:pt x="88" y="482"/>
                </a:lnTo>
                <a:lnTo>
                  <a:pt x="72" y="477"/>
                </a:lnTo>
                <a:lnTo>
                  <a:pt x="59" y="468"/>
                </a:lnTo>
                <a:lnTo>
                  <a:pt x="46" y="460"/>
                </a:lnTo>
                <a:lnTo>
                  <a:pt x="36" y="450"/>
                </a:lnTo>
                <a:lnTo>
                  <a:pt x="26" y="439"/>
                </a:lnTo>
                <a:lnTo>
                  <a:pt x="18" y="427"/>
                </a:lnTo>
                <a:lnTo>
                  <a:pt x="11" y="413"/>
                </a:lnTo>
                <a:lnTo>
                  <a:pt x="7" y="398"/>
                </a:lnTo>
                <a:lnTo>
                  <a:pt x="2" y="382"/>
                </a:lnTo>
                <a:lnTo>
                  <a:pt x="1" y="365"/>
                </a:lnTo>
                <a:lnTo>
                  <a:pt x="0" y="345"/>
                </a:lnTo>
                <a:lnTo>
                  <a:pt x="0" y="337"/>
                </a:lnTo>
                <a:lnTo>
                  <a:pt x="1" y="327"/>
                </a:lnTo>
                <a:lnTo>
                  <a:pt x="124" y="327"/>
                </a:lnTo>
                <a:lnTo>
                  <a:pt x="124" y="341"/>
                </a:lnTo>
                <a:lnTo>
                  <a:pt x="125" y="359"/>
                </a:lnTo>
                <a:lnTo>
                  <a:pt x="128" y="375"/>
                </a:lnTo>
                <a:lnTo>
                  <a:pt x="130" y="382"/>
                </a:lnTo>
                <a:lnTo>
                  <a:pt x="133" y="388"/>
                </a:lnTo>
                <a:lnTo>
                  <a:pt x="136" y="394"/>
                </a:lnTo>
                <a:lnTo>
                  <a:pt x="140" y="398"/>
                </a:lnTo>
                <a:lnTo>
                  <a:pt x="144" y="402"/>
                </a:lnTo>
                <a:lnTo>
                  <a:pt x="148" y="405"/>
                </a:lnTo>
                <a:lnTo>
                  <a:pt x="154" y="409"/>
                </a:lnTo>
                <a:lnTo>
                  <a:pt x="161" y="411"/>
                </a:lnTo>
                <a:lnTo>
                  <a:pt x="175" y="414"/>
                </a:lnTo>
                <a:lnTo>
                  <a:pt x="192" y="416"/>
                </a:lnTo>
                <a:lnTo>
                  <a:pt x="205" y="414"/>
                </a:lnTo>
                <a:lnTo>
                  <a:pt x="217" y="412"/>
                </a:lnTo>
                <a:lnTo>
                  <a:pt x="228" y="409"/>
                </a:lnTo>
                <a:lnTo>
                  <a:pt x="237" y="403"/>
                </a:lnTo>
                <a:lnTo>
                  <a:pt x="244" y="396"/>
                </a:lnTo>
                <a:lnTo>
                  <a:pt x="248" y="389"/>
                </a:lnTo>
                <a:lnTo>
                  <a:pt x="252" y="380"/>
                </a:lnTo>
                <a:lnTo>
                  <a:pt x="253" y="370"/>
                </a:lnTo>
                <a:lnTo>
                  <a:pt x="252" y="363"/>
                </a:lnTo>
                <a:lnTo>
                  <a:pt x="248" y="356"/>
                </a:lnTo>
                <a:lnTo>
                  <a:pt x="244" y="349"/>
                </a:lnTo>
                <a:lnTo>
                  <a:pt x="236" y="341"/>
                </a:lnTo>
                <a:lnTo>
                  <a:pt x="226" y="333"/>
                </a:lnTo>
                <a:lnTo>
                  <a:pt x="216" y="325"/>
                </a:lnTo>
                <a:lnTo>
                  <a:pt x="202" y="317"/>
                </a:lnTo>
                <a:lnTo>
                  <a:pt x="187" y="307"/>
                </a:lnTo>
                <a:lnTo>
                  <a:pt x="161" y="294"/>
                </a:lnTo>
                <a:lnTo>
                  <a:pt x="154" y="290"/>
                </a:lnTo>
                <a:lnTo>
                  <a:pt x="120" y="270"/>
                </a:lnTo>
                <a:lnTo>
                  <a:pt x="88" y="250"/>
                </a:lnTo>
                <a:lnTo>
                  <a:pt x="75" y="240"/>
                </a:lnTo>
                <a:lnTo>
                  <a:pt x="63" y="229"/>
                </a:lnTo>
                <a:lnTo>
                  <a:pt x="52" y="219"/>
                </a:lnTo>
                <a:lnTo>
                  <a:pt x="41" y="210"/>
                </a:lnTo>
                <a:lnTo>
                  <a:pt x="33" y="199"/>
                </a:lnTo>
                <a:lnTo>
                  <a:pt x="25" y="189"/>
                </a:lnTo>
                <a:lnTo>
                  <a:pt x="18" y="179"/>
                </a:lnTo>
                <a:lnTo>
                  <a:pt x="14" y="169"/>
                </a:lnTo>
                <a:lnTo>
                  <a:pt x="9" y="159"/>
                </a:lnTo>
                <a:lnTo>
                  <a:pt x="7" y="149"/>
                </a:lnTo>
                <a:lnTo>
                  <a:pt x="5" y="140"/>
                </a:lnTo>
                <a:lnTo>
                  <a:pt x="5" y="129"/>
                </a:lnTo>
                <a:lnTo>
                  <a:pt x="5" y="114"/>
                </a:lnTo>
                <a:lnTo>
                  <a:pt x="7" y="100"/>
                </a:lnTo>
                <a:lnTo>
                  <a:pt x="10" y="87"/>
                </a:lnTo>
                <a:lnTo>
                  <a:pt x="16" y="74"/>
                </a:lnTo>
                <a:lnTo>
                  <a:pt x="23" y="63"/>
                </a:lnTo>
                <a:lnTo>
                  <a:pt x="31" y="52"/>
                </a:lnTo>
                <a:lnTo>
                  <a:pt x="41" y="43"/>
                </a:lnTo>
                <a:lnTo>
                  <a:pt x="53" y="34"/>
                </a:lnTo>
                <a:lnTo>
                  <a:pt x="65" y="26"/>
                </a:lnTo>
                <a:lnTo>
                  <a:pt x="80" y="19"/>
                </a:lnTo>
                <a:lnTo>
                  <a:pt x="95" y="14"/>
                </a:lnTo>
                <a:lnTo>
                  <a:pt x="113" y="10"/>
                </a:lnTo>
                <a:lnTo>
                  <a:pt x="131" y="5"/>
                </a:lnTo>
                <a:lnTo>
                  <a:pt x="151" y="3"/>
                </a:lnTo>
                <a:lnTo>
                  <a:pt x="172" y="2"/>
                </a:lnTo>
                <a:lnTo>
                  <a:pt x="194" y="0"/>
                </a:lnTo>
                <a:lnTo>
                  <a:pt x="216" y="2"/>
                </a:lnTo>
                <a:lnTo>
                  <a:pt x="237" y="3"/>
                </a:lnTo>
                <a:lnTo>
                  <a:pt x="255" y="6"/>
                </a:lnTo>
                <a:lnTo>
                  <a:pt x="274" y="10"/>
                </a:lnTo>
                <a:lnTo>
                  <a:pt x="290" y="15"/>
                </a:lnTo>
                <a:lnTo>
                  <a:pt x="305" y="21"/>
                </a:lnTo>
                <a:lnTo>
                  <a:pt x="317" y="29"/>
                </a:lnTo>
                <a:lnTo>
                  <a:pt x="330" y="37"/>
                </a:lnTo>
                <a:lnTo>
                  <a:pt x="340" y="48"/>
                </a:lnTo>
                <a:lnTo>
                  <a:pt x="350" y="58"/>
                </a:lnTo>
                <a:lnTo>
                  <a:pt x="356" y="69"/>
                </a:lnTo>
                <a:lnTo>
                  <a:pt x="363" y="83"/>
                </a:lnTo>
                <a:lnTo>
                  <a:pt x="368" y="98"/>
                </a:lnTo>
                <a:lnTo>
                  <a:pt x="371" y="113"/>
                </a:lnTo>
                <a:lnTo>
                  <a:pt x="374" y="130"/>
                </a:lnTo>
                <a:lnTo>
                  <a:pt x="375" y="148"/>
                </a:lnTo>
                <a:lnTo>
                  <a:pt x="375" y="158"/>
                </a:lnTo>
                <a:lnTo>
                  <a:pt x="253" y="158"/>
                </a:lnTo>
                <a:lnTo>
                  <a:pt x="253" y="148"/>
                </a:lnTo>
                <a:lnTo>
                  <a:pt x="253" y="132"/>
                </a:lnTo>
                <a:lnTo>
                  <a:pt x="249" y="119"/>
                </a:lnTo>
                <a:lnTo>
                  <a:pt x="247" y="112"/>
                </a:lnTo>
                <a:lnTo>
                  <a:pt x="244" y="107"/>
                </a:lnTo>
                <a:lnTo>
                  <a:pt x="241" y="103"/>
                </a:lnTo>
                <a:lnTo>
                  <a:pt x="237" y="98"/>
                </a:lnTo>
                <a:lnTo>
                  <a:pt x="232" y="95"/>
                </a:lnTo>
                <a:lnTo>
                  <a:pt x="228" y="91"/>
                </a:lnTo>
                <a:lnTo>
                  <a:pt x="216" y="86"/>
                </a:lnTo>
                <a:lnTo>
                  <a:pt x="202" y="83"/>
                </a:lnTo>
                <a:lnTo>
                  <a:pt x="186" y="82"/>
                </a:lnTo>
                <a:lnTo>
                  <a:pt x="174" y="83"/>
                </a:lnTo>
                <a:lnTo>
                  <a:pt x="163" y="84"/>
                </a:lnTo>
                <a:lnTo>
                  <a:pt x="153" y="88"/>
                </a:lnTo>
                <a:lnTo>
                  <a:pt x="145" y="94"/>
                </a:lnTo>
                <a:lnTo>
                  <a:pt x="138" y="99"/>
                </a:lnTo>
                <a:lnTo>
                  <a:pt x="133" y="106"/>
                </a:lnTo>
                <a:lnTo>
                  <a:pt x="131" y="114"/>
                </a:lnTo>
                <a:lnTo>
                  <a:pt x="130" y="12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t-PT"/>
          </a:p>
        </p:txBody>
      </p:sp>
      <p:sp>
        <p:nvSpPr>
          <p:cNvPr id="2057" name="AutoShape 8"/>
          <p:cNvSpPr>
            <a:spLocks noChangeArrowheads="1"/>
          </p:cNvSpPr>
          <p:nvPr/>
        </p:nvSpPr>
        <p:spPr bwMode="auto">
          <a:xfrm>
            <a:off x="3443288" y="3981450"/>
            <a:ext cx="230187" cy="179388"/>
          </a:xfrm>
          <a:custGeom>
            <a:avLst/>
            <a:gdLst>
              <a:gd name="T0" fmla="*/ 2147483646 w 135"/>
              <a:gd name="T1" fmla="*/ 2147483646 h 105"/>
              <a:gd name="T2" fmla="*/ 2147483646 w 135"/>
              <a:gd name="T3" fmla="*/ 2147483646 h 105"/>
              <a:gd name="T4" fmla="*/ 2147483646 w 135"/>
              <a:gd name="T5" fmla="*/ 2147483646 h 105"/>
              <a:gd name="T6" fmla="*/ 2147483646 w 135"/>
              <a:gd name="T7" fmla="*/ 2147483646 h 105"/>
              <a:gd name="T8" fmla="*/ 2147483646 w 135"/>
              <a:gd name="T9" fmla="*/ 2147483646 h 105"/>
              <a:gd name="T10" fmla="*/ 2147483646 w 135"/>
              <a:gd name="T11" fmla="*/ 2147483646 h 105"/>
              <a:gd name="T12" fmla="*/ 2147483646 w 135"/>
              <a:gd name="T13" fmla="*/ 2147483646 h 105"/>
              <a:gd name="T14" fmla="*/ 2147483646 w 135"/>
              <a:gd name="T15" fmla="*/ 2147483646 h 105"/>
              <a:gd name="T16" fmla="*/ 2147483646 w 135"/>
              <a:gd name="T17" fmla="*/ 2147483646 h 105"/>
              <a:gd name="T18" fmla="*/ 2147483646 w 135"/>
              <a:gd name="T19" fmla="*/ 2147483646 h 105"/>
              <a:gd name="T20" fmla="*/ 2147483646 w 135"/>
              <a:gd name="T21" fmla="*/ 2147483646 h 105"/>
              <a:gd name="T22" fmla="*/ 2147483646 w 135"/>
              <a:gd name="T23" fmla="*/ 2147483646 h 105"/>
              <a:gd name="T24" fmla="*/ 2147483646 w 135"/>
              <a:gd name="T25" fmla="*/ 2147483646 h 105"/>
              <a:gd name="T26" fmla="*/ 2147483646 w 135"/>
              <a:gd name="T27" fmla="*/ 2147483646 h 105"/>
              <a:gd name="T28" fmla="*/ 2147483646 w 135"/>
              <a:gd name="T29" fmla="*/ 2147483646 h 105"/>
              <a:gd name="T30" fmla="*/ 2147483646 w 135"/>
              <a:gd name="T31" fmla="*/ 2147483646 h 105"/>
              <a:gd name="T32" fmla="*/ 2147483646 w 135"/>
              <a:gd name="T33" fmla="*/ 2147483646 h 105"/>
              <a:gd name="T34" fmla="*/ 2147483646 w 135"/>
              <a:gd name="T35" fmla="*/ 0 h 105"/>
              <a:gd name="T36" fmla="*/ 2147483646 w 135"/>
              <a:gd name="T37" fmla="*/ 0 h 105"/>
              <a:gd name="T38" fmla="*/ 2147483646 w 135"/>
              <a:gd name="T39" fmla="*/ 2147483646 h 105"/>
              <a:gd name="T40" fmla="*/ 2147483646 w 135"/>
              <a:gd name="T41" fmla="*/ 2147483646 h 105"/>
              <a:gd name="T42" fmla="*/ 2147483646 w 135"/>
              <a:gd name="T43" fmla="*/ 2147483646 h 105"/>
              <a:gd name="T44" fmla="*/ 2147483646 w 135"/>
              <a:gd name="T45" fmla="*/ 2147483646 h 105"/>
              <a:gd name="T46" fmla="*/ 2147483646 w 135"/>
              <a:gd name="T47" fmla="*/ 2147483646 h 105"/>
              <a:gd name="T48" fmla="*/ 2147483646 w 135"/>
              <a:gd name="T49" fmla="*/ 2147483646 h 105"/>
              <a:gd name="T50" fmla="*/ 2147483646 w 135"/>
              <a:gd name="T51" fmla="*/ 2147483646 h 105"/>
              <a:gd name="T52" fmla="*/ 2147483646 w 135"/>
              <a:gd name="T53" fmla="*/ 2147483646 h 105"/>
              <a:gd name="T54" fmla="*/ 2147483646 w 135"/>
              <a:gd name="T55" fmla="*/ 2147483646 h 105"/>
              <a:gd name="T56" fmla="*/ 2147483646 w 135"/>
              <a:gd name="T57" fmla="*/ 2147483646 h 105"/>
              <a:gd name="T58" fmla="*/ 2147483646 w 135"/>
              <a:gd name="T59" fmla="*/ 2147483646 h 105"/>
              <a:gd name="T60" fmla="*/ 2147483646 w 135"/>
              <a:gd name="T61" fmla="*/ 2147483646 h 105"/>
              <a:gd name="T62" fmla="*/ 2147483646 w 135"/>
              <a:gd name="T63" fmla="*/ 2147483646 h 105"/>
              <a:gd name="T64" fmla="*/ 0 w 135"/>
              <a:gd name="T65" fmla="*/ 2147483646 h 105"/>
              <a:gd name="T66" fmla="*/ 0 w 135"/>
              <a:gd name="T67" fmla="*/ 2147483646 h 105"/>
              <a:gd name="T68" fmla="*/ 2147483646 w 135"/>
              <a:gd name="T69" fmla="*/ 2147483646 h 10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35"/>
              <a:gd name="T106" fmla="*/ 0 h 105"/>
              <a:gd name="T107" fmla="*/ 135 w 135"/>
              <a:gd name="T108" fmla="*/ 105 h 105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35" h="105">
                <a:moveTo>
                  <a:pt x="2" y="105"/>
                </a:moveTo>
                <a:lnTo>
                  <a:pt x="135" y="105"/>
                </a:lnTo>
                <a:lnTo>
                  <a:pt x="135" y="85"/>
                </a:lnTo>
                <a:lnTo>
                  <a:pt x="134" y="64"/>
                </a:lnTo>
                <a:lnTo>
                  <a:pt x="132" y="44"/>
                </a:lnTo>
                <a:lnTo>
                  <a:pt x="129" y="37"/>
                </a:lnTo>
                <a:lnTo>
                  <a:pt x="126" y="30"/>
                </a:lnTo>
                <a:lnTo>
                  <a:pt x="123" y="23"/>
                </a:lnTo>
                <a:lnTo>
                  <a:pt x="120" y="19"/>
                </a:lnTo>
                <a:lnTo>
                  <a:pt x="115" y="14"/>
                </a:lnTo>
                <a:lnTo>
                  <a:pt x="111" y="11"/>
                </a:lnTo>
                <a:lnTo>
                  <a:pt x="105" y="7"/>
                </a:lnTo>
                <a:lnTo>
                  <a:pt x="99" y="5"/>
                </a:lnTo>
                <a:lnTo>
                  <a:pt x="92" y="3"/>
                </a:lnTo>
                <a:lnTo>
                  <a:pt x="84" y="2"/>
                </a:lnTo>
                <a:lnTo>
                  <a:pt x="67" y="0"/>
                </a:lnTo>
                <a:lnTo>
                  <a:pt x="51" y="2"/>
                </a:lnTo>
                <a:lnTo>
                  <a:pt x="43" y="3"/>
                </a:lnTo>
                <a:lnTo>
                  <a:pt x="36" y="5"/>
                </a:lnTo>
                <a:lnTo>
                  <a:pt x="30" y="8"/>
                </a:lnTo>
                <a:lnTo>
                  <a:pt x="25" y="11"/>
                </a:lnTo>
                <a:lnTo>
                  <a:pt x="20" y="15"/>
                </a:lnTo>
                <a:lnTo>
                  <a:pt x="15" y="20"/>
                </a:lnTo>
                <a:lnTo>
                  <a:pt x="12" y="25"/>
                </a:lnTo>
                <a:lnTo>
                  <a:pt x="10" y="30"/>
                </a:lnTo>
                <a:lnTo>
                  <a:pt x="6" y="37"/>
                </a:lnTo>
                <a:lnTo>
                  <a:pt x="4" y="45"/>
                </a:lnTo>
                <a:lnTo>
                  <a:pt x="2" y="64"/>
                </a:lnTo>
                <a:lnTo>
                  <a:pt x="0" y="85"/>
                </a:lnTo>
                <a:lnTo>
                  <a:pt x="2" y="10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t-PT"/>
          </a:p>
        </p:txBody>
      </p:sp>
      <p:sp>
        <p:nvSpPr>
          <p:cNvPr id="2058" name="AutoShape 9"/>
          <p:cNvSpPr>
            <a:spLocks noChangeArrowheads="1"/>
          </p:cNvSpPr>
          <p:nvPr/>
        </p:nvSpPr>
        <p:spPr bwMode="auto">
          <a:xfrm>
            <a:off x="3448050" y="4289425"/>
            <a:ext cx="349250" cy="257175"/>
          </a:xfrm>
          <a:custGeom>
            <a:avLst/>
            <a:gdLst>
              <a:gd name="T0" fmla="*/ 2147483646 w 204"/>
              <a:gd name="T1" fmla="*/ 0 h 150"/>
              <a:gd name="T2" fmla="*/ 2147483646 w 204"/>
              <a:gd name="T3" fmla="*/ 0 h 150"/>
              <a:gd name="T4" fmla="*/ 2147483646 w 204"/>
              <a:gd name="T5" fmla="*/ 0 h 150"/>
              <a:gd name="T6" fmla="*/ 0 w 204"/>
              <a:gd name="T7" fmla="*/ 2147483646 h 150"/>
              <a:gd name="T8" fmla="*/ 0 w 204"/>
              <a:gd name="T9" fmla="*/ 2147483646 h 150"/>
              <a:gd name="T10" fmla="*/ 0 w 204"/>
              <a:gd name="T11" fmla="*/ 2147483646 h 150"/>
              <a:gd name="T12" fmla="*/ 0 w 204"/>
              <a:gd name="T13" fmla="*/ 2147483646 h 150"/>
              <a:gd name="T14" fmla="*/ 2147483646 w 204"/>
              <a:gd name="T15" fmla="*/ 2147483646 h 150"/>
              <a:gd name="T16" fmla="*/ 2147483646 w 204"/>
              <a:gd name="T17" fmla="*/ 2147483646 h 150"/>
              <a:gd name="T18" fmla="*/ 2147483646 w 204"/>
              <a:gd name="T19" fmla="*/ 2147483646 h 150"/>
              <a:gd name="T20" fmla="*/ 2147483646 w 204"/>
              <a:gd name="T21" fmla="*/ 2147483646 h 150"/>
              <a:gd name="T22" fmla="*/ 2147483646 w 204"/>
              <a:gd name="T23" fmla="*/ 2147483646 h 150"/>
              <a:gd name="T24" fmla="*/ 2147483646 w 204"/>
              <a:gd name="T25" fmla="*/ 2147483646 h 150"/>
              <a:gd name="T26" fmla="*/ 2147483646 w 204"/>
              <a:gd name="T27" fmla="*/ 2147483646 h 150"/>
              <a:gd name="T28" fmla="*/ 2147483646 w 204"/>
              <a:gd name="T29" fmla="*/ 2147483646 h 150"/>
              <a:gd name="T30" fmla="*/ 2147483646 w 204"/>
              <a:gd name="T31" fmla="*/ 2147483646 h 150"/>
              <a:gd name="T32" fmla="*/ 2147483646 w 204"/>
              <a:gd name="T33" fmla="*/ 2147483646 h 150"/>
              <a:gd name="T34" fmla="*/ 2147483646 w 204"/>
              <a:gd name="T35" fmla="*/ 2147483646 h 150"/>
              <a:gd name="T36" fmla="*/ 2147483646 w 204"/>
              <a:gd name="T37" fmla="*/ 2147483646 h 150"/>
              <a:gd name="T38" fmla="*/ 2147483646 w 204"/>
              <a:gd name="T39" fmla="*/ 2147483646 h 150"/>
              <a:gd name="T40" fmla="*/ 2147483646 w 204"/>
              <a:gd name="T41" fmla="*/ 2147483646 h 150"/>
              <a:gd name="T42" fmla="*/ 2147483646 w 204"/>
              <a:gd name="T43" fmla="*/ 2147483646 h 150"/>
              <a:gd name="T44" fmla="*/ 2147483646 w 204"/>
              <a:gd name="T45" fmla="*/ 2147483646 h 150"/>
              <a:gd name="T46" fmla="*/ 2147483646 w 204"/>
              <a:gd name="T47" fmla="*/ 2147483646 h 150"/>
              <a:gd name="T48" fmla="*/ 2147483646 w 204"/>
              <a:gd name="T49" fmla="*/ 2147483646 h 150"/>
              <a:gd name="T50" fmla="*/ 2147483646 w 204"/>
              <a:gd name="T51" fmla="*/ 2147483646 h 150"/>
              <a:gd name="T52" fmla="*/ 2147483646 w 204"/>
              <a:gd name="T53" fmla="*/ 2147483646 h 150"/>
              <a:gd name="T54" fmla="*/ 2147483646 w 204"/>
              <a:gd name="T55" fmla="*/ 2147483646 h 150"/>
              <a:gd name="T56" fmla="*/ 2147483646 w 204"/>
              <a:gd name="T57" fmla="*/ 2147483646 h 150"/>
              <a:gd name="T58" fmla="*/ 2147483646 w 204"/>
              <a:gd name="T59" fmla="*/ 2147483646 h 150"/>
              <a:gd name="T60" fmla="*/ 2147483646 w 204"/>
              <a:gd name="T61" fmla="*/ 2147483646 h 150"/>
              <a:gd name="T62" fmla="*/ 2147483646 w 204"/>
              <a:gd name="T63" fmla="*/ 2147483646 h 150"/>
              <a:gd name="T64" fmla="*/ 2147483646 w 204"/>
              <a:gd name="T65" fmla="*/ 2147483646 h 150"/>
              <a:gd name="T66" fmla="*/ 2147483646 w 204"/>
              <a:gd name="T67" fmla="*/ 2147483646 h 150"/>
              <a:gd name="T68" fmla="*/ 2147483646 w 204"/>
              <a:gd name="T69" fmla="*/ 2147483646 h 150"/>
              <a:gd name="T70" fmla="*/ 2147483646 w 204"/>
              <a:gd name="T71" fmla="*/ 2147483646 h 150"/>
              <a:gd name="T72" fmla="*/ 2147483646 w 204"/>
              <a:gd name="T73" fmla="*/ 2147483646 h 150"/>
              <a:gd name="T74" fmla="*/ 2147483646 w 204"/>
              <a:gd name="T75" fmla="*/ 2147483646 h 150"/>
              <a:gd name="T76" fmla="*/ 2147483646 w 204"/>
              <a:gd name="T77" fmla="*/ 2147483646 h 150"/>
              <a:gd name="T78" fmla="*/ 2147483646 w 204"/>
              <a:gd name="T79" fmla="*/ 0 h 15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204"/>
              <a:gd name="T121" fmla="*/ 0 h 150"/>
              <a:gd name="T122" fmla="*/ 204 w 204"/>
              <a:gd name="T123" fmla="*/ 150 h 150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204" h="150">
                <a:moveTo>
                  <a:pt x="204" y="0"/>
                </a:moveTo>
                <a:lnTo>
                  <a:pt x="1" y="0"/>
                </a:lnTo>
                <a:lnTo>
                  <a:pt x="0" y="11"/>
                </a:lnTo>
                <a:lnTo>
                  <a:pt x="0" y="30"/>
                </a:lnTo>
                <a:lnTo>
                  <a:pt x="1" y="61"/>
                </a:lnTo>
                <a:lnTo>
                  <a:pt x="3" y="87"/>
                </a:lnTo>
                <a:lnTo>
                  <a:pt x="5" y="98"/>
                </a:lnTo>
                <a:lnTo>
                  <a:pt x="9" y="108"/>
                </a:lnTo>
                <a:lnTo>
                  <a:pt x="11" y="116"/>
                </a:lnTo>
                <a:lnTo>
                  <a:pt x="15" y="124"/>
                </a:lnTo>
                <a:lnTo>
                  <a:pt x="19" y="130"/>
                </a:lnTo>
                <a:lnTo>
                  <a:pt x="24" y="135"/>
                </a:lnTo>
                <a:lnTo>
                  <a:pt x="29" y="140"/>
                </a:lnTo>
                <a:lnTo>
                  <a:pt x="36" y="144"/>
                </a:lnTo>
                <a:lnTo>
                  <a:pt x="43" y="147"/>
                </a:lnTo>
                <a:lnTo>
                  <a:pt x="51" y="149"/>
                </a:lnTo>
                <a:lnTo>
                  <a:pt x="59" y="150"/>
                </a:lnTo>
                <a:lnTo>
                  <a:pt x="69" y="150"/>
                </a:lnTo>
                <a:lnTo>
                  <a:pt x="77" y="150"/>
                </a:lnTo>
                <a:lnTo>
                  <a:pt x="85" y="149"/>
                </a:lnTo>
                <a:lnTo>
                  <a:pt x="93" y="147"/>
                </a:lnTo>
                <a:lnTo>
                  <a:pt x="100" y="145"/>
                </a:lnTo>
                <a:lnTo>
                  <a:pt x="105" y="142"/>
                </a:lnTo>
                <a:lnTo>
                  <a:pt x="111" y="138"/>
                </a:lnTo>
                <a:lnTo>
                  <a:pt x="117" y="134"/>
                </a:lnTo>
                <a:lnTo>
                  <a:pt x="120" y="129"/>
                </a:lnTo>
                <a:lnTo>
                  <a:pt x="125" y="123"/>
                </a:lnTo>
                <a:lnTo>
                  <a:pt x="128" y="116"/>
                </a:lnTo>
                <a:lnTo>
                  <a:pt x="131" y="109"/>
                </a:lnTo>
                <a:lnTo>
                  <a:pt x="133" y="101"/>
                </a:lnTo>
                <a:lnTo>
                  <a:pt x="136" y="81"/>
                </a:lnTo>
                <a:lnTo>
                  <a:pt x="138" y="58"/>
                </a:lnTo>
                <a:lnTo>
                  <a:pt x="195" y="58"/>
                </a:lnTo>
                <a:lnTo>
                  <a:pt x="20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t-PT"/>
          </a:p>
        </p:txBody>
      </p:sp>
      <p:grpSp>
        <p:nvGrpSpPr>
          <p:cNvPr id="2059" name="Group 10"/>
          <p:cNvGrpSpPr>
            <a:grpSpLocks/>
          </p:cNvGrpSpPr>
          <p:nvPr/>
        </p:nvGrpSpPr>
        <p:grpSpPr bwMode="auto">
          <a:xfrm>
            <a:off x="539750" y="5711825"/>
            <a:ext cx="1330325" cy="882650"/>
            <a:chOff x="340" y="3598"/>
            <a:chExt cx="838" cy="556"/>
          </a:xfrm>
        </p:grpSpPr>
        <p:sp>
          <p:nvSpPr>
            <p:cNvPr id="2060" name="AutoShape 11"/>
            <p:cNvSpPr>
              <a:spLocks noChangeArrowheads="1"/>
            </p:cNvSpPr>
            <p:nvPr/>
          </p:nvSpPr>
          <p:spPr bwMode="auto">
            <a:xfrm>
              <a:off x="364" y="4098"/>
              <a:ext cx="41" cy="57"/>
            </a:xfrm>
            <a:custGeom>
              <a:avLst/>
              <a:gdLst>
                <a:gd name="T0" fmla="*/ 1 w 123"/>
                <a:gd name="T1" fmla="*/ 0 h 170"/>
                <a:gd name="T2" fmla="*/ 1 w 123"/>
                <a:gd name="T3" fmla="*/ 1 h 170"/>
                <a:gd name="T4" fmla="*/ 1 w 123"/>
                <a:gd name="T5" fmla="*/ 1 h 170"/>
                <a:gd name="T6" fmla="*/ 1 w 123"/>
                <a:gd name="T7" fmla="*/ 2 h 170"/>
                <a:gd name="T8" fmla="*/ 1 w 123"/>
                <a:gd name="T9" fmla="*/ 2 h 170"/>
                <a:gd name="T10" fmla="*/ 1 w 123"/>
                <a:gd name="T11" fmla="*/ 2 h 170"/>
                <a:gd name="T12" fmla="*/ 1 w 123"/>
                <a:gd name="T13" fmla="*/ 2 h 170"/>
                <a:gd name="T14" fmla="*/ 1 w 123"/>
                <a:gd name="T15" fmla="*/ 2 h 170"/>
                <a:gd name="T16" fmla="*/ 1 w 123"/>
                <a:gd name="T17" fmla="*/ 2 h 170"/>
                <a:gd name="T18" fmla="*/ 1 w 123"/>
                <a:gd name="T19" fmla="*/ 2 h 170"/>
                <a:gd name="T20" fmla="*/ 1 w 123"/>
                <a:gd name="T21" fmla="*/ 2 h 170"/>
                <a:gd name="T22" fmla="*/ 1 w 123"/>
                <a:gd name="T23" fmla="*/ 2 h 170"/>
                <a:gd name="T24" fmla="*/ 1 w 123"/>
                <a:gd name="T25" fmla="*/ 2 h 170"/>
                <a:gd name="T26" fmla="*/ 1 w 123"/>
                <a:gd name="T27" fmla="*/ 2 h 170"/>
                <a:gd name="T28" fmla="*/ 1 w 123"/>
                <a:gd name="T29" fmla="*/ 2 h 170"/>
                <a:gd name="T30" fmla="*/ 1 w 123"/>
                <a:gd name="T31" fmla="*/ 2 h 170"/>
                <a:gd name="T32" fmla="*/ 1 w 123"/>
                <a:gd name="T33" fmla="*/ 2 h 170"/>
                <a:gd name="T34" fmla="*/ 1 w 123"/>
                <a:gd name="T35" fmla="*/ 2 h 170"/>
                <a:gd name="T36" fmla="*/ 1 w 123"/>
                <a:gd name="T37" fmla="*/ 2 h 170"/>
                <a:gd name="T38" fmla="*/ 1 w 123"/>
                <a:gd name="T39" fmla="*/ 2 h 170"/>
                <a:gd name="T40" fmla="*/ 1 w 123"/>
                <a:gd name="T41" fmla="*/ 1 h 170"/>
                <a:gd name="T42" fmla="*/ 1 w 123"/>
                <a:gd name="T43" fmla="*/ 0 h 170"/>
                <a:gd name="T44" fmla="*/ 2 w 123"/>
                <a:gd name="T45" fmla="*/ 0 h 170"/>
                <a:gd name="T46" fmla="*/ 2 w 123"/>
                <a:gd name="T47" fmla="*/ 1 h 170"/>
                <a:gd name="T48" fmla="*/ 2 w 123"/>
                <a:gd name="T49" fmla="*/ 1 h 170"/>
                <a:gd name="T50" fmla="*/ 2 w 123"/>
                <a:gd name="T51" fmla="*/ 2 h 170"/>
                <a:gd name="T52" fmla="*/ 2 w 123"/>
                <a:gd name="T53" fmla="*/ 2 h 170"/>
                <a:gd name="T54" fmla="*/ 2 w 123"/>
                <a:gd name="T55" fmla="*/ 2 h 170"/>
                <a:gd name="T56" fmla="*/ 1 w 123"/>
                <a:gd name="T57" fmla="*/ 2 h 170"/>
                <a:gd name="T58" fmla="*/ 1 w 123"/>
                <a:gd name="T59" fmla="*/ 2 h 170"/>
                <a:gd name="T60" fmla="*/ 1 w 123"/>
                <a:gd name="T61" fmla="*/ 2 h 170"/>
                <a:gd name="T62" fmla="*/ 1 w 123"/>
                <a:gd name="T63" fmla="*/ 2 h 170"/>
                <a:gd name="T64" fmla="*/ 1 w 123"/>
                <a:gd name="T65" fmla="*/ 2 h 170"/>
                <a:gd name="T66" fmla="*/ 1 w 123"/>
                <a:gd name="T67" fmla="*/ 2 h 170"/>
                <a:gd name="T68" fmla="*/ 1 w 123"/>
                <a:gd name="T69" fmla="*/ 2 h 170"/>
                <a:gd name="T70" fmla="*/ 1 w 123"/>
                <a:gd name="T71" fmla="*/ 2 h 170"/>
                <a:gd name="T72" fmla="*/ 1 w 123"/>
                <a:gd name="T73" fmla="*/ 2 h 170"/>
                <a:gd name="T74" fmla="*/ 1 w 123"/>
                <a:gd name="T75" fmla="*/ 2 h 170"/>
                <a:gd name="T76" fmla="*/ 1 w 123"/>
                <a:gd name="T77" fmla="*/ 2 h 170"/>
                <a:gd name="T78" fmla="*/ 1 w 123"/>
                <a:gd name="T79" fmla="*/ 2 h 170"/>
                <a:gd name="T80" fmla="*/ 1 w 123"/>
                <a:gd name="T81" fmla="*/ 2 h 170"/>
                <a:gd name="T82" fmla="*/ 0 w 123"/>
                <a:gd name="T83" fmla="*/ 2 h 170"/>
                <a:gd name="T84" fmla="*/ 0 w 123"/>
                <a:gd name="T85" fmla="*/ 2 h 170"/>
                <a:gd name="T86" fmla="*/ 0 w 123"/>
                <a:gd name="T87" fmla="*/ 2 h 170"/>
                <a:gd name="T88" fmla="*/ 0 w 123"/>
                <a:gd name="T89" fmla="*/ 2 h 170"/>
                <a:gd name="T90" fmla="*/ 0 w 123"/>
                <a:gd name="T91" fmla="*/ 2 h 170"/>
                <a:gd name="T92" fmla="*/ 0 w 123"/>
                <a:gd name="T93" fmla="*/ 2 h 170"/>
                <a:gd name="T94" fmla="*/ 0 w 123"/>
                <a:gd name="T95" fmla="*/ 2 h 170"/>
                <a:gd name="T96" fmla="*/ 0 w 123"/>
                <a:gd name="T97" fmla="*/ 2 h 170"/>
                <a:gd name="T98" fmla="*/ 0 w 123"/>
                <a:gd name="T99" fmla="*/ 2 h 170"/>
                <a:gd name="T100" fmla="*/ 0 w 123"/>
                <a:gd name="T101" fmla="*/ 2 h 170"/>
                <a:gd name="T102" fmla="*/ 0 w 123"/>
                <a:gd name="T103" fmla="*/ 2 h 170"/>
                <a:gd name="T104" fmla="*/ 0 w 123"/>
                <a:gd name="T105" fmla="*/ 2 h 170"/>
                <a:gd name="T106" fmla="*/ 0 w 123"/>
                <a:gd name="T107" fmla="*/ 1 h 170"/>
                <a:gd name="T108" fmla="*/ 0 w 123"/>
                <a:gd name="T109" fmla="*/ 1 h 170"/>
                <a:gd name="T110" fmla="*/ 0 w 123"/>
                <a:gd name="T111" fmla="*/ 0 h 170"/>
                <a:gd name="T112" fmla="*/ 1 w 123"/>
                <a:gd name="T113" fmla="*/ 0 h 17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23"/>
                <a:gd name="T172" fmla="*/ 0 h 170"/>
                <a:gd name="T173" fmla="*/ 123 w 123"/>
                <a:gd name="T174" fmla="*/ 170 h 17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23" h="170">
                  <a:moveTo>
                    <a:pt x="42" y="0"/>
                  </a:moveTo>
                  <a:lnTo>
                    <a:pt x="42" y="110"/>
                  </a:lnTo>
                  <a:lnTo>
                    <a:pt x="42" y="126"/>
                  </a:lnTo>
                  <a:lnTo>
                    <a:pt x="43" y="129"/>
                  </a:lnTo>
                  <a:lnTo>
                    <a:pt x="44" y="132"/>
                  </a:lnTo>
                  <a:lnTo>
                    <a:pt x="46" y="135"/>
                  </a:lnTo>
                  <a:lnTo>
                    <a:pt x="49" y="137"/>
                  </a:lnTo>
                  <a:lnTo>
                    <a:pt x="55" y="141"/>
                  </a:lnTo>
                  <a:lnTo>
                    <a:pt x="61" y="142"/>
                  </a:lnTo>
                  <a:lnTo>
                    <a:pt x="66" y="141"/>
                  </a:lnTo>
                  <a:lnTo>
                    <a:pt x="71" y="140"/>
                  </a:lnTo>
                  <a:lnTo>
                    <a:pt x="74" y="136"/>
                  </a:lnTo>
                  <a:lnTo>
                    <a:pt x="77" y="133"/>
                  </a:lnTo>
                  <a:lnTo>
                    <a:pt x="79" y="130"/>
                  </a:lnTo>
                  <a:lnTo>
                    <a:pt x="80" y="125"/>
                  </a:lnTo>
                  <a:lnTo>
                    <a:pt x="81" y="110"/>
                  </a:lnTo>
                  <a:lnTo>
                    <a:pt x="81" y="0"/>
                  </a:lnTo>
                  <a:lnTo>
                    <a:pt x="123" y="0"/>
                  </a:lnTo>
                  <a:lnTo>
                    <a:pt x="123" y="110"/>
                  </a:lnTo>
                  <a:lnTo>
                    <a:pt x="123" y="123"/>
                  </a:lnTo>
                  <a:lnTo>
                    <a:pt x="122" y="132"/>
                  </a:lnTo>
                  <a:lnTo>
                    <a:pt x="118" y="140"/>
                  </a:lnTo>
                  <a:lnTo>
                    <a:pt x="115" y="146"/>
                  </a:lnTo>
                  <a:lnTo>
                    <a:pt x="111" y="152"/>
                  </a:lnTo>
                  <a:lnTo>
                    <a:pt x="106" y="158"/>
                  </a:lnTo>
                  <a:lnTo>
                    <a:pt x="100" y="161"/>
                  </a:lnTo>
                  <a:lnTo>
                    <a:pt x="94" y="165"/>
                  </a:lnTo>
                  <a:lnTo>
                    <a:pt x="87" y="167"/>
                  </a:lnTo>
                  <a:lnTo>
                    <a:pt x="78" y="169"/>
                  </a:lnTo>
                  <a:lnTo>
                    <a:pt x="70" y="170"/>
                  </a:lnTo>
                  <a:lnTo>
                    <a:pt x="60" y="170"/>
                  </a:lnTo>
                  <a:lnTo>
                    <a:pt x="45" y="169"/>
                  </a:lnTo>
                  <a:lnTo>
                    <a:pt x="39" y="168"/>
                  </a:lnTo>
                  <a:lnTo>
                    <a:pt x="32" y="166"/>
                  </a:lnTo>
                  <a:lnTo>
                    <a:pt x="27" y="164"/>
                  </a:lnTo>
                  <a:lnTo>
                    <a:pt x="22" y="161"/>
                  </a:lnTo>
                  <a:lnTo>
                    <a:pt x="16" y="157"/>
                  </a:lnTo>
                  <a:lnTo>
                    <a:pt x="12" y="152"/>
                  </a:lnTo>
                  <a:lnTo>
                    <a:pt x="8" y="147"/>
                  </a:lnTo>
                  <a:lnTo>
                    <a:pt x="5" y="142"/>
                  </a:lnTo>
                  <a:lnTo>
                    <a:pt x="2" y="135"/>
                  </a:lnTo>
                  <a:lnTo>
                    <a:pt x="1" y="129"/>
                  </a:lnTo>
                  <a:lnTo>
                    <a:pt x="0" y="118"/>
                  </a:lnTo>
                  <a:lnTo>
                    <a:pt x="0" y="106"/>
                  </a:lnTo>
                  <a:lnTo>
                    <a:pt x="0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2061" name="AutoShape 12"/>
            <p:cNvSpPr>
              <a:spLocks noChangeArrowheads="1"/>
            </p:cNvSpPr>
            <p:nvPr/>
          </p:nvSpPr>
          <p:spPr bwMode="auto">
            <a:xfrm>
              <a:off x="414" y="4113"/>
              <a:ext cx="36" cy="41"/>
            </a:xfrm>
            <a:custGeom>
              <a:avLst/>
              <a:gdLst>
                <a:gd name="T0" fmla="*/ 0 w 107"/>
                <a:gd name="T1" fmla="*/ 0 h 122"/>
                <a:gd name="T2" fmla="*/ 0 w 107"/>
                <a:gd name="T3" fmla="*/ 0 h 122"/>
                <a:gd name="T4" fmla="*/ 0 w 107"/>
                <a:gd name="T5" fmla="*/ 0 h 122"/>
                <a:gd name="T6" fmla="*/ 1 w 107"/>
                <a:gd name="T7" fmla="*/ 0 h 122"/>
                <a:gd name="T8" fmla="*/ 1 w 107"/>
                <a:gd name="T9" fmla="*/ 0 h 122"/>
                <a:gd name="T10" fmla="*/ 1 w 107"/>
                <a:gd name="T11" fmla="*/ 0 h 122"/>
                <a:gd name="T12" fmla="*/ 1 w 107"/>
                <a:gd name="T13" fmla="*/ 0 h 122"/>
                <a:gd name="T14" fmla="*/ 1 w 107"/>
                <a:gd name="T15" fmla="*/ 0 h 122"/>
                <a:gd name="T16" fmla="*/ 1 w 107"/>
                <a:gd name="T17" fmla="*/ 0 h 122"/>
                <a:gd name="T18" fmla="*/ 1 w 107"/>
                <a:gd name="T19" fmla="*/ 0 h 122"/>
                <a:gd name="T20" fmla="*/ 1 w 107"/>
                <a:gd name="T21" fmla="*/ 0 h 122"/>
                <a:gd name="T22" fmla="*/ 1 w 107"/>
                <a:gd name="T23" fmla="*/ 0 h 122"/>
                <a:gd name="T24" fmla="*/ 1 w 107"/>
                <a:gd name="T25" fmla="*/ 0 h 122"/>
                <a:gd name="T26" fmla="*/ 1 w 107"/>
                <a:gd name="T27" fmla="*/ 0 h 122"/>
                <a:gd name="T28" fmla="*/ 1 w 107"/>
                <a:gd name="T29" fmla="*/ 0 h 122"/>
                <a:gd name="T30" fmla="*/ 1 w 107"/>
                <a:gd name="T31" fmla="*/ 0 h 122"/>
                <a:gd name="T32" fmla="*/ 1 w 107"/>
                <a:gd name="T33" fmla="*/ 0 h 122"/>
                <a:gd name="T34" fmla="*/ 1 w 107"/>
                <a:gd name="T35" fmla="*/ 1 h 122"/>
                <a:gd name="T36" fmla="*/ 1 w 107"/>
                <a:gd name="T37" fmla="*/ 2 h 122"/>
                <a:gd name="T38" fmla="*/ 1 w 107"/>
                <a:gd name="T39" fmla="*/ 2 h 122"/>
                <a:gd name="T40" fmla="*/ 1 w 107"/>
                <a:gd name="T41" fmla="*/ 1 h 122"/>
                <a:gd name="T42" fmla="*/ 1 w 107"/>
                <a:gd name="T43" fmla="*/ 1 h 122"/>
                <a:gd name="T44" fmla="*/ 1 w 107"/>
                <a:gd name="T45" fmla="*/ 0 h 122"/>
                <a:gd name="T46" fmla="*/ 1 w 107"/>
                <a:gd name="T47" fmla="*/ 0 h 122"/>
                <a:gd name="T48" fmla="*/ 1 w 107"/>
                <a:gd name="T49" fmla="*/ 0 h 122"/>
                <a:gd name="T50" fmla="*/ 1 w 107"/>
                <a:gd name="T51" fmla="*/ 0 h 122"/>
                <a:gd name="T52" fmla="*/ 1 w 107"/>
                <a:gd name="T53" fmla="*/ 0 h 122"/>
                <a:gd name="T54" fmla="*/ 1 w 107"/>
                <a:gd name="T55" fmla="*/ 0 h 122"/>
                <a:gd name="T56" fmla="*/ 1 w 107"/>
                <a:gd name="T57" fmla="*/ 0 h 122"/>
                <a:gd name="T58" fmla="*/ 1 w 107"/>
                <a:gd name="T59" fmla="*/ 0 h 122"/>
                <a:gd name="T60" fmla="*/ 0 w 107"/>
                <a:gd name="T61" fmla="*/ 0 h 122"/>
                <a:gd name="T62" fmla="*/ 0 w 107"/>
                <a:gd name="T63" fmla="*/ 2 h 122"/>
                <a:gd name="T64" fmla="*/ 0 w 107"/>
                <a:gd name="T65" fmla="*/ 2 h 122"/>
                <a:gd name="T66" fmla="*/ 0 w 107"/>
                <a:gd name="T67" fmla="*/ 0 h 122"/>
                <a:gd name="T68" fmla="*/ 0 w 107"/>
                <a:gd name="T69" fmla="*/ 0 h 12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7"/>
                <a:gd name="T106" fmla="*/ 0 h 122"/>
                <a:gd name="T107" fmla="*/ 107 w 107"/>
                <a:gd name="T108" fmla="*/ 122 h 12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7" h="122">
                  <a:moveTo>
                    <a:pt x="38" y="4"/>
                  </a:moveTo>
                  <a:lnTo>
                    <a:pt x="38" y="18"/>
                  </a:lnTo>
                  <a:lnTo>
                    <a:pt x="47" y="11"/>
                  </a:lnTo>
                  <a:lnTo>
                    <a:pt x="58" y="5"/>
                  </a:lnTo>
                  <a:lnTo>
                    <a:pt x="67" y="2"/>
                  </a:lnTo>
                  <a:lnTo>
                    <a:pt x="78" y="0"/>
                  </a:lnTo>
                  <a:lnTo>
                    <a:pt x="84" y="1"/>
                  </a:lnTo>
                  <a:lnTo>
                    <a:pt x="92" y="4"/>
                  </a:lnTo>
                  <a:lnTo>
                    <a:pt x="97" y="8"/>
                  </a:lnTo>
                  <a:lnTo>
                    <a:pt x="101" y="15"/>
                  </a:lnTo>
                  <a:lnTo>
                    <a:pt x="104" y="20"/>
                  </a:lnTo>
                  <a:lnTo>
                    <a:pt x="105" y="28"/>
                  </a:lnTo>
                  <a:lnTo>
                    <a:pt x="106" y="36"/>
                  </a:lnTo>
                  <a:lnTo>
                    <a:pt x="107" y="47"/>
                  </a:lnTo>
                  <a:lnTo>
                    <a:pt x="107" y="122"/>
                  </a:lnTo>
                  <a:lnTo>
                    <a:pt x="68" y="122"/>
                  </a:lnTo>
                  <a:lnTo>
                    <a:pt x="68" y="47"/>
                  </a:lnTo>
                  <a:lnTo>
                    <a:pt x="68" y="39"/>
                  </a:lnTo>
                  <a:lnTo>
                    <a:pt x="65" y="35"/>
                  </a:lnTo>
                  <a:lnTo>
                    <a:pt x="62" y="32"/>
                  </a:lnTo>
                  <a:lnTo>
                    <a:pt x="57" y="31"/>
                  </a:lnTo>
                  <a:lnTo>
                    <a:pt x="51" y="32"/>
                  </a:lnTo>
                  <a:lnTo>
                    <a:pt x="47" y="33"/>
                  </a:lnTo>
                  <a:lnTo>
                    <a:pt x="43" y="36"/>
                  </a:lnTo>
                  <a:lnTo>
                    <a:pt x="38" y="40"/>
                  </a:lnTo>
                  <a:lnTo>
                    <a:pt x="38" y="122"/>
                  </a:lnTo>
                  <a:lnTo>
                    <a:pt x="0" y="122"/>
                  </a:lnTo>
                  <a:lnTo>
                    <a:pt x="0" y="4"/>
                  </a:lnTo>
                  <a:lnTo>
                    <a:pt x="38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2062" name="AutoShape 13"/>
            <p:cNvSpPr>
              <a:spLocks noChangeArrowheads="1"/>
            </p:cNvSpPr>
            <p:nvPr/>
          </p:nvSpPr>
          <p:spPr bwMode="auto">
            <a:xfrm>
              <a:off x="458" y="4098"/>
              <a:ext cx="13" cy="56"/>
            </a:xfrm>
            <a:custGeom>
              <a:avLst/>
              <a:gdLst>
                <a:gd name="T0" fmla="*/ 0 w 39"/>
                <a:gd name="T1" fmla="*/ 0 h 167"/>
                <a:gd name="T2" fmla="*/ 0 w 39"/>
                <a:gd name="T3" fmla="*/ 0 h 167"/>
                <a:gd name="T4" fmla="*/ 0 w 39"/>
                <a:gd name="T5" fmla="*/ 0 h 167"/>
                <a:gd name="T6" fmla="*/ 0 w 39"/>
                <a:gd name="T7" fmla="*/ 0 h 167"/>
                <a:gd name="T8" fmla="*/ 0 w 39"/>
                <a:gd name="T9" fmla="*/ 0 h 167"/>
                <a:gd name="T10" fmla="*/ 0 w 39"/>
                <a:gd name="T11" fmla="*/ 1 h 167"/>
                <a:gd name="T12" fmla="*/ 0 w 39"/>
                <a:gd name="T13" fmla="*/ 2 h 167"/>
                <a:gd name="T14" fmla="*/ 0 w 39"/>
                <a:gd name="T15" fmla="*/ 2 h 167"/>
                <a:gd name="T16" fmla="*/ 0 w 39"/>
                <a:gd name="T17" fmla="*/ 1 h 167"/>
                <a:gd name="T18" fmla="*/ 0 w 39"/>
                <a:gd name="T19" fmla="*/ 1 h 1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9"/>
                <a:gd name="T31" fmla="*/ 0 h 167"/>
                <a:gd name="T32" fmla="*/ 39 w 39"/>
                <a:gd name="T33" fmla="*/ 167 h 16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9" h="167">
                  <a:moveTo>
                    <a:pt x="39" y="0"/>
                  </a:moveTo>
                  <a:lnTo>
                    <a:pt x="39" y="34"/>
                  </a:lnTo>
                  <a:lnTo>
                    <a:pt x="0" y="34"/>
                  </a:lnTo>
                  <a:lnTo>
                    <a:pt x="0" y="0"/>
                  </a:lnTo>
                  <a:lnTo>
                    <a:pt x="39" y="0"/>
                  </a:lnTo>
                  <a:close/>
                  <a:moveTo>
                    <a:pt x="39" y="49"/>
                  </a:moveTo>
                  <a:lnTo>
                    <a:pt x="39" y="167"/>
                  </a:lnTo>
                  <a:lnTo>
                    <a:pt x="0" y="167"/>
                  </a:lnTo>
                  <a:lnTo>
                    <a:pt x="0" y="49"/>
                  </a:lnTo>
                  <a:lnTo>
                    <a:pt x="39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2063" name="AutoShape 14"/>
            <p:cNvSpPr>
              <a:spLocks noChangeArrowheads="1"/>
            </p:cNvSpPr>
            <p:nvPr/>
          </p:nvSpPr>
          <p:spPr bwMode="auto">
            <a:xfrm>
              <a:off x="474" y="4114"/>
              <a:ext cx="38" cy="40"/>
            </a:xfrm>
            <a:custGeom>
              <a:avLst/>
              <a:gdLst>
                <a:gd name="T0" fmla="*/ 1 w 115"/>
                <a:gd name="T1" fmla="*/ 0 h 118"/>
                <a:gd name="T2" fmla="*/ 1 w 115"/>
                <a:gd name="T3" fmla="*/ 2 h 118"/>
                <a:gd name="T4" fmla="*/ 0 w 115"/>
                <a:gd name="T5" fmla="*/ 2 h 118"/>
                <a:gd name="T6" fmla="*/ 0 w 115"/>
                <a:gd name="T7" fmla="*/ 0 h 118"/>
                <a:gd name="T8" fmla="*/ 1 w 115"/>
                <a:gd name="T9" fmla="*/ 0 h 118"/>
                <a:gd name="T10" fmla="*/ 1 w 115"/>
                <a:gd name="T11" fmla="*/ 1 h 118"/>
                <a:gd name="T12" fmla="*/ 1 w 115"/>
                <a:gd name="T13" fmla="*/ 1 h 118"/>
                <a:gd name="T14" fmla="*/ 1 w 115"/>
                <a:gd name="T15" fmla="*/ 1 h 118"/>
                <a:gd name="T16" fmla="*/ 1 w 115"/>
                <a:gd name="T17" fmla="*/ 1 h 118"/>
                <a:gd name="T18" fmla="*/ 1 w 115"/>
                <a:gd name="T19" fmla="*/ 1 h 118"/>
                <a:gd name="T20" fmla="*/ 1 w 115"/>
                <a:gd name="T21" fmla="*/ 1 h 118"/>
                <a:gd name="T22" fmla="*/ 1 w 115"/>
                <a:gd name="T23" fmla="*/ 1 h 118"/>
                <a:gd name="T24" fmla="*/ 1 w 115"/>
                <a:gd name="T25" fmla="*/ 0 h 118"/>
                <a:gd name="T26" fmla="*/ 1 w 115"/>
                <a:gd name="T27" fmla="*/ 0 h 11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15"/>
                <a:gd name="T43" fmla="*/ 0 h 118"/>
                <a:gd name="T44" fmla="*/ 115 w 115"/>
                <a:gd name="T45" fmla="*/ 118 h 11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15" h="118">
                  <a:moveTo>
                    <a:pt x="115" y="0"/>
                  </a:moveTo>
                  <a:lnTo>
                    <a:pt x="80" y="118"/>
                  </a:lnTo>
                  <a:lnTo>
                    <a:pt x="38" y="118"/>
                  </a:lnTo>
                  <a:lnTo>
                    <a:pt x="0" y="0"/>
                  </a:lnTo>
                  <a:lnTo>
                    <a:pt x="42" y="0"/>
                  </a:lnTo>
                  <a:lnTo>
                    <a:pt x="53" y="48"/>
                  </a:lnTo>
                  <a:lnTo>
                    <a:pt x="58" y="69"/>
                  </a:lnTo>
                  <a:lnTo>
                    <a:pt x="61" y="89"/>
                  </a:lnTo>
                  <a:lnTo>
                    <a:pt x="63" y="69"/>
                  </a:lnTo>
                  <a:lnTo>
                    <a:pt x="67" y="46"/>
                  </a:lnTo>
                  <a:lnTo>
                    <a:pt x="77" y="0"/>
                  </a:lnTo>
                  <a:lnTo>
                    <a:pt x="11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2064" name="AutoShape 15"/>
            <p:cNvSpPr>
              <a:spLocks noChangeArrowheads="1"/>
            </p:cNvSpPr>
            <p:nvPr/>
          </p:nvSpPr>
          <p:spPr bwMode="auto">
            <a:xfrm>
              <a:off x="513" y="4113"/>
              <a:ext cx="37" cy="42"/>
            </a:xfrm>
            <a:custGeom>
              <a:avLst/>
              <a:gdLst>
                <a:gd name="T0" fmla="*/ 1 w 110"/>
                <a:gd name="T1" fmla="*/ 1 h 124"/>
                <a:gd name="T2" fmla="*/ 1 w 110"/>
                <a:gd name="T3" fmla="*/ 1 h 124"/>
                <a:gd name="T4" fmla="*/ 1 w 110"/>
                <a:gd name="T5" fmla="*/ 0 h 124"/>
                <a:gd name="T6" fmla="*/ 1 w 110"/>
                <a:gd name="T7" fmla="*/ 0 h 124"/>
                <a:gd name="T8" fmla="*/ 1 w 110"/>
                <a:gd name="T9" fmla="*/ 0 h 124"/>
                <a:gd name="T10" fmla="*/ 1 w 110"/>
                <a:gd name="T11" fmla="*/ 0 h 124"/>
                <a:gd name="T12" fmla="*/ 1 w 110"/>
                <a:gd name="T13" fmla="*/ 0 h 124"/>
                <a:gd name="T14" fmla="*/ 1 w 110"/>
                <a:gd name="T15" fmla="*/ 0 h 124"/>
                <a:gd name="T16" fmla="*/ 0 w 110"/>
                <a:gd name="T17" fmla="*/ 1 h 124"/>
                <a:gd name="T18" fmla="*/ 1 w 110"/>
                <a:gd name="T19" fmla="*/ 1 h 124"/>
                <a:gd name="T20" fmla="*/ 1 w 110"/>
                <a:gd name="T21" fmla="*/ 1 h 124"/>
                <a:gd name="T22" fmla="*/ 1 w 110"/>
                <a:gd name="T23" fmla="*/ 1 h 124"/>
                <a:gd name="T24" fmla="*/ 1 w 110"/>
                <a:gd name="T25" fmla="*/ 1 h 124"/>
                <a:gd name="T26" fmla="*/ 1 w 110"/>
                <a:gd name="T27" fmla="*/ 2 h 124"/>
                <a:gd name="T28" fmla="*/ 1 w 110"/>
                <a:gd name="T29" fmla="*/ 2 h 124"/>
                <a:gd name="T30" fmla="*/ 1 w 110"/>
                <a:gd name="T31" fmla="*/ 2 h 124"/>
                <a:gd name="T32" fmla="*/ 0 w 110"/>
                <a:gd name="T33" fmla="*/ 2 h 124"/>
                <a:gd name="T34" fmla="*/ 0 w 110"/>
                <a:gd name="T35" fmla="*/ 1 h 124"/>
                <a:gd name="T36" fmla="*/ 0 w 110"/>
                <a:gd name="T37" fmla="*/ 1 h 124"/>
                <a:gd name="T38" fmla="*/ 0 w 110"/>
                <a:gd name="T39" fmla="*/ 1 h 124"/>
                <a:gd name="T40" fmla="*/ 0 w 110"/>
                <a:gd name="T41" fmla="*/ 1 h 124"/>
                <a:gd name="T42" fmla="*/ 0 w 110"/>
                <a:gd name="T43" fmla="*/ 1 h 124"/>
                <a:gd name="T44" fmla="*/ 0 w 110"/>
                <a:gd name="T45" fmla="*/ 0 h 124"/>
                <a:gd name="T46" fmla="*/ 0 w 110"/>
                <a:gd name="T47" fmla="*/ 0 h 124"/>
                <a:gd name="T48" fmla="*/ 0 w 110"/>
                <a:gd name="T49" fmla="*/ 0 h 124"/>
                <a:gd name="T50" fmla="*/ 0 w 110"/>
                <a:gd name="T51" fmla="*/ 0 h 124"/>
                <a:gd name="T52" fmla="*/ 0 w 110"/>
                <a:gd name="T53" fmla="*/ 0 h 124"/>
                <a:gd name="T54" fmla="*/ 1 w 110"/>
                <a:gd name="T55" fmla="*/ 0 h 124"/>
                <a:gd name="T56" fmla="*/ 1 w 110"/>
                <a:gd name="T57" fmla="*/ 0 h 124"/>
                <a:gd name="T58" fmla="*/ 1 w 110"/>
                <a:gd name="T59" fmla="*/ 0 h 124"/>
                <a:gd name="T60" fmla="*/ 1 w 110"/>
                <a:gd name="T61" fmla="*/ 0 h 124"/>
                <a:gd name="T62" fmla="*/ 1 w 110"/>
                <a:gd name="T63" fmla="*/ 0 h 124"/>
                <a:gd name="T64" fmla="*/ 1 w 110"/>
                <a:gd name="T65" fmla="*/ 1 h 124"/>
                <a:gd name="T66" fmla="*/ 1 w 110"/>
                <a:gd name="T67" fmla="*/ 1 h 124"/>
                <a:gd name="T68" fmla="*/ 0 w 110"/>
                <a:gd name="T69" fmla="*/ 1 h 124"/>
                <a:gd name="T70" fmla="*/ 1 w 110"/>
                <a:gd name="T71" fmla="*/ 1 h 124"/>
                <a:gd name="T72" fmla="*/ 1 w 110"/>
                <a:gd name="T73" fmla="*/ 1 h 124"/>
                <a:gd name="T74" fmla="*/ 1 w 110"/>
                <a:gd name="T75" fmla="*/ 1 h 124"/>
                <a:gd name="T76" fmla="*/ 1 w 110"/>
                <a:gd name="T77" fmla="*/ 1 h 124"/>
                <a:gd name="T78" fmla="*/ 1 w 110"/>
                <a:gd name="T79" fmla="*/ 1 h 124"/>
                <a:gd name="T80" fmla="*/ 1 w 110"/>
                <a:gd name="T81" fmla="*/ 1 h 124"/>
                <a:gd name="T82" fmla="*/ 1 w 110"/>
                <a:gd name="T83" fmla="*/ 1 h 12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10"/>
                <a:gd name="T127" fmla="*/ 0 h 124"/>
                <a:gd name="T128" fmla="*/ 110 w 110"/>
                <a:gd name="T129" fmla="*/ 124 h 12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10" h="124">
                  <a:moveTo>
                    <a:pt x="40" y="50"/>
                  </a:moveTo>
                  <a:lnTo>
                    <a:pt x="75" y="50"/>
                  </a:lnTo>
                  <a:lnTo>
                    <a:pt x="74" y="43"/>
                  </a:lnTo>
                  <a:lnTo>
                    <a:pt x="73" y="36"/>
                  </a:lnTo>
                  <a:lnTo>
                    <a:pt x="69" y="32"/>
                  </a:lnTo>
                  <a:lnTo>
                    <a:pt x="66" y="29"/>
                  </a:lnTo>
                  <a:lnTo>
                    <a:pt x="62" y="28"/>
                  </a:lnTo>
                  <a:lnTo>
                    <a:pt x="58" y="27"/>
                  </a:lnTo>
                  <a:lnTo>
                    <a:pt x="52" y="28"/>
                  </a:lnTo>
                  <a:lnTo>
                    <a:pt x="48" y="30"/>
                  </a:lnTo>
                  <a:lnTo>
                    <a:pt x="45" y="33"/>
                  </a:lnTo>
                  <a:lnTo>
                    <a:pt x="42" y="38"/>
                  </a:lnTo>
                  <a:lnTo>
                    <a:pt x="41" y="44"/>
                  </a:lnTo>
                  <a:lnTo>
                    <a:pt x="40" y="50"/>
                  </a:lnTo>
                  <a:close/>
                  <a:moveTo>
                    <a:pt x="75" y="84"/>
                  </a:moveTo>
                  <a:lnTo>
                    <a:pt x="110" y="87"/>
                  </a:lnTo>
                  <a:lnTo>
                    <a:pt x="107" y="96"/>
                  </a:lnTo>
                  <a:lnTo>
                    <a:pt x="103" y="103"/>
                  </a:lnTo>
                  <a:lnTo>
                    <a:pt x="98" y="111"/>
                  </a:lnTo>
                  <a:lnTo>
                    <a:pt x="92" y="116"/>
                  </a:lnTo>
                  <a:lnTo>
                    <a:pt x="84" y="119"/>
                  </a:lnTo>
                  <a:lnTo>
                    <a:pt x="77" y="122"/>
                  </a:lnTo>
                  <a:lnTo>
                    <a:pt x="67" y="124"/>
                  </a:lnTo>
                  <a:lnTo>
                    <a:pt x="57" y="124"/>
                  </a:lnTo>
                  <a:lnTo>
                    <a:pt x="43" y="123"/>
                  </a:lnTo>
                  <a:lnTo>
                    <a:pt x="36" y="122"/>
                  </a:lnTo>
                  <a:lnTo>
                    <a:pt x="31" y="120"/>
                  </a:lnTo>
                  <a:lnTo>
                    <a:pt x="26" y="118"/>
                  </a:lnTo>
                  <a:lnTo>
                    <a:pt x="22" y="115"/>
                  </a:lnTo>
                  <a:lnTo>
                    <a:pt x="17" y="111"/>
                  </a:lnTo>
                  <a:lnTo>
                    <a:pt x="13" y="107"/>
                  </a:lnTo>
                  <a:lnTo>
                    <a:pt x="8" y="98"/>
                  </a:lnTo>
                  <a:lnTo>
                    <a:pt x="3" y="88"/>
                  </a:lnTo>
                  <a:lnTo>
                    <a:pt x="1" y="77"/>
                  </a:lnTo>
                  <a:lnTo>
                    <a:pt x="0" y="64"/>
                  </a:lnTo>
                  <a:lnTo>
                    <a:pt x="1" y="51"/>
                  </a:lnTo>
                  <a:lnTo>
                    <a:pt x="3" y="38"/>
                  </a:lnTo>
                  <a:lnTo>
                    <a:pt x="8" y="28"/>
                  </a:lnTo>
                  <a:lnTo>
                    <a:pt x="13" y="19"/>
                  </a:lnTo>
                  <a:lnTo>
                    <a:pt x="17" y="14"/>
                  </a:lnTo>
                  <a:lnTo>
                    <a:pt x="22" y="11"/>
                  </a:lnTo>
                  <a:lnTo>
                    <a:pt x="27" y="6"/>
                  </a:lnTo>
                  <a:lnTo>
                    <a:pt x="33" y="4"/>
                  </a:lnTo>
                  <a:lnTo>
                    <a:pt x="45" y="1"/>
                  </a:lnTo>
                  <a:lnTo>
                    <a:pt x="57" y="0"/>
                  </a:lnTo>
                  <a:lnTo>
                    <a:pt x="68" y="0"/>
                  </a:lnTo>
                  <a:lnTo>
                    <a:pt x="78" y="3"/>
                  </a:lnTo>
                  <a:lnTo>
                    <a:pt x="86" y="7"/>
                  </a:lnTo>
                  <a:lnTo>
                    <a:pt x="94" y="14"/>
                  </a:lnTo>
                  <a:lnTo>
                    <a:pt x="99" y="20"/>
                  </a:lnTo>
                  <a:lnTo>
                    <a:pt x="103" y="28"/>
                  </a:lnTo>
                  <a:lnTo>
                    <a:pt x="107" y="35"/>
                  </a:lnTo>
                  <a:lnTo>
                    <a:pt x="109" y="44"/>
                  </a:lnTo>
                  <a:lnTo>
                    <a:pt x="110" y="70"/>
                  </a:lnTo>
                  <a:lnTo>
                    <a:pt x="40" y="70"/>
                  </a:lnTo>
                  <a:lnTo>
                    <a:pt x="41" y="80"/>
                  </a:lnTo>
                  <a:lnTo>
                    <a:pt x="42" y="86"/>
                  </a:lnTo>
                  <a:lnTo>
                    <a:pt x="44" y="91"/>
                  </a:lnTo>
                  <a:lnTo>
                    <a:pt x="48" y="95"/>
                  </a:lnTo>
                  <a:lnTo>
                    <a:pt x="52" y="97"/>
                  </a:lnTo>
                  <a:lnTo>
                    <a:pt x="58" y="98"/>
                  </a:lnTo>
                  <a:lnTo>
                    <a:pt x="64" y="97"/>
                  </a:lnTo>
                  <a:lnTo>
                    <a:pt x="68" y="95"/>
                  </a:lnTo>
                  <a:lnTo>
                    <a:pt x="73" y="90"/>
                  </a:lnTo>
                  <a:lnTo>
                    <a:pt x="75" y="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2065" name="AutoShape 16"/>
            <p:cNvSpPr>
              <a:spLocks noChangeArrowheads="1"/>
            </p:cNvSpPr>
            <p:nvPr/>
          </p:nvSpPr>
          <p:spPr bwMode="auto">
            <a:xfrm>
              <a:off x="557" y="4113"/>
              <a:ext cx="27" cy="41"/>
            </a:xfrm>
            <a:custGeom>
              <a:avLst/>
              <a:gdLst>
                <a:gd name="T0" fmla="*/ 1 w 81"/>
                <a:gd name="T1" fmla="*/ 0 h 121"/>
                <a:gd name="T2" fmla="*/ 1 w 81"/>
                <a:gd name="T3" fmla="*/ 0 h 121"/>
                <a:gd name="T4" fmla="*/ 1 w 81"/>
                <a:gd name="T5" fmla="*/ 0 h 121"/>
                <a:gd name="T6" fmla="*/ 1 w 81"/>
                <a:gd name="T7" fmla="*/ 0 h 121"/>
                <a:gd name="T8" fmla="*/ 1 w 81"/>
                <a:gd name="T9" fmla="*/ 0 h 121"/>
                <a:gd name="T10" fmla="*/ 1 w 81"/>
                <a:gd name="T11" fmla="*/ 0 h 121"/>
                <a:gd name="T12" fmla="*/ 1 w 81"/>
                <a:gd name="T13" fmla="*/ 0 h 121"/>
                <a:gd name="T14" fmla="*/ 1 w 81"/>
                <a:gd name="T15" fmla="*/ 0 h 121"/>
                <a:gd name="T16" fmla="*/ 1 w 81"/>
                <a:gd name="T17" fmla="*/ 1 h 121"/>
                <a:gd name="T18" fmla="*/ 1 w 81"/>
                <a:gd name="T19" fmla="*/ 1 h 121"/>
                <a:gd name="T20" fmla="*/ 1 w 81"/>
                <a:gd name="T21" fmla="*/ 1 h 121"/>
                <a:gd name="T22" fmla="*/ 0 w 81"/>
                <a:gd name="T23" fmla="*/ 1 h 121"/>
                <a:gd name="T24" fmla="*/ 0 w 81"/>
                <a:gd name="T25" fmla="*/ 2 h 121"/>
                <a:gd name="T26" fmla="*/ 0 w 81"/>
                <a:gd name="T27" fmla="*/ 2 h 121"/>
                <a:gd name="T28" fmla="*/ 0 w 81"/>
                <a:gd name="T29" fmla="*/ 0 h 121"/>
                <a:gd name="T30" fmla="*/ 0 w 81"/>
                <a:gd name="T31" fmla="*/ 0 h 121"/>
                <a:gd name="T32" fmla="*/ 0 w 81"/>
                <a:gd name="T33" fmla="*/ 0 h 121"/>
                <a:gd name="T34" fmla="*/ 0 w 81"/>
                <a:gd name="T35" fmla="*/ 0 h 121"/>
                <a:gd name="T36" fmla="*/ 0 w 81"/>
                <a:gd name="T37" fmla="*/ 0 h 121"/>
                <a:gd name="T38" fmla="*/ 0 w 81"/>
                <a:gd name="T39" fmla="*/ 0 h 121"/>
                <a:gd name="T40" fmla="*/ 0 w 81"/>
                <a:gd name="T41" fmla="*/ 0 h 121"/>
                <a:gd name="T42" fmla="*/ 0 w 81"/>
                <a:gd name="T43" fmla="*/ 0 h 121"/>
                <a:gd name="T44" fmla="*/ 0 w 81"/>
                <a:gd name="T45" fmla="*/ 0 h 121"/>
                <a:gd name="T46" fmla="*/ 0 w 81"/>
                <a:gd name="T47" fmla="*/ 0 h 121"/>
                <a:gd name="T48" fmla="*/ 1 w 81"/>
                <a:gd name="T49" fmla="*/ 0 h 121"/>
                <a:gd name="T50" fmla="*/ 1 w 81"/>
                <a:gd name="T51" fmla="*/ 0 h 121"/>
                <a:gd name="T52" fmla="*/ 1 w 81"/>
                <a:gd name="T53" fmla="*/ 0 h 121"/>
                <a:gd name="T54" fmla="*/ 1 w 81"/>
                <a:gd name="T55" fmla="*/ 0 h 121"/>
                <a:gd name="T56" fmla="*/ 1 w 81"/>
                <a:gd name="T57" fmla="*/ 0 h 121"/>
                <a:gd name="T58" fmla="*/ 1 w 81"/>
                <a:gd name="T59" fmla="*/ 0 h 121"/>
                <a:gd name="T60" fmla="*/ 1 w 81"/>
                <a:gd name="T61" fmla="*/ 0 h 121"/>
                <a:gd name="T62" fmla="*/ 1 w 81"/>
                <a:gd name="T63" fmla="*/ 0 h 121"/>
                <a:gd name="T64" fmla="*/ 1 w 81"/>
                <a:gd name="T65" fmla="*/ 0 h 121"/>
                <a:gd name="T66" fmla="*/ 1 w 81"/>
                <a:gd name="T67" fmla="*/ 0 h 12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81"/>
                <a:gd name="T103" fmla="*/ 0 h 121"/>
                <a:gd name="T104" fmla="*/ 81 w 81"/>
                <a:gd name="T105" fmla="*/ 121 h 121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81" h="121">
                  <a:moveTo>
                    <a:pt x="81" y="1"/>
                  </a:moveTo>
                  <a:lnTo>
                    <a:pt x="81" y="36"/>
                  </a:lnTo>
                  <a:lnTo>
                    <a:pt x="73" y="35"/>
                  </a:lnTo>
                  <a:lnTo>
                    <a:pt x="66" y="36"/>
                  </a:lnTo>
                  <a:lnTo>
                    <a:pt x="60" y="37"/>
                  </a:lnTo>
                  <a:lnTo>
                    <a:pt x="54" y="39"/>
                  </a:lnTo>
                  <a:lnTo>
                    <a:pt x="49" y="44"/>
                  </a:lnTo>
                  <a:lnTo>
                    <a:pt x="43" y="49"/>
                  </a:lnTo>
                  <a:lnTo>
                    <a:pt x="37" y="56"/>
                  </a:lnTo>
                  <a:lnTo>
                    <a:pt x="37" y="121"/>
                  </a:lnTo>
                  <a:lnTo>
                    <a:pt x="0" y="121"/>
                  </a:lnTo>
                  <a:lnTo>
                    <a:pt x="0" y="3"/>
                  </a:lnTo>
                  <a:lnTo>
                    <a:pt x="37" y="3"/>
                  </a:lnTo>
                  <a:lnTo>
                    <a:pt x="37" y="14"/>
                  </a:lnTo>
                  <a:lnTo>
                    <a:pt x="37" y="17"/>
                  </a:lnTo>
                  <a:lnTo>
                    <a:pt x="37" y="20"/>
                  </a:lnTo>
                  <a:lnTo>
                    <a:pt x="37" y="28"/>
                  </a:lnTo>
                  <a:lnTo>
                    <a:pt x="43" y="19"/>
                  </a:lnTo>
                  <a:lnTo>
                    <a:pt x="49" y="12"/>
                  </a:lnTo>
                  <a:lnTo>
                    <a:pt x="55" y="7"/>
                  </a:lnTo>
                  <a:lnTo>
                    <a:pt x="62" y="3"/>
                  </a:lnTo>
                  <a:lnTo>
                    <a:pt x="68" y="1"/>
                  </a:lnTo>
                  <a:lnTo>
                    <a:pt x="76" y="0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2066" name="AutoShape 17"/>
            <p:cNvSpPr>
              <a:spLocks noChangeArrowheads="1"/>
            </p:cNvSpPr>
            <p:nvPr/>
          </p:nvSpPr>
          <p:spPr bwMode="auto">
            <a:xfrm>
              <a:off x="588" y="4113"/>
              <a:ext cx="32" cy="42"/>
            </a:xfrm>
            <a:custGeom>
              <a:avLst/>
              <a:gdLst>
                <a:gd name="T0" fmla="*/ 1 w 94"/>
                <a:gd name="T1" fmla="*/ 0 h 125"/>
                <a:gd name="T2" fmla="*/ 1 w 94"/>
                <a:gd name="T3" fmla="*/ 0 h 125"/>
                <a:gd name="T4" fmla="*/ 1 w 94"/>
                <a:gd name="T5" fmla="*/ 0 h 125"/>
                <a:gd name="T6" fmla="*/ 1 w 94"/>
                <a:gd name="T7" fmla="*/ 0 h 125"/>
                <a:gd name="T8" fmla="*/ 0 w 94"/>
                <a:gd name="T9" fmla="*/ 0 h 125"/>
                <a:gd name="T10" fmla="*/ 0 w 94"/>
                <a:gd name="T11" fmla="*/ 0 h 125"/>
                <a:gd name="T12" fmla="*/ 0 w 94"/>
                <a:gd name="T13" fmla="*/ 0 h 125"/>
                <a:gd name="T14" fmla="*/ 0 w 94"/>
                <a:gd name="T15" fmla="*/ 0 h 125"/>
                <a:gd name="T16" fmla="*/ 1 w 94"/>
                <a:gd name="T17" fmla="*/ 1 h 125"/>
                <a:gd name="T18" fmla="*/ 1 w 94"/>
                <a:gd name="T19" fmla="*/ 1 h 125"/>
                <a:gd name="T20" fmla="*/ 1 w 94"/>
                <a:gd name="T21" fmla="*/ 1 h 125"/>
                <a:gd name="T22" fmla="*/ 1 w 94"/>
                <a:gd name="T23" fmla="*/ 1 h 125"/>
                <a:gd name="T24" fmla="*/ 1 w 94"/>
                <a:gd name="T25" fmla="*/ 1 h 125"/>
                <a:gd name="T26" fmla="*/ 1 w 94"/>
                <a:gd name="T27" fmla="*/ 1 h 125"/>
                <a:gd name="T28" fmla="*/ 1 w 94"/>
                <a:gd name="T29" fmla="*/ 1 h 125"/>
                <a:gd name="T30" fmla="*/ 1 w 94"/>
                <a:gd name="T31" fmla="*/ 1 h 125"/>
                <a:gd name="T32" fmla="*/ 1 w 94"/>
                <a:gd name="T33" fmla="*/ 1 h 125"/>
                <a:gd name="T34" fmla="*/ 1 w 94"/>
                <a:gd name="T35" fmla="*/ 1 h 125"/>
                <a:gd name="T36" fmla="*/ 1 w 94"/>
                <a:gd name="T37" fmla="*/ 2 h 125"/>
                <a:gd name="T38" fmla="*/ 1 w 94"/>
                <a:gd name="T39" fmla="*/ 2 h 125"/>
                <a:gd name="T40" fmla="*/ 0 w 94"/>
                <a:gd name="T41" fmla="*/ 2 h 125"/>
                <a:gd name="T42" fmla="*/ 0 w 94"/>
                <a:gd name="T43" fmla="*/ 1 h 125"/>
                <a:gd name="T44" fmla="*/ 0 w 94"/>
                <a:gd name="T45" fmla="*/ 1 h 125"/>
                <a:gd name="T46" fmla="*/ 0 w 94"/>
                <a:gd name="T47" fmla="*/ 1 h 125"/>
                <a:gd name="T48" fmla="*/ 0 w 94"/>
                <a:gd name="T49" fmla="*/ 1 h 125"/>
                <a:gd name="T50" fmla="*/ 0 w 94"/>
                <a:gd name="T51" fmla="*/ 1 h 125"/>
                <a:gd name="T52" fmla="*/ 1 w 94"/>
                <a:gd name="T53" fmla="*/ 1 h 125"/>
                <a:gd name="T54" fmla="*/ 1 w 94"/>
                <a:gd name="T55" fmla="*/ 1 h 125"/>
                <a:gd name="T56" fmla="*/ 1 w 94"/>
                <a:gd name="T57" fmla="*/ 1 h 125"/>
                <a:gd name="T58" fmla="*/ 1 w 94"/>
                <a:gd name="T59" fmla="*/ 1 h 125"/>
                <a:gd name="T60" fmla="*/ 1 w 94"/>
                <a:gd name="T61" fmla="*/ 1 h 125"/>
                <a:gd name="T62" fmla="*/ 1 w 94"/>
                <a:gd name="T63" fmla="*/ 1 h 125"/>
                <a:gd name="T64" fmla="*/ 1 w 94"/>
                <a:gd name="T65" fmla="*/ 1 h 125"/>
                <a:gd name="T66" fmla="*/ 1 w 94"/>
                <a:gd name="T67" fmla="*/ 1 h 125"/>
                <a:gd name="T68" fmla="*/ 0 w 94"/>
                <a:gd name="T69" fmla="*/ 1 h 125"/>
                <a:gd name="T70" fmla="*/ 0 w 94"/>
                <a:gd name="T71" fmla="*/ 1 h 125"/>
                <a:gd name="T72" fmla="*/ 0 w 94"/>
                <a:gd name="T73" fmla="*/ 1 h 125"/>
                <a:gd name="T74" fmla="*/ 0 w 94"/>
                <a:gd name="T75" fmla="*/ 1 h 125"/>
                <a:gd name="T76" fmla="*/ 0 w 94"/>
                <a:gd name="T77" fmla="*/ 0 h 125"/>
                <a:gd name="T78" fmla="*/ 0 w 94"/>
                <a:gd name="T79" fmla="*/ 0 h 125"/>
                <a:gd name="T80" fmla="*/ 0 w 94"/>
                <a:gd name="T81" fmla="*/ 0 h 125"/>
                <a:gd name="T82" fmla="*/ 0 w 94"/>
                <a:gd name="T83" fmla="*/ 0 h 125"/>
                <a:gd name="T84" fmla="*/ 0 w 94"/>
                <a:gd name="T85" fmla="*/ 0 h 125"/>
                <a:gd name="T86" fmla="*/ 1 w 94"/>
                <a:gd name="T87" fmla="*/ 0 h 125"/>
                <a:gd name="T88" fmla="*/ 1 w 94"/>
                <a:gd name="T89" fmla="*/ 0 h 125"/>
                <a:gd name="T90" fmla="*/ 1 w 94"/>
                <a:gd name="T91" fmla="*/ 0 h 125"/>
                <a:gd name="T92" fmla="*/ 1 w 94"/>
                <a:gd name="T93" fmla="*/ 0 h 125"/>
                <a:gd name="T94" fmla="*/ 1 w 94"/>
                <a:gd name="T95" fmla="*/ 0 h 125"/>
                <a:gd name="T96" fmla="*/ 1 w 94"/>
                <a:gd name="T97" fmla="*/ 0 h 125"/>
                <a:gd name="T98" fmla="*/ 1 w 94"/>
                <a:gd name="T99" fmla="*/ 0 h 12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94"/>
                <a:gd name="T151" fmla="*/ 0 h 125"/>
                <a:gd name="T152" fmla="*/ 94 w 94"/>
                <a:gd name="T153" fmla="*/ 125 h 12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94" h="125">
                  <a:moveTo>
                    <a:pt x="90" y="32"/>
                  </a:moveTo>
                  <a:lnTo>
                    <a:pt x="55" y="35"/>
                  </a:lnTo>
                  <a:lnTo>
                    <a:pt x="54" y="31"/>
                  </a:lnTo>
                  <a:lnTo>
                    <a:pt x="52" y="28"/>
                  </a:lnTo>
                  <a:lnTo>
                    <a:pt x="49" y="26"/>
                  </a:lnTo>
                  <a:lnTo>
                    <a:pt x="44" y="24"/>
                  </a:lnTo>
                  <a:lnTo>
                    <a:pt x="40" y="26"/>
                  </a:lnTo>
                  <a:lnTo>
                    <a:pt x="36" y="28"/>
                  </a:lnTo>
                  <a:lnTo>
                    <a:pt x="34" y="31"/>
                  </a:lnTo>
                  <a:lnTo>
                    <a:pt x="34" y="34"/>
                  </a:lnTo>
                  <a:lnTo>
                    <a:pt x="34" y="38"/>
                  </a:lnTo>
                  <a:lnTo>
                    <a:pt x="36" y="40"/>
                  </a:lnTo>
                  <a:lnTo>
                    <a:pt x="38" y="44"/>
                  </a:lnTo>
                  <a:lnTo>
                    <a:pt x="41" y="45"/>
                  </a:lnTo>
                  <a:lnTo>
                    <a:pt x="62" y="50"/>
                  </a:lnTo>
                  <a:lnTo>
                    <a:pt x="69" y="52"/>
                  </a:lnTo>
                  <a:lnTo>
                    <a:pt x="76" y="54"/>
                  </a:lnTo>
                  <a:lnTo>
                    <a:pt x="82" y="57"/>
                  </a:lnTo>
                  <a:lnTo>
                    <a:pt x="86" y="62"/>
                  </a:lnTo>
                  <a:lnTo>
                    <a:pt x="90" y="67"/>
                  </a:lnTo>
                  <a:lnTo>
                    <a:pt x="92" y="72"/>
                  </a:lnTo>
                  <a:lnTo>
                    <a:pt x="94" y="79"/>
                  </a:lnTo>
                  <a:lnTo>
                    <a:pt x="94" y="85"/>
                  </a:lnTo>
                  <a:lnTo>
                    <a:pt x="93" y="94"/>
                  </a:lnTo>
                  <a:lnTo>
                    <a:pt x="91" y="101"/>
                  </a:lnTo>
                  <a:lnTo>
                    <a:pt x="87" y="108"/>
                  </a:lnTo>
                  <a:lnTo>
                    <a:pt x="81" y="114"/>
                  </a:lnTo>
                  <a:lnTo>
                    <a:pt x="74" y="119"/>
                  </a:lnTo>
                  <a:lnTo>
                    <a:pt x="66" y="122"/>
                  </a:lnTo>
                  <a:lnTo>
                    <a:pt x="55" y="124"/>
                  </a:lnTo>
                  <a:lnTo>
                    <a:pt x="43" y="125"/>
                  </a:lnTo>
                  <a:lnTo>
                    <a:pt x="34" y="124"/>
                  </a:lnTo>
                  <a:lnTo>
                    <a:pt x="25" y="122"/>
                  </a:lnTo>
                  <a:lnTo>
                    <a:pt x="19" y="120"/>
                  </a:lnTo>
                  <a:lnTo>
                    <a:pt x="13" y="116"/>
                  </a:lnTo>
                  <a:lnTo>
                    <a:pt x="7" y="111"/>
                  </a:lnTo>
                  <a:lnTo>
                    <a:pt x="4" y="104"/>
                  </a:lnTo>
                  <a:lnTo>
                    <a:pt x="1" y="98"/>
                  </a:lnTo>
                  <a:lnTo>
                    <a:pt x="0" y="89"/>
                  </a:lnTo>
                  <a:lnTo>
                    <a:pt x="35" y="87"/>
                  </a:lnTo>
                  <a:lnTo>
                    <a:pt x="36" y="92"/>
                  </a:lnTo>
                  <a:lnTo>
                    <a:pt x="39" y="97"/>
                  </a:lnTo>
                  <a:lnTo>
                    <a:pt x="42" y="99"/>
                  </a:lnTo>
                  <a:lnTo>
                    <a:pt x="48" y="100"/>
                  </a:lnTo>
                  <a:lnTo>
                    <a:pt x="51" y="100"/>
                  </a:lnTo>
                  <a:lnTo>
                    <a:pt x="53" y="99"/>
                  </a:lnTo>
                  <a:lnTo>
                    <a:pt x="56" y="97"/>
                  </a:lnTo>
                  <a:lnTo>
                    <a:pt x="57" y="95"/>
                  </a:lnTo>
                  <a:lnTo>
                    <a:pt x="59" y="92"/>
                  </a:lnTo>
                  <a:lnTo>
                    <a:pt x="59" y="89"/>
                  </a:lnTo>
                  <a:lnTo>
                    <a:pt x="58" y="85"/>
                  </a:lnTo>
                  <a:lnTo>
                    <a:pt x="56" y="82"/>
                  </a:lnTo>
                  <a:lnTo>
                    <a:pt x="51" y="79"/>
                  </a:lnTo>
                  <a:lnTo>
                    <a:pt x="46" y="78"/>
                  </a:lnTo>
                  <a:lnTo>
                    <a:pt x="25" y="73"/>
                  </a:lnTo>
                  <a:lnTo>
                    <a:pt x="19" y="71"/>
                  </a:lnTo>
                  <a:lnTo>
                    <a:pt x="15" y="68"/>
                  </a:lnTo>
                  <a:lnTo>
                    <a:pt x="7" y="63"/>
                  </a:lnTo>
                  <a:lnTo>
                    <a:pt x="3" y="56"/>
                  </a:lnTo>
                  <a:lnTo>
                    <a:pt x="0" y="48"/>
                  </a:lnTo>
                  <a:lnTo>
                    <a:pt x="0" y="38"/>
                  </a:lnTo>
                  <a:lnTo>
                    <a:pt x="0" y="30"/>
                  </a:lnTo>
                  <a:lnTo>
                    <a:pt x="3" y="22"/>
                  </a:lnTo>
                  <a:lnTo>
                    <a:pt x="7" y="16"/>
                  </a:lnTo>
                  <a:lnTo>
                    <a:pt x="13" y="10"/>
                  </a:lnTo>
                  <a:lnTo>
                    <a:pt x="20" y="5"/>
                  </a:lnTo>
                  <a:lnTo>
                    <a:pt x="27" y="2"/>
                  </a:lnTo>
                  <a:lnTo>
                    <a:pt x="36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5" y="2"/>
                  </a:lnTo>
                  <a:lnTo>
                    <a:pt x="70" y="4"/>
                  </a:lnTo>
                  <a:lnTo>
                    <a:pt x="74" y="6"/>
                  </a:lnTo>
                  <a:lnTo>
                    <a:pt x="79" y="10"/>
                  </a:lnTo>
                  <a:lnTo>
                    <a:pt x="82" y="13"/>
                  </a:lnTo>
                  <a:lnTo>
                    <a:pt x="85" y="16"/>
                  </a:lnTo>
                  <a:lnTo>
                    <a:pt x="88" y="23"/>
                  </a:lnTo>
                  <a:lnTo>
                    <a:pt x="90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2067" name="AutoShape 18"/>
            <p:cNvSpPr>
              <a:spLocks noChangeArrowheads="1"/>
            </p:cNvSpPr>
            <p:nvPr/>
          </p:nvSpPr>
          <p:spPr bwMode="auto">
            <a:xfrm>
              <a:off x="627" y="4098"/>
              <a:ext cx="12" cy="56"/>
            </a:xfrm>
            <a:custGeom>
              <a:avLst/>
              <a:gdLst>
                <a:gd name="T0" fmla="*/ 0 w 37"/>
                <a:gd name="T1" fmla="*/ 0 h 167"/>
                <a:gd name="T2" fmla="*/ 0 w 37"/>
                <a:gd name="T3" fmla="*/ 0 h 167"/>
                <a:gd name="T4" fmla="*/ 0 w 37"/>
                <a:gd name="T5" fmla="*/ 0 h 167"/>
                <a:gd name="T6" fmla="*/ 0 w 37"/>
                <a:gd name="T7" fmla="*/ 0 h 167"/>
                <a:gd name="T8" fmla="*/ 0 w 37"/>
                <a:gd name="T9" fmla="*/ 0 h 167"/>
                <a:gd name="T10" fmla="*/ 0 w 37"/>
                <a:gd name="T11" fmla="*/ 1 h 167"/>
                <a:gd name="T12" fmla="*/ 0 w 37"/>
                <a:gd name="T13" fmla="*/ 2 h 167"/>
                <a:gd name="T14" fmla="*/ 0 w 37"/>
                <a:gd name="T15" fmla="*/ 2 h 167"/>
                <a:gd name="T16" fmla="*/ 0 w 37"/>
                <a:gd name="T17" fmla="*/ 1 h 167"/>
                <a:gd name="T18" fmla="*/ 0 w 37"/>
                <a:gd name="T19" fmla="*/ 1 h 1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7"/>
                <a:gd name="T31" fmla="*/ 0 h 167"/>
                <a:gd name="T32" fmla="*/ 37 w 37"/>
                <a:gd name="T33" fmla="*/ 167 h 16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7" h="167">
                  <a:moveTo>
                    <a:pt x="37" y="0"/>
                  </a:moveTo>
                  <a:lnTo>
                    <a:pt x="37" y="34"/>
                  </a:lnTo>
                  <a:lnTo>
                    <a:pt x="0" y="34"/>
                  </a:lnTo>
                  <a:lnTo>
                    <a:pt x="0" y="0"/>
                  </a:lnTo>
                  <a:lnTo>
                    <a:pt x="37" y="0"/>
                  </a:lnTo>
                  <a:close/>
                  <a:moveTo>
                    <a:pt x="37" y="49"/>
                  </a:moveTo>
                  <a:lnTo>
                    <a:pt x="37" y="167"/>
                  </a:lnTo>
                  <a:lnTo>
                    <a:pt x="0" y="167"/>
                  </a:lnTo>
                  <a:lnTo>
                    <a:pt x="0" y="49"/>
                  </a:lnTo>
                  <a:lnTo>
                    <a:pt x="37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2068" name="AutoShape 19"/>
            <p:cNvSpPr>
              <a:spLocks noChangeArrowheads="1"/>
            </p:cNvSpPr>
            <p:nvPr/>
          </p:nvSpPr>
          <p:spPr bwMode="auto">
            <a:xfrm>
              <a:off x="646" y="4098"/>
              <a:ext cx="37" cy="57"/>
            </a:xfrm>
            <a:custGeom>
              <a:avLst/>
              <a:gdLst>
                <a:gd name="T0" fmla="*/ 1 w 111"/>
                <a:gd name="T1" fmla="*/ 1 h 170"/>
                <a:gd name="T2" fmla="*/ 1 w 111"/>
                <a:gd name="T3" fmla="*/ 1 h 170"/>
                <a:gd name="T4" fmla="*/ 1 w 111"/>
                <a:gd name="T5" fmla="*/ 1 h 170"/>
                <a:gd name="T6" fmla="*/ 1 w 111"/>
                <a:gd name="T7" fmla="*/ 1 h 170"/>
                <a:gd name="T8" fmla="*/ 1 w 111"/>
                <a:gd name="T9" fmla="*/ 1 h 170"/>
                <a:gd name="T10" fmla="*/ 1 w 111"/>
                <a:gd name="T11" fmla="*/ 1 h 170"/>
                <a:gd name="T12" fmla="*/ 0 w 111"/>
                <a:gd name="T13" fmla="*/ 1 h 170"/>
                <a:gd name="T14" fmla="*/ 0 w 111"/>
                <a:gd name="T15" fmla="*/ 1 h 170"/>
                <a:gd name="T16" fmla="*/ 1 w 111"/>
                <a:gd name="T17" fmla="*/ 2 h 170"/>
                <a:gd name="T18" fmla="*/ 1 w 111"/>
                <a:gd name="T19" fmla="*/ 2 h 170"/>
                <a:gd name="T20" fmla="*/ 1 w 111"/>
                <a:gd name="T21" fmla="*/ 2 h 170"/>
                <a:gd name="T22" fmla="*/ 1 w 111"/>
                <a:gd name="T23" fmla="*/ 2 h 170"/>
                <a:gd name="T24" fmla="*/ 1 w 111"/>
                <a:gd name="T25" fmla="*/ 2 h 170"/>
                <a:gd name="T26" fmla="*/ 1 w 111"/>
                <a:gd name="T27" fmla="*/ 2 h 170"/>
                <a:gd name="T28" fmla="*/ 1 w 111"/>
                <a:gd name="T29" fmla="*/ 2 h 170"/>
                <a:gd name="T30" fmla="*/ 1 w 111"/>
                <a:gd name="T31" fmla="*/ 1 h 170"/>
                <a:gd name="T32" fmla="*/ 1 w 111"/>
                <a:gd name="T33" fmla="*/ 0 h 170"/>
                <a:gd name="T34" fmla="*/ 1 w 111"/>
                <a:gd name="T35" fmla="*/ 2 h 170"/>
                <a:gd name="T36" fmla="*/ 1 w 111"/>
                <a:gd name="T37" fmla="*/ 2 h 170"/>
                <a:gd name="T38" fmla="*/ 1 w 111"/>
                <a:gd name="T39" fmla="*/ 2 h 170"/>
                <a:gd name="T40" fmla="*/ 1 w 111"/>
                <a:gd name="T41" fmla="*/ 2 h 170"/>
                <a:gd name="T42" fmla="*/ 0 w 111"/>
                <a:gd name="T43" fmla="*/ 2 h 170"/>
                <a:gd name="T44" fmla="*/ 0 w 111"/>
                <a:gd name="T45" fmla="*/ 2 h 170"/>
                <a:gd name="T46" fmla="*/ 0 w 111"/>
                <a:gd name="T47" fmla="*/ 2 h 170"/>
                <a:gd name="T48" fmla="*/ 0 w 111"/>
                <a:gd name="T49" fmla="*/ 2 h 170"/>
                <a:gd name="T50" fmla="*/ 0 w 111"/>
                <a:gd name="T51" fmla="*/ 2 h 170"/>
                <a:gd name="T52" fmla="*/ 0 w 111"/>
                <a:gd name="T53" fmla="*/ 2 h 170"/>
                <a:gd name="T54" fmla="*/ 0 w 111"/>
                <a:gd name="T55" fmla="*/ 1 h 170"/>
                <a:gd name="T56" fmla="*/ 0 w 111"/>
                <a:gd name="T57" fmla="*/ 1 h 170"/>
                <a:gd name="T58" fmla="*/ 0 w 111"/>
                <a:gd name="T59" fmla="*/ 1 h 170"/>
                <a:gd name="T60" fmla="*/ 0 w 111"/>
                <a:gd name="T61" fmla="*/ 1 h 170"/>
                <a:gd name="T62" fmla="*/ 0 w 111"/>
                <a:gd name="T63" fmla="*/ 1 h 170"/>
                <a:gd name="T64" fmla="*/ 0 w 111"/>
                <a:gd name="T65" fmla="*/ 1 h 170"/>
                <a:gd name="T66" fmla="*/ 0 w 111"/>
                <a:gd name="T67" fmla="*/ 1 h 170"/>
                <a:gd name="T68" fmla="*/ 1 w 111"/>
                <a:gd name="T69" fmla="*/ 1 h 170"/>
                <a:gd name="T70" fmla="*/ 1 w 111"/>
                <a:gd name="T71" fmla="*/ 1 h 170"/>
                <a:gd name="T72" fmla="*/ 1 w 111"/>
                <a:gd name="T73" fmla="*/ 1 h 170"/>
                <a:gd name="T74" fmla="*/ 1 w 111"/>
                <a:gd name="T75" fmla="*/ 0 h 17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11"/>
                <a:gd name="T115" fmla="*/ 0 h 170"/>
                <a:gd name="T116" fmla="*/ 111 w 111"/>
                <a:gd name="T117" fmla="*/ 170 h 170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11" h="170">
                  <a:moveTo>
                    <a:pt x="74" y="86"/>
                  </a:moveTo>
                  <a:lnTo>
                    <a:pt x="74" y="86"/>
                  </a:lnTo>
                  <a:lnTo>
                    <a:pt x="70" y="82"/>
                  </a:lnTo>
                  <a:lnTo>
                    <a:pt x="66" y="79"/>
                  </a:lnTo>
                  <a:lnTo>
                    <a:pt x="62" y="77"/>
                  </a:lnTo>
                  <a:lnTo>
                    <a:pt x="58" y="76"/>
                  </a:lnTo>
                  <a:lnTo>
                    <a:pt x="52" y="77"/>
                  </a:lnTo>
                  <a:lnTo>
                    <a:pt x="48" y="79"/>
                  </a:lnTo>
                  <a:lnTo>
                    <a:pt x="45" y="83"/>
                  </a:lnTo>
                  <a:lnTo>
                    <a:pt x="42" y="90"/>
                  </a:lnTo>
                  <a:lnTo>
                    <a:pt x="40" y="98"/>
                  </a:lnTo>
                  <a:lnTo>
                    <a:pt x="40" y="109"/>
                  </a:lnTo>
                  <a:lnTo>
                    <a:pt x="40" y="117"/>
                  </a:lnTo>
                  <a:lnTo>
                    <a:pt x="41" y="125"/>
                  </a:lnTo>
                  <a:lnTo>
                    <a:pt x="43" y="131"/>
                  </a:lnTo>
                  <a:lnTo>
                    <a:pt x="46" y="136"/>
                  </a:lnTo>
                  <a:lnTo>
                    <a:pt x="48" y="140"/>
                  </a:lnTo>
                  <a:lnTo>
                    <a:pt x="51" y="142"/>
                  </a:lnTo>
                  <a:lnTo>
                    <a:pt x="54" y="144"/>
                  </a:lnTo>
                  <a:lnTo>
                    <a:pt x="58" y="144"/>
                  </a:lnTo>
                  <a:lnTo>
                    <a:pt x="62" y="143"/>
                  </a:lnTo>
                  <a:lnTo>
                    <a:pt x="66" y="141"/>
                  </a:lnTo>
                  <a:lnTo>
                    <a:pt x="70" y="137"/>
                  </a:lnTo>
                  <a:lnTo>
                    <a:pt x="74" y="133"/>
                  </a:lnTo>
                  <a:lnTo>
                    <a:pt x="74" y="129"/>
                  </a:lnTo>
                  <a:lnTo>
                    <a:pt x="74" y="121"/>
                  </a:lnTo>
                  <a:lnTo>
                    <a:pt x="74" y="117"/>
                  </a:lnTo>
                  <a:lnTo>
                    <a:pt x="74" y="86"/>
                  </a:lnTo>
                  <a:close/>
                  <a:moveTo>
                    <a:pt x="111" y="0"/>
                  </a:moveTo>
                  <a:lnTo>
                    <a:pt x="111" y="167"/>
                  </a:lnTo>
                  <a:lnTo>
                    <a:pt x="78" y="167"/>
                  </a:lnTo>
                  <a:lnTo>
                    <a:pt x="77" y="155"/>
                  </a:lnTo>
                  <a:lnTo>
                    <a:pt x="69" y="162"/>
                  </a:lnTo>
                  <a:lnTo>
                    <a:pt x="62" y="167"/>
                  </a:lnTo>
                  <a:lnTo>
                    <a:pt x="53" y="170"/>
                  </a:lnTo>
                  <a:lnTo>
                    <a:pt x="45" y="170"/>
                  </a:lnTo>
                  <a:lnTo>
                    <a:pt x="40" y="170"/>
                  </a:lnTo>
                  <a:lnTo>
                    <a:pt x="34" y="169"/>
                  </a:lnTo>
                  <a:lnTo>
                    <a:pt x="29" y="168"/>
                  </a:lnTo>
                  <a:lnTo>
                    <a:pt x="25" y="165"/>
                  </a:lnTo>
                  <a:lnTo>
                    <a:pt x="20" y="162"/>
                  </a:lnTo>
                  <a:lnTo>
                    <a:pt x="16" y="159"/>
                  </a:lnTo>
                  <a:lnTo>
                    <a:pt x="12" y="154"/>
                  </a:lnTo>
                  <a:lnTo>
                    <a:pt x="9" y="149"/>
                  </a:lnTo>
                  <a:lnTo>
                    <a:pt x="5" y="141"/>
                  </a:lnTo>
                  <a:lnTo>
                    <a:pt x="2" y="131"/>
                  </a:lnTo>
                  <a:lnTo>
                    <a:pt x="0" y="120"/>
                  </a:lnTo>
                  <a:lnTo>
                    <a:pt x="0" y="109"/>
                  </a:lnTo>
                  <a:lnTo>
                    <a:pt x="0" y="96"/>
                  </a:lnTo>
                  <a:lnTo>
                    <a:pt x="2" y="84"/>
                  </a:lnTo>
                  <a:lnTo>
                    <a:pt x="5" y="75"/>
                  </a:lnTo>
                  <a:lnTo>
                    <a:pt x="11" y="66"/>
                  </a:lnTo>
                  <a:lnTo>
                    <a:pt x="17" y="58"/>
                  </a:lnTo>
                  <a:lnTo>
                    <a:pt x="26" y="51"/>
                  </a:lnTo>
                  <a:lnTo>
                    <a:pt x="30" y="48"/>
                  </a:lnTo>
                  <a:lnTo>
                    <a:pt x="35" y="47"/>
                  </a:lnTo>
                  <a:lnTo>
                    <a:pt x="40" y="46"/>
                  </a:lnTo>
                  <a:lnTo>
                    <a:pt x="45" y="46"/>
                  </a:lnTo>
                  <a:lnTo>
                    <a:pt x="52" y="46"/>
                  </a:lnTo>
                  <a:lnTo>
                    <a:pt x="60" y="49"/>
                  </a:lnTo>
                  <a:lnTo>
                    <a:pt x="67" y="55"/>
                  </a:lnTo>
                  <a:lnTo>
                    <a:pt x="74" y="61"/>
                  </a:lnTo>
                  <a:lnTo>
                    <a:pt x="74" y="0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2069" name="AutoShape 20"/>
            <p:cNvSpPr>
              <a:spLocks noChangeArrowheads="1"/>
            </p:cNvSpPr>
            <p:nvPr/>
          </p:nvSpPr>
          <p:spPr bwMode="auto">
            <a:xfrm>
              <a:off x="689" y="4113"/>
              <a:ext cx="37" cy="42"/>
            </a:xfrm>
            <a:custGeom>
              <a:avLst/>
              <a:gdLst>
                <a:gd name="T0" fmla="*/ 1 w 111"/>
                <a:gd name="T1" fmla="*/ 1 h 124"/>
                <a:gd name="T2" fmla="*/ 1 w 111"/>
                <a:gd name="T3" fmla="*/ 1 h 124"/>
                <a:gd name="T4" fmla="*/ 1 w 111"/>
                <a:gd name="T5" fmla="*/ 1 h 124"/>
                <a:gd name="T6" fmla="*/ 0 w 111"/>
                <a:gd name="T7" fmla="*/ 1 h 124"/>
                <a:gd name="T8" fmla="*/ 0 w 111"/>
                <a:gd name="T9" fmla="*/ 1 h 124"/>
                <a:gd name="T10" fmla="*/ 1 w 111"/>
                <a:gd name="T11" fmla="*/ 1 h 124"/>
                <a:gd name="T12" fmla="*/ 1 w 111"/>
                <a:gd name="T13" fmla="*/ 1 h 124"/>
                <a:gd name="T14" fmla="*/ 1 w 111"/>
                <a:gd name="T15" fmla="*/ 1 h 124"/>
                <a:gd name="T16" fmla="*/ 1 w 111"/>
                <a:gd name="T17" fmla="*/ 1 h 124"/>
                <a:gd name="T18" fmla="*/ 1 w 111"/>
                <a:gd name="T19" fmla="*/ 1 h 124"/>
                <a:gd name="T20" fmla="*/ 1 w 111"/>
                <a:gd name="T21" fmla="*/ 1 h 124"/>
                <a:gd name="T22" fmla="*/ 0 w 111"/>
                <a:gd name="T23" fmla="*/ 0 h 124"/>
                <a:gd name="T24" fmla="*/ 0 w 111"/>
                <a:gd name="T25" fmla="*/ 0 h 124"/>
                <a:gd name="T26" fmla="*/ 0 w 111"/>
                <a:gd name="T27" fmla="*/ 0 h 124"/>
                <a:gd name="T28" fmla="*/ 0 w 111"/>
                <a:gd name="T29" fmla="*/ 0 h 124"/>
                <a:gd name="T30" fmla="*/ 0 w 111"/>
                <a:gd name="T31" fmla="*/ 0 h 124"/>
                <a:gd name="T32" fmla="*/ 1 w 111"/>
                <a:gd name="T33" fmla="*/ 0 h 124"/>
                <a:gd name="T34" fmla="*/ 1 w 111"/>
                <a:gd name="T35" fmla="*/ 0 h 124"/>
                <a:gd name="T36" fmla="*/ 1 w 111"/>
                <a:gd name="T37" fmla="*/ 0 h 124"/>
                <a:gd name="T38" fmla="*/ 1 w 111"/>
                <a:gd name="T39" fmla="*/ 0 h 124"/>
                <a:gd name="T40" fmla="*/ 1 w 111"/>
                <a:gd name="T41" fmla="*/ 0 h 124"/>
                <a:gd name="T42" fmla="*/ 1 w 111"/>
                <a:gd name="T43" fmla="*/ 0 h 124"/>
                <a:gd name="T44" fmla="*/ 1 w 111"/>
                <a:gd name="T45" fmla="*/ 0 h 124"/>
                <a:gd name="T46" fmla="*/ 1 w 111"/>
                <a:gd name="T47" fmla="*/ 1 h 124"/>
                <a:gd name="T48" fmla="*/ 1 w 111"/>
                <a:gd name="T49" fmla="*/ 1 h 124"/>
                <a:gd name="T50" fmla="*/ 1 w 111"/>
                <a:gd name="T51" fmla="*/ 2 h 124"/>
                <a:gd name="T52" fmla="*/ 1 w 111"/>
                <a:gd name="T53" fmla="*/ 1 h 124"/>
                <a:gd name="T54" fmla="*/ 1 w 111"/>
                <a:gd name="T55" fmla="*/ 2 h 124"/>
                <a:gd name="T56" fmla="*/ 0 w 111"/>
                <a:gd name="T57" fmla="*/ 2 h 124"/>
                <a:gd name="T58" fmla="*/ 0 w 111"/>
                <a:gd name="T59" fmla="*/ 2 h 124"/>
                <a:gd name="T60" fmla="*/ 0 w 111"/>
                <a:gd name="T61" fmla="*/ 2 h 124"/>
                <a:gd name="T62" fmla="*/ 0 w 111"/>
                <a:gd name="T63" fmla="*/ 2 h 124"/>
                <a:gd name="T64" fmla="*/ 0 w 111"/>
                <a:gd name="T65" fmla="*/ 1 h 124"/>
                <a:gd name="T66" fmla="*/ 0 w 111"/>
                <a:gd name="T67" fmla="*/ 1 h 124"/>
                <a:gd name="T68" fmla="*/ 0 w 111"/>
                <a:gd name="T69" fmla="*/ 1 h 124"/>
                <a:gd name="T70" fmla="*/ 0 w 111"/>
                <a:gd name="T71" fmla="*/ 1 h 124"/>
                <a:gd name="T72" fmla="*/ 0 w 111"/>
                <a:gd name="T73" fmla="*/ 1 h 124"/>
                <a:gd name="T74" fmla="*/ 0 w 111"/>
                <a:gd name="T75" fmla="*/ 1 h 124"/>
                <a:gd name="T76" fmla="*/ 1 w 111"/>
                <a:gd name="T77" fmla="*/ 1 h 124"/>
                <a:gd name="T78" fmla="*/ 1 w 111"/>
                <a:gd name="T79" fmla="*/ 1 h 124"/>
                <a:gd name="T80" fmla="*/ 1 w 111"/>
                <a:gd name="T81" fmla="*/ 1 h 124"/>
                <a:gd name="T82" fmla="*/ 1 w 111"/>
                <a:gd name="T83" fmla="*/ 0 h 124"/>
                <a:gd name="T84" fmla="*/ 1 w 111"/>
                <a:gd name="T85" fmla="*/ 0 h 124"/>
                <a:gd name="T86" fmla="*/ 1 w 111"/>
                <a:gd name="T87" fmla="*/ 0 h 124"/>
                <a:gd name="T88" fmla="*/ 1 w 111"/>
                <a:gd name="T89" fmla="*/ 0 h 124"/>
                <a:gd name="T90" fmla="*/ 1 w 111"/>
                <a:gd name="T91" fmla="*/ 0 h 124"/>
                <a:gd name="T92" fmla="*/ 1 w 111"/>
                <a:gd name="T93" fmla="*/ 1 h 12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11"/>
                <a:gd name="T142" fmla="*/ 0 h 124"/>
                <a:gd name="T143" fmla="*/ 111 w 111"/>
                <a:gd name="T144" fmla="*/ 124 h 124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11" h="124">
                  <a:moveTo>
                    <a:pt x="71" y="68"/>
                  </a:moveTo>
                  <a:lnTo>
                    <a:pt x="71" y="68"/>
                  </a:lnTo>
                  <a:lnTo>
                    <a:pt x="62" y="70"/>
                  </a:lnTo>
                  <a:lnTo>
                    <a:pt x="52" y="73"/>
                  </a:lnTo>
                  <a:lnTo>
                    <a:pt x="47" y="75"/>
                  </a:lnTo>
                  <a:lnTo>
                    <a:pt x="43" y="80"/>
                  </a:lnTo>
                  <a:lnTo>
                    <a:pt x="40" y="83"/>
                  </a:lnTo>
                  <a:lnTo>
                    <a:pt x="39" y="88"/>
                  </a:lnTo>
                  <a:lnTo>
                    <a:pt x="40" y="92"/>
                  </a:lnTo>
                  <a:lnTo>
                    <a:pt x="44" y="96"/>
                  </a:lnTo>
                  <a:lnTo>
                    <a:pt x="47" y="98"/>
                  </a:lnTo>
                  <a:lnTo>
                    <a:pt x="50" y="98"/>
                  </a:lnTo>
                  <a:lnTo>
                    <a:pt x="55" y="98"/>
                  </a:lnTo>
                  <a:lnTo>
                    <a:pt x="61" y="96"/>
                  </a:lnTo>
                  <a:lnTo>
                    <a:pt x="66" y="94"/>
                  </a:lnTo>
                  <a:lnTo>
                    <a:pt x="71" y="89"/>
                  </a:lnTo>
                  <a:lnTo>
                    <a:pt x="71" y="68"/>
                  </a:lnTo>
                  <a:close/>
                  <a:moveTo>
                    <a:pt x="42" y="40"/>
                  </a:moveTo>
                  <a:lnTo>
                    <a:pt x="4" y="36"/>
                  </a:lnTo>
                  <a:lnTo>
                    <a:pt x="6" y="30"/>
                  </a:lnTo>
                  <a:lnTo>
                    <a:pt x="9" y="23"/>
                  </a:lnTo>
                  <a:lnTo>
                    <a:pt x="11" y="18"/>
                  </a:lnTo>
                  <a:lnTo>
                    <a:pt x="14" y="14"/>
                  </a:lnTo>
                  <a:lnTo>
                    <a:pt x="18" y="11"/>
                  </a:lnTo>
                  <a:lnTo>
                    <a:pt x="22" y="7"/>
                  </a:lnTo>
                  <a:lnTo>
                    <a:pt x="32" y="3"/>
                  </a:lnTo>
                  <a:lnTo>
                    <a:pt x="44" y="0"/>
                  </a:lnTo>
                  <a:lnTo>
                    <a:pt x="57" y="0"/>
                  </a:lnTo>
                  <a:lnTo>
                    <a:pt x="71" y="0"/>
                  </a:lnTo>
                  <a:lnTo>
                    <a:pt x="83" y="3"/>
                  </a:lnTo>
                  <a:lnTo>
                    <a:pt x="93" y="7"/>
                  </a:lnTo>
                  <a:lnTo>
                    <a:pt x="97" y="10"/>
                  </a:lnTo>
                  <a:lnTo>
                    <a:pt x="100" y="13"/>
                  </a:lnTo>
                  <a:lnTo>
                    <a:pt x="103" y="17"/>
                  </a:lnTo>
                  <a:lnTo>
                    <a:pt x="105" y="21"/>
                  </a:lnTo>
                  <a:lnTo>
                    <a:pt x="107" y="26"/>
                  </a:lnTo>
                  <a:lnTo>
                    <a:pt x="109" y="31"/>
                  </a:lnTo>
                  <a:lnTo>
                    <a:pt x="109" y="49"/>
                  </a:lnTo>
                  <a:lnTo>
                    <a:pt x="109" y="79"/>
                  </a:lnTo>
                  <a:lnTo>
                    <a:pt x="110" y="106"/>
                  </a:lnTo>
                  <a:lnTo>
                    <a:pt x="111" y="121"/>
                  </a:lnTo>
                  <a:lnTo>
                    <a:pt x="75" y="121"/>
                  </a:lnTo>
                  <a:lnTo>
                    <a:pt x="72" y="112"/>
                  </a:lnTo>
                  <a:lnTo>
                    <a:pt x="65" y="118"/>
                  </a:lnTo>
                  <a:lnTo>
                    <a:pt x="56" y="121"/>
                  </a:lnTo>
                  <a:lnTo>
                    <a:pt x="47" y="124"/>
                  </a:lnTo>
                  <a:lnTo>
                    <a:pt x="37" y="124"/>
                  </a:lnTo>
                  <a:lnTo>
                    <a:pt x="30" y="124"/>
                  </a:lnTo>
                  <a:lnTo>
                    <a:pt x="22" y="122"/>
                  </a:lnTo>
                  <a:lnTo>
                    <a:pt x="16" y="120"/>
                  </a:lnTo>
                  <a:lnTo>
                    <a:pt x="11" y="117"/>
                  </a:lnTo>
                  <a:lnTo>
                    <a:pt x="5" y="112"/>
                  </a:lnTo>
                  <a:lnTo>
                    <a:pt x="2" y="105"/>
                  </a:lnTo>
                  <a:lnTo>
                    <a:pt x="0" y="99"/>
                  </a:lnTo>
                  <a:lnTo>
                    <a:pt x="0" y="92"/>
                  </a:lnTo>
                  <a:lnTo>
                    <a:pt x="1" y="83"/>
                  </a:lnTo>
                  <a:lnTo>
                    <a:pt x="4" y="75"/>
                  </a:lnTo>
                  <a:lnTo>
                    <a:pt x="10" y="68"/>
                  </a:lnTo>
                  <a:lnTo>
                    <a:pt x="16" y="62"/>
                  </a:lnTo>
                  <a:lnTo>
                    <a:pt x="25" y="57"/>
                  </a:lnTo>
                  <a:lnTo>
                    <a:pt x="36" y="53"/>
                  </a:lnTo>
                  <a:lnTo>
                    <a:pt x="51" y="49"/>
                  </a:lnTo>
                  <a:lnTo>
                    <a:pt x="68" y="45"/>
                  </a:lnTo>
                  <a:lnTo>
                    <a:pt x="71" y="45"/>
                  </a:lnTo>
                  <a:lnTo>
                    <a:pt x="71" y="41"/>
                  </a:lnTo>
                  <a:lnTo>
                    <a:pt x="70" y="34"/>
                  </a:lnTo>
                  <a:lnTo>
                    <a:pt x="69" y="32"/>
                  </a:lnTo>
                  <a:lnTo>
                    <a:pt x="68" y="30"/>
                  </a:lnTo>
                  <a:lnTo>
                    <a:pt x="64" y="28"/>
                  </a:lnTo>
                  <a:lnTo>
                    <a:pt x="57" y="27"/>
                  </a:lnTo>
                  <a:lnTo>
                    <a:pt x="51" y="28"/>
                  </a:lnTo>
                  <a:lnTo>
                    <a:pt x="47" y="30"/>
                  </a:lnTo>
                  <a:lnTo>
                    <a:pt x="43" y="34"/>
                  </a:lnTo>
                  <a:lnTo>
                    <a:pt x="42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2070" name="AutoShape 21"/>
            <p:cNvSpPr>
              <a:spLocks noChangeArrowheads="1"/>
            </p:cNvSpPr>
            <p:nvPr/>
          </p:nvSpPr>
          <p:spPr bwMode="auto">
            <a:xfrm>
              <a:off x="732" y="4098"/>
              <a:ext cx="37" cy="57"/>
            </a:xfrm>
            <a:custGeom>
              <a:avLst/>
              <a:gdLst>
                <a:gd name="T0" fmla="*/ 1 w 110"/>
                <a:gd name="T1" fmla="*/ 1 h 170"/>
                <a:gd name="T2" fmla="*/ 1 w 110"/>
                <a:gd name="T3" fmla="*/ 1 h 170"/>
                <a:gd name="T4" fmla="*/ 1 w 110"/>
                <a:gd name="T5" fmla="*/ 1 h 170"/>
                <a:gd name="T6" fmla="*/ 1 w 110"/>
                <a:gd name="T7" fmla="*/ 1 h 170"/>
                <a:gd name="T8" fmla="*/ 1 w 110"/>
                <a:gd name="T9" fmla="*/ 1 h 170"/>
                <a:gd name="T10" fmla="*/ 1 w 110"/>
                <a:gd name="T11" fmla="*/ 1 h 170"/>
                <a:gd name="T12" fmla="*/ 0 w 110"/>
                <a:gd name="T13" fmla="*/ 1 h 170"/>
                <a:gd name="T14" fmla="*/ 0 w 110"/>
                <a:gd name="T15" fmla="*/ 1 h 170"/>
                <a:gd name="T16" fmla="*/ 1 w 110"/>
                <a:gd name="T17" fmla="*/ 2 h 170"/>
                <a:gd name="T18" fmla="*/ 1 w 110"/>
                <a:gd name="T19" fmla="*/ 2 h 170"/>
                <a:gd name="T20" fmla="*/ 1 w 110"/>
                <a:gd name="T21" fmla="*/ 2 h 170"/>
                <a:gd name="T22" fmla="*/ 1 w 110"/>
                <a:gd name="T23" fmla="*/ 2 h 170"/>
                <a:gd name="T24" fmla="*/ 1 w 110"/>
                <a:gd name="T25" fmla="*/ 2 h 170"/>
                <a:gd name="T26" fmla="*/ 1 w 110"/>
                <a:gd name="T27" fmla="*/ 2 h 170"/>
                <a:gd name="T28" fmla="*/ 1 w 110"/>
                <a:gd name="T29" fmla="*/ 2 h 170"/>
                <a:gd name="T30" fmla="*/ 1 w 110"/>
                <a:gd name="T31" fmla="*/ 1 h 170"/>
                <a:gd name="T32" fmla="*/ 1 w 110"/>
                <a:gd name="T33" fmla="*/ 0 h 170"/>
                <a:gd name="T34" fmla="*/ 1 w 110"/>
                <a:gd name="T35" fmla="*/ 2 h 170"/>
                <a:gd name="T36" fmla="*/ 1 w 110"/>
                <a:gd name="T37" fmla="*/ 2 h 170"/>
                <a:gd name="T38" fmla="*/ 1 w 110"/>
                <a:gd name="T39" fmla="*/ 2 h 170"/>
                <a:gd name="T40" fmla="*/ 1 w 110"/>
                <a:gd name="T41" fmla="*/ 2 h 170"/>
                <a:gd name="T42" fmla="*/ 0 w 110"/>
                <a:gd name="T43" fmla="*/ 2 h 170"/>
                <a:gd name="T44" fmla="*/ 0 w 110"/>
                <a:gd name="T45" fmla="*/ 2 h 170"/>
                <a:gd name="T46" fmla="*/ 0 w 110"/>
                <a:gd name="T47" fmla="*/ 2 h 170"/>
                <a:gd name="T48" fmla="*/ 0 w 110"/>
                <a:gd name="T49" fmla="*/ 2 h 170"/>
                <a:gd name="T50" fmla="*/ 0 w 110"/>
                <a:gd name="T51" fmla="*/ 2 h 170"/>
                <a:gd name="T52" fmla="*/ 0 w 110"/>
                <a:gd name="T53" fmla="*/ 2 h 170"/>
                <a:gd name="T54" fmla="*/ 0 w 110"/>
                <a:gd name="T55" fmla="*/ 1 h 170"/>
                <a:gd name="T56" fmla="*/ 0 w 110"/>
                <a:gd name="T57" fmla="*/ 1 h 170"/>
                <a:gd name="T58" fmla="*/ 0 w 110"/>
                <a:gd name="T59" fmla="*/ 1 h 170"/>
                <a:gd name="T60" fmla="*/ 0 w 110"/>
                <a:gd name="T61" fmla="*/ 1 h 170"/>
                <a:gd name="T62" fmla="*/ 0 w 110"/>
                <a:gd name="T63" fmla="*/ 1 h 170"/>
                <a:gd name="T64" fmla="*/ 0 w 110"/>
                <a:gd name="T65" fmla="*/ 1 h 170"/>
                <a:gd name="T66" fmla="*/ 0 w 110"/>
                <a:gd name="T67" fmla="*/ 1 h 170"/>
                <a:gd name="T68" fmla="*/ 1 w 110"/>
                <a:gd name="T69" fmla="*/ 1 h 170"/>
                <a:gd name="T70" fmla="*/ 1 w 110"/>
                <a:gd name="T71" fmla="*/ 1 h 170"/>
                <a:gd name="T72" fmla="*/ 1 w 110"/>
                <a:gd name="T73" fmla="*/ 1 h 170"/>
                <a:gd name="T74" fmla="*/ 1 w 110"/>
                <a:gd name="T75" fmla="*/ 0 h 17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10"/>
                <a:gd name="T115" fmla="*/ 0 h 170"/>
                <a:gd name="T116" fmla="*/ 110 w 110"/>
                <a:gd name="T117" fmla="*/ 170 h 170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10" h="170">
                  <a:moveTo>
                    <a:pt x="73" y="86"/>
                  </a:moveTo>
                  <a:lnTo>
                    <a:pt x="73" y="86"/>
                  </a:lnTo>
                  <a:lnTo>
                    <a:pt x="70" y="82"/>
                  </a:lnTo>
                  <a:lnTo>
                    <a:pt x="66" y="79"/>
                  </a:lnTo>
                  <a:lnTo>
                    <a:pt x="61" y="77"/>
                  </a:lnTo>
                  <a:lnTo>
                    <a:pt x="57" y="76"/>
                  </a:lnTo>
                  <a:lnTo>
                    <a:pt x="52" y="77"/>
                  </a:lnTo>
                  <a:lnTo>
                    <a:pt x="48" y="79"/>
                  </a:lnTo>
                  <a:lnTo>
                    <a:pt x="44" y="83"/>
                  </a:lnTo>
                  <a:lnTo>
                    <a:pt x="41" y="90"/>
                  </a:lnTo>
                  <a:lnTo>
                    <a:pt x="40" y="98"/>
                  </a:lnTo>
                  <a:lnTo>
                    <a:pt x="39" y="109"/>
                  </a:lnTo>
                  <a:lnTo>
                    <a:pt x="39" y="117"/>
                  </a:lnTo>
                  <a:lnTo>
                    <a:pt x="40" y="125"/>
                  </a:lnTo>
                  <a:lnTo>
                    <a:pt x="42" y="131"/>
                  </a:lnTo>
                  <a:lnTo>
                    <a:pt x="46" y="136"/>
                  </a:lnTo>
                  <a:lnTo>
                    <a:pt x="48" y="140"/>
                  </a:lnTo>
                  <a:lnTo>
                    <a:pt x="51" y="142"/>
                  </a:lnTo>
                  <a:lnTo>
                    <a:pt x="54" y="144"/>
                  </a:lnTo>
                  <a:lnTo>
                    <a:pt x="57" y="144"/>
                  </a:lnTo>
                  <a:lnTo>
                    <a:pt x="61" y="143"/>
                  </a:lnTo>
                  <a:lnTo>
                    <a:pt x="66" y="141"/>
                  </a:lnTo>
                  <a:lnTo>
                    <a:pt x="70" y="137"/>
                  </a:lnTo>
                  <a:lnTo>
                    <a:pt x="73" y="133"/>
                  </a:lnTo>
                  <a:lnTo>
                    <a:pt x="73" y="129"/>
                  </a:lnTo>
                  <a:lnTo>
                    <a:pt x="73" y="121"/>
                  </a:lnTo>
                  <a:lnTo>
                    <a:pt x="73" y="118"/>
                  </a:lnTo>
                  <a:lnTo>
                    <a:pt x="73" y="86"/>
                  </a:lnTo>
                  <a:close/>
                  <a:moveTo>
                    <a:pt x="110" y="0"/>
                  </a:moveTo>
                  <a:lnTo>
                    <a:pt x="110" y="167"/>
                  </a:lnTo>
                  <a:lnTo>
                    <a:pt x="77" y="167"/>
                  </a:lnTo>
                  <a:lnTo>
                    <a:pt x="76" y="155"/>
                  </a:lnTo>
                  <a:lnTo>
                    <a:pt x="69" y="162"/>
                  </a:lnTo>
                  <a:lnTo>
                    <a:pt x="61" y="167"/>
                  </a:lnTo>
                  <a:lnTo>
                    <a:pt x="53" y="170"/>
                  </a:lnTo>
                  <a:lnTo>
                    <a:pt x="44" y="170"/>
                  </a:lnTo>
                  <a:lnTo>
                    <a:pt x="39" y="170"/>
                  </a:lnTo>
                  <a:lnTo>
                    <a:pt x="34" y="169"/>
                  </a:lnTo>
                  <a:lnTo>
                    <a:pt x="29" y="168"/>
                  </a:lnTo>
                  <a:lnTo>
                    <a:pt x="24" y="165"/>
                  </a:lnTo>
                  <a:lnTo>
                    <a:pt x="20" y="163"/>
                  </a:lnTo>
                  <a:lnTo>
                    <a:pt x="16" y="159"/>
                  </a:lnTo>
                  <a:lnTo>
                    <a:pt x="13" y="154"/>
                  </a:lnTo>
                  <a:lnTo>
                    <a:pt x="8" y="149"/>
                  </a:lnTo>
                  <a:lnTo>
                    <a:pt x="5" y="141"/>
                  </a:lnTo>
                  <a:lnTo>
                    <a:pt x="2" y="131"/>
                  </a:lnTo>
                  <a:lnTo>
                    <a:pt x="0" y="120"/>
                  </a:lnTo>
                  <a:lnTo>
                    <a:pt x="0" y="109"/>
                  </a:lnTo>
                  <a:lnTo>
                    <a:pt x="0" y="96"/>
                  </a:lnTo>
                  <a:lnTo>
                    <a:pt x="2" y="84"/>
                  </a:lnTo>
                  <a:lnTo>
                    <a:pt x="5" y="75"/>
                  </a:lnTo>
                  <a:lnTo>
                    <a:pt x="10" y="66"/>
                  </a:lnTo>
                  <a:lnTo>
                    <a:pt x="17" y="58"/>
                  </a:lnTo>
                  <a:lnTo>
                    <a:pt x="25" y="51"/>
                  </a:lnTo>
                  <a:lnTo>
                    <a:pt x="30" y="48"/>
                  </a:lnTo>
                  <a:lnTo>
                    <a:pt x="35" y="47"/>
                  </a:lnTo>
                  <a:lnTo>
                    <a:pt x="39" y="46"/>
                  </a:lnTo>
                  <a:lnTo>
                    <a:pt x="44" y="46"/>
                  </a:lnTo>
                  <a:lnTo>
                    <a:pt x="52" y="46"/>
                  </a:lnTo>
                  <a:lnTo>
                    <a:pt x="59" y="49"/>
                  </a:lnTo>
                  <a:lnTo>
                    <a:pt x="67" y="55"/>
                  </a:lnTo>
                  <a:lnTo>
                    <a:pt x="73" y="61"/>
                  </a:lnTo>
                  <a:lnTo>
                    <a:pt x="73" y="0"/>
                  </a:lnTo>
                  <a:lnTo>
                    <a:pt x="11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2071" name="AutoShape 22"/>
            <p:cNvSpPr>
              <a:spLocks noChangeArrowheads="1"/>
            </p:cNvSpPr>
            <p:nvPr/>
          </p:nvSpPr>
          <p:spPr bwMode="auto">
            <a:xfrm>
              <a:off x="776" y="4113"/>
              <a:ext cx="36" cy="42"/>
            </a:xfrm>
            <a:custGeom>
              <a:avLst/>
              <a:gdLst>
                <a:gd name="T0" fmla="*/ 1 w 109"/>
                <a:gd name="T1" fmla="*/ 1 h 124"/>
                <a:gd name="T2" fmla="*/ 1 w 109"/>
                <a:gd name="T3" fmla="*/ 1 h 124"/>
                <a:gd name="T4" fmla="*/ 1 w 109"/>
                <a:gd name="T5" fmla="*/ 0 h 124"/>
                <a:gd name="T6" fmla="*/ 1 w 109"/>
                <a:gd name="T7" fmla="*/ 0 h 124"/>
                <a:gd name="T8" fmla="*/ 1 w 109"/>
                <a:gd name="T9" fmla="*/ 0 h 124"/>
                <a:gd name="T10" fmla="*/ 1 w 109"/>
                <a:gd name="T11" fmla="*/ 0 h 124"/>
                <a:gd name="T12" fmla="*/ 1 w 109"/>
                <a:gd name="T13" fmla="*/ 0 h 124"/>
                <a:gd name="T14" fmla="*/ 1 w 109"/>
                <a:gd name="T15" fmla="*/ 0 h 124"/>
                <a:gd name="T16" fmla="*/ 0 w 109"/>
                <a:gd name="T17" fmla="*/ 1 h 124"/>
                <a:gd name="T18" fmla="*/ 1 w 109"/>
                <a:gd name="T19" fmla="*/ 1 h 124"/>
                <a:gd name="T20" fmla="*/ 1 w 109"/>
                <a:gd name="T21" fmla="*/ 1 h 124"/>
                <a:gd name="T22" fmla="*/ 1 w 109"/>
                <a:gd name="T23" fmla="*/ 1 h 124"/>
                <a:gd name="T24" fmla="*/ 1 w 109"/>
                <a:gd name="T25" fmla="*/ 1 h 124"/>
                <a:gd name="T26" fmla="*/ 1 w 109"/>
                <a:gd name="T27" fmla="*/ 2 h 124"/>
                <a:gd name="T28" fmla="*/ 1 w 109"/>
                <a:gd name="T29" fmla="*/ 2 h 124"/>
                <a:gd name="T30" fmla="*/ 1 w 109"/>
                <a:gd name="T31" fmla="*/ 2 h 124"/>
                <a:gd name="T32" fmla="*/ 0 w 109"/>
                <a:gd name="T33" fmla="*/ 2 h 124"/>
                <a:gd name="T34" fmla="*/ 0 w 109"/>
                <a:gd name="T35" fmla="*/ 1 h 124"/>
                <a:gd name="T36" fmla="*/ 0 w 109"/>
                <a:gd name="T37" fmla="*/ 1 h 124"/>
                <a:gd name="T38" fmla="*/ 0 w 109"/>
                <a:gd name="T39" fmla="*/ 1 h 124"/>
                <a:gd name="T40" fmla="*/ 0 w 109"/>
                <a:gd name="T41" fmla="*/ 1 h 124"/>
                <a:gd name="T42" fmla="*/ 0 w 109"/>
                <a:gd name="T43" fmla="*/ 1 h 124"/>
                <a:gd name="T44" fmla="*/ 0 w 109"/>
                <a:gd name="T45" fmla="*/ 0 h 124"/>
                <a:gd name="T46" fmla="*/ 0 w 109"/>
                <a:gd name="T47" fmla="*/ 0 h 124"/>
                <a:gd name="T48" fmla="*/ 0 w 109"/>
                <a:gd name="T49" fmla="*/ 0 h 124"/>
                <a:gd name="T50" fmla="*/ 0 w 109"/>
                <a:gd name="T51" fmla="*/ 0 h 124"/>
                <a:gd name="T52" fmla="*/ 0 w 109"/>
                <a:gd name="T53" fmla="*/ 0 h 124"/>
                <a:gd name="T54" fmla="*/ 1 w 109"/>
                <a:gd name="T55" fmla="*/ 0 h 124"/>
                <a:gd name="T56" fmla="*/ 1 w 109"/>
                <a:gd name="T57" fmla="*/ 0 h 124"/>
                <a:gd name="T58" fmla="*/ 1 w 109"/>
                <a:gd name="T59" fmla="*/ 0 h 124"/>
                <a:gd name="T60" fmla="*/ 1 w 109"/>
                <a:gd name="T61" fmla="*/ 0 h 124"/>
                <a:gd name="T62" fmla="*/ 1 w 109"/>
                <a:gd name="T63" fmla="*/ 0 h 124"/>
                <a:gd name="T64" fmla="*/ 1 w 109"/>
                <a:gd name="T65" fmla="*/ 1 h 124"/>
                <a:gd name="T66" fmla="*/ 1 w 109"/>
                <a:gd name="T67" fmla="*/ 1 h 124"/>
                <a:gd name="T68" fmla="*/ 0 w 109"/>
                <a:gd name="T69" fmla="*/ 1 h 124"/>
                <a:gd name="T70" fmla="*/ 1 w 109"/>
                <a:gd name="T71" fmla="*/ 1 h 124"/>
                <a:gd name="T72" fmla="*/ 1 w 109"/>
                <a:gd name="T73" fmla="*/ 1 h 124"/>
                <a:gd name="T74" fmla="*/ 1 w 109"/>
                <a:gd name="T75" fmla="*/ 1 h 124"/>
                <a:gd name="T76" fmla="*/ 1 w 109"/>
                <a:gd name="T77" fmla="*/ 1 h 124"/>
                <a:gd name="T78" fmla="*/ 1 w 109"/>
                <a:gd name="T79" fmla="*/ 1 h 124"/>
                <a:gd name="T80" fmla="*/ 1 w 109"/>
                <a:gd name="T81" fmla="*/ 1 h 124"/>
                <a:gd name="T82" fmla="*/ 1 w 109"/>
                <a:gd name="T83" fmla="*/ 1 h 12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09"/>
                <a:gd name="T127" fmla="*/ 0 h 124"/>
                <a:gd name="T128" fmla="*/ 109 w 109"/>
                <a:gd name="T129" fmla="*/ 124 h 12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09" h="124">
                  <a:moveTo>
                    <a:pt x="39" y="50"/>
                  </a:moveTo>
                  <a:lnTo>
                    <a:pt x="74" y="50"/>
                  </a:lnTo>
                  <a:lnTo>
                    <a:pt x="73" y="43"/>
                  </a:lnTo>
                  <a:lnTo>
                    <a:pt x="71" y="36"/>
                  </a:lnTo>
                  <a:lnTo>
                    <a:pt x="69" y="32"/>
                  </a:lnTo>
                  <a:lnTo>
                    <a:pt x="66" y="29"/>
                  </a:lnTo>
                  <a:lnTo>
                    <a:pt x="61" y="28"/>
                  </a:lnTo>
                  <a:lnTo>
                    <a:pt x="56" y="27"/>
                  </a:lnTo>
                  <a:lnTo>
                    <a:pt x="52" y="28"/>
                  </a:lnTo>
                  <a:lnTo>
                    <a:pt x="48" y="30"/>
                  </a:lnTo>
                  <a:lnTo>
                    <a:pt x="44" y="33"/>
                  </a:lnTo>
                  <a:lnTo>
                    <a:pt x="41" y="38"/>
                  </a:lnTo>
                  <a:lnTo>
                    <a:pt x="40" y="44"/>
                  </a:lnTo>
                  <a:lnTo>
                    <a:pt x="39" y="50"/>
                  </a:lnTo>
                  <a:close/>
                  <a:moveTo>
                    <a:pt x="74" y="84"/>
                  </a:moveTo>
                  <a:lnTo>
                    <a:pt x="109" y="87"/>
                  </a:lnTo>
                  <a:lnTo>
                    <a:pt x="106" y="96"/>
                  </a:lnTo>
                  <a:lnTo>
                    <a:pt x="102" y="103"/>
                  </a:lnTo>
                  <a:lnTo>
                    <a:pt x="98" y="111"/>
                  </a:lnTo>
                  <a:lnTo>
                    <a:pt x="91" y="116"/>
                  </a:lnTo>
                  <a:lnTo>
                    <a:pt x="84" y="119"/>
                  </a:lnTo>
                  <a:lnTo>
                    <a:pt x="76" y="122"/>
                  </a:lnTo>
                  <a:lnTo>
                    <a:pt x="67" y="124"/>
                  </a:lnTo>
                  <a:lnTo>
                    <a:pt x="56" y="124"/>
                  </a:lnTo>
                  <a:lnTo>
                    <a:pt x="42" y="123"/>
                  </a:lnTo>
                  <a:lnTo>
                    <a:pt x="36" y="122"/>
                  </a:lnTo>
                  <a:lnTo>
                    <a:pt x="30" y="120"/>
                  </a:lnTo>
                  <a:lnTo>
                    <a:pt x="25" y="118"/>
                  </a:lnTo>
                  <a:lnTo>
                    <a:pt x="20" y="115"/>
                  </a:lnTo>
                  <a:lnTo>
                    <a:pt x="16" y="112"/>
                  </a:lnTo>
                  <a:lnTo>
                    <a:pt x="12" y="107"/>
                  </a:lnTo>
                  <a:lnTo>
                    <a:pt x="7" y="98"/>
                  </a:lnTo>
                  <a:lnTo>
                    <a:pt x="3" y="88"/>
                  </a:lnTo>
                  <a:lnTo>
                    <a:pt x="0" y="77"/>
                  </a:lnTo>
                  <a:lnTo>
                    <a:pt x="0" y="64"/>
                  </a:lnTo>
                  <a:lnTo>
                    <a:pt x="0" y="51"/>
                  </a:lnTo>
                  <a:lnTo>
                    <a:pt x="3" y="38"/>
                  </a:lnTo>
                  <a:lnTo>
                    <a:pt x="6" y="29"/>
                  </a:lnTo>
                  <a:lnTo>
                    <a:pt x="12" y="19"/>
                  </a:lnTo>
                  <a:lnTo>
                    <a:pt x="17" y="14"/>
                  </a:lnTo>
                  <a:lnTo>
                    <a:pt x="21" y="11"/>
                  </a:lnTo>
                  <a:lnTo>
                    <a:pt x="26" y="6"/>
                  </a:lnTo>
                  <a:lnTo>
                    <a:pt x="33" y="4"/>
                  </a:lnTo>
                  <a:lnTo>
                    <a:pt x="43" y="1"/>
                  </a:lnTo>
                  <a:lnTo>
                    <a:pt x="56" y="0"/>
                  </a:lnTo>
                  <a:lnTo>
                    <a:pt x="67" y="0"/>
                  </a:lnTo>
                  <a:lnTo>
                    <a:pt x="77" y="3"/>
                  </a:lnTo>
                  <a:lnTo>
                    <a:pt x="86" y="7"/>
                  </a:lnTo>
                  <a:lnTo>
                    <a:pt x="93" y="14"/>
                  </a:lnTo>
                  <a:lnTo>
                    <a:pt x="99" y="20"/>
                  </a:lnTo>
                  <a:lnTo>
                    <a:pt x="103" y="28"/>
                  </a:lnTo>
                  <a:lnTo>
                    <a:pt x="106" y="35"/>
                  </a:lnTo>
                  <a:lnTo>
                    <a:pt x="107" y="44"/>
                  </a:lnTo>
                  <a:lnTo>
                    <a:pt x="109" y="70"/>
                  </a:lnTo>
                  <a:lnTo>
                    <a:pt x="39" y="70"/>
                  </a:lnTo>
                  <a:lnTo>
                    <a:pt x="40" y="80"/>
                  </a:lnTo>
                  <a:lnTo>
                    <a:pt x="41" y="86"/>
                  </a:lnTo>
                  <a:lnTo>
                    <a:pt x="43" y="91"/>
                  </a:lnTo>
                  <a:lnTo>
                    <a:pt x="48" y="96"/>
                  </a:lnTo>
                  <a:lnTo>
                    <a:pt x="52" y="97"/>
                  </a:lnTo>
                  <a:lnTo>
                    <a:pt x="57" y="98"/>
                  </a:lnTo>
                  <a:lnTo>
                    <a:pt x="63" y="97"/>
                  </a:lnTo>
                  <a:lnTo>
                    <a:pt x="68" y="95"/>
                  </a:lnTo>
                  <a:lnTo>
                    <a:pt x="72" y="90"/>
                  </a:lnTo>
                  <a:lnTo>
                    <a:pt x="74" y="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2072" name="AutoShape 23"/>
            <p:cNvSpPr>
              <a:spLocks noChangeArrowheads="1"/>
            </p:cNvSpPr>
            <p:nvPr/>
          </p:nvSpPr>
          <p:spPr bwMode="auto">
            <a:xfrm>
              <a:off x="839" y="4098"/>
              <a:ext cx="37" cy="57"/>
            </a:xfrm>
            <a:custGeom>
              <a:avLst/>
              <a:gdLst>
                <a:gd name="T0" fmla="*/ 1 w 111"/>
                <a:gd name="T1" fmla="*/ 1 h 171"/>
                <a:gd name="T2" fmla="*/ 1 w 111"/>
                <a:gd name="T3" fmla="*/ 1 h 171"/>
                <a:gd name="T4" fmla="*/ 1 w 111"/>
                <a:gd name="T5" fmla="*/ 1 h 171"/>
                <a:gd name="T6" fmla="*/ 1 w 111"/>
                <a:gd name="T7" fmla="*/ 1 h 171"/>
                <a:gd name="T8" fmla="*/ 1 w 111"/>
                <a:gd name="T9" fmla="*/ 1 h 171"/>
                <a:gd name="T10" fmla="*/ 1 w 111"/>
                <a:gd name="T11" fmla="*/ 1 h 171"/>
                <a:gd name="T12" fmla="*/ 0 w 111"/>
                <a:gd name="T13" fmla="*/ 1 h 171"/>
                <a:gd name="T14" fmla="*/ 0 w 111"/>
                <a:gd name="T15" fmla="*/ 1 h 171"/>
                <a:gd name="T16" fmla="*/ 1 w 111"/>
                <a:gd name="T17" fmla="*/ 2 h 171"/>
                <a:gd name="T18" fmla="*/ 1 w 111"/>
                <a:gd name="T19" fmla="*/ 2 h 171"/>
                <a:gd name="T20" fmla="*/ 1 w 111"/>
                <a:gd name="T21" fmla="*/ 2 h 171"/>
                <a:gd name="T22" fmla="*/ 1 w 111"/>
                <a:gd name="T23" fmla="*/ 2 h 171"/>
                <a:gd name="T24" fmla="*/ 1 w 111"/>
                <a:gd name="T25" fmla="*/ 2 h 171"/>
                <a:gd name="T26" fmla="*/ 1 w 111"/>
                <a:gd name="T27" fmla="*/ 2 h 171"/>
                <a:gd name="T28" fmla="*/ 1 w 111"/>
                <a:gd name="T29" fmla="*/ 2 h 171"/>
                <a:gd name="T30" fmla="*/ 1 w 111"/>
                <a:gd name="T31" fmla="*/ 1 h 171"/>
                <a:gd name="T32" fmla="*/ 1 w 111"/>
                <a:gd name="T33" fmla="*/ 0 h 171"/>
                <a:gd name="T34" fmla="*/ 1 w 111"/>
                <a:gd name="T35" fmla="*/ 2 h 171"/>
                <a:gd name="T36" fmla="*/ 1 w 111"/>
                <a:gd name="T37" fmla="*/ 2 h 171"/>
                <a:gd name="T38" fmla="*/ 1 w 111"/>
                <a:gd name="T39" fmla="*/ 2 h 171"/>
                <a:gd name="T40" fmla="*/ 1 w 111"/>
                <a:gd name="T41" fmla="*/ 2 h 171"/>
                <a:gd name="T42" fmla="*/ 0 w 111"/>
                <a:gd name="T43" fmla="*/ 2 h 171"/>
                <a:gd name="T44" fmla="*/ 0 w 111"/>
                <a:gd name="T45" fmla="*/ 2 h 171"/>
                <a:gd name="T46" fmla="*/ 0 w 111"/>
                <a:gd name="T47" fmla="*/ 2 h 171"/>
                <a:gd name="T48" fmla="*/ 0 w 111"/>
                <a:gd name="T49" fmla="*/ 2 h 171"/>
                <a:gd name="T50" fmla="*/ 0 w 111"/>
                <a:gd name="T51" fmla="*/ 2 h 171"/>
                <a:gd name="T52" fmla="*/ 0 w 111"/>
                <a:gd name="T53" fmla="*/ 2 h 171"/>
                <a:gd name="T54" fmla="*/ 0 w 111"/>
                <a:gd name="T55" fmla="*/ 1 h 171"/>
                <a:gd name="T56" fmla="*/ 0 w 111"/>
                <a:gd name="T57" fmla="*/ 1 h 171"/>
                <a:gd name="T58" fmla="*/ 0 w 111"/>
                <a:gd name="T59" fmla="*/ 1 h 171"/>
                <a:gd name="T60" fmla="*/ 0 w 111"/>
                <a:gd name="T61" fmla="*/ 1 h 171"/>
                <a:gd name="T62" fmla="*/ 0 w 111"/>
                <a:gd name="T63" fmla="*/ 1 h 171"/>
                <a:gd name="T64" fmla="*/ 0 w 111"/>
                <a:gd name="T65" fmla="*/ 1 h 171"/>
                <a:gd name="T66" fmla="*/ 0 w 111"/>
                <a:gd name="T67" fmla="*/ 1 h 171"/>
                <a:gd name="T68" fmla="*/ 1 w 111"/>
                <a:gd name="T69" fmla="*/ 1 h 171"/>
                <a:gd name="T70" fmla="*/ 1 w 111"/>
                <a:gd name="T71" fmla="*/ 1 h 171"/>
                <a:gd name="T72" fmla="*/ 1 w 111"/>
                <a:gd name="T73" fmla="*/ 1 h 171"/>
                <a:gd name="T74" fmla="*/ 1 w 111"/>
                <a:gd name="T75" fmla="*/ 0 h 17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11"/>
                <a:gd name="T115" fmla="*/ 0 h 171"/>
                <a:gd name="T116" fmla="*/ 111 w 111"/>
                <a:gd name="T117" fmla="*/ 171 h 17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11" h="171">
                  <a:moveTo>
                    <a:pt x="73" y="86"/>
                  </a:moveTo>
                  <a:lnTo>
                    <a:pt x="73" y="86"/>
                  </a:lnTo>
                  <a:lnTo>
                    <a:pt x="70" y="82"/>
                  </a:lnTo>
                  <a:lnTo>
                    <a:pt x="66" y="79"/>
                  </a:lnTo>
                  <a:lnTo>
                    <a:pt x="62" y="77"/>
                  </a:lnTo>
                  <a:lnTo>
                    <a:pt x="57" y="76"/>
                  </a:lnTo>
                  <a:lnTo>
                    <a:pt x="52" y="77"/>
                  </a:lnTo>
                  <a:lnTo>
                    <a:pt x="48" y="79"/>
                  </a:lnTo>
                  <a:lnTo>
                    <a:pt x="45" y="83"/>
                  </a:lnTo>
                  <a:lnTo>
                    <a:pt x="41" y="90"/>
                  </a:lnTo>
                  <a:lnTo>
                    <a:pt x="40" y="98"/>
                  </a:lnTo>
                  <a:lnTo>
                    <a:pt x="39" y="109"/>
                  </a:lnTo>
                  <a:lnTo>
                    <a:pt x="39" y="117"/>
                  </a:lnTo>
                  <a:lnTo>
                    <a:pt x="40" y="125"/>
                  </a:lnTo>
                  <a:lnTo>
                    <a:pt x="43" y="131"/>
                  </a:lnTo>
                  <a:lnTo>
                    <a:pt x="46" y="136"/>
                  </a:lnTo>
                  <a:lnTo>
                    <a:pt x="48" y="140"/>
                  </a:lnTo>
                  <a:lnTo>
                    <a:pt x="51" y="142"/>
                  </a:lnTo>
                  <a:lnTo>
                    <a:pt x="54" y="144"/>
                  </a:lnTo>
                  <a:lnTo>
                    <a:pt x="57" y="144"/>
                  </a:lnTo>
                  <a:lnTo>
                    <a:pt x="62" y="143"/>
                  </a:lnTo>
                  <a:lnTo>
                    <a:pt x="66" y="141"/>
                  </a:lnTo>
                  <a:lnTo>
                    <a:pt x="70" y="137"/>
                  </a:lnTo>
                  <a:lnTo>
                    <a:pt x="73" y="133"/>
                  </a:lnTo>
                  <a:lnTo>
                    <a:pt x="73" y="129"/>
                  </a:lnTo>
                  <a:lnTo>
                    <a:pt x="73" y="121"/>
                  </a:lnTo>
                  <a:lnTo>
                    <a:pt x="73" y="118"/>
                  </a:lnTo>
                  <a:lnTo>
                    <a:pt x="73" y="86"/>
                  </a:lnTo>
                  <a:close/>
                  <a:moveTo>
                    <a:pt x="111" y="0"/>
                  </a:moveTo>
                  <a:lnTo>
                    <a:pt x="111" y="167"/>
                  </a:lnTo>
                  <a:lnTo>
                    <a:pt x="79" y="167"/>
                  </a:lnTo>
                  <a:lnTo>
                    <a:pt x="77" y="155"/>
                  </a:lnTo>
                  <a:lnTo>
                    <a:pt x="69" y="162"/>
                  </a:lnTo>
                  <a:lnTo>
                    <a:pt x="62" y="167"/>
                  </a:lnTo>
                  <a:lnTo>
                    <a:pt x="53" y="170"/>
                  </a:lnTo>
                  <a:lnTo>
                    <a:pt x="45" y="171"/>
                  </a:lnTo>
                  <a:lnTo>
                    <a:pt x="39" y="170"/>
                  </a:lnTo>
                  <a:lnTo>
                    <a:pt x="34" y="169"/>
                  </a:lnTo>
                  <a:lnTo>
                    <a:pt x="29" y="168"/>
                  </a:lnTo>
                  <a:lnTo>
                    <a:pt x="24" y="165"/>
                  </a:lnTo>
                  <a:lnTo>
                    <a:pt x="20" y="163"/>
                  </a:lnTo>
                  <a:lnTo>
                    <a:pt x="16" y="159"/>
                  </a:lnTo>
                  <a:lnTo>
                    <a:pt x="13" y="154"/>
                  </a:lnTo>
                  <a:lnTo>
                    <a:pt x="10" y="149"/>
                  </a:lnTo>
                  <a:lnTo>
                    <a:pt x="5" y="141"/>
                  </a:lnTo>
                  <a:lnTo>
                    <a:pt x="2" y="131"/>
                  </a:lnTo>
                  <a:lnTo>
                    <a:pt x="0" y="120"/>
                  </a:lnTo>
                  <a:lnTo>
                    <a:pt x="0" y="109"/>
                  </a:lnTo>
                  <a:lnTo>
                    <a:pt x="1" y="96"/>
                  </a:lnTo>
                  <a:lnTo>
                    <a:pt x="2" y="84"/>
                  </a:lnTo>
                  <a:lnTo>
                    <a:pt x="5" y="75"/>
                  </a:lnTo>
                  <a:lnTo>
                    <a:pt x="11" y="66"/>
                  </a:lnTo>
                  <a:lnTo>
                    <a:pt x="17" y="58"/>
                  </a:lnTo>
                  <a:lnTo>
                    <a:pt x="26" y="51"/>
                  </a:lnTo>
                  <a:lnTo>
                    <a:pt x="30" y="48"/>
                  </a:lnTo>
                  <a:lnTo>
                    <a:pt x="35" y="47"/>
                  </a:lnTo>
                  <a:lnTo>
                    <a:pt x="39" y="46"/>
                  </a:lnTo>
                  <a:lnTo>
                    <a:pt x="45" y="46"/>
                  </a:lnTo>
                  <a:lnTo>
                    <a:pt x="52" y="46"/>
                  </a:lnTo>
                  <a:lnTo>
                    <a:pt x="60" y="49"/>
                  </a:lnTo>
                  <a:lnTo>
                    <a:pt x="67" y="55"/>
                  </a:lnTo>
                  <a:lnTo>
                    <a:pt x="73" y="61"/>
                  </a:lnTo>
                  <a:lnTo>
                    <a:pt x="73" y="0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2073" name="AutoShape 24"/>
            <p:cNvSpPr>
              <a:spLocks noChangeArrowheads="1"/>
            </p:cNvSpPr>
            <p:nvPr/>
          </p:nvSpPr>
          <p:spPr bwMode="auto">
            <a:xfrm>
              <a:off x="882" y="4113"/>
              <a:ext cx="38" cy="42"/>
            </a:xfrm>
            <a:custGeom>
              <a:avLst/>
              <a:gdLst>
                <a:gd name="T0" fmla="*/ 1 w 114"/>
                <a:gd name="T1" fmla="*/ 0 h 125"/>
                <a:gd name="T2" fmla="*/ 1 w 114"/>
                <a:gd name="T3" fmla="*/ 0 h 125"/>
                <a:gd name="T4" fmla="*/ 1 w 114"/>
                <a:gd name="T5" fmla="*/ 0 h 125"/>
                <a:gd name="T6" fmla="*/ 0 w 114"/>
                <a:gd name="T7" fmla="*/ 1 h 125"/>
                <a:gd name="T8" fmla="*/ 0 w 114"/>
                <a:gd name="T9" fmla="*/ 1 h 125"/>
                <a:gd name="T10" fmla="*/ 1 w 114"/>
                <a:gd name="T11" fmla="*/ 1 h 125"/>
                <a:gd name="T12" fmla="*/ 1 w 114"/>
                <a:gd name="T13" fmla="*/ 1 h 125"/>
                <a:gd name="T14" fmla="*/ 1 w 114"/>
                <a:gd name="T15" fmla="*/ 1 h 125"/>
                <a:gd name="T16" fmla="*/ 1 w 114"/>
                <a:gd name="T17" fmla="*/ 1 h 125"/>
                <a:gd name="T18" fmla="*/ 1 w 114"/>
                <a:gd name="T19" fmla="*/ 1 h 125"/>
                <a:gd name="T20" fmla="*/ 1 w 114"/>
                <a:gd name="T21" fmla="*/ 1 h 125"/>
                <a:gd name="T22" fmla="*/ 1 w 114"/>
                <a:gd name="T23" fmla="*/ 1 h 125"/>
                <a:gd name="T24" fmla="*/ 1 w 114"/>
                <a:gd name="T25" fmla="*/ 1 h 125"/>
                <a:gd name="T26" fmla="*/ 1 w 114"/>
                <a:gd name="T27" fmla="*/ 1 h 125"/>
                <a:gd name="T28" fmla="*/ 1 w 114"/>
                <a:gd name="T29" fmla="*/ 0 h 125"/>
                <a:gd name="T30" fmla="*/ 1 w 114"/>
                <a:gd name="T31" fmla="*/ 0 h 125"/>
                <a:gd name="T32" fmla="*/ 1 w 114"/>
                <a:gd name="T33" fmla="*/ 0 h 125"/>
                <a:gd name="T34" fmla="*/ 1 w 114"/>
                <a:gd name="T35" fmla="*/ 0 h 125"/>
                <a:gd name="T36" fmla="*/ 1 w 114"/>
                <a:gd name="T37" fmla="*/ 0 h 125"/>
                <a:gd name="T38" fmla="*/ 1 w 114"/>
                <a:gd name="T39" fmla="*/ 0 h 125"/>
                <a:gd name="T40" fmla="*/ 1 w 114"/>
                <a:gd name="T41" fmla="*/ 0 h 125"/>
                <a:gd name="T42" fmla="*/ 1 w 114"/>
                <a:gd name="T43" fmla="*/ 0 h 125"/>
                <a:gd name="T44" fmla="*/ 1 w 114"/>
                <a:gd name="T45" fmla="*/ 0 h 125"/>
                <a:gd name="T46" fmla="*/ 1 w 114"/>
                <a:gd name="T47" fmla="*/ 0 h 125"/>
                <a:gd name="T48" fmla="*/ 1 w 114"/>
                <a:gd name="T49" fmla="*/ 1 h 125"/>
                <a:gd name="T50" fmla="*/ 1 w 114"/>
                <a:gd name="T51" fmla="*/ 1 h 125"/>
                <a:gd name="T52" fmla="*/ 1 w 114"/>
                <a:gd name="T53" fmla="*/ 1 h 125"/>
                <a:gd name="T54" fmla="*/ 1 w 114"/>
                <a:gd name="T55" fmla="*/ 1 h 125"/>
                <a:gd name="T56" fmla="*/ 1 w 114"/>
                <a:gd name="T57" fmla="*/ 1 h 125"/>
                <a:gd name="T58" fmla="*/ 1 w 114"/>
                <a:gd name="T59" fmla="*/ 2 h 125"/>
                <a:gd name="T60" fmla="*/ 1 w 114"/>
                <a:gd name="T61" fmla="*/ 2 h 125"/>
                <a:gd name="T62" fmla="*/ 1 w 114"/>
                <a:gd name="T63" fmla="*/ 2 h 125"/>
                <a:gd name="T64" fmla="*/ 0 w 114"/>
                <a:gd name="T65" fmla="*/ 2 h 125"/>
                <a:gd name="T66" fmla="*/ 0 w 114"/>
                <a:gd name="T67" fmla="*/ 1 h 125"/>
                <a:gd name="T68" fmla="*/ 0 w 114"/>
                <a:gd name="T69" fmla="*/ 1 h 125"/>
                <a:gd name="T70" fmla="*/ 0 w 114"/>
                <a:gd name="T71" fmla="*/ 1 h 125"/>
                <a:gd name="T72" fmla="*/ 0 w 114"/>
                <a:gd name="T73" fmla="*/ 1 h 125"/>
                <a:gd name="T74" fmla="*/ 0 w 114"/>
                <a:gd name="T75" fmla="*/ 1 h 125"/>
                <a:gd name="T76" fmla="*/ 0 w 114"/>
                <a:gd name="T77" fmla="*/ 1 h 125"/>
                <a:gd name="T78" fmla="*/ 0 w 114"/>
                <a:gd name="T79" fmla="*/ 0 h 125"/>
                <a:gd name="T80" fmla="*/ 0 w 114"/>
                <a:gd name="T81" fmla="*/ 0 h 125"/>
                <a:gd name="T82" fmla="*/ 0 w 114"/>
                <a:gd name="T83" fmla="*/ 0 h 125"/>
                <a:gd name="T84" fmla="*/ 0 w 114"/>
                <a:gd name="T85" fmla="*/ 0 h 125"/>
                <a:gd name="T86" fmla="*/ 0 w 114"/>
                <a:gd name="T87" fmla="*/ 0 h 125"/>
                <a:gd name="T88" fmla="*/ 1 w 114"/>
                <a:gd name="T89" fmla="*/ 0 h 125"/>
                <a:gd name="T90" fmla="*/ 1 w 114"/>
                <a:gd name="T91" fmla="*/ 0 h 12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14"/>
                <a:gd name="T139" fmla="*/ 0 h 125"/>
                <a:gd name="T140" fmla="*/ 114 w 114"/>
                <a:gd name="T141" fmla="*/ 125 h 125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14" h="125">
                  <a:moveTo>
                    <a:pt x="56" y="27"/>
                  </a:moveTo>
                  <a:lnTo>
                    <a:pt x="56" y="27"/>
                  </a:lnTo>
                  <a:lnTo>
                    <a:pt x="52" y="28"/>
                  </a:lnTo>
                  <a:lnTo>
                    <a:pt x="49" y="29"/>
                  </a:lnTo>
                  <a:lnTo>
                    <a:pt x="46" y="32"/>
                  </a:lnTo>
                  <a:lnTo>
                    <a:pt x="43" y="35"/>
                  </a:lnTo>
                  <a:lnTo>
                    <a:pt x="41" y="40"/>
                  </a:lnTo>
                  <a:lnTo>
                    <a:pt x="40" y="46"/>
                  </a:lnTo>
                  <a:lnTo>
                    <a:pt x="39" y="62"/>
                  </a:lnTo>
                  <a:lnTo>
                    <a:pt x="40" y="77"/>
                  </a:lnTo>
                  <a:lnTo>
                    <a:pt x="41" y="83"/>
                  </a:lnTo>
                  <a:lnTo>
                    <a:pt x="42" y="87"/>
                  </a:lnTo>
                  <a:lnTo>
                    <a:pt x="46" y="91"/>
                  </a:lnTo>
                  <a:lnTo>
                    <a:pt x="49" y="96"/>
                  </a:lnTo>
                  <a:lnTo>
                    <a:pt x="52" y="97"/>
                  </a:lnTo>
                  <a:lnTo>
                    <a:pt x="56" y="98"/>
                  </a:lnTo>
                  <a:lnTo>
                    <a:pt x="62" y="97"/>
                  </a:lnTo>
                  <a:lnTo>
                    <a:pt x="66" y="94"/>
                  </a:lnTo>
                  <a:lnTo>
                    <a:pt x="70" y="89"/>
                  </a:lnTo>
                  <a:lnTo>
                    <a:pt x="72" y="83"/>
                  </a:lnTo>
                  <a:lnTo>
                    <a:pt x="73" y="72"/>
                  </a:lnTo>
                  <a:lnTo>
                    <a:pt x="74" y="58"/>
                  </a:lnTo>
                  <a:lnTo>
                    <a:pt x="74" y="51"/>
                  </a:lnTo>
                  <a:lnTo>
                    <a:pt x="73" y="45"/>
                  </a:lnTo>
                  <a:lnTo>
                    <a:pt x="72" y="39"/>
                  </a:lnTo>
                  <a:lnTo>
                    <a:pt x="70" y="35"/>
                  </a:lnTo>
                  <a:lnTo>
                    <a:pt x="67" y="31"/>
                  </a:lnTo>
                  <a:lnTo>
                    <a:pt x="64" y="29"/>
                  </a:lnTo>
                  <a:lnTo>
                    <a:pt x="60" y="28"/>
                  </a:lnTo>
                  <a:lnTo>
                    <a:pt x="56" y="27"/>
                  </a:lnTo>
                  <a:close/>
                  <a:moveTo>
                    <a:pt x="58" y="0"/>
                  </a:moveTo>
                  <a:lnTo>
                    <a:pt x="58" y="0"/>
                  </a:lnTo>
                  <a:lnTo>
                    <a:pt x="66" y="0"/>
                  </a:lnTo>
                  <a:lnTo>
                    <a:pt x="72" y="1"/>
                  </a:lnTo>
                  <a:lnTo>
                    <a:pt x="79" y="3"/>
                  </a:lnTo>
                  <a:lnTo>
                    <a:pt x="85" y="5"/>
                  </a:lnTo>
                  <a:lnTo>
                    <a:pt x="90" y="9"/>
                  </a:lnTo>
                  <a:lnTo>
                    <a:pt x="96" y="13"/>
                  </a:lnTo>
                  <a:lnTo>
                    <a:pt x="100" y="18"/>
                  </a:lnTo>
                  <a:lnTo>
                    <a:pt x="104" y="23"/>
                  </a:lnTo>
                  <a:lnTo>
                    <a:pt x="108" y="32"/>
                  </a:lnTo>
                  <a:lnTo>
                    <a:pt x="112" y="40"/>
                  </a:lnTo>
                  <a:lnTo>
                    <a:pt x="113" y="50"/>
                  </a:lnTo>
                  <a:lnTo>
                    <a:pt x="114" y="62"/>
                  </a:lnTo>
                  <a:lnTo>
                    <a:pt x="113" y="75"/>
                  </a:lnTo>
                  <a:lnTo>
                    <a:pt x="109" y="88"/>
                  </a:lnTo>
                  <a:lnTo>
                    <a:pt x="105" y="99"/>
                  </a:lnTo>
                  <a:lnTo>
                    <a:pt x="99" y="108"/>
                  </a:lnTo>
                  <a:lnTo>
                    <a:pt x="95" y="113"/>
                  </a:lnTo>
                  <a:lnTo>
                    <a:pt x="90" y="116"/>
                  </a:lnTo>
                  <a:lnTo>
                    <a:pt x="81" y="121"/>
                  </a:lnTo>
                  <a:lnTo>
                    <a:pt x="69" y="124"/>
                  </a:lnTo>
                  <a:lnTo>
                    <a:pt x="56" y="125"/>
                  </a:lnTo>
                  <a:lnTo>
                    <a:pt x="49" y="124"/>
                  </a:lnTo>
                  <a:lnTo>
                    <a:pt x="41" y="123"/>
                  </a:lnTo>
                  <a:lnTo>
                    <a:pt x="35" y="122"/>
                  </a:lnTo>
                  <a:lnTo>
                    <a:pt x="30" y="119"/>
                  </a:lnTo>
                  <a:lnTo>
                    <a:pt x="23" y="117"/>
                  </a:lnTo>
                  <a:lnTo>
                    <a:pt x="19" y="113"/>
                  </a:lnTo>
                  <a:lnTo>
                    <a:pt x="15" y="108"/>
                  </a:lnTo>
                  <a:lnTo>
                    <a:pt x="10" y="103"/>
                  </a:lnTo>
                  <a:lnTo>
                    <a:pt x="6" y="95"/>
                  </a:lnTo>
                  <a:lnTo>
                    <a:pt x="2" y="85"/>
                  </a:lnTo>
                  <a:lnTo>
                    <a:pt x="1" y="74"/>
                  </a:lnTo>
                  <a:lnTo>
                    <a:pt x="0" y="63"/>
                  </a:lnTo>
                  <a:lnTo>
                    <a:pt x="0" y="55"/>
                  </a:lnTo>
                  <a:lnTo>
                    <a:pt x="1" y="48"/>
                  </a:lnTo>
                  <a:lnTo>
                    <a:pt x="3" y="40"/>
                  </a:lnTo>
                  <a:lnTo>
                    <a:pt x="5" y="34"/>
                  </a:lnTo>
                  <a:lnTo>
                    <a:pt x="7" y="28"/>
                  </a:lnTo>
                  <a:lnTo>
                    <a:pt x="10" y="22"/>
                  </a:lnTo>
                  <a:lnTo>
                    <a:pt x="15" y="17"/>
                  </a:lnTo>
                  <a:lnTo>
                    <a:pt x="19" y="13"/>
                  </a:lnTo>
                  <a:lnTo>
                    <a:pt x="26" y="7"/>
                  </a:lnTo>
                  <a:lnTo>
                    <a:pt x="36" y="3"/>
                  </a:lnTo>
                  <a:lnTo>
                    <a:pt x="47" y="0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2074" name="AutoShape 25"/>
            <p:cNvSpPr>
              <a:spLocks noChangeArrowheads="1"/>
            </p:cNvSpPr>
            <p:nvPr/>
          </p:nvSpPr>
          <p:spPr bwMode="auto">
            <a:xfrm>
              <a:off x="949" y="4098"/>
              <a:ext cx="60" cy="56"/>
            </a:xfrm>
            <a:custGeom>
              <a:avLst/>
              <a:gdLst>
                <a:gd name="T0" fmla="*/ 2 w 180"/>
                <a:gd name="T1" fmla="*/ 0 h 167"/>
                <a:gd name="T2" fmla="*/ 2 w 180"/>
                <a:gd name="T3" fmla="*/ 2 h 167"/>
                <a:gd name="T4" fmla="*/ 2 w 180"/>
                <a:gd name="T5" fmla="*/ 2 h 167"/>
                <a:gd name="T6" fmla="*/ 2 w 180"/>
                <a:gd name="T7" fmla="*/ 1 h 167"/>
                <a:gd name="T8" fmla="*/ 2 w 180"/>
                <a:gd name="T9" fmla="*/ 1 h 167"/>
                <a:gd name="T10" fmla="*/ 2 w 180"/>
                <a:gd name="T11" fmla="*/ 1 h 167"/>
                <a:gd name="T12" fmla="*/ 2 w 180"/>
                <a:gd name="T13" fmla="*/ 1 h 167"/>
                <a:gd name="T14" fmla="*/ 2 w 180"/>
                <a:gd name="T15" fmla="*/ 1 h 167"/>
                <a:gd name="T16" fmla="*/ 2 w 180"/>
                <a:gd name="T17" fmla="*/ 0 h 167"/>
                <a:gd name="T18" fmla="*/ 2 w 180"/>
                <a:gd name="T19" fmla="*/ 0 h 167"/>
                <a:gd name="T20" fmla="*/ 2 w 180"/>
                <a:gd name="T21" fmla="*/ 0 h 167"/>
                <a:gd name="T22" fmla="*/ 2 w 180"/>
                <a:gd name="T23" fmla="*/ 0 h 167"/>
                <a:gd name="T24" fmla="*/ 2 w 180"/>
                <a:gd name="T25" fmla="*/ 1 h 167"/>
                <a:gd name="T26" fmla="*/ 2 w 180"/>
                <a:gd name="T27" fmla="*/ 1 h 167"/>
                <a:gd name="T28" fmla="*/ 1 w 180"/>
                <a:gd name="T29" fmla="*/ 2 h 167"/>
                <a:gd name="T30" fmla="*/ 1 w 180"/>
                <a:gd name="T31" fmla="*/ 2 h 167"/>
                <a:gd name="T32" fmla="*/ 1 w 180"/>
                <a:gd name="T33" fmla="*/ 1 h 167"/>
                <a:gd name="T34" fmla="*/ 1 w 180"/>
                <a:gd name="T35" fmla="*/ 1 h 167"/>
                <a:gd name="T36" fmla="*/ 1 w 180"/>
                <a:gd name="T37" fmla="*/ 0 h 167"/>
                <a:gd name="T38" fmla="*/ 1 w 180"/>
                <a:gd name="T39" fmla="*/ 0 h 167"/>
                <a:gd name="T40" fmla="*/ 1 w 180"/>
                <a:gd name="T41" fmla="*/ 1 h 167"/>
                <a:gd name="T42" fmla="*/ 1 w 180"/>
                <a:gd name="T43" fmla="*/ 1 h 167"/>
                <a:gd name="T44" fmla="*/ 1 w 180"/>
                <a:gd name="T45" fmla="*/ 2 h 167"/>
                <a:gd name="T46" fmla="*/ 0 w 180"/>
                <a:gd name="T47" fmla="*/ 2 h 167"/>
                <a:gd name="T48" fmla="*/ 0 w 180"/>
                <a:gd name="T49" fmla="*/ 0 h 167"/>
                <a:gd name="T50" fmla="*/ 1 w 180"/>
                <a:gd name="T51" fmla="*/ 0 h 167"/>
                <a:gd name="T52" fmla="*/ 1 w 180"/>
                <a:gd name="T53" fmla="*/ 1 h 167"/>
                <a:gd name="T54" fmla="*/ 1 w 180"/>
                <a:gd name="T55" fmla="*/ 1 h 167"/>
                <a:gd name="T56" fmla="*/ 1 w 180"/>
                <a:gd name="T57" fmla="*/ 1 h 167"/>
                <a:gd name="T58" fmla="*/ 1 w 180"/>
                <a:gd name="T59" fmla="*/ 1 h 167"/>
                <a:gd name="T60" fmla="*/ 1 w 180"/>
                <a:gd name="T61" fmla="*/ 1 h 167"/>
                <a:gd name="T62" fmla="*/ 1 w 180"/>
                <a:gd name="T63" fmla="*/ 1 h 167"/>
                <a:gd name="T64" fmla="*/ 1 w 180"/>
                <a:gd name="T65" fmla="*/ 1 h 167"/>
                <a:gd name="T66" fmla="*/ 1 w 180"/>
                <a:gd name="T67" fmla="*/ 0 h 167"/>
                <a:gd name="T68" fmla="*/ 2 w 180"/>
                <a:gd name="T69" fmla="*/ 0 h 16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80"/>
                <a:gd name="T106" fmla="*/ 0 h 167"/>
                <a:gd name="T107" fmla="*/ 180 w 180"/>
                <a:gd name="T108" fmla="*/ 167 h 16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80" h="167">
                  <a:moveTo>
                    <a:pt x="180" y="0"/>
                  </a:moveTo>
                  <a:lnTo>
                    <a:pt x="180" y="167"/>
                  </a:lnTo>
                  <a:lnTo>
                    <a:pt x="138" y="167"/>
                  </a:lnTo>
                  <a:lnTo>
                    <a:pt x="138" y="57"/>
                  </a:lnTo>
                  <a:lnTo>
                    <a:pt x="137" y="53"/>
                  </a:lnTo>
                  <a:lnTo>
                    <a:pt x="137" y="50"/>
                  </a:lnTo>
                  <a:lnTo>
                    <a:pt x="138" y="39"/>
                  </a:lnTo>
                  <a:lnTo>
                    <a:pt x="138" y="31"/>
                  </a:lnTo>
                  <a:lnTo>
                    <a:pt x="134" y="47"/>
                  </a:lnTo>
                  <a:lnTo>
                    <a:pt x="133" y="53"/>
                  </a:lnTo>
                  <a:lnTo>
                    <a:pt x="105" y="167"/>
                  </a:lnTo>
                  <a:lnTo>
                    <a:pt x="73" y="167"/>
                  </a:lnTo>
                  <a:lnTo>
                    <a:pt x="46" y="57"/>
                  </a:lnTo>
                  <a:lnTo>
                    <a:pt x="41" y="31"/>
                  </a:lnTo>
                  <a:lnTo>
                    <a:pt x="41" y="38"/>
                  </a:lnTo>
                  <a:lnTo>
                    <a:pt x="41" y="50"/>
                  </a:lnTo>
                  <a:lnTo>
                    <a:pt x="41" y="57"/>
                  </a:lnTo>
                  <a:lnTo>
                    <a:pt x="41" y="167"/>
                  </a:lnTo>
                  <a:lnTo>
                    <a:pt x="0" y="167"/>
                  </a:lnTo>
                  <a:lnTo>
                    <a:pt x="0" y="0"/>
                  </a:lnTo>
                  <a:lnTo>
                    <a:pt x="66" y="0"/>
                  </a:lnTo>
                  <a:lnTo>
                    <a:pt x="86" y="85"/>
                  </a:lnTo>
                  <a:lnTo>
                    <a:pt x="89" y="101"/>
                  </a:lnTo>
                  <a:lnTo>
                    <a:pt x="91" y="113"/>
                  </a:lnTo>
                  <a:lnTo>
                    <a:pt x="95" y="89"/>
                  </a:lnTo>
                  <a:lnTo>
                    <a:pt x="96" y="85"/>
                  </a:lnTo>
                  <a:lnTo>
                    <a:pt x="113" y="0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2075" name="AutoShape 26"/>
            <p:cNvSpPr>
              <a:spLocks noChangeArrowheads="1"/>
            </p:cNvSpPr>
            <p:nvPr/>
          </p:nvSpPr>
          <p:spPr bwMode="auto">
            <a:xfrm>
              <a:off x="1018" y="4098"/>
              <a:ext cx="13" cy="56"/>
            </a:xfrm>
            <a:custGeom>
              <a:avLst/>
              <a:gdLst>
                <a:gd name="T0" fmla="*/ 0 w 39"/>
                <a:gd name="T1" fmla="*/ 0 h 167"/>
                <a:gd name="T2" fmla="*/ 0 w 39"/>
                <a:gd name="T3" fmla="*/ 0 h 167"/>
                <a:gd name="T4" fmla="*/ 0 w 39"/>
                <a:gd name="T5" fmla="*/ 0 h 167"/>
                <a:gd name="T6" fmla="*/ 0 w 39"/>
                <a:gd name="T7" fmla="*/ 0 h 167"/>
                <a:gd name="T8" fmla="*/ 0 w 39"/>
                <a:gd name="T9" fmla="*/ 0 h 167"/>
                <a:gd name="T10" fmla="*/ 0 w 39"/>
                <a:gd name="T11" fmla="*/ 1 h 167"/>
                <a:gd name="T12" fmla="*/ 0 w 39"/>
                <a:gd name="T13" fmla="*/ 2 h 167"/>
                <a:gd name="T14" fmla="*/ 0 w 39"/>
                <a:gd name="T15" fmla="*/ 2 h 167"/>
                <a:gd name="T16" fmla="*/ 0 w 39"/>
                <a:gd name="T17" fmla="*/ 1 h 167"/>
                <a:gd name="T18" fmla="*/ 0 w 39"/>
                <a:gd name="T19" fmla="*/ 1 h 1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9"/>
                <a:gd name="T31" fmla="*/ 0 h 167"/>
                <a:gd name="T32" fmla="*/ 39 w 39"/>
                <a:gd name="T33" fmla="*/ 167 h 16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9" h="167">
                  <a:moveTo>
                    <a:pt x="39" y="0"/>
                  </a:moveTo>
                  <a:lnTo>
                    <a:pt x="39" y="34"/>
                  </a:lnTo>
                  <a:lnTo>
                    <a:pt x="0" y="34"/>
                  </a:lnTo>
                  <a:lnTo>
                    <a:pt x="0" y="0"/>
                  </a:lnTo>
                  <a:lnTo>
                    <a:pt x="39" y="0"/>
                  </a:lnTo>
                  <a:close/>
                  <a:moveTo>
                    <a:pt x="39" y="50"/>
                  </a:moveTo>
                  <a:lnTo>
                    <a:pt x="39" y="167"/>
                  </a:lnTo>
                  <a:lnTo>
                    <a:pt x="0" y="167"/>
                  </a:lnTo>
                  <a:lnTo>
                    <a:pt x="0" y="50"/>
                  </a:lnTo>
                  <a:lnTo>
                    <a:pt x="39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2076" name="AutoShape 27"/>
            <p:cNvSpPr>
              <a:spLocks noChangeArrowheads="1"/>
            </p:cNvSpPr>
            <p:nvPr/>
          </p:nvSpPr>
          <p:spPr bwMode="auto">
            <a:xfrm>
              <a:off x="1039" y="4113"/>
              <a:ext cx="36" cy="41"/>
            </a:xfrm>
            <a:custGeom>
              <a:avLst/>
              <a:gdLst>
                <a:gd name="T0" fmla="*/ 0 w 107"/>
                <a:gd name="T1" fmla="*/ 0 h 121"/>
                <a:gd name="T2" fmla="*/ 0 w 107"/>
                <a:gd name="T3" fmla="*/ 0 h 121"/>
                <a:gd name="T4" fmla="*/ 0 w 107"/>
                <a:gd name="T5" fmla="*/ 0 h 121"/>
                <a:gd name="T6" fmla="*/ 1 w 107"/>
                <a:gd name="T7" fmla="*/ 0 h 121"/>
                <a:gd name="T8" fmla="*/ 1 w 107"/>
                <a:gd name="T9" fmla="*/ 0 h 121"/>
                <a:gd name="T10" fmla="*/ 1 w 107"/>
                <a:gd name="T11" fmla="*/ 0 h 121"/>
                <a:gd name="T12" fmla="*/ 1 w 107"/>
                <a:gd name="T13" fmla="*/ 0 h 121"/>
                <a:gd name="T14" fmla="*/ 1 w 107"/>
                <a:gd name="T15" fmla="*/ 0 h 121"/>
                <a:gd name="T16" fmla="*/ 1 w 107"/>
                <a:gd name="T17" fmla="*/ 0 h 121"/>
                <a:gd name="T18" fmla="*/ 1 w 107"/>
                <a:gd name="T19" fmla="*/ 0 h 121"/>
                <a:gd name="T20" fmla="*/ 1 w 107"/>
                <a:gd name="T21" fmla="*/ 0 h 121"/>
                <a:gd name="T22" fmla="*/ 1 w 107"/>
                <a:gd name="T23" fmla="*/ 0 h 121"/>
                <a:gd name="T24" fmla="*/ 1 w 107"/>
                <a:gd name="T25" fmla="*/ 0 h 121"/>
                <a:gd name="T26" fmla="*/ 1 w 107"/>
                <a:gd name="T27" fmla="*/ 0 h 121"/>
                <a:gd name="T28" fmla="*/ 1 w 107"/>
                <a:gd name="T29" fmla="*/ 0 h 121"/>
                <a:gd name="T30" fmla="*/ 1 w 107"/>
                <a:gd name="T31" fmla="*/ 0 h 121"/>
                <a:gd name="T32" fmla="*/ 1 w 107"/>
                <a:gd name="T33" fmla="*/ 0 h 121"/>
                <a:gd name="T34" fmla="*/ 1 w 107"/>
                <a:gd name="T35" fmla="*/ 1 h 121"/>
                <a:gd name="T36" fmla="*/ 1 w 107"/>
                <a:gd name="T37" fmla="*/ 2 h 121"/>
                <a:gd name="T38" fmla="*/ 1 w 107"/>
                <a:gd name="T39" fmla="*/ 2 h 121"/>
                <a:gd name="T40" fmla="*/ 1 w 107"/>
                <a:gd name="T41" fmla="*/ 1 h 121"/>
                <a:gd name="T42" fmla="*/ 1 w 107"/>
                <a:gd name="T43" fmla="*/ 1 h 121"/>
                <a:gd name="T44" fmla="*/ 1 w 107"/>
                <a:gd name="T45" fmla="*/ 0 h 121"/>
                <a:gd name="T46" fmla="*/ 1 w 107"/>
                <a:gd name="T47" fmla="*/ 0 h 121"/>
                <a:gd name="T48" fmla="*/ 1 w 107"/>
                <a:gd name="T49" fmla="*/ 0 h 121"/>
                <a:gd name="T50" fmla="*/ 1 w 107"/>
                <a:gd name="T51" fmla="*/ 0 h 121"/>
                <a:gd name="T52" fmla="*/ 1 w 107"/>
                <a:gd name="T53" fmla="*/ 0 h 121"/>
                <a:gd name="T54" fmla="*/ 1 w 107"/>
                <a:gd name="T55" fmla="*/ 0 h 121"/>
                <a:gd name="T56" fmla="*/ 1 w 107"/>
                <a:gd name="T57" fmla="*/ 0 h 121"/>
                <a:gd name="T58" fmla="*/ 1 w 107"/>
                <a:gd name="T59" fmla="*/ 0 h 121"/>
                <a:gd name="T60" fmla="*/ 0 w 107"/>
                <a:gd name="T61" fmla="*/ 0 h 121"/>
                <a:gd name="T62" fmla="*/ 0 w 107"/>
                <a:gd name="T63" fmla="*/ 2 h 121"/>
                <a:gd name="T64" fmla="*/ 0 w 107"/>
                <a:gd name="T65" fmla="*/ 2 h 121"/>
                <a:gd name="T66" fmla="*/ 0 w 107"/>
                <a:gd name="T67" fmla="*/ 0 h 121"/>
                <a:gd name="T68" fmla="*/ 0 w 107"/>
                <a:gd name="T69" fmla="*/ 0 h 12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7"/>
                <a:gd name="T106" fmla="*/ 0 h 121"/>
                <a:gd name="T107" fmla="*/ 107 w 107"/>
                <a:gd name="T108" fmla="*/ 121 h 12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7" h="121">
                  <a:moveTo>
                    <a:pt x="38" y="4"/>
                  </a:moveTo>
                  <a:lnTo>
                    <a:pt x="38" y="17"/>
                  </a:lnTo>
                  <a:lnTo>
                    <a:pt x="48" y="10"/>
                  </a:lnTo>
                  <a:lnTo>
                    <a:pt x="58" y="4"/>
                  </a:lnTo>
                  <a:lnTo>
                    <a:pt x="68" y="1"/>
                  </a:lnTo>
                  <a:lnTo>
                    <a:pt x="78" y="0"/>
                  </a:lnTo>
                  <a:lnTo>
                    <a:pt x="85" y="1"/>
                  </a:lnTo>
                  <a:lnTo>
                    <a:pt x="92" y="3"/>
                  </a:lnTo>
                  <a:lnTo>
                    <a:pt x="98" y="9"/>
                  </a:lnTo>
                  <a:lnTo>
                    <a:pt x="102" y="14"/>
                  </a:lnTo>
                  <a:lnTo>
                    <a:pt x="104" y="19"/>
                  </a:lnTo>
                  <a:lnTo>
                    <a:pt x="105" y="27"/>
                  </a:lnTo>
                  <a:lnTo>
                    <a:pt x="107" y="35"/>
                  </a:lnTo>
                  <a:lnTo>
                    <a:pt x="107" y="46"/>
                  </a:lnTo>
                  <a:lnTo>
                    <a:pt x="107" y="121"/>
                  </a:lnTo>
                  <a:lnTo>
                    <a:pt x="69" y="121"/>
                  </a:lnTo>
                  <a:lnTo>
                    <a:pt x="69" y="46"/>
                  </a:lnTo>
                  <a:lnTo>
                    <a:pt x="68" y="39"/>
                  </a:lnTo>
                  <a:lnTo>
                    <a:pt x="66" y="34"/>
                  </a:lnTo>
                  <a:lnTo>
                    <a:pt x="62" y="31"/>
                  </a:lnTo>
                  <a:lnTo>
                    <a:pt x="57" y="30"/>
                  </a:lnTo>
                  <a:lnTo>
                    <a:pt x="52" y="31"/>
                  </a:lnTo>
                  <a:lnTo>
                    <a:pt x="48" y="32"/>
                  </a:lnTo>
                  <a:lnTo>
                    <a:pt x="43" y="35"/>
                  </a:lnTo>
                  <a:lnTo>
                    <a:pt x="38" y="39"/>
                  </a:lnTo>
                  <a:lnTo>
                    <a:pt x="38" y="121"/>
                  </a:lnTo>
                  <a:lnTo>
                    <a:pt x="0" y="121"/>
                  </a:lnTo>
                  <a:lnTo>
                    <a:pt x="0" y="4"/>
                  </a:lnTo>
                  <a:lnTo>
                    <a:pt x="38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2077" name="AutoShape 28"/>
            <p:cNvSpPr>
              <a:spLocks noChangeArrowheads="1"/>
            </p:cNvSpPr>
            <p:nvPr/>
          </p:nvSpPr>
          <p:spPr bwMode="auto">
            <a:xfrm>
              <a:off x="1083" y="4098"/>
              <a:ext cx="35" cy="56"/>
            </a:xfrm>
            <a:custGeom>
              <a:avLst/>
              <a:gdLst>
                <a:gd name="T0" fmla="*/ 0 w 106"/>
                <a:gd name="T1" fmla="*/ 0 h 167"/>
                <a:gd name="T2" fmla="*/ 0 w 106"/>
                <a:gd name="T3" fmla="*/ 1 h 167"/>
                <a:gd name="T4" fmla="*/ 0 w 106"/>
                <a:gd name="T5" fmla="*/ 1 h 167"/>
                <a:gd name="T6" fmla="*/ 1 w 106"/>
                <a:gd name="T7" fmla="*/ 1 h 167"/>
                <a:gd name="T8" fmla="*/ 1 w 106"/>
                <a:gd name="T9" fmla="*/ 1 h 167"/>
                <a:gd name="T10" fmla="*/ 1 w 106"/>
                <a:gd name="T11" fmla="*/ 1 h 167"/>
                <a:gd name="T12" fmla="*/ 1 w 106"/>
                <a:gd name="T13" fmla="*/ 1 h 167"/>
                <a:gd name="T14" fmla="*/ 1 w 106"/>
                <a:gd name="T15" fmla="*/ 1 h 167"/>
                <a:gd name="T16" fmla="*/ 1 w 106"/>
                <a:gd name="T17" fmla="*/ 1 h 167"/>
                <a:gd name="T18" fmla="*/ 1 w 106"/>
                <a:gd name="T19" fmla="*/ 1 h 167"/>
                <a:gd name="T20" fmla="*/ 1 w 106"/>
                <a:gd name="T21" fmla="*/ 1 h 167"/>
                <a:gd name="T22" fmla="*/ 1 w 106"/>
                <a:gd name="T23" fmla="*/ 1 h 167"/>
                <a:gd name="T24" fmla="*/ 1 w 106"/>
                <a:gd name="T25" fmla="*/ 1 h 167"/>
                <a:gd name="T26" fmla="*/ 1 w 106"/>
                <a:gd name="T27" fmla="*/ 1 h 167"/>
                <a:gd name="T28" fmla="*/ 1 w 106"/>
                <a:gd name="T29" fmla="*/ 1 h 167"/>
                <a:gd name="T30" fmla="*/ 1 w 106"/>
                <a:gd name="T31" fmla="*/ 1 h 167"/>
                <a:gd name="T32" fmla="*/ 1 w 106"/>
                <a:gd name="T33" fmla="*/ 1 h 167"/>
                <a:gd name="T34" fmla="*/ 1 w 106"/>
                <a:gd name="T35" fmla="*/ 1 h 167"/>
                <a:gd name="T36" fmla="*/ 1 w 106"/>
                <a:gd name="T37" fmla="*/ 1 h 167"/>
                <a:gd name="T38" fmla="*/ 1 w 106"/>
                <a:gd name="T39" fmla="*/ 1 h 167"/>
                <a:gd name="T40" fmla="*/ 1 w 106"/>
                <a:gd name="T41" fmla="*/ 1 h 167"/>
                <a:gd name="T42" fmla="*/ 1 w 106"/>
                <a:gd name="T43" fmla="*/ 2 h 167"/>
                <a:gd name="T44" fmla="*/ 1 w 106"/>
                <a:gd name="T45" fmla="*/ 2 h 167"/>
                <a:gd name="T46" fmla="*/ 1 w 106"/>
                <a:gd name="T47" fmla="*/ 1 h 167"/>
                <a:gd name="T48" fmla="*/ 1 w 106"/>
                <a:gd name="T49" fmla="*/ 1 h 167"/>
                <a:gd name="T50" fmla="*/ 1 w 106"/>
                <a:gd name="T51" fmla="*/ 1 h 167"/>
                <a:gd name="T52" fmla="*/ 1 w 106"/>
                <a:gd name="T53" fmla="*/ 1 h 167"/>
                <a:gd name="T54" fmla="*/ 1 w 106"/>
                <a:gd name="T55" fmla="*/ 1 h 167"/>
                <a:gd name="T56" fmla="*/ 1 w 106"/>
                <a:gd name="T57" fmla="*/ 1 h 167"/>
                <a:gd name="T58" fmla="*/ 1 w 106"/>
                <a:gd name="T59" fmla="*/ 1 h 167"/>
                <a:gd name="T60" fmla="*/ 1 w 106"/>
                <a:gd name="T61" fmla="*/ 1 h 167"/>
                <a:gd name="T62" fmla="*/ 1 w 106"/>
                <a:gd name="T63" fmla="*/ 1 h 167"/>
                <a:gd name="T64" fmla="*/ 1 w 106"/>
                <a:gd name="T65" fmla="*/ 1 h 167"/>
                <a:gd name="T66" fmla="*/ 1 w 106"/>
                <a:gd name="T67" fmla="*/ 1 h 167"/>
                <a:gd name="T68" fmla="*/ 1 w 106"/>
                <a:gd name="T69" fmla="*/ 1 h 167"/>
                <a:gd name="T70" fmla="*/ 1 w 106"/>
                <a:gd name="T71" fmla="*/ 1 h 167"/>
                <a:gd name="T72" fmla="*/ 0 w 106"/>
                <a:gd name="T73" fmla="*/ 1 h 167"/>
                <a:gd name="T74" fmla="*/ 0 w 106"/>
                <a:gd name="T75" fmla="*/ 2 h 167"/>
                <a:gd name="T76" fmla="*/ 0 w 106"/>
                <a:gd name="T77" fmla="*/ 2 h 167"/>
                <a:gd name="T78" fmla="*/ 0 w 106"/>
                <a:gd name="T79" fmla="*/ 0 h 167"/>
                <a:gd name="T80" fmla="*/ 0 w 106"/>
                <a:gd name="T81" fmla="*/ 0 h 16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06"/>
                <a:gd name="T124" fmla="*/ 0 h 167"/>
                <a:gd name="T125" fmla="*/ 106 w 106"/>
                <a:gd name="T126" fmla="*/ 167 h 167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06" h="167">
                  <a:moveTo>
                    <a:pt x="37" y="0"/>
                  </a:moveTo>
                  <a:lnTo>
                    <a:pt x="37" y="64"/>
                  </a:lnTo>
                  <a:lnTo>
                    <a:pt x="43" y="58"/>
                  </a:lnTo>
                  <a:lnTo>
                    <a:pt x="50" y="53"/>
                  </a:lnTo>
                  <a:lnTo>
                    <a:pt x="58" y="50"/>
                  </a:lnTo>
                  <a:lnTo>
                    <a:pt x="64" y="47"/>
                  </a:lnTo>
                  <a:lnTo>
                    <a:pt x="70" y="46"/>
                  </a:lnTo>
                  <a:lnTo>
                    <a:pt x="76" y="46"/>
                  </a:lnTo>
                  <a:lnTo>
                    <a:pt x="84" y="47"/>
                  </a:lnTo>
                  <a:lnTo>
                    <a:pt x="90" y="49"/>
                  </a:lnTo>
                  <a:lnTo>
                    <a:pt x="97" y="55"/>
                  </a:lnTo>
                  <a:lnTo>
                    <a:pt x="101" y="60"/>
                  </a:lnTo>
                  <a:lnTo>
                    <a:pt x="103" y="65"/>
                  </a:lnTo>
                  <a:lnTo>
                    <a:pt x="104" y="73"/>
                  </a:lnTo>
                  <a:lnTo>
                    <a:pt x="105" y="80"/>
                  </a:lnTo>
                  <a:lnTo>
                    <a:pt x="106" y="90"/>
                  </a:lnTo>
                  <a:lnTo>
                    <a:pt x="106" y="167"/>
                  </a:lnTo>
                  <a:lnTo>
                    <a:pt x="68" y="167"/>
                  </a:lnTo>
                  <a:lnTo>
                    <a:pt x="68" y="92"/>
                  </a:lnTo>
                  <a:lnTo>
                    <a:pt x="68" y="86"/>
                  </a:lnTo>
                  <a:lnTo>
                    <a:pt x="66" y="82"/>
                  </a:lnTo>
                  <a:lnTo>
                    <a:pt x="65" y="80"/>
                  </a:lnTo>
                  <a:lnTo>
                    <a:pt x="62" y="78"/>
                  </a:lnTo>
                  <a:lnTo>
                    <a:pt x="59" y="77"/>
                  </a:lnTo>
                  <a:lnTo>
                    <a:pt x="55" y="76"/>
                  </a:lnTo>
                  <a:lnTo>
                    <a:pt x="51" y="77"/>
                  </a:lnTo>
                  <a:lnTo>
                    <a:pt x="47" y="78"/>
                  </a:lnTo>
                  <a:lnTo>
                    <a:pt x="42" y="81"/>
                  </a:lnTo>
                  <a:lnTo>
                    <a:pt x="37" y="85"/>
                  </a:lnTo>
                  <a:lnTo>
                    <a:pt x="37" y="167"/>
                  </a:lnTo>
                  <a:lnTo>
                    <a:pt x="0" y="167"/>
                  </a:lnTo>
                  <a:lnTo>
                    <a:pt x="0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2078" name="AutoShape 29"/>
            <p:cNvSpPr>
              <a:spLocks noChangeArrowheads="1"/>
            </p:cNvSpPr>
            <p:nvPr/>
          </p:nvSpPr>
          <p:spPr bwMode="auto">
            <a:xfrm>
              <a:off x="1125" y="4113"/>
              <a:ext cx="38" cy="42"/>
            </a:xfrm>
            <a:custGeom>
              <a:avLst/>
              <a:gdLst>
                <a:gd name="T0" fmla="*/ 1 w 113"/>
                <a:gd name="T1" fmla="*/ 0 h 125"/>
                <a:gd name="T2" fmla="*/ 1 w 113"/>
                <a:gd name="T3" fmla="*/ 0 h 125"/>
                <a:gd name="T4" fmla="*/ 1 w 113"/>
                <a:gd name="T5" fmla="*/ 0 h 125"/>
                <a:gd name="T6" fmla="*/ 0 w 113"/>
                <a:gd name="T7" fmla="*/ 1 h 125"/>
                <a:gd name="T8" fmla="*/ 0 w 113"/>
                <a:gd name="T9" fmla="*/ 1 h 125"/>
                <a:gd name="T10" fmla="*/ 1 w 113"/>
                <a:gd name="T11" fmla="*/ 1 h 125"/>
                <a:gd name="T12" fmla="*/ 1 w 113"/>
                <a:gd name="T13" fmla="*/ 1 h 125"/>
                <a:gd name="T14" fmla="*/ 1 w 113"/>
                <a:gd name="T15" fmla="*/ 1 h 125"/>
                <a:gd name="T16" fmla="*/ 1 w 113"/>
                <a:gd name="T17" fmla="*/ 1 h 125"/>
                <a:gd name="T18" fmla="*/ 1 w 113"/>
                <a:gd name="T19" fmla="*/ 1 h 125"/>
                <a:gd name="T20" fmla="*/ 1 w 113"/>
                <a:gd name="T21" fmla="*/ 1 h 125"/>
                <a:gd name="T22" fmla="*/ 1 w 113"/>
                <a:gd name="T23" fmla="*/ 1 h 125"/>
                <a:gd name="T24" fmla="*/ 1 w 113"/>
                <a:gd name="T25" fmla="*/ 1 h 125"/>
                <a:gd name="T26" fmla="*/ 1 w 113"/>
                <a:gd name="T27" fmla="*/ 1 h 125"/>
                <a:gd name="T28" fmla="*/ 1 w 113"/>
                <a:gd name="T29" fmla="*/ 0 h 125"/>
                <a:gd name="T30" fmla="*/ 1 w 113"/>
                <a:gd name="T31" fmla="*/ 0 h 125"/>
                <a:gd name="T32" fmla="*/ 1 w 113"/>
                <a:gd name="T33" fmla="*/ 0 h 125"/>
                <a:gd name="T34" fmla="*/ 1 w 113"/>
                <a:gd name="T35" fmla="*/ 0 h 125"/>
                <a:gd name="T36" fmla="*/ 1 w 113"/>
                <a:gd name="T37" fmla="*/ 0 h 125"/>
                <a:gd name="T38" fmla="*/ 1 w 113"/>
                <a:gd name="T39" fmla="*/ 0 h 125"/>
                <a:gd name="T40" fmla="*/ 1 w 113"/>
                <a:gd name="T41" fmla="*/ 0 h 125"/>
                <a:gd name="T42" fmla="*/ 1 w 113"/>
                <a:gd name="T43" fmla="*/ 0 h 125"/>
                <a:gd name="T44" fmla="*/ 1 w 113"/>
                <a:gd name="T45" fmla="*/ 0 h 125"/>
                <a:gd name="T46" fmla="*/ 1 w 113"/>
                <a:gd name="T47" fmla="*/ 0 h 125"/>
                <a:gd name="T48" fmla="*/ 1 w 113"/>
                <a:gd name="T49" fmla="*/ 1 h 125"/>
                <a:gd name="T50" fmla="*/ 1 w 113"/>
                <a:gd name="T51" fmla="*/ 1 h 125"/>
                <a:gd name="T52" fmla="*/ 1 w 113"/>
                <a:gd name="T53" fmla="*/ 1 h 125"/>
                <a:gd name="T54" fmla="*/ 1 w 113"/>
                <a:gd name="T55" fmla="*/ 1 h 125"/>
                <a:gd name="T56" fmla="*/ 1 w 113"/>
                <a:gd name="T57" fmla="*/ 1 h 125"/>
                <a:gd name="T58" fmla="*/ 1 w 113"/>
                <a:gd name="T59" fmla="*/ 2 h 125"/>
                <a:gd name="T60" fmla="*/ 1 w 113"/>
                <a:gd name="T61" fmla="*/ 2 h 125"/>
                <a:gd name="T62" fmla="*/ 1 w 113"/>
                <a:gd name="T63" fmla="*/ 2 h 125"/>
                <a:gd name="T64" fmla="*/ 0 w 113"/>
                <a:gd name="T65" fmla="*/ 2 h 125"/>
                <a:gd name="T66" fmla="*/ 0 w 113"/>
                <a:gd name="T67" fmla="*/ 1 h 125"/>
                <a:gd name="T68" fmla="*/ 0 w 113"/>
                <a:gd name="T69" fmla="*/ 1 h 125"/>
                <a:gd name="T70" fmla="*/ 0 w 113"/>
                <a:gd name="T71" fmla="*/ 1 h 125"/>
                <a:gd name="T72" fmla="*/ 0 w 113"/>
                <a:gd name="T73" fmla="*/ 1 h 125"/>
                <a:gd name="T74" fmla="*/ 0 w 113"/>
                <a:gd name="T75" fmla="*/ 1 h 125"/>
                <a:gd name="T76" fmla="*/ 0 w 113"/>
                <a:gd name="T77" fmla="*/ 1 h 125"/>
                <a:gd name="T78" fmla="*/ 0 w 113"/>
                <a:gd name="T79" fmla="*/ 0 h 125"/>
                <a:gd name="T80" fmla="*/ 0 w 113"/>
                <a:gd name="T81" fmla="*/ 0 h 125"/>
                <a:gd name="T82" fmla="*/ 0 w 113"/>
                <a:gd name="T83" fmla="*/ 0 h 125"/>
                <a:gd name="T84" fmla="*/ 0 w 113"/>
                <a:gd name="T85" fmla="*/ 0 h 125"/>
                <a:gd name="T86" fmla="*/ 0 w 113"/>
                <a:gd name="T87" fmla="*/ 0 h 125"/>
                <a:gd name="T88" fmla="*/ 1 w 113"/>
                <a:gd name="T89" fmla="*/ 0 h 125"/>
                <a:gd name="T90" fmla="*/ 1 w 113"/>
                <a:gd name="T91" fmla="*/ 0 h 12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13"/>
                <a:gd name="T139" fmla="*/ 0 h 125"/>
                <a:gd name="T140" fmla="*/ 113 w 113"/>
                <a:gd name="T141" fmla="*/ 125 h 125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13" h="125">
                  <a:moveTo>
                    <a:pt x="56" y="27"/>
                  </a:moveTo>
                  <a:lnTo>
                    <a:pt x="56" y="27"/>
                  </a:lnTo>
                  <a:lnTo>
                    <a:pt x="52" y="28"/>
                  </a:lnTo>
                  <a:lnTo>
                    <a:pt x="49" y="29"/>
                  </a:lnTo>
                  <a:lnTo>
                    <a:pt x="45" y="32"/>
                  </a:lnTo>
                  <a:lnTo>
                    <a:pt x="43" y="35"/>
                  </a:lnTo>
                  <a:lnTo>
                    <a:pt x="41" y="40"/>
                  </a:lnTo>
                  <a:lnTo>
                    <a:pt x="40" y="46"/>
                  </a:lnTo>
                  <a:lnTo>
                    <a:pt x="39" y="62"/>
                  </a:lnTo>
                  <a:lnTo>
                    <a:pt x="40" y="77"/>
                  </a:lnTo>
                  <a:lnTo>
                    <a:pt x="41" y="83"/>
                  </a:lnTo>
                  <a:lnTo>
                    <a:pt x="42" y="87"/>
                  </a:lnTo>
                  <a:lnTo>
                    <a:pt x="45" y="91"/>
                  </a:lnTo>
                  <a:lnTo>
                    <a:pt x="49" y="96"/>
                  </a:lnTo>
                  <a:lnTo>
                    <a:pt x="52" y="97"/>
                  </a:lnTo>
                  <a:lnTo>
                    <a:pt x="56" y="98"/>
                  </a:lnTo>
                  <a:lnTo>
                    <a:pt x="61" y="97"/>
                  </a:lnTo>
                  <a:lnTo>
                    <a:pt x="67" y="94"/>
                  </a:lnTo>
                  <a:lnTo>
                    <a:pt x="70" y="89"/>
                  </a:lnTo>
                  <a:lnTo>
                    <a:pt x="72" y="83"/>
                  </a:lnTo>
                  <a:lnTo>
                    <a:pt x="74" y="72"/>
                  </a:lnTo>
                  <a:lnTo>
                    <a:pt x="74" y="58"/>
                  </a:lnTo>
                  <a:lnTo>
                    <a:pt x="74" y="51"/>
                  </a:lnTo>
                  <a:lnTo>
                    <a:pt x="73" y="45"/>
                  </a:lnTo>
                  <a:lnTo>
                    <a:pt x="72" y="39"/>
                  </a:lnTo>
                  <a:lnTo>
                    <a:pt x="70" y="35"/>
                  </a:lnTo>
                  <a:lnTo>
                    <a:pt x="68" y="31"/>
                  </a:lnTo>
                  <a:lnTo>
                    <a:pt x="65" y="29"/>
                  </a:lnTo>
                  <a:lnTo>
                    <a:pt x="60" y="28"/>
                  </a:lnTo>
                  <a:lnTo>
                    <a:pt x="56" y="27"/>
                  </a:lnTo>
                  <a:close/>
                  <a:moveTo>
                    <a:pt x="58" y="0"/>
                  </a:moveTo>
                  <a:lnTo>
                    <a:pt x="58" y="0"/>
                  </a:lnTo>
                  <a:lnTo>
                    <a:pt x="66" y="0"/>
                  </a:lnTo>
                  <a:lnTo>
                    <a:pt x="73" y="1"/>
                  </a:lnTo>
                  <a:lnTo>
                    <a:pt x="79" y="3"/>
                  </a:lnTo>
                  <a:lnTo>
                    <a:pt x="85" y="5"/>
                  </a:lnTo>
                  <a:lnTo>
                    <a:pt x="90" y="9"/>
                  </a:lnTo>
                  <a:lnTo>
                    <a:pt x="95" y="13"/>
                  </a:lnTo>
                  <a:lnTo>
                    <a:pt x="100" y="18"/>
                  </a:lnTo>
                  <a:lnTo>
                    <a:pt x="104" y="23"/>
                  </a:lnTo>
                  <a:lnTo>
                    <a:pt x="108" y="32"/>
                  </a:lnTo>
                  <a:lnTo>
                    <a:pt x="111" y="40"/>
                  </a:lnTo>
                  <a:lnTo>
                    <a:pt x="113" y="51"/>
                  </a:lnTo>
                  <a:lnTo>
                    <a:pt x="113" y="62"/>
                  </a:lnTo>
                  <a:lnTo>
                    <a:pt x="112" y="75"/>
                  </a:lnTo>
                  <a:lnTo>
                    <a:pt x="110" y="88"/>
                  </a:lnTo>
                  <a:lnTo>
                    <a:pt x="105" y="99"/>
                  </a:lnTo>
                  <a:lnTo>
                    <a:pt x="99" y="108"/>
                  </a:lnTo>
                  <a:lnTo>
                    <a:pt x="94" y="113"/>
                  </a:lnTo>
                  <a:lnTo>
                    <a:pt x="90" y="116"/>
                  </a:lnTo>
                  <a:lnTo>
                    <a:pt x="80" y="121"/>
                  </a:lnTo>
                  <a:lnTo>
                    <a:pt x="69" y="124"/>
                  </a:lnTo>
                  <a:lnTo>
                    <a:pt x="56" y="125"/>
                  </a:lnTo>
                  <a:lnTo>
                    <a:pt x="49" y="124"/>
                  </a:lnTo>
                  <a:lnTo>
                    <a:pt x="41" y="123"/>
                  </a:lnTo>
                  <a:lnTo>
                    <a:pt x="35" y="122"/>
                  </a:lnTo>
                  <a:lnTo>
                    <a:pt x="29" y="120"/>
                  </a:lnTo>
                  <a:lnTo>
                    <a:pt x="24" y="117"/>
                  </a:lnTo>
                  <a:lnTo>
                    <a:pt x="19" y="113"/>
                  </a:lnTo>
                  <a:lnTo>
                    <a:pt x="15" y="108"/>
                  </a:lnTo>
                  <a:lnTo>
                    <a:pt x="10" y="103"/>
                  </a:lnTo>
                  <a:lnTo>
                    <a:pt x="6" y="95"/>
                  </a:lnTo>
                  <a:lnTo>
                    <a:pt x="3" y="85"/>
                  </a:lnTo>
                  <a:lnTo>
                    <a:pt x="1" y="74"/>
                  </a:lnTo>
                  <a:lnTo>
                    <a:pt x="0" y="63"/>
                  </a:lnTo>
                  <a:lnTo>
                    <a:pt x="0" y="55"/>
                  </a:lnTo>
                  <a:lnTo>
                    <a:pt x="1" y="48"/>
                  </a:lnTo>
                  <a:lnTo>
                    <a:pt x="3" y="40"/>
                  </a:lnTo>
                  <a:lnTo>
                    <a:pt x="5" y="34"/>
                  </a:lnTo>
                  <a:lnTo>
                    <a:pt x="7" y="28"/>
                  </a:lnTo>
                  <a:lnTo>
                    <a:pt x="10" y="22"/>
                  </a:lnTo>
                  <a:lnTo>
                    <a:pt x="15" y="17"/>
                  </a:lnTo>
                  <a:lnTo>
                    <a:pt x="19" y="13"/>
                  </a:lnTo>
                  <a:lnTo>
                    <a:pt x="26" y="7"/>
                  </a:lnTo>
                  <a:lnTo>
                    <a:pt x="36" y="3"/>
                  </a:lnTo>
                  <a:lnTo>
                    <a:pt x="46" y="0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2079" name="Rectangle 30"/>
            <p:cNvSpPr>
              <a:spLocks noChangeArrowheads="1"/>
            </p:cNvSpPr>
            <p:nvPr/>
          </p:nvSpPr>
          <p:spPr bwMode="auto">
            <a:xfrm>
              <a:off x="340" y="3598"/>
              <a:ext cx="839" cy="42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it-IT" altLang="pt-PT"/>
            </a:p>
          </p:txBody>
        </p:sp>
        <p:sp>
          <p:nvSpPr>
            <p:cNvPr id="2080" name="AutoShape 31"/>
            <p:cNvSpPr>
              <a:spLocks noChangeArrowheads="1"/>
            </p:cNvSpPr>
            <p:nvPr/>
          </p:nvSpPr>
          <p:spPr bwMode="auto">
            <a:xfrm>
              <a:off x="430" y="3678"/>
              <a:ext cx="235" cy="268"/>
            </a:xfrm>
            <a:custGeom>
              <a:avLst/>
              <a:gdLst>
                <a:gd name="T0" fmla="*/ 5 w 704"/>
                <a:gd name="T1" fmla="*/ 2 h 802"/>
                <a:gd name="T2" fmla="*/ 5 w 704"/>
                <a:gd name="T3" fmla="*/ 3 h 802"/>
                <a:gd name="T4" fmla="*/ 4 w 704"/>
                <a:gd name="T5" fmla="*/ 3 h 802"/>
                <a:gd name="T6" fmla="*/ 4 w 704"/>
                <a:gd name="T7" fmla="*/ 2 h 802"/>
                <a:gd name="T8" fmla="*/ 4 w 704"/>
                <a:gd name="T9" fmla="*/ 2 h 802"/>
                <a:gd name="T10" fmla="*/ 4 w 704"/>
                <a:gd name="T11" fmla="*/ 0 h 802"/>
                <a:gd name="T12" fmla="*/ 4 w 704"/>
                <a:gd name="T13" fmla="*/ 0 h 802"/>
                <a:gd name="T14" fmla="*/ 4 w 704"/>
                <a:gd name="T15" fmla="*/ 0 h 802"/>
                <a:gd name="T16" fmla="*/ 5 w 704"/>
                <a:gd name="T17" fmla="*/ 0 h 802"/>
                <a:gd name="T18" fmla="*/ 5 w 704"/>
                <a:gd name="T19" fmla="*/ 0 h 802"/>
                <a:gd name="T20" fmla="*/ 6 w 704"/>
                <a:gd name="T21" fmla="*/ 7 h 802"/>
                <a:gd name="T22" fmla="*/ 6 w 704"/>
                <a:gd name="T23" fmla="*/ 6 h 802"/>
                <a:gd name="T24" fmla="*/ 6 w 704"/>
                <a:gd name="T25" fmla="*/ 6 h 802"/>
                <a:gd name="T26" fmla="*/ 7 w 704"/>
                <a:gd name="T27" fmla="*/ 6 h 802"/>
                <a:gd name="T28" fmla="*/ 8 w 704"/>
                <a:gd name="T29" fmla="*/ 7 h 802"/>
                <a:gd name="T30" fmla="*/ 9 w 704"/>
                <a:gd name="T31" fmla="*/ 7 h 802"/>
                <a:gd name="T32" fmla="*/ 9 w 704"/>
                <a:gd name="T33" fmla="*/ 7 h 802"/>
                <a:gd name="T34" fmla="*/ 8 w 704"/>
                <a:gd name="T35" fmla="*/ 8 h 802"/>
                <a:gd name="T36" fmla="*/ 8 w 704"/>
                <a:gd name="T37" fmla="*/ 8 h 802"/>
                <a:gd name="T38" fmla="*/ 2 w 704"/>
                <a:gd name="T39" fmla="*/ 6 h 802"/>
                <a:gd name="T40" fmla="*/ 2 w 704"/>
                <a:gd name="T41" fmla="*/ 6 h 802"/>
                <a:gd name="T42" fmla="*/ 2 w 704"/>
                <a:gd name="T43" fmla="*/ 6 h 802"/>
                <a:gd name="T44" fmla="*/ 2 w 704"/>
                <a:gd name="T45" fmla="*/ 6 h 802"/>
                <a:gd name="T46" fmla="*/ 2 w 704"/>
                <a:gd name="T47" fmla="*/ 7 h 802"/>
                <a:gd name="T48" fmla="*/ 1 w 704"/>
                <a:gd name="T49" fmla="*/ 8 h 802"/>
                <a:gd name="T50" fmla="*/ 0 w 704"/>
                <a:gd name="T51" fmla="*/ 8 h 802"/>
                <a:gd name="T52" fmla="*/ 0 w 704"/>
                <a:gd name="T53" fmla="*/ 7 h 802"/>
                <a:gd name="T54" fmla="*/ 0 w 704"/>
                <a:gd name="T55" fmla="*/ 7 h 802"/>
                <a:gd name="T56" fmla="*/ 0 w 704"/>
                <a:gd name="T57" fmla="*/ 7 h 802"/>
                <a:gd name="T58" fmla="*/ 4 w 704"/>
                <a:gd name="T59" fmla="*/ 6 h 802"/>
                <a:gd name="T60" fmla="*/ 4 w 704"/>
                <a:gd name="T61" fmla="*/ 6 h 802"/>
                <a:gd name="T62" fmla="*/ 4 w 704"/>
                <a:gd name="T63" fmla="*/ 5 h 802"/>
                <a:gd name="T64" fmla="*/ 5 w 704"/>
                <a:gd name="T65" fmla="*/ 6 h 802"/>
                <a:gd name="T66" fmla="*/ 5 w 704"/>
                <a:gd name="T67" fmla="*/ 6 h 802"/>
                <a:gd name="T68" fmla="*/ 5 w 704"/>
                <a:gd name="T69" fmla="*/ 10 h 802"/>
                <a:gd name="T70" fmla="*/ 5 w 704"/>
                <a:gd name="T71" fmla="*/ 10 h 802"/>
                <a:gd name="T72" fmla="*/ 4 w 704"/>
                <a:gd name="T73" fmla="*/ 10 h 802"/>
                <a:gd name="T74" fmla="*/ 4 w 704"/>
                <a:gd name="T75" fmla="*/ 10 h 802"/>
                <a:gd name="T76" fmla="*/ 4 w 704"/>
                <a:gd name="T77" fmla="*/ 9 h 802"/>
                <a:gd name="T78" fmla="*/ 4 w 704"/>
                <a:gd name="T79" fmla="*/ 4 h 802"/>
                <a:gd name="T80" fmla="*/ 4 w 704"/>
                <a:gd name="T81" fmla="*/ 4 h 802"/>
                <a:gd name="T82" fmla="*/ 4 w 704"/>
                <a:gd name="T83" fmla="*/ 5 h 802"/>
                <a:gd name="T84" fmla="*/ 4 w 704"/>
                <a:gd name="T85" fmla="*/ 5 h 802"/>
                <a:gd name="T86" fmla="*/ 0 w 704"/>
                <a:gd name="T87" fmla="*/ 3 h 802"/>
                <a:gd name="T88" fmla="*/ 0 w 704"/>
                <a:gd name="T89" fmla="*/ 3 h 802"/>
                <a:gd name="T90" fmla="*/ 0 w 704"/>
                <a:gd name="T91" fmla="*/ 3 h 802"/>
                <a:gd name="T92" fmla="*/ 0 w 704"/>
                <a:gd name="T93" fmla="*/ 2 h 802"/>
                <a:gd name="T94" fmla="*/ 1 w 704"/>
                <a:gd name="T95" fmla="*/ 2 h 802"/>
                <a:gd name="T96" fmla="*/ 5 w 704"/>
                <a:gd name="T97" fmla="*/ 5 h 802"/>
                <a:gd name="T98" fmla="*/ 5 w 704"/>
                <a:gd name="T99" fmla="*/ 5 h 802"/>
                <a:gd name="T100" fmla="*/ 5 w 704"/>
                <a:gd name="T101" fmla="*/ 5 h 802"/>
                <a:gd name="T102" fmla="*/ 5 w 704"/>
                <a:gd name="T103" fmla="*/ 4 h 802"/>
                <a:gd name="T104" fmla="*/ 5 w 704"/>
                <a:gd name="T105" fmla="*/ 4 h 802"/>
                <a:gd name="T106" fmla="*/ 8 w 704"/>
                <a:gd name="T107" fmla="*/ 2 h 802"/>
                <a:gd name="T108" fmla="*/ 8 w 704"/>
                <a:gd name="T109" fmla="*/ 2 h 802"/>
                <a:gd name="T110" fmla="*/ 9 w 704"/>
                <a:gd name="T111" fmla="*/ 3 h 802"/>
                <a:gd name="T112" fmla="*/ 9 w 704"/>
                <a:gd name="T113" fmla="*/ 3 h 802"/>
                <a:gd name="T114" fmla="*/ 8 w 704"/>
                <a:gd name="T115" fmla="*/ 3 h 80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704"/>
                <a:gd name="T175" fmla="*/ 0 h 802"/>
                <a:gd name="T176" fmla="*/ 704 w 704"/>
                <a:gd name="T177" fmla="*/ 802 h 80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704" h="802">
                  <a:moveTo>
                    <a:pt x="392" y="40"/>
                  </a:moveTo>
                  <a:lnTo>
                    <a:pt x="392" y="173"/>
                  </a:lnTo>
                  <a:lnTo>
                    <a:pt x="392" y="182"/>
                  </a:lnTo>
                  <a:lnTo>
                    <a:pt x="389" y="188"/>
                  </a:lnTo>
                  <a:lnTo>
                    <a:pt x="385" y="196"/>
                  </a:lnTo>
                  <a:lnTo>
                    <a:pt x="381" y="201"/>
                  </a:lnTo>
                  <a:lnTo>
                    <a:pt x="375" y="205"/>
                  </a:lnTo>
                  <a:lnTo>
                    <a:pt x="368" y="210"/>
                  </a:lnTo>
                  <a:lnTo>
                    <a:pt x="361" y="212"/>
                  </a:lnTo>
                  <a:lnTo>
                    <a:pt x="354" y="213"/>
                  </a:lnTo>
                  <a:lnTo>
                    <a:pt x="346" y="212"/>
                  </a:lnTo>
                  <a:lnTo>
                    <a:pt x="339" y="210"/>
                  </a:lnTo>
                  <a:lnTo>
                    <a:pt x="332" y="205"/>
                  </a:lnTo>
                  <a:lnTo>
                    <a:pt x="327" y="201"/>
                  </a:lnTo>
                  <a:lnTo>
                    <a:pt x="322" y="196"/>
                  </a:lnTo>
                  <a:lnTo>
                    <a:pt x="318" y="188"/>
                  </a:lnTo>
                  <a:lnTo>
                    <a:pt x="316" y="182"/>
                  </a:lnTo>
                  <a:lnTo>
                    <a:pt x="315" y="173"/>
                  </a:lnTo>
                  <a:lnTo>
                    <a:pt x="315" y="40"/>
                  </a:lnTo>
                  <a:lnTo>
                    <a:pt x="316" y="31"/>
                  </a:lnTo>
                  <a:lnTo>
                    <a:pt x="318" y="25"/>
                  </a:lnTo>
                  <a:lnTo>
                    <a:pt x="322" y="17"/>
                  </a:lnTo>
                  <a:lnTo>
                    <a:pt x="327" y="12"/>
                  </a:lnTo>
                  <a:lnTo>
                    <a:pt x="332" y="8"/>
                  </a:lnTo>
                  <a:lnTo>
                    <a:pt x="339" y="3"/>
                  </a:lnTo>
                  <a:lnTo>
                    <a:pt x="346" y="1"/>
                  </a:lnTo>
                  <a:lnTo>
                    <a:pt x="354" y="0"/>
                  </a:lnTo>
                  <a:lnTo>
                    <a:pt x="361" y="1"/>
                  </a:lnTo>
                  <a:lnTo>
                    <a:pt x="368" y="3"/>
                  </a:lnTo>
                  <a:lnTo>
                    <a:pt x="375" y="8"/>
                  </a:lnTo>
                  <a:lnTo>
                    <a:pt x="381" y="12"/>
                  </a:lnTo>
                  <a:lnTo>
                    <a:pt x="385" y="17"/>
                  </a:lnTo>
                  <a:lnTo>
                    <a:pt x="389" y="24"/>
                  </a:lnTo>
                  <a:lnTo>
                    <a:pt x="392" y="31"/>
                  </a:lnTo>
                  <a:lnTo>
                    <a:pt x="392" y="40"/>
                  </a:lnTo>
                  <a:close/>
                  <a:moveTo>
                    <a:pt x="644" y="615"/>
                  </a:moveTo>
                  <a:lnTo>
                    <a:pt x="530" y="547"/>
                  </a:lnTo>
                  <a:lnTo>
                    <a:pt x="523" y="541"/>
                  </a:lnTo>
                  <a:lnTo>
                    <a:pt x="517" y="535"/>
                  </a:lnTo>
                  <a:lnTo>
                    <a:pt x="513" y="528"/>
                  </a:lnTo>
                  <a:lnTo>
                    <a:pt x="511" y="521"/>
                  </a:lnTo>
                  <a:lnTo>
                    <a:pt x="510" y="515"/>
                  </a:lnTo>
                  <a:lnTo>
                    <a:pt x="511" y="507"/>
                  </a:lnTo>
                  <a:lnTo>
                    <a:pt x="513" y="501"/>
                  </a:lnTo>
                  <a:lnTo>
                    <a:pt x="516" y="493"/>
                  </a:lnTo>
                  <a:lnTo>
                    <a:pt x="521" y="488"/>
                  </a:lnTo>
                  <a:lnTo>
                    <a:pt x="525" y="483"/>
                  </a:lnTo>
                  <a:lnTo>
                    <a:pt x="531" y="478"/>
                  </a:lnTo>
                  <a:lnTo>
                    <a:pt x="538" y="475"/>
                  </a:lnTo>
                  <a:lnTo>
                    <a:pt x="545" y="474"/>
                  </a:lnTo>
                  <a:lnTo>
                    <a:pt x="553" y="474"/>
                  </a:lnTo>
                  <a:lnTo>
                    <a:pt x="560" y="475"/>
                  </a:lnTo>
                  <a:lnTo>
                    <a:pt x="568" y="480"/>
                  </a:lnTo>
                  <a:lnTo>
                    <a:pt x="682" y="549"/>
                  </a:lnTo>
                  <a:lnTo>
                    <a:pt x="690" y="554"/>
                  </a:lnTo>
                  <a:lnTo>
                    <a:pt x="695" y="559"/>
                  </a:lnTo>
                  <a:lnTo>
                    <a:pt x="699" y="566"/>
                  </a:lnTo>
                  <a:lnTo>
                    <a:pt x="701" y="573"/>
                  </a:lnTo>
                  <a:lnTo>
                    <a:pt x="701" y="581"/>
                  </a:lnTo>
                  <a:lnTo>
                    <a:pt x="701" y="587"/>
                  </a:lnTo>
                  <a:lnTo>
                    <a:pt x="699" y="594"/>
                  </a:lnTo>
                  <a:lnTo>
                    <a:pt x="696" y="601"/>
                  </a:lnTo>
                  <a:lnTo>
                    <a:pt x="692" y="606"/>
                  </a:lnTo>
                  <a:lnTo>
                    <a:pt x="687" y="611"/>
                  </a:lnTo>
                  <a:lnTo>
                    <a:pt x="681" y="616"/>
                  </a:lnTo>
                  <a:lnTo>
                    <a:pt x="675" y="619"/>
                  </a:lnTo>
                  <a:lnTo>
                    <a:pt x="667" y="620"/>
                  </a:lnTo>
                  <a:lnTo>
                    <a:pt x="660" y="620"/>
                  </a:lnTo>
                  <a:lnTo>
                    <a:pt x="653" y="619"/>
                  </a:lnTo>
                  <a:lnTo>
                    <a:pt x="644" y="615"/>
                  </a:lnTo>
                  <a:close/>
                  <a:moveTo>
                    <a:pt x="21" y="547"/>
                  </a:moveTo>
                  <a:lnTo>
                    <a:pt x="138" y="480"/>
                  </a:lnTo>
                  <a:lnTo>
                    <a:pt x="146" y="476"/>
                  </a:lnTo>
                  <a:lnTo>
                    <a:pt x="154" y="474"/>
                  </a:lnTo>
                  <a:lnTo>
                    <a:pt x="161" y="474"/>
                  </a:lnTo>
                  <a:lnTo>
                    <a:pt x="168" y="475"/>
                  </a:lnTo>
                  <a:lnTo>
                    <a:pt x="175" y="478"/>
                  </a:lnTo>
                  <a:lnTo>
                    <a:pt x="180" y="483"/>
                  </a:lnTo>
                  <a:lnTo>
                    <a:pt x="185" y="488"/>
                  </a:lnTo>
                  <a:lnTo>
                    <a:pt x="190" y="494"/>
                  </a:lnTo>
                  <a:lnTo>
                    <a:pt x="193" y="501"/>
                  </a:lnTo>
                  <a:lnTo>
                    <a:pt x="195" y="507"/>
                  </a:lnTo>
                  <a:lnTo>
                    <a:pt x="195" y="515"/>
                  </a:lnTo>
                  <a:lnTo>
                    <a:pt x="195" y="522"/>
                  </a:lnTo>
                  <a:lnTo>
                    <a:pt x="193" y="528"/>
                  </a:lnTo>
                  <a:lnTo>
                    <a:pt x="189" y="535"/>
                  </a:lnTo>
                  <a:lnTo>
                    <a:pt x="183" y="541"/>
                  </a:lnTo>
                  <a:lnTo>
                    <a:pt x="176" y="547"/>
                  </a:lnTo>
                  <a:lnTo>
                    <a:pt x="59" y="612"/>
                  </a:lnTo>
                  <a:lnTo>
                    <a:pt x="50" y="617"/>
                  </a:lnTo>
                  <a:lnTo>
                    <a:pt x="43" y="618"/>
                  </a:lnTo>
                  <a:lnTo>
                    <a:pt x="35" y="618"/>
                  </a:lnTo>
                  <a:lnTo>
                    <a:pt x="28" y="617"/>
                  </a:lnTo>
                  <a:lnTo>
                    <a:pt x="22" y="613"/>
                  </a:lnTo>
                  <a:lnTo>
                    <a:pt x="15" y="609"/>
                  </a:lnTo>
                  <a:lnTo>
                    <a:pt x="11" y="604"/>
                  </a:lnTo>
                  <a:lnTo>
                    <a:pt x="7" y="599"/>
                  </a:lnTo>
                  <a:lnTo>
                    <a:pt x="4" y="592"/>
                  </a:lnTo>
                  <a:lnTo>
                    <a:pt x="1" y="585"/>
                  </a:lnTo>
                  <a:lnTo>
                    <a:pt x="0" y="578"/>
                  </a:lnTo>
                  <a:lnTo>
                    <a:pt x="1" y="571"/>
                  </a:lnTo>
                  <a:lnTo>
                    <a:pt x="4" y="564"/>
                  </a:lnTo>
                  <a:lnTo>
                    <a:pt x="8" y="557"/>
                  </a:lnTo>
                  <a:lnTo>
                    <a:pt x="13" y="552"/>
                  </a:lnTo>
                  <a:lnTo>
                    <a:pt x="21" y="547"/>
                  </a:lnTo>
                  <a:close/>
                  <a:moveTo>
                    <a:pt x="315" y="762"/>
                  </a:moveTo>
                  <a:lnTo>
                    <a:pt x="315" y="482"/>
                  </a:lnTo>
                  <a:lnTo>
                    <a:pt x="316" y="474"/>
                  </a:lnTo>
                  <a:lnTo>
                    <a:pt x="318" y="467"/>
                  </a:lnTo>
                  <a:lnTo>
                    <a:pt x="322" y="460"/>
                  </a:lnTo>
                  <a:lnTo>
                    <a:pt x="326" y="455"/>
                  </a:lnTo>
                  <a:lnTo>
                    <a:pt x="332" y="450"/>
                  </a:lnTo>
                  <a:lnTo>
                    <a:pt x="339" y="447"/>
                  </a:lnTo>
                  <a:lnTo>
                    <a:pt x="346" y="444"/>
                  </a:lnTo>
                  <a:lnTo>
                    <a:pt x="354" y="443"/>
                  </a:lnTo>
                  <a:lnTo>
                    <a:pt x="361" y="444"/>
                  </a:lnTo>
                  <a:lnTo>
                    <a:pt x="368" y="447"/>
                  </a:lnTo>
                  <a:lnTo>
                    <a:pt x="375" y="450"/>
                  </a:lnTo>
                  <a:lnTo>
                    <a:pt x="381" y="455"/>
                  </a:lnTo>
                  <a:lnTo>
                    <a:pt x="385" y="460"/>
                  </a:lnTo>
                  <a:lnTo>
                    <a:pt x="389" y="467"/>
                  </a:lnTo>
                  <a:lnTo>
                    <a:pt x="391" y="474"/>
                  </a:lnTo>
                  <a:lnTo>
                    <a:pt x="392" y="482"/>
                  </a:lnTo>
                  <a:lnTo>
                    <a:pt x="392" y="762"/>
                  </a:lnTo>
                  <a:lnTo>
                    <a:pt x="391" y="771"/>
                  </a:lnTo>
                  <a:lnTo>
                    <a:pt x="389" y="777"/>
                  </a:lnTo>
                  <a:lnTo>
                    <a:pt x="385" y="785"/>
                  </a:lnTo>
                  <a:lnTo>
                    <a:pt x="381" y="790"/>
                  </a:lnTo>
                  <a:lnTo>
                    <a:pt x="375" y="794"/>
                  </a:lnTo>
                  <a:lnTo>
                    <a:pt x="368" y="798"/>
                  </a:lnTo>
                  <a:lnTo>
                    <a:pt x="361" y="801"/>
                  </a:lnTo>
                  <a:lnTo>
                    <a:pt x="354" y="802"/>
                  </a:lnTo>
                  <a:lnTo>
                    <a:pt x="346" y="801"/>
                  </a:lnTo>
                  <a:lnTo>
                    <a:pt x="339" y="798"/>
                  </a:lnTo>
                  <a:lnTo>
                    <a:pt x="332" y="794"/>
                  </a:lnTo>
                  <a:lnTo>
                    <a:pt x="326" y="790"/>
                  </a:lnTo>
                  <a:lnTo>
                    <a:pt x="322" y="785"/>
                  </a:lnTo>
                  <a:lnTo>
                    <a:pt x="318" y="777"/>
                  </a:lnTo>
                  <a:lnTo>
                    <a:pt x="316" y="771"/>
                  </a:lnTo>
                  <a:lnTo>
                    <a:pt x="315" y="762"/>
                  </a:lnTo>
                  <a:close/>
                  <a:moveTo>
                    <a:pt x="60" y="187"/>
                  </a:moveTo>
                  <a:lnTo>
                    <a:pt x="304" y="327"/>
                  </a:lnTo>
                  <a:lnTo>
                    <a:pt x="311" y="332"/>
                  </a:lnTo>
                  <a:lnTo>
                    <a:pt x="316" y="337"/>
                  </a:lnTo>
                  <a:lnTo>
                    <a:pt x="321" y="344"/>
                  </a:lnTo>
                  <a:lnTo>
                    <a:pt x="323" y="351"/>
                  </a:lnTo>
                  <a:lnTo>
                    <a:pt x="324" y="358"/>
                  </a:lnTo>
                  <a:lnTo>
                    <a:pt x="323" y="365"/>
                  </a:lnTo>
                  <a:lnTo>
                    <a:pt x="321" y="372"/>
                  </a:lnTo>
                  <a:lnTo>
                    <a:pt x="317" y="379"/>
                  </a:lnTo>
                  <a:lnTo>
                    <a:pt x="314" y="384"/>
                  </a:lnTo>
                  <a:lnTo>
                    <a:pt x="309" y="389"/>
                  </a:lnTo>
                  <a:lnTo>
                    <a:pt x="302" y="393"/>
                  </a:lnTo>
                  <a:lnTo>
                    <a:pt x="296" y="397"/>
                  </a:lnTo>
                  <a:lnTo>
                    <a:pt x="290" y="398"/>
                  </a:lnTo>
                  <a:lnTo>
                    <a:pt x="281" y="398"/>
                  </a:lnTo>
                  <a:lnTo>
                    <a:pt x="274" y="397"/>
                  </a:lnTo>
                  <a:lnTo>
                    <a:pt x="265" y="392"/>
                  </a:lnTo>
                  <a:lnTo>
                    <a:pt x="22" y="254"/>
                  </a:lnTo>
                  <a:lnTo>
                    <a:pt x="14" y="249"/>
                  </a:lnTo>
                  <a:lnTo>
                    <a:pt x="9" y="244"/>
                  </a:lnTo>
                  <a:lnTo>
                    <a:pt x="5" y="236"/>
                  </a:lnTo>
                  <a:lnTo>
                    <a:pt x="2" y="230"/>
                  </a:lnTo>
                  <a:lnTo>
                    <a:pt x="2" y="222"/>
                  </a:lnTo>
                  <a:lnTo>
                    <a:pt x="2" y="216"/>
                  </a:lnTo>
                  <a:lnTo>
                    <a:pt x="5" y="209"/>
                  </a:lnTo>
                  <a:lnTo>
                    <a:pt x="8" y="202"/>
                  </a:lnTo>
                  <a:lnTo>
                    <a:pt x="12" y="196"/>
                  </a:lnTo>
                  <a:lnTo>
                    <a:pt x="16" y="192"/>
                  </a:lnTo>
                  <a:lnTo>
                    <a:pt x="23" y="187"/>
                  </a:lnTo>
                  <a:lnTo>
                    <a:pt x="29" y="184"/>
                  </a:lnTo>
                  <a:lnTo>
                    <a:pt x="36" y="182"/>
                  </a:lnTo>
                  <a:lnTo>
                    <a:pt x="44" y="182"/>
                  </a:lnTo>
                  <a:lnTo>
                    <a:pt x="51" y="184"/>
                  </a:lnTo>
                  <a:lnTo>
                    <a:pt x="60" y="187"/>
                  </a:lnTo>
                  <a:close/>
                  <a:moveTo>
                    <a:pt x="684" y="253"/>
                  </a:moveTo>
                  <a:lnTo>
                    <a:pt x="443" y="393"/>
                  </a:lnTo>
                  <a:lnTo>
                    <a:pt x="434" y="398"/>
                  </a:lnTo>
                  <a:lnTo>
                    <a:pt x="427" y="400"/>
                  </a:lnTo>
                  <a:lnTo>
                    <a:pt x="420" y="400"/>
                  </a:lnTo>
                  <a:lnTo>
                    <a:pt x="412" y="398"/>
                  </a:lnTo>
                  <a:lnTo>
                    <a:pt x="406" y="395"/>
                  </a:lnTo>
                  <a:lnTo>
                    <a:pt x="399" y="390"/>
                  </a:lnTo>
                  <a:lnTo>
                    <a:pt x="395" y="386"/>
                  </a:lnTo>
                  <a:lnTo>
                    <a:pt x="391" y="380"/>
                  </a:lnTo>
                  <a:lnTo>
                    <a:pt x="388" y="373"/>
                  </a:lnTo>
                  <a:lnTo>
                    <a:pt x="385" y="366"/>
                  </a:lnTo>
                  <a:lnTo>
                    <a:pt x="384" y="359"/>
                  </a:lnTo>
                  <a:lnTo>
                    <a:pt x="385" y="352"/>
                  </a:lnTo>
                  <a:lnTo>
                    <a:pt x="388" y="346"/>
                  </a:lnTo>
                  <a:lnTo>
                    <a:pt x="392" y="338"/>
                  </a:lnTo>
                  <a:lnTo>
                    <a:pt x="397" y="333"/>
                  </a:lnTo>
                  <a:lnTo>
                    <a:pt x="405" y="328"/>
                  </a:lnTo>
                  <a:lnTo>
                    <a:pt x="646" y="187"/>
                  </a:lnTo>
                  <a:lnTo>
                    <a:pt x="654" y="183"/>
                  </a:lnTo>
                  <a:lnTo>
                    <a:pt x="662" y="182"/>
                  </a:lnTo>
                  <a:lnTo>
                    <a:pt x="670" y="182"/>
                  </a:lnTo>
                  <a:lnTo>
                    <a:pt x="677" y="183"/>
                  </a:lnTo>
                  <a:lnTo>
                    <a:pt x="683" y="186"/>
                  </a:lnTo>
                  <a:lnTo>
                    <a:pt x="689" y="190"/>
                  </a:lnTo>
                  <a:lnTo>
                    <a:pt x="694" y="196"/>
                  </a:lnTo>
                  <a:lnTo>
                    <a:pt x="698" y="201"/>
                  </a:lnTo>
                  <a:lnTo>
                    <a:pt x="701" y="207"/>
                  </a:lnTo>
                  <a:lnTo>
                    <a:pt x="703" y="215"/>
                  </a:lnTo>
                  <a:lnTo>
                    <a:pt x="704" y="221"/>
                  </a:lnTo>
                  <a:lnTo>
                    <a:pt x="703" y="229"/>
                  </a:lnTo>
                  <a:lnTo>
                    <a:pt x="700" y="236"/>
                  </a:lnTo>
                  <a:lnTo>
                    <a:pt x="697" y="243"/>
                  </a:lnTo>
                  <a:lnTo>
                    <a:pt x="692" y="248"/>
                  </a:lnTo>
                  <a:lnTo>
                    <a:pt x="684" y="253"/>
                  </a:lnTo>
                  <a:close/>
                </a:path>
              </a:pathLst>
            </a:custGeom>
            <a:solidFill>
              <a:srgbClr val="43A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b="1">
          <a:solidFill>
            <a:srgbClr val="3D9A4F"/>
          </a:solidFill>
          <a:latin typeface="+mj-lt"/>
          <a:ea typeface="Lucida Sans Unicode" panose="020B0602030504020204" pitchFamily="34" charset="0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b="1">
          <a:solidFill>
            <a:srgbClr val="3D9A4F"/>
          </a:solidFill>
          <a:latin typeface="Arial" pitchFamily="34" charset="0"/>
          <a:ea typeface="Lucida Sans Unicode" panose="020B0602030504020204" pitchFamily="34" charset="0"/>
          <a:cs typeface="Lucida Sans Unicode" pitchFamily="34" charset="0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b="1">
          <a:solidFill>
            <a:srgbClr val="3D9A4F"/>
          </a:solidFill>
          <a:latin typeface="Arial" pitchFamily="34" charset="0"/>
          <a:ea typeface="Lucida Sans Unicode" panose="020B0602030504020204" pitchFamily="34" charset="0"/>
          <a:cs typeface="Lucida Sans Unicode" pitchFamily="34" charset="0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b="1">
          <a:solidFill>
            <a:srgbClr val="3D9A4F"/>
          </a:solidFill>
          <a:latin typeface="Arial" pitchFamily="34" charset="0"/>
          <a:ea typeface="Lucida Sans Unicode" panose="020B0602030504020204" pitchFamily="34" charset="0"/>
          <a:cs typeface="Lucida Sans Unicode" pitchFamily="34" charset="0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b="1">
          <a:solidFill>
            <a:srgbClr val="3D9A4F"/>
          </a:solidFill>
          <a:latin typeface="Arial" pitchFamily="34" charset="0"/>
          <a:ea typeface="Lucida Sans Unicode" panose="020B0602030504020204" pitchFamily="34" charset="0"/>
          <a:cs typeface="Lucida Sans Unicode" pitchFamily="34" charset="0"/>
        </a:defRPr>
      </a:lvl5pPr>
      <a:lvl6pPr marL="25146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 b="1">
          <a:solidFill>
            <a:srgbClr val="3D9A4F"/>
          </a:solidFill>
          <a:latin typeface="Arial" pitchFamily="34" charset="0"/>
          <a:cs typeface="Lucida Sans Unicode" pitchFamily="34" charset="0"/>
        </a:defRPr>
      </a:lvl6pPr>
      <a:lvl7pPr marL="29718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 b="1">
          <a:solidFill>
            <a:srgbClr val="3D9A4F"/>
          </a:solidFill>
          <a:latin typeface="Arial" pitchFamily="34" charset="0"/>
          <a:cs typeface="Lucida Sans Unicode" pitchFamily="34" charset="0"/>
        </a:defRPr>
      </a:lvl7pPr>
      <a:lvl8pPr marL="34290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 b="1">
          <a:solidFill>
            <a:srgbClr val="3D9A4F"/>
          </a:solidFill>
          <a:latin typeface="Arial" pitchFamily="34" charset="0"/>
          <a:cs typeface="Lucida Sans Unicode" pitchFamily="34" charset="0"/>
        </a:defRPr>
      </a:lvl8pPr>
      <a:lvl9pPr marL="38862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 b="1">
          <a:solidFill>
            <a:srgbClr val="3D9A4F"/>
          </a:solidFill>
          <a:latin typeface="Arial" pitchFamily="34" charset="0"/>
          <a:cs typeface="Lucida Sans Unicode" pitchFamily="34" charset="0"/>
        </a:defRPr>
      </a:lvl9pPr>
    </p:titleStyle>
    <p:bodyStyle>
      <a:lvl1pPr marL="342900" indent="-342900" algn="l" defTabSz="449263" rtl="0" eaLnBrk="0" fontAlgn="base" hangingPunct="0">
        <a:spcBef>
          <a:spcPts val="45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1C1C1C"/>
          </a:solidFill>
          <a:latin typeface="+mn-lt"/>
          <a:ea typeface="Lucida Sans Unicode" panose="020B0602030504020204" pitchFamily="34" charset="0"/>
          <a:cs typeface="+mn-cs"/>
        </a:defRPr>
      </a:lvl1pPr>
      <a:lvl2pPr marL="742950" indent="-285750" algn="l" defTabSz="449263" rtl="0" eaLnBrk="0" fontAlgn="base" hangingPunct="0">
        <a:spcBef>
          <a:spcPts val="45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+mn-lt"/>
          <a:ea typeface="Lucida Sans Unicode" panose="020B0602030504020204" pitchFamily="34" charset="0"/>
          <a:cs typeface="+mn-cs"/>
        </a:defRPr>
      </a:lvl2pPr>
      <a:lvl3pPr marL="1143000" indent="-228600" algn="l" defTabSz="449263" rtl="0" eaLnBrk="0" fontAlgn="base" hangingPunct="0">
        <a:spcBef>
          <a:spcPts val="45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1C1C1C"/>
          </a:solidFill>
          <a:latin typeface="+mn-lt"/>
          <a:ea typeface="Lucida Sans Unicode" panose="020B0602030504020204" pitchFamily="34" charset="0"/>
          <a:cs typeface="+mn-cs"/>
        </a:defRPr>
      </a:lvl3pPr>
      <a:lvl4pPr marL="1600200" indent="-228600" algn="l" defTabSz="449263" rtl="0" eaLnBrk="0" fontAlgn="base" hangingPunct="0">
        <a:spcBef>
          <a:spcPts val="45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4D4D4D"/>
          </a:solidFill>
          <a:latin typeface="+mn-lt"/>
          <a:ea typeface="Lucida Sans Unicode" panose="020B0602030504020204" pitchFamily="34" charset="0"/>
          <a:cs typeface="+mn-cs"/>
        </a:defRPr>
      </a:lvl4pPr>
      <a:lvl5pPr marL="2057400" indent="-228600" algn="l" defTabSz="449263" rtl="0" eaLnBrk="0" fontAlgn="base" hangingPunct="0">
        <a:spcBef>
          <a:spcPts val="45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4D4D4D"/>
          </a:solidFill>
          <a:latin typeface="+mn-lt"/>
          <a:ea typeface="Lucida Sans Unicode" panose="020B0602030504020204" pitchFamily="34" charset="0"/>
          <a:cs typeface="+mn-cs"/>
        </a:defRPr>
      </a:lvl5pPr>
      <a:lvl6pPr marL="2514600" indent="-228600" algn="l" defTabSz="449263" rtl="0" eaLnBrk="0" fontAlgn="base" hangingPunct="0">
        <a:spcBef>
          <a:spcPts val="45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4D4D4D"/>
          </a:solidFill>
          <a:latin typeface="+mn-lt"/>
          <a:cs typeface="+mn-cs"/>
        </a:defRPr>
      </a:lvl6pPr>
      <a:lvl7pPr marL="2971800" indent="-228600" algn="l" defTabSz="449263" rtl="0" eaLnBrk="0" fontAlgn="base" hangingPunct="0">
        <a:spcBef>
          <a:spcPts val="45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4D4D4D"/>
          </a:solidFill>
          <a:latin typeface="+mn-lt"/>
          <a:cs typeface="+mn-cs"/>
        </a:defRPr>
      </a:lvl7pPr>
      <a:lvl8pPr marL="3429000" indent="-228600" algn="l" defTabSz="449263" rtl="0" eaLnBrk="0" fontAlgn="base" hangingPunct="0">
        <a:spcBef>
          <a:spcPts val="45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4D4D4D"/>
          </a:solidFill>
          <a:latin typeface="+mn-lt"/>
          <a:cs typeface="+mn-cs"/>
        </a:defRPr>
      </a:lvl8pPr>
      <a:lvl9pPr marL="3886200" indent="-228600" algn="l" defTabSz="449263" rtl="0" eaLnBrk="0" fontAlgn="base" hangingPunct="0">
        <a:spcBef>
          <a:spcPts val="45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4D4D4D"/>
          </a:solidFill>
          <a:latin typeface="+mn-lt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hdl.handle.net/1822/28845" TargetMode="External"/><Relationship Id="rId7" Type="http://schemas.openxmlformats.org/officeDocument/2006/relationships/hyperlink" Target="http://hdl.handle.net/1822/35338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hdl.handle.net/1822/38756" TargetMode="External"/><Relationship Id="rId5" Type="http://schemas.openxmlformats.org/officeDocument/2006/relationships/hyperlink" Target="http://hdl.handle.net/1822/28878" TargetMode="External"/><Relationship Id="rId4" Type="http://schemas.openxmlformats.org/officeDocument/2006/relationships/hyperlink" Target="http://hdl.handle.net/1822/28793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5.jp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emf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emf"/><Relationship Id="rId3" Type="http://schemas.openxmlformats.org/officeDocument/2006/relationships/image" Target="../media/image12.jpeg"/><Relationship Id="rId7" Type="http://schemas.openxmlformats.org/officeDocument/2006/relationships/image" Target="../media/image16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2849588" y="5869141"/>
            <a:ext cx="5899125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57188" indent="-357188" defTabSz="271463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1pPr>
            <a:lvl2pPr defTabSz="271463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2pPr>
            <a:lvl3pPr defTabSz="271463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3pPr>
            <a:lvl4pPr defTabSz="271463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4pPr>
            <a:lvl5pPr defTabSz="271463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5pPr>
            <a:lvl6pPr marL="2514600" indent="-228600" defTabSz="27146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6pPr>
            <a:lvl7pPr marL="2971800" indent="-228600" defTabSz="27146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7pPr>
            <a:lvl8pPr marL="3429000" indent="-228600" defTabSz="27146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8pPr>
            <a:lvl9pPr marL="3886200" indent="-228600" defTabSz="27146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9pPr>
          </a:lstStyle>
          <a:p>
            <a:pPr algn="r" eaLnBrk="1" hangingPunct="1">
              <a:spcBef>
                <a:spcPts val="12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pt-BR" altLang="pt-PT" dirty="0">
                <a:solidFill>
                  <a:srgbClr val="FFFFFF"/>
                </a:solidFill>
              </a:rPr>
              <a:t>Daniel </a:t>
            </a:r>
            <a:r>
              <a:rPr lang="pt-BR" altLang="pt-PT" dirty="0" smtClean="0">
                <a:solidFill>
                  <a:srgbClr val="FFFFFF"/>
                </a:solidFill>
              </a:rPr>
              <a:t>V. Oliveira</a:t>
            </a:r>
          </a:p>
          <a:p>
            <a:pPr algn="r" eaLnBrk="1" hangingPunct="1">
              <a:spcBef>
                <a:spcPts val="12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pt-BR" altLang="pt-PT" dirty="0" smtClean="0">
                <a:solidFill>
                  <a:srgbClr val="FFFFFF"/>
                </a:solidFill>
              </a:rPr>
              <a:t>Universidade </a:t>
            </a:r>
            <a:r>
              <a:rPr lang="pt-BR" altLang="pt-PT" dirty="0">
                <a:solidFill>
                  <a:srgbClr val="FFFFFF"/>
                </a:solidFill>
              </a:rPr>
              <a:t>do Minho </a:t>
            </a:r>
          </a:p>
        </p:txBody>
      </p:sp>
      <p:sp>
        <p:nvSpPr>
          <p:cNvPr id="4101" name="Text Box 4"/>
          <p:cNvSpPr txBox="1">
            <a:spLocks noChangeArrowheads="1"/>
          </p:cNvSpPr>
          <p:nvPr/>
        </p:nvSpPr>
        <p:spPr bwMode="auto">
          <a:xfrm>
            <a:off x="251520" y="3227492"/>
            <a:ext cx="848457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57188" indent="-357188" defTabSz="271463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1pPr>
            <a:lvl2pPr defTabSz="271463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2pPr>
            <a:lvl3pPr defTabSz="271463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3pPr>
            <a:lvl4pPr defTabSz="271463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4pPr>
            <a:lvl5pPr defTabSz="271463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5pPr>
            <a:lvl6pPr marL="2514600" indent="-228600" defTabSz="27146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6pPr>
            <a:lvl7pPr marL="2971800" indent="-228600" defTabSz="27146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7pPr>
            <a:lvl8pPr marL="3429000" indent="-228600" defTabSz="27146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8pPr>
            <a:lvl9pPr marL="3886200" indent="-228600" defTabSz="27146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9pPr>
          </a:lstStyle>
          <a:p>
            <a:pPr algn="r" eaLnBrk="1" hangingPunct="1">
              <a:spcBef>
                <a:spcPts val="12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pt-PT" sz="3200" dirty="0" smtClean="0">
                <a:solidFill>
                  <a:srgbClr val="FFFFFF"/>
                </a:solidFill>
              </a:rPr>
              <a:t> </a:t>
            </a:r>
            <a:r>
              <a:rPr lang="pt-BR" altLang="pt-PT" sz="3200" dirty="0">
                <a:solidFill>
                  <a:srgbClr val="FFFFFF"/>
                </a:solidFill>
              </a:rPr>
              <a:t>Proteção sísmica </a:t>
            </a:r>
            <a:r>
              <a:rPr lang="pt-BR" altLang="pt-PT" sz="3200" dirty="0" smtClean="0">
                <a:solidFill>
                  <a:srgbClr val="FFFFFF"/>
                </a:solidFill>
              </a:rPr>
              <a:t>do</a:t>
            </a:r>
            <a:br>
              <a:rPr lang="pt-BR" altLang="pt-PT" sz="3200" dirty="0" smtClean="0">
                <a:solidFill>
                  <a:srgbClr val="FFFFFF"/>
                </a:solidFill>
              </a:rPr>
            </a:br>
            <a:r>
              <a:rPr lang="pt-BR" altLang="pt-PT" sz="3200" dirty="0" smtClean="0">
                <a:solidFill>
                  <a:srgbClr val="FFFFFF"/>
                </a:solidFill>
              </a:rPr>
              <a:t> património </a:t>
            </a:r>
            <a:r>
              <a:rPr lang="pt-BR" altLang="pt-PT" sz="3200" dirty="0">
                <a:solidFill>
                  <a:srgbClr val="FFFFFF"/>
                </a:solidFill>
              </a:rPr>
              <a:t>cultural</a:t>
            </a:r>
            <a:r>
              <a:rPr lang="pt-BR" altLang="pt-PT" sz="3200" dirty="0" smtClean="0">
                <a:solidFill>
                  <a:srgbClr val="FFFFFF"/>
                </a:solidFill>
              </a:rPr>
              <a:t>:</a:t>
            </a:r>
            <a:br>
              <a:rPr lang="pt-BR" altLang="pt-PT" sz="3200" dirty="0" smtClean="0">
                <a:solidFill>
                  <a:srgbClr val="FFFFFF"/>
                </a:solidFill>
              </a:rPr>
            </a:br>
            <a:r>
              <a:rPr lang="pt-BR" altLang="pt-PT" sz="3200" dirty="0" smtClean="0">
                <a:solidFill>
                  <a:srgbClr val="FFFFFF"/>
                </a:solidFill>
              </a:rPr>
              <a:t> </a:t>
            </a:r>
            <a:r>
              <a:rPr lang="pt-BR" altLang="pt-PT" sz="3200" dirty="0">
                <a:solidFill>
                  <a:srgbClr val="FFFFFF"/>
                </a:solidFill>
              </a:rPr>
              <a:t>Contributos do ISISE </a:t>
            </a:r>
            <a:endParaRPr lang="pt-BR" altLang="pt-PT" sz="3200" dirty="0" smtClean="0">
              <a:solidFill>
                <a:srgbClr val="FFFFFF"/>
              </a:solidFill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0" y="0"/>
            <a:ext cx="9144000" cy="1980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en-GB" sz="1800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Lucida Sans Unicode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b="54256"/>
          <a:stretch/>
        </p:blipFill>
        <p:spPr>
          <a:xfrm>
            <a:off x="107504" y="44840"/>
            <a:ext cx="1958970" cy="1944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t="70045" r="12836"/>
          <a:stretch/>
        </p:blipFill>
        <p:spPr>
          <a:xfrm>
            <a:off x="2156738" y="18000"/>
            <a:ext cx="2607566" cy="1944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8064" y="116632"/>
            <a:ext cx="3996993" cy="16560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395287" y="1556792"/>
            <a:ext cx="8748713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57188" indent="-357188" defTabSz="271463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1pPr>
            <a:lvl2pPr defTabSz="271463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2pPr>
            <a:lvl3pPr defTabSz="271463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3pPr>
            <a:lvl4pPr defTabSz="271463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4pPr>
            <a:lvl5pPr defTabSz="271463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5pPr>
            <a:lvl6pPr marL="2514600" indent="-228600" defTabSz="27146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6pPr>
            <a:lvl7pPr marL="2971800" indent="-228600" defTabSz="27146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7pPr>
            <a:lvl8pPr marL="3429000" indent="-228600" defTabSz="27146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8pPr>
            <a:lvl9pPr marL="3886200" indent="-228600" defTabSz="27146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+mj-lt"/>
              <a:buAutoNum type="arabicPeriod"/>
            </a:pPr>
            <a:r>
              <a:rPr lang="en-US" altLang="pt-PT" dirty="0" smtClean="0">
                <a:solidFill>
                  <a:schemeClr val="tx1"/>
                </a:solidFill>
              </a:rPr>
              <a:t>Poletti </a:t>
            </a:r>
            <a:r>
              <a:rPr lang="en-US" altLang="pt-PT" dirty="0">
                <a:solidFill>
                  <a:schemeClr val="tx1"/>
                </a:solidFill>
              </a:rPr>
              <a:t>E. (2013) </a:t>
            </a:r>
            <a:r>
              <a:rPr lang="en-US" altLang="pt-PT" b="0" dirty="0">
                <a:solidFill>
                  <a:schemeClr val="tx1"/>
                </a:solidFill>
              </a:rPr>
              <a:t>Characterization of the seismic </a:t>
            </a:r>
            <a:r>
              <a:rPr lang="en-US" altLang="pt-PT" b="0" dirty="0" err="1">
                <a:solidFill>
                  <a:schemeClr val="tx1"/>
                </a:solidFill>
              </a:rPr>
              <a:t>behaviour</a:t>
            </a:r>
            <a:r>
              <a:rPr lang="en-US" altLang="pt-PT" b="0" dirty="0">
                <a:solidFill>
                  <a:schemeClr val="tx1"/>
                </a:solidFill>
              </a:rPr>
              <a:t> of traditional timber frame walls, PhD Thesis, University of Minho, available at </a:t>
            </a:r>
            <a:r>
              <a:rPr lang="en-US" altLang="pt-PT" b="0" dirty="0">
                <a:solidFill>
                  <a:srgbClr val="00B050"/>
                </a:solidFill>
                <a:hlinkClick r:id="rId3"/>
              </a:rPr>
              <a:t>http://</a:t>
            </a:r>
            <a:r>
              <a:rPr lang="en-US" altLang="pt-PT" b="0" dirty="0" smtClean="0">
                <a:solidFill>
                  <a:srgbClr val="00B050"/>
                </a:solidFill>
                <a:hlinkClick r:id="rId3"/>
              </a:rPr>
              <a:t>hdl.handle.net/1822/28845</a:t>
            </a:r>
            <a:r>
              <a:rPr lang="en-US" altLang="pt-PT" b="0" dirty="0" smtClean="0">
                <a:solidFill>
                  <a:srgbClr val="00B050"/>
                </a:solidFill>
              </a:rPr>
              <a:t> </a:t>
            </a:r>
            <a:endParaRPr lang="en-US" altLang="pt-PT" b="0" dirty="0">
              <a:solidFill>
                <a:srgbClr val="00B050"/>
              </a:solidFill>
            </a:endParaRPr>
          </a:p>
          <a:p>
            <a:pPr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+mj-lt"/>
              <a:buAutoNum type="arabicPeriod"/>
            </a:pPr>
            <a:r>
              <a:rPr lang="en-US" altLang="pt-PT" dirty="0" smtClean="0">
                <a:solidFill>
                  <a:schemeClr val="tx1"/>
                </a:solidFill>
              </a:rPr>
              <a:t>Silva </a:t>
            </a:r>
            <a:r>
              <a:rPr lang="en-US" altLang="pt-PT" dirty="0">
                <a:solidFill>
                  <a:schemeClr val="tx1"/>
                </a:solidFill>
              </a:rPr>
              <a:t>R. (2013) </a:t>
            </a:r>
            <a:r>
              <a:rPr lang="en-US" altLang="pt-PT" b="0" dirty="0">
                <a:solidFill>
                  <a:schemeClr val="tx1"/>
                </a:solidFill>
              </a:rPr>
              <a:t>Repair of earth constructions by means of grout injection, PhD Thesis, University of Minho, available at </a:t>
            </a:r>
            <a:r>
              <a:rPr lang="en-US" altLang="pt-PT" b="0" dirty="0">
                <a:solidFill>
                  <a:schemeClr val="tx1"/>
                </a:solidFill>
                <a:hlinkClick r:id="rId4"/>
              </a:rPr>
              <a:t>http://</a:t>
            </a:r>
            <a:r>
              <a:rPr lang="en-US" altLang="pt-PT" b="0" dirty="0" smtClean="0">
                <a:solidFill>
                  <a:schemeClr val="tx1"/>
                </a:solidFill>
                <a:hlinkClick r:id="rId4"/>
              </a:rPr>
              <a:t>hdl.handle.net/1822/28793</a:t>
            </a:r>
            <a:r>
              <a:rPr lang="en-US" altLang="pt-PT" b="0" dirty="0" smtClean="0">
                <a:solidFill>
                  <a:schemeClr val="tx1"/>
                </a:solidFill>
              </a:rPr>
              <a:t>   </a:t>
            </a:r>
          </a:p>
          <a:p>
            <a:pPr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+mj-lt"/>
              <a:buAutoNum type="arabicPeriod"/>
            </a:pPr>
            <a:r>
              <a:rPr lang="en-US" altLang="pt-PT" dirty="0" err="1" smtClean="0">
                <a:solidFill>
                  <a:schemeClr val="tx1"/>
                </a:solidFill>
              </a:rPr>
              <a:t>Ghiassi</a:t>
            </a:r>
            <a:r>
              <a:rPr lang="en-US" altLang="pt-PT" dirty="0">
                <a:solidFill>
                  <a:schemeClr val="tx1"/>
                </a:solidFill>
              </a:rPr>
              <a:t>, B. (2013)</a:t>
            </a:r>
            <a:r>
              <a:rPr lang="en-US" altLang="pt-PT" b="0" dirty="0">
                <a:solidFill>
                  <a:schemeClr val="tx1"/>
                </a:solidFill>
              </a:rPr>
              <a:t> Durability analysis of bond between composite materials and masonry substrates, PhD Thesis, University of Minho, available at </a:t>
            </a:r>
            <a:r>
              <a:rPr lang="en-US" altLang="pt-PT" b="0" dirty="0">
                <a:solidFill>
                  <a:schemeClr val="tx1"/>
                </a:solidFill>
                <a:hlinkClick r:id="rId5"/>
              </a:rPr>
              <a:t>http://</a:t>
            </a:r>
            <a:r>
              <a:rPr lang="en-US" altLang="pt-PT" b="0" dirty="0" smtClean="0">
                <a:solidFill>
                  <a:schemeClr val="tx1"/>
                </a:solidFill>
                <a:hlinkClick r:id="rId5"/>
              </a:rPr>
              <a:t>hdl.handle.net/1822/28878</a:t>
            </a:r>
            <a:r>
              <a:rPr lang="en-US" altLang="pt-PT" b="0" dirty="0" smtClean="0">
                <a:solidFill>
                  <a:schemeClr val="tx1"/>
                </a:solidFill>
              </a:rPr>
              <a:t> </a:t>
            </a:r>
            <a:endParaRPr lang="en-US" altLang="pt-PT" b="0" dirty="0">
              <a:solidFill>
                <a:schemeClr val="tx1"/>
              </a:solidFill>
            </a:endParaRPr>
          </a:p>
          <a:p>
            <a:pPr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+mj-lt"/>
              <a:buAutoNum type="arabicPeriod"/>
            </a:pPr>
            <a:r>
              <a:rPr lang="en-US" altLang="pt-PT" dirty="0" smtClean="0">
                <a:solidFill>
                  <a:schemeClr val="tx1"/>
                </a:solidFill>
              </a:rPr>
              <a:t>Moreira </a:t>
            </a:r>
            <a:r>
              <a:rPr lang="en-US" altLang="pt-PT" dirty="0" smtClean="0">
                <a:solidFill>
                  <a:schemeClr val="tx1"/>
                </a:solidFill>
              </a:rPr>
              <a:t>S. (2014)</a:t>
            </a:r>
            <a:r>
              <a:rPr lang="en-US" altLang="pt-PT" b="0" dirty="0" smtClean="0">
                <a:solidFill>
                  <a:schemeClr val="tx1"/>
                </a:solidFill>
              </a:rPr>
              <a:t> </a:t>
            </a:r>
            <a:r>
              <a:rPr lang="en-US" altLang="pt-PT" b="0" dirty="0">
                <a:solidFill>
                  <a:schemeClr val="tx1"/>
                </a:solidFill>
              </a:rPr>
              <a:t>Seismic </a:t>
            </a:r>
            <a:r>
              <a:rPr lang="en-GB" altLang="pt-PT" b="0" dirty="0" smtClean="0">
                <a:solidFill>
                  <a:schemeClr val="tx1"/>
                </a:solidFill>
              </a:rPr>
              <a:t>retrofit </a:t>
            </a:r>
            <a:r>
              <a:rPr lang="en-GB" altLang="pt-PT" b="0" dirty="0">
                <a:solidFill>
                  <a:schemeClr val="tx1"/>
                </a:solidFill>
              </a:rPr>
              <a:t>of masonry-to-timber connections in historical </a:t>
            </a:r>
            <a:r>
              <a:rPr lang="en-GB" altLang="pt-PT" b="0" dirty="0" smtClean="0">
                <a:solidFill>
                  <a:schemeClr val="tx1"/>
                </a:solidFill>
              </a:rPr>
              <a:t>constructions</a:t>
            </a:r>
            <a:r>
              <a:rPr lang="en-US" altLang="pt-PT" b="0" dirty="0" smtClean="0">
                <a:solidFill>
                  <a:schemeClr val="tx1"/>
                </a:solidFill>
              </a:rPr>
              <a:t>, </a:t>
            </a:r>
            <a:r>
              <a:rPr lang="en-US" altLang="pt-PT" b="0" dirty="0">
                <a:solidFill>
                  <a:schemeClr val="tx1"/>
                </a:solidFill>
              </a:rPr>
              <a:t>PhD Thesis, University of </a:t>
            </a:r>
            <a:r>
              <a:rPr lang="en-US" altLang="pt-PT" b="0" dirty="0" smtClean="0">
                <a:solidFill>
                  <a:schemeClr val="tx1"/>
                </a:solidFill>
              </a:rPr>
              <a:t>Minho, </a:t>
            </a:r>
            <a:r>
              <a:rPr lang="en-US" altLang="pt-PT" b="0" dirty="0">
                <a:solidFill>
                  <a:schemeClr val="tx1"/>
                </a:solidFill>
              </a:rPr>
              <a:t>available at  </a:t>
            </a:r>
            <a:r>
              <a:rPr lang="en-US" altLang="pt-PT" b="0" dirty="0">
                <a:solidFill>
                  <a:schemeClr val="tx1"/>
                </a:solidFill>
                <a:hlinkClick r:id="rId6"/>
              </a:rPr>
              <a:t>http://</a:t>
            </a:r>
            <a:r>
              <a:rPr lang="en-US" altLang="pt-PT" b="0" dirty="0" smtClean="0">
                <a:solidFill>
                  <a:schemeClr val="tx1"/>
                </a:solidFill>
                <a:hlinkClick r:id="rId6"/>
              </a:rPr>
              <a:t>hdl.handle.net/1822/38756</a:t>
            </a:r>
            <a:r>
              <a:rPr lang="en-US" altLang="pt-PT" b="0" dirty="0" smtClean="0">
                <a:solidFill>
                  <a:schemeClr val="tx1"/>
                </a:solidFill>
              </a:rPr>
              <a:t> </a:t>
            </a:r>
            <a:endParaRPr lang="en-US" altLang="pt-PT" b="0" dirty="0" smtClean="0">
              <a:solidFill>
                <a:schemeClr val="tx1"/>
              </a:solidFill>
            </a:endParaRPr>
          </a:p>
          <a:p>
            <a:pPr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+mj-lt"/>
              <a:buAutoNum type="arabicPeriod"/>
            </a:pPr>
            <a:r>
              <a:rPr lang="en-US" altLang="pt-PT" dirty="0" smtClean="0">
                <a:solidFill>
                  <a:schemeClr val="tx1"/>
                </a:solidFill>
              </a:rPr>
              <a:t>Araújo </a:t>
            </a:r>
            <a:r>
              <a:rPr lang="en-US" altLang="pt-PT" dirty="0">
                <a:solidFill>
                  <a:schemeClr val="tx1"/>
                </a:solidFill>
              </a:rPr>
              <a:t>A. (2014) </a:t>
            </a:r>
            <a:r>
              <a:rPr lang="en-US" altLang="pt-PT" b="0" dirty="0">
                <a:solidFill>
                  <a:schemeClr val="tx1"/>
                </a:solidFill>
              </a:rPr>
              <a:t>Modelling of the seismic performance of connections and walls in ancient masonry buildings, PhD Thesis, University of </a:t>
            </a:r>
            <a:r>
              <a:rPr lang="en-US" altLang="pt-PT" b="0" dirty="0" smtClean="0">
                <a:solidFill>
                  <a:schemeClr val="tx1"/>
                </a:solidFill>
              </a:rPr>
              <a:t>Minho, </a:t>
            </a:r>
            <a:r>
              <a:rPr lang="en-US" altLang="pt-PT" b="0" dirty="0">
                <a:solidFill>
                  <a:schemeClr val="tx1"/>
                </a:solidFill>
              </a:rPr>
              <a:t>available </a:t>
            </a:r>
            <a:r>
              <a:rPr lang="en-US" altLang="pt-PT" b="0" dirty="0" smtClean="0">
                <a:solidFill>
                  <a:schemeClr val="tx1"/>
                </a:solidFill>
              </a:rPr>
              <a:t>at </a:t>
            </a:r>
            <a:r>
              <a:rPr lang="en-US" altLang="pt-PT" b="0" dirty="0" smtClean="0">
                <a:solidFill>
                  <a:schemeClr val="tx1"/>
                </a:solidFill>
                <a:hlinkClick r:id="rId7"/>
              </a:rPr>
              <a:t>http</a:t>
            </a:r>
            <a:r>
              <a:rPr lang="en-US" altLang="pt-PT" b="0" dirty="0">
                <a:solidFill>
                  <a:schemeClr val="tx1"/>
                </a:solidFill>
                <a:hlinkClick r:id="rId7"/>
              </a:rPr>
              <a:t>://</a:t>
            </a:r>
            <a:r>
              <a:rPr lang="en-US" altLang="pt-PT" b="0" dirty="0" smtClean="0">
                <a:solidFill>
                  <a:schemeClr val="tx1"/>
                </a:solidFill>
                <a:hlinkClick r:id="rId7"/>
              </a:rPr>
              <a:t>hdl.handle.net/1822/35338</a:t>
            </a:r>
            <a:r>
              <a:rPr lang="en-US" altLang="pt-PT" b="0" dirty="0" smtClean="0">
                <a:solidFill>
                  <a:schemeClr val="tx1"/>
                </a:solidFill>
              </a:rPr>
              <a:t> </a:t>
            </a:r>
            <a:endParaRPr lang="en-US" altLang="pt-PT" b="0" dirty="0">
              <a:solidFill>
                <a:schemeClr val="tx1"/>
              </a:solidFill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08339" y="827643"/>
            <a:ext cx="834037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altLang="pt-PT" dirty="0">
                <a:solidFill>
                  <a:srgbClr val="36A436"/>
                </a:solidFill>
                <a:cs typeface="Times New Roman" panose="02020603050405020304" pitchFamily="18" charset="0"/>
              </a:rPr>
              <a:t>NIKER: New integrated knowledge based approaches to the protection of cultural heritage from earthquake-induced </a:t>
            </a:r>
            <a:r>
              <a:rPr lang="en-GB" altLang="pt-PT" dirty="0" smtClean="0">
                <a:solidFill>
                  <a:srgbClr val="36A436"/>
                </a:solidFill>
                <a:cs typeface="Times New Roman" panose="02020603050405020304" pitchFamily="18" charset="0"/>
              </a:rPr>
              <a:t>risk </a:t>
            </a:r>
            <a:r>
              <a:rPr lang="pt-PT" altLang="pt-PT" dirty="0" smtClean="0">
                <a:solidFill>
                  <a:srgbClr val="36A436"/>
                </a:solidFill>
                <a:cs typeface="Times New Roman" panose="02020603050405020304" pitchFamily="18" charset="0"/>
              </a:rPr>
              <a:t>(FP7)</a:t>
            </a:r>
            <a:endParaRPr lang="it-IT" altLang="pt-PT" dirty="0">
              <a:solidFill>
                <a:srgbClr val="36A436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143491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408339" y="827643"/>
            <a:ext cx="834037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altLang="pt-PT" dirty="0" smtClean="0">
                <a:solidFill>
                  <a:srgbClr val="36A436"/>
                </a:solidFill>
                <a:cs typeface="Times New Roman" panose="02020603050405020304" pitchFamily="18" charset="0"/>
              </a:rPr>
              <a:t>Other Projects</a:t>
            </a:r>
            <a:endParaRPr lang="it-IT" altLang="pt-PT" dirty="0">
              <a:solidFill>
                <a:srgbClr val="36A436"/>
              </a:solidFill>
              <a:cs typeface="Times New Roman" panose="02020603050405020304" pitchFamily="18" charset="0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899592" y="4644425"/>
            <a:ext cx="288056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it-IT" altLang="pt-PT" sz="1600" b="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Seismic behaviour of the Evora Roman Temple</a:t>
            </a:r>
            <a:endParaRPr lang="it-IT" altLang="pt-PT" sz="1600" b="0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pic>
        <p:nvPicPr>
          <p:cNvPr id="14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895" y="1835147"/>
            <a:ext cx="4078233" cy="2457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5820917" y="4644425"/>
            <a:ext cx="252028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GB" altLang="pt-PT" sz="1600" b="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Seismic </a:t>
            </a:r>
            <a:r>
              <a:rPr lang="en-GB" altLang="pt-PT" sz="1600" b="0" dirty="0">
                <a:solidFill>
                  <a:schemeClr val="tx1"/>
                </a:solidFill>
                <a:cs typeface="Times New Roman" panose="02020603050405020304" pitchFamily="18" charset="0"/>
              </a:rPr>
              <a:t>assessment of </a:t>
            </a:r>
            <a:r>
              <a:rPr lang="en-GB" altLang="pt-PT" sz="1600" b="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Ica </a:t>
            </a:r>
            <a:r>
              <a:rPr lang="en-GB" altLang="pt-PT" sz="1600" b="0" dirty="0">
                <a:solidFill>
                  <a:schemeClr val="tx1"/>
                </a:solidFill>
                <a:cs typeface="Times New Roman" panose="02020603050405020304" pitchFamily="18" charset="0"/>
              </a:rPr>
              <a:t>Cathedral (Peru)</a:t>
            </a:r>
            <a:endParaRPr lang="it-IT" altLang="pt-PT" sz="1600" b="0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pic>
        <p:nvPicPr>
          <p:cNvPr id="18" name="Picture 2" descr="model 3d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3816" y="1844824"/>
            <a:ext cx="3510632" cy="2319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440896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 bwMode="auto">
          <a:xfrm>
            <a:off x="0" y="5301208"/>
            <a:ext cx="9144000" cy="155679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en-GB" sz="1800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Lucida Sans Unicode" pitchFamily="34" charset="0"/>
            </a:endParaRPr>
          </a:p>
        </p:txBody>
      </p:sp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408340" y="827643"/>
            <a:ext cx="754803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GB" altLang="pt-PT" dirty="0" smtClean="0">
                <a:solidFill>
                  <a:srgbClr val="36A436"/>
                </a:solidFill>
                <a:cs typeface="Times New Roman" panose="02020603050405020304" pitchFamily="18" charset="0"/>
              </a:rPr>
              <a:t>Knowledge Transfer to Higher Education</a:t>
            </a:r>
            <a:endParaRPr lang="it-IT" altLang="pt-PT" dirty="0">
              <a:solidFill>
                <a:srgbClr val="36A436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395288" y="1484313"/>
            <a:ext cx="835342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57188" indent="-357188" defTabSz="271463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1pPr>
            <a:lvl2pPr defTabSz="271463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2pPr>
            <a:lvl3pPr defTabSz="271463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3pPr>
            <a:lvl4pPr defTabSz="271463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4pPr>
            <a:lvl5pPr defTabSz="271463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5pPr>
            <a:lvl6pPr marL="2514600" indent="-228600" defTabSz="27146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6pPr>
            <a:lvl7pPr marL="2971800" indent="-228600" defTabSz="27146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7pPr>
            <a:lvl8pPr marL="3429000" indent="-228600" defTabSz="27146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8pPr>
            <a:lvl9pPr marL="3886200" indent="-228600" defTabSz="27146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altLang="pt-PT" b="0" dirty="0" smtClean="0">
                <a:solidFill>
                  <a:schemeClr val="tx1"/>
                </a:solidFill>
              </a:rPr>
              <a:t>SAHC: Erasmus </a:t>
            </a:r>
            <a:r>
              <a:rPr lang="en-US" altLang="pt-PT" b="0" dirty="0">
                <a:solidFill>
                  <a:schemeClr val="tx1"/>
                </a:solidFill>
              </a:rPr>
              <a:t>Mundus </a:t>
            </a:r>
            <a:r>
              <a:rPr lang="en-US" altLang="pt-PT" b="0" dirty="0" smtClean="0">
                <a:solidFill>
                  <a:schemeClr val="tx1"/>
                </a:solidFill>
              </a:rPr>
              <a:t>Master Course </a:t>
            </a:r>
            <a:r>
              <a:rPr lang="en-US" altLang="pt-PT" b="0" dirty="0">
                <a:solidFill>
                  <a:schemeClr val="tx1"/>
                </a:solidFill>
              </a:rPr>
              <a:t>on </a:t>
            </a:r>
            <a:r>
              <a:rPr lang="en-US" altLang="pt-PT" dirty="0">
                <a:solidFill>
                  <a:schemeClr val="tx1"/>
                </a:solidFill>
              </a:rPr>
              <a:t>Structural Analysis of Monuments and Historical Constructions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1247593" y="4809374"/>
            <a:ext cx="1656000" cy="235200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4213637" y="4795659"/>
            <a:ext cx="1656000" cy="2379434"/>
          </a:xfrm>
          <a:prstGeom prst="rect">
            <a:avLst/>
          </a:prstGeom>
        </p:spPr>
      </p:pic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395288" y="2398046"/>
            <a:ext cx="7561088" cy="216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57188" indent="-357188" defTabSz="271463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1pPr>
            <a:lvl2pPr defTabSz="271463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2pPr>
            <a:lvl3pPr defTabSz="271463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3pPr>
            <a:lvl4pPr defTabSz="271463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4pPr>
            <a:lvl5pPr defTabSz="271463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5pPr>
            <a:lvl6pPr marL="2514600" indent="-228600" defTabSz="27146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6pPr>
            <a:lvl7pPr marL="2971800" indent="-228600" defTabSz="27146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7pPr>
            <a:lvl8pPr marL="3429000" indent="-228600" defTabSz="27146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8pPr>
            <a:lvl9pPr marL="3886200" indent="-228600" defTabSz="27146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altLang="pt-PT" b="0" dirty="0" smtClean="0">
                <a:solidFill>
                  <a:schemeClr val="tx1"/>
                </a:solidFill>
              </a:rPr>
              <a:t>UMinho + UPC + UNIPD + CTU</a:t>
            </a:r>
          </a:p>
          <a:p>
            <a:pPr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Wingdings" panose="05000000000000000000" pitchFamily="2" charset="2"/>
              <a:buChar char="q"/>
            </a:pPr>
            <a:endParaRPr lang="en-US" altLang="pt-PT" sz="800" b="0" dirty="0" smtClean="0">
              <a:solidFill>
                <a:schemeClr val="tx1"/>
              </a:solidFill>
            </a:endParaRPr>
          </a:p>
          <a:p>
            <a:pPr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altLang="pt-PT" b="0" dirty="0" smtClean="0">
                <a:solidFill>
                  <a:schemeClr val="tx1"/>
                </a:solidFill>
              </a:rPr>
              <a:t>One year full-time course (coursework + thesis)</a:t>
            </a:r>
          </a:p>
          <a:p>
            <a:pPr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Wingdings" panose="05000000000000000000" pitchFamily="2" charset="2"/>
              <a:buChar char="q"/>
            </a:pPr>
            <a:endParaRPr lang="en-US" altLang="pt-PT" sz="800" b="0" dirty="0" smtClean="0">
              <a:solidFill>
                <a:schemeClr val="tx1"/>
              </a:solidFill>
            </a:endParaRPr>
          </a:p>
          <a:p>
            <a:pPr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Wingdings" panose="05000000000000000000" pitchFamily="2" charset="2"/>
              <a:buChar char="q"/>
            </a:pPr>
            <a:r>
              <a:rPr lang="en-GB" altLang="pt-PT" b="0" dirty="0" smtClean="0">
                <a:solidFill>
                  <a:schemeClr val="tx1"/>
                </a:solidFill>
              </a:rPr>
              <a:t>10 editions &amp; 325 </a:t>
            </a:r>
            <a:r>
              <a:rPr lang="en-GB" altLang="pt-PT" b="0" dirty="0">
                <a:solidFill>
                  <a:schemeClr val="tx1"/>
                </a:solidFill>
              </a:rPr>
              <a:t>students from 65 </a:t>
            </a:r>
            <a:r>
              <a:rPr lang="en-GB" altLang="pt-PT" b="0" dirty="0" smtClean="0">
                <a:solidFill>
                  <a:schemeClr val="tx1"/>
                </a:solidFill>
              </a:rPr>
              <a:t>countries</a:t>
            </a:r>
          </a:p>
          <a:p>
            <a:pPr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Wingdings" panose="05000000000000000000" pitchFamily="2" charset="2"/>
              <a:buChar char="q"/>
            </a:pPr>
            <a:endParaRPr lang="en-US" altLang="pt-PT" sz="800" b="0" dirty="0" smtClean="0">
              <a:solidFill>
                <a:schemeClr val="tx1"/>
              </a:solidFill>
            </a:endParaRPr>
          </a:p>
          <a:p>
            <a:pPr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altLang="pt-PT" b="0" dirty="0">
                <a:solidFill>
                  <a:schemeClr val="tx1"/>
                </a:solidFill>
              </a:rPr>
              <a:t>EU Prize for Cultural Heritage / </a:t>
            </a:r>
            <a:r>
              <a:rPr lang="en-US" altLang="pt-PT" dirty="0">
                <a:solidFill>
                  <a:srgbClr val="36A436"/>
                </a:solidFill>
                <a:cs typeface="Times New Roman" panose="02020603050405020304" pitchFamily="18" charset="0"/>
              </a:rPr>
              <a:t>Europa Nostra Awards </a:t>
            </a:r>
            <a:r>
              <a:rPr lang="en-US" altLang="pt-PT" dirty="0">
                <a:solidFill>
                  <a:srgbClr val="36A436"/>
                </a:solidFill>
                <a:cs typeface="Times New Roman" panose="02020603050405020304" pitchFamily="18" charset="0"/>
              </a:rPr>
              <a:t>2017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1680" y="5157376"/>
            <a:ext cx="979018" cy="165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35545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ext Box 9"/>
          <p:cNvSpPr txBox="1">
            <a:spLocks noChangeArrowheads="1"/>
          </p:cNvSpPr>
          <p:nvPr/>
        </p:nvSpPr>
        <p:spPr bwMode="auto">
          <a:xfrm>
            <a:off x="538163" y="1905000"/>
            <a:ext cx="7981950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80975" indent="-180975" defTabSz="180975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1pPr>
            <a:lvl2pPr defTabSz="180975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2pPr>
            <a:lvl3pPr defTabSz="180975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3pPr>
            <a:lvl4pPr defTabSz="180975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4pPr>
            <a:lvl5pPr defTabSz="180975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5pPr>
            <a:lvl6pPr marL="2514600" indent="-228600" defTabSz="180975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6pPr>
            <a:lvl7pPr marL="2971800" indent="-228600" defTabSz="180975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7pPr>
            <a:lvl8pPr marL="3429000" indent="-228600" defTabSz="180975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8pPr>
            <a:lvl9pPr marL="3886200" indent="-228600" defTabSz="180975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pt-PT" sz="2000" dirty="0" smtClean="0">
                <a:solidFill>
                  <a:schemeClr val="tx1"/>
                </a:solidFill>
              </a:rPr>
              <a:t>Thank you for your kind attention</a:t>
            </a:r>
            <a:endParaRPr lang="en-US" altLang="pt-PT" sz="2000" dirty="0">
              <a:solidFill>
                <a:schemeClr val="tx1"/>
              </a:solidFill>
            </a:endParaRPr>
          </a:p>
        </p:txBody>
      </p:sp>
      <p:sp>
        <p:nvSpPr>
          <p:cNvPr id="67587" name="Text Box 9"/>
          <p:cNvSpPr txBox="1">
            <a:spLocks noChangeArrowheads="1"/>
          </p:cNvSpPr>
          <p:nvPr/>
        </p:nvSpPr>
        <p:spPr bwMode="auto">
          <a:xfrm>
            <a:off x="538163" y="3433763"/>
            <a:ext cx="7981950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80975" indent="-180975" defTabSz="180975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1pPr>
            <a:lvl2pPr defTabSz="180975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2pPr>
            <a:lvl3pPr defTabSz="180975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3pPr>
            <a:lvl4pPr defTabSz="180975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4pPr>
            <a:lvl5pPr defTabSz="180975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5pPr>
            <a:lvl6pPr marL="2514600" indent="-228600" defTabSz="180975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6pPr>
            <a:lvl7pPr marL="2971800" indent="-228600" defTabSz="180975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7pPr>
            <a:lvl8pPr marL="3429000" indent="-228600" defTabSz="180975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8pPr>
            <a:lvl9pPr marL="3886200" indent="-228600" defTabSz="180975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pt-PT" sz="1600" dirty="0" smtClean="0">
                <a:solidFill>
                  <a:schemeClr val="tx1"/>
                </a:solidFill>
              </a:rPr>
              <a:t>danvco @ civil . </a:t>
            </a:r>
            <a:r>
              <a:rPr lang="en-US" altLang="pt-PT" sz="1600" dirty="0" err="1">
                <a:solidFill>
                  <a:schemeClr val="tx1"/>
                </a:solidFill>
              </a:rPr>
              <a:t>u</a:t>
            </a:r>
            <a:r>
              <a:rPr lang="en-US" altLang="pt-PT" sz="1600" dirty="0" err="1" smtClean="0">
                <a:solidFill>
                  <a:schemeClr val="tx1"/>
                </a:solidFill>
              </a:rPr>
              <a:t>minho</a:t>
            </a:r>
            <a:r>
              <a:rPr lang="en-US" altLang="pt-PT" sz="1600" dirty="0" smtClean="0">
                <a:solidFill>
                  <a:schemeClr val="tx1"/>
                </a:solidFill>
              </a:rPr>
              <a:t> . </a:t>
            </a:r>
            <a:r>
              <a:rPr lang="en-US" altLang="pt-PT" sz="1600" dirty="0" err="1" smtClean="0">
                <a:solidFill>
                  <a:schemeClr val="tx1"/>
                </a:solidFill>
              </a:rPr>
              <a:t>pt</a:t>
            </a:r>
            <a:endParaRPr lang="en-US" altLang="pt-PT" sz="1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480590" y="1484313"/>
            <a:ext cx="8207375" cy="3139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defTabSz="271463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1pPr>
            <a:lvl2pPr defTabSz="271463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2pPr>
            <a:lvl3pPr defTabSz="271463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3pPr>
            <a:lvl4pPr defTabSz="271463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4pPr>
            <a:lvl5pPr defTabSz="271463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5pPr>
            <a:lvl6pPr marL="2514600" indent="-228600" defTabSz="27146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6pPr>
            <a:lvl7pPr marL="2971800" indent="-228600" defTabSz="27146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7pPr>
            <a:lvl8pPr marL="3429000" indent="-228600" defTabSz="27146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8pPr>
            <a:lvl9pPr marL="3886200" indent="-228600" defTabSz="27146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9pPr>
          </a:lstStyle>
          <a:p>
            <a:pPr eaLnBrk="1" hangingPunct="1">
              <a:spcBef>
                <a:spcPct val="100000"/>
              </a:spcBef>
              <a:buClr>
                <a:srgbClr val="000000"/>
              </a:buClr>
              <a:buSzPct val="100000"/>
              <a:buFontTx/>
              <a:buAutoNum type="arabicPeriod"/>
            </a:pPr>
            <a:r>
              <a:rPr lang="pt-PT" altLang="pt-PT" b="0" dirty="0" err="1" smtClean="0">
                <a:solidFill>
                  <a:schemeClr val="tx1"/>
                </a:solidFill>
                <a:cs typeface="Times New Roman" panose="02020603050405020304" pitchFamily="18" charset="0"/>
              </a:rPr>
              <a:t>Introduction</a:t>
            </a:r>
            <a:r>
              <a:rPr lang="pt-PT" altLang="pt-PT" b="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 to ISISE </a:t>
            </a:r>
          </a:p>
          <a:p>
            <a:pPr eaLnBrk="1" hangingPunct="1">
              <a:spcBef>
                <a:spcPct val="100000"/>
              </a:spcBef>
              <a:buClr>
                <a:srgbClr val="000000"/>
              </a:buClr>
              <a:buSzPct val="100000"/>
              <a:buFontTx/>
              <a:buAutoNum type="arabicPeriod"/>
            </a:pPr>
            <a:r>
              <a:rPr lang="en-GB" altLang="pt-PT" b="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ISISE Research </a:t>
            </a:r>
            <a:r>
              <a:rPr lang="en-GB" altLang="pt-PT" b="0" dirty="0">
                <a:solidFill>
                  <a:schemeClr val="tx1"/>
                </a:solidFill>
                <a:cs typeface="Times New Roman" panose="02020603050405020304" pitchFamily="18" charset="0"/>
              </a:rPr>
              <a:t>Groups</a:t>
            </a:r>
          </a:p>
          <a:p>
            <a:pPr eaLnBrk="1" hangingPunct="1">
              <a:spcBef>
                <a:spcPct val="100000"/>
              </a:spcBef>
              <a:buClr>
                <a:srgbClr val="000000"/>
              </a:buClr>
              <a:buSzPct val="100000"/>
              <a:buFontTx/>
              <a:buAutoNum type="arabicPeriod"/>
            </a:pPr>
            <a:r>
              <a:rPr lang="pt-PT" altLang="pt-PT" b="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Project EU-India</a:t>
            </a:r>
            <a:endParaRPr lang="pt-PT" altLang="pt-PT" b="0" dirty="0" smtClean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eaLnBrk="1" hangingPunct="1">
              <a:spcBef>
                <a:spcPct val="100000"/>
              </a:spcBef>
              <a:buClr>
                <a:srgbClr val="000000"/>
              </a:buClr>
              <a:buSzPct val="100000"/>
              <a:buFontTx/>
              <a:buAutoNum type="arabicPeriod"/>
            </a:pPr>
            <a:r>
              <a:rPr lang="pt-PT" altLang="pt-PT" b="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Project </a:t>
            </a:r>
            <a:r>
              <a:rPr lang="pt-PT" altLang="pt-PT" b="0" dirty="0" err="1" smtClean="0">
                <a:solidFill>
                  <a:schemeClr val="tx1"/>
                </a:solidFill>
                <a:cs typeface="Times New Roman" panose="02020603050405020304" pitchFamily="18" charset="0"/>
              </a:rPr>
              <a:t>Niker</a:t>
            </a:r>
            <a:endParaRPr lang="pt-PT" altLang="pt-PT" b="0" dirty="0" smtClean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eaLnBrk="1" hangingPunct="1">
              <a:spcBef>
                <a:spcPct val="100000"/>
              </a:spcBef>
              <a:buClr>
                <a:srgbClr val="000000"/>
              </a:buClr>
              <a:buSzPct val="100000"/>
              <a:buFontTx/>
              <a:buAutoNum type="arabicPeriod"/>
            </a:pPr>
            <a:r>
              <a:rPr lang="pt-PT" altLang="pt-PT" b="0" dirty="0" err="1" smtClean="0">
                <a:solidFill>
                  <a:schemeClr val="tx1"/>
                </a:solidFill>
                <a:cs typeface="Times New Roman" panose="02020603050405020304" pitchFamily="18" charset="0"/>
              </a:rPr>
              <a:t>Other</a:t>
            </a:r>
            <a:r>
              <a:rPr lang="pt-PT" altLang="pt-PT" b="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pt-PT" altLang="pt-PT" b="0" dirty="0" err="1" smtClean="0">
                <a:solidFill>
                  <a:schemeClr val="tx1"/>
                </a:solidFill>
                <a:cs typeface="Times New Roman" panose="02020603050405020304" pitchFamily="18" charset="0"/>
              </a:rPr>
              <a:t>projects</a:t>
            </a:r>
            <a:endParaRPr lang="pt-PT" altLang="pt-PT" b="0" dirty="0" smtClean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eaLnBrk="1" hangingPunct="1">
              <a:spcBef>
                <a:spcPct val="100000"/>
              </a:spcBef>
              <a:buClr>
                <a:srgbClr val="000000"/>
              </a:buClr>
              <a:buSzPct val="100000"/>
              <a:buFontTx/>
              <a:buAutoNum type="arabicPeriod"/>
            </a:pPr>
            <a:r>
              <a:rPr lang="pt-PT" altLang="pt-PT" b="0" dirty="0" err="1" smtClean="0">
                <a:solidFill>
                  <a:schemeClr val="tx1"/>
                </a:solidFill>
                <a:cs typeface="Times New Roman" panose="02020603050405020304" pitchFamily="18" charset="0"/>
              </a:rPr>
              <a:t>Knowledge</a:t>
            </a:r>
            <a:r>
              <a:rPr lang="pt-PT" altLang="pt-PT" b="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pt-PT" altLang="pt-PT" b="0" dirty="0" err="1" smtClean="0">
                <a:solidFill>
                  <a:schemeClr val="tx1"/>
                </a:solidFill>
                <a:cs typeface="Times New Roman" panose="02020603050405020304" pitchFamily="18" charset="0"/>
              </a:rPr>
              <a:t>transfer</a:t>
            </a:r>
            <a:r>
              <a:rPr lang="pt-PT" altLang="pt-PT" b="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 to </a:t>
            </a:r>
            <a:r>
              <a:rPr lang="pt-PT" altLang="pt-PT" b="0" dirty="0" err="1" smtClean="0">
                <a:solidFill>
                  <a:schemeClr val="tx1"/>
                </a:solidFill>
                <a:cs typeface="Times New Roman" panose="02020603050405020304" pitchFamily="18" charset="0"/>
              </a:rPr>
              <a:t>Higher</a:t>
            </a:r>
            <a:r>
              <a:rPr lang="pt-PT" altLang="pt-PT" b="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pt-PT" altLang="pt-PT" b="0" dirty="0" err="1" smtClean="0">
                <a:solidFill>
                  <a:schemeClr val="tx1"/>
                </a:solidFill>
                <a:cs typeface="Times New Roman" panose="02020603050405020304" pitchFamily="18" charset="0"/>
              </a:rPr>
              <a:t>Education</a:t>
            </a:r>
            <a:endParaRPr lang="pt-PT" altLang="pt-PT" b="0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6147" name="Text Box 5"/>
          <p:cNvSpPr txBox="1">
            <a:spLocks noChangeArrowheads="1"/>
          </p:cNvSpPr>
          <p:nvPr/>
        </p:nvSpPr>
        <p:spPr bwMode="auto">
          <a:xfrm>
            <a:off x="395288" y="830262"/>
            <a:ext cx="8280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GB" altLang="pt-PT" dirty="0" smtClean="0">
                <a:solidFill>
                  <a:srgbClr val="36A436"/>
                </a:solidFill>
                <a:cs typeface="Times New Roman" panose="02020603050405020304" pitchFamily="18" charset="0"/>
              </a:rPr>
              <a:t>CONTENTS</a:t>
            </a:r>
            <a:endParaRPr lang="it-IT" altLang="pt-PT" dirty="0">
              <a:solidFill>
                <a:srgbClr val="36A436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3"/>
          <p:cNvGrpSpPr>
            <a:grpSpLocks/>
          </p:cNvGrpSpPr>
          <p:nvPr/>
        </p:nvGrpSpPr>
        <p:grpSpPr bwMode="auto">
          <a:xfrm>
            <a:off x="6750496" y="1532855"/>
            <a:ext cx="2286000" cy="4416425"/>
            <a:chOff x="6858508" y="527050"/>
            <a:chExt cx="2286000" cy="4415900"/>
          </a:xfrm>
        </p:grpSpPr>
        <p:pic>
          <p:nvPicPr>
            <p:cNvPr id="4" name="Picture 13" descr="C:\Users2\jsena\UMinho\ISISE\_2010\Marketing\Mapa de Portugal.gif"/>
            <p:cNvPicPr>
              <a:picLocks noChangeAspect="1" noChangeArrowheads="1"/>
            </p:cNvPicPr>
            <p:nvPr/>
          </p:nvPicPr>
          <p:blipFill>
            <a:blip r:embed="rId3" cstate="email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38" b="7011"/>
            <a:stretch>
              <a:fillRect/>
            </a:stretch>
          </p:blipFill>
          <p:spPr bwMode="auto">
            <a:xfrm>
              <a:off x="6858508" y="527050"/>
              <a:ext cx="2286000" cy="441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Oval 28"/>
            <p:cNvSpPr>
              <a:spLocks noChangeAspect="1"/>
            </p:cNvSpPr>
            <p:nvPr/>
          </p:nvSpPr>
          <p:spPr bwMode="auto">
            <a:xfrm>
              <a:off x="7740158" y="1156267"/>
              <a:ext cx="80992" cy="8100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t-PT"/>
            </a:p>
          </p:txBody>
        </p:sp>
        <p:sp>
          <p:nvSpPr>
            <p:cNvPr id="6" name="TextBox 29"/>
            <p:cNvSpPr txBox="1">
              <a:spLocks noChangeArrowheads="1"/>
            </p:cNvSpPr>
            <p:nvPr/>
          </p:nvSpPr>
          <p:spPr bwMode="auto">
            <a:xfrm>
              <a:off x="7776538" y="1055631"/>
              <a:ext cx="1151102" cy="276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Arial" charset="0"/>
                  <a:ea typeface="MS PGothic" charset="0"/>
                  <a:cs typeface="MS PGothic" charset="0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Arial" charset="0"/>
                  <a:ea typeface="MS PGothic" charset="0"/>
                  <a:cs typeface="MS PGothic" charset="0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Arial" charset="0"/>
                  <a:ea typeface="MS PGothic" charset="0"/>
                  <a:cs typeface="MS PGothic" charset="0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Arial" charset="0"/>
                  <a:ea typeface="MS PGothic" charset="0"/>
                  <a:cs typeface="MS PGothic" charset="0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Arial" charset="0"/>
                  <a:ea typeface="MS PGothic" charset="0"/>
                  <a:cs typeface="MS PGothic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charset="0"/>
                  <a:ea typeface="MS PGothic" charset="0"/>
                  <a:cs typeface="MS PGothic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charset="0"/>
                  <a:ea typeface="MS PGothic" charset="0"/>
                  <a:cs typeface="MS PGothic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charset="0"/>
                  <a:ea typeface="MS PGothic" charset="0"/>
                  <a:cs typeface="MS PGothic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charset="0"/>
                  <a:ea typeface="MS PGothic" charset="0"/>
                  <a:cs typeface="MS PGothic" charset="0"/>
                </a:defRPr>
              </a:lvl9pPr>
            </a:lstStyle>
            <a:p>
              <a:r>
                <a:rPr lang="en-US" sz="1200"/>
                <a:t>Guimarães</a:t>
              </a:r>
            </a:p>
          </p:txBody>
        </p:sp>
        <p:sp>
          <p:nvSpPr>
            <p:cNvPr id="7" name="Oval 30"/>
            <p:cNvSpPr>
              <a:spLocks noChangeAspect="1"/>
            </p:cNvSpPr>
            <p:nvPr/>
          </p:nvSpPr>
          <p:spPr bwMode="auto">
            <a:xfrm>
              <a:off x="7632171" y="2209403"/>
              <a:ext cx="80992" cy="8100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t-PT"/>
            </a:p>
          </p:txBody>
        </p:sp>
        <p:sp>
          <p:nvSpPr>
            <p:cNvPr id="8" name="TextBox 31"/>
            <p:cNvSpPr txBox="1">
              <a:spLocks noChangeArrowheads="1"/>
            </p:cNvSpPr>
            <p:nvPr/>
          </p:nvSpPr>
          <p:spPr bwMode="auto">
            <a:xfrm>
              <a:off x="7673689" y="2110248"/>
              <a:ext cx="935511" cy="276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Arial" charset="0"/>
                  <a:ea typeface="MS PGothic" charset="0"/>
                  <a:cs typeface="MS PGothic" charset="0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Arial" charset="0"/>
                  <a:ea typeface="MS PGothic" charset="0"/>
                  <a:cs typeface="MS PGothic" charset="0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Arial" charset="0"/>
                  <a:ea typeface="MS PGothic" charset="0"/>
                  <a:cs typeface="MS PGothic" charset="0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Arial" charset="0"/>
                  <a:ea typeface="MS PGothic" charset="0"/>
                  <a:cs typeface="MS PGothic" charset="0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Arial" charset="0"/>
                  <a:ea typeface="MS PGothic" charset="0"/>
                  <a:cs typeface="MS PGothic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charset="0"/>
                  <a:ea typeface="MS PGothic" charset="0"/>
                  <a:cs typeface="MS PGothic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charset="0"/>
                  <a:ea typeface="MS PGothic" charset="0"/>
                  <a:cs typeface="MS PGothic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charset="0"/>
                  <a:ea typeface="MS PGothic" charset="0"/>
                  <a:cs typeface="MS PGothic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charset="0"/>
                  <a:ea typeface="MS PGothic" charset="0"/>
                  <a:cs typeface="MS PGothic" charset="0"/>
                </a:defRPr>
              </a:lvl9pPr>
            </a:lstStyle>
            <a:p>
              <a:r>
                <a:rPr lang="en-US" sz="1200"/>
                <a:t>Coimbra</a:t>
              </a:r>
            </a:p>
          </p:txBody>
        </p:sp>
      </p:grp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408339" y="827643"/>
            <a:ext cx="834037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dirty="0" smtClean="0">
                <a:solidFill>
                  <a:srgbClr val="36A436"/>
                </a:solidFill>
                <a:cs typeface="Times New Roman" panose="02020603050405020304" pitchFamily="18" charset="0"/>
              </a:rPr>
              <a:t>ISISE</a:t>
            </a:r>
            <a:r>
              <a:rPr lang="en-GB" dirty="0">
                <a:solidFill>
                  <a:srgbClr val="36A436"/>
                </a:solidFill>
                <a:cs typeface="Times New Roman" panose="02020603050405020304" pitchFamily="18" charset="0"/>
              </a:rPr>
              <a:t>: Institute for Sustainability and Innovation in Structural </a:t>
            </a:r>
            <a:r>
              <a:rPr lang="en-GB" dirty="0" smtClean="0">
                <a:solidFill>
                  <a:srgbClr val="36A436"/>
                </a:solidFill>
                <a:cs typeface="Times New Roman" panose="02020603050405020304" pitchFamily="18" charset="0"/>
              </a:rPr>
              <a:t>Engineering</a:t>
            </a:r>
            <a:endParaRPr lang="it-IT" altLang="pt-PT" dirty="0">
              <a:solidFill>
                <a:srgbClr val="36A436"/>
              </a:solidFill>
              <a:cs typeface="Times New Roman" panose="02020603050405020304" pitchFamily="18" charset="0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395288" y="1484313"/>
            <a:ext cx="6339343" cy="4431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57188" indent="-357188" defTabSz="271463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1pPr>
            <a:lvl2pPr defTabSz="271463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2pPr>
            <a:lvl3pPr defTabSz="271463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3pPr>
            <a:lvl4pPr defTabSz="271463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4pPr>
            <a:lvl5pPr defTabSz="271463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5pPr>
            <a:lvl6pPr marL="2514600" indent="-228600" defTabSz="27146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6pPr>
            <a:lvl7pPr marL="2971800" indent="-228600" defTabSz="27146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7pPr>
            <a:lvl8pPr marL="3429000" indent="-228600" defTabSz="27146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8pPr>
            <a:lvl9pPr marL="3886200" indent="-228600" defTabSz="27146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Wingdings" panose="05000000000000000000" pitchFamily="2" charset="2"/>
              <a:buChar char="q"/>
            </a:pPr>
            <a:r>
              <a:rPr lang="en-GB" altLang="pt-PT" b="0" dirty="0" smtClean="0">
                <a:solidFill>
                  <a:schemeClr val="tx1"/>
                </a:solidFill>
              </a:rPr>
              <a:t>ISISE </a:t>
            </a:r>
            <a:r>
              <a:rPr lang="en-GB" altLang="pt-PT" b="0" dirty="0">
                <a:solidFill>
                  <a:schemeClr val="tx1"/>
                </a:solidFill>
              </a:rPr>
              <a:t>is a Research, Development &amp; Innovation Unit formed in 2007 and involving the </a:t>
            </a:r>
            <a:r>
              <a:rPr lang="en-GB" altLang="pt-PT" dirty="0">
                <a:solidFill>
                  <a:schemeClr val="tx1"/>
                </a:solidFill>
              </a:rPr>
              <a:t>Structural Groups</a:t>
            </a:r>
            <a:r>
              <a:rPr lang="en-GB" altLang="pt-PT" b="0" dirty="0">
                <a:solidFill>
                  <a:schemeClr val="tx1"/>
                </a:solidFill>
              </a:rPr>
              <a:t> from the Civil Engineering Departments of the Universities of </a:t>
            </a:r>
            <a:r>
              <a:rPr lang="en-GB" altLang="pt-PT" dirty="0">
                <a:solidFill>
                  <a:srgbClr val="36A436"/>
                </a:solidFill>
                <a:cs typeface="Times New Roman" panose="02020603050405020304" pitchFamily="18" charset="0"/>
              </a:rPr>
              <a:t>Coimbra</a:t>
            </a:r>
            <a:r>
              <a:rPr lang="en-GB" altLang="pt-PT" b="0" dirty="0">
                <a:solidFill>
                  <a:schemeClr val="tx1"/>
                </a:solidFill>
              </a:rPr>
              <a:t> and </a:t>
            </a:r>
            <a:r>
              <a:rPr lang="en-GB" altLang="pt-PT" dirty="0" smtClean="0">
                <a:solidFill>
                  <a:srgbClr val="36A436"/>
                </a:solidFill>
                <a:cs typeface="Times New Roman" panose="02020603050405020304" pitchFamily="18" charset="0"/>
              </a:rPr>
              <a:t>Minho</a:t>
            </a:r>
            <a:endParaRPr lang="en-GB" altLang="pt-PT" b="0" dirty="0" smtClean="0">
              <a:solidFill>
                <a:schemeClr val="tx1"/>
              </a:solidFill>
            </a:endParaRPr>
          </a:p>
          <a:p>
            <a:pPr algn="just"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Wingdings" panose="05000000000000000000" pitchFamily="2" charset="2"/>
              <a:buChar char="q"/>
            </a:pPr>
            <a:endParaRPr lang="en-GB" altLang="pt-PT" sz="800" b="0" dirty="0">
              <a:solidFill>
                <a:schemeClr val="tx1"/>
              </a:solidFill>
            </a:endParaRPr>
          </a:p>
          <a:p>
            <a:pPr algn="just"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Wingdings" panose="05000000000000000000" pitchFamily="2" charset="2"/>
              <a:buChar char="q"/>
            </a:pPr>
            <a:r>
              <a:rPr lang="en-GB" altLang="pt-PT" b="0" dirty="0">
                <a:solidFill>
                  <a:schemeClr val="tx1"/>
                </a:solidFill>
              </a:rPr>
              <a:t>In the 2014 Research Assessment Exercise (2008-2014), ISISE was rated as </a:t>
            </a:r>
            <a:r>
              <a:rPr lang="en-GB" altLang="pt-PT" dirty="0" smtClean="0">
                <a:solidFill>
                  <a:srgbClr val="36A436"/>
                </a:solidFill>
                <a:cs typeface="Times New Roman" panose="02020603050405020304" pitchFamily="18" charset="0"/>
              </a:rPr>
              <a:t>Excellent</a:t>
            </a:r>
          </a:p>
          <a:p>
            <a:pPr algn="just"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Wingdings" panose="05000000000000000000" pitchFamily="2" charset="2"/>
              <a:buChar char="q"/>
            </a:pPr>
            <a:endParaRPr lang="en-GB" altLang="pt-PT" sz="1200" dirty="0">
              <a:solidFill>
                <a:srgbClr val="36A436"/>
              </a:solidFill>
              <a:cs typeface="Times New Roman" panose="02020603050405020304" pitchFamily="18" charset="0"/>
            </a:endParaRPr>
          </a:p>
          <a:p>
            <a:pPr marL="717550" algn="just"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Wingdings" panose="05000000000000000000" pitchFamily="2" charset="2"/>
              <a:buChar char="Ø"/>
            </a:pPr>
            <a:r>
              <a:rPr lang="en-GB" altLang="pt-PT" b="0" dirty="0">
                <a:solidFill>
                  <a:schemeClr val="tx1"/>
                </a:solidFill>
              </a:rPr>
              <a:t>60 PhD </a:t>
            </a:r>
            <a:r>
              <a:rPr lang="en-GB" altLang="pt-PT" b="0" dirty="0" smtClean="0">
                <a:solidFill>
                  <a:schemeClr val="tx1"/>
                </a:solidFill>
              </a:rPr>
              <a:t>members</a:t>
            </a:r>
          </a:p>
          <a:p>
            <a:pPr marL="717550" algn="just"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Wingdings" panose="05000000000000000000" pitchFamily="2" charset="2"/>
              <a:buChar char="Ø"/>
            </a:pPr>
            <a:r>
              <a:rPr lang="en-GB" altLang="pt-PT" b="0" dirty="0" smtClean="0">
                <a:solidFill>
                  <a:schemeClr val="tx1"/>
                </a:solidFill>
              </a:rPr>
              <a:t>107 </a:t>
            </a:r>
            <a:r>
              <a:rPr lang="en-GB" altLang="pt-PT" b="0" dirty="0">
                <a:solidFill>
                  <a:schemeClr val="tx1"/>
                </a:solidFill>
              </a:rPr>
              <a:t>PhD </a:t>
            </a:r>
            <a:r>
              <a:rPr lang="en-GB" altLang="pt-PT" b="0" dirty="0" smtClean="0">
                <a:solidFill>
                  <a:schemeClr val="tx1"/>
                </a:solidFill>
              </a:rPr>
              <a:t>students</a:t>
            </a:r>
          </a:p>
          <a:p>
            <a:pPr marL="717550" algn="just"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Wingdings" panose="05000000000000000000" pitchFamily="2" charset="2"/>
              <a:buChar char="Ø"/>
            </a:pPr>
            <a:r>
              <a:rPr lang="en-GB" altLang="pt-PT" b="0" dirty="0" smtClean="0">
                <a:solidFill>
                  <a:schemeClr val="tx1"/>
                </a:solidFill>
              </a:rPr>
              <a:t>&gt;</a:t>
            </a:r>
            <a:r>
              <a:rPr lang="en-GB" altLang="pt-PT" b="0" dirty="0">
                <a:solidFill>
                  <a:schemeClr val="tx1"/>
                </a:solidFill>
              </a:rPr>
              <a:t>10 M€ of competitive funding currently </a:t>
            </a:r>
            <a:r>
              <a:rPr lang="en-GB" altLang="pt-PT" b="0" dirty="0" smtClean="0">
                <a:solidFill>
                  <a:schemeClr val="tx1"/>
                </a:solidFill>
              </a:rPr>
              <a:t>granted</a:t>
            </a:r>
          </a:p>
          <a:p>
            <a:pPr marL="717550" algn="just"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Wingdings" panose="05000000000000000000" pitchFamily="2" charset="2"/>
              <a:buChar char="Ø"/>
            </a:pPr>
            <a:r>
              <a:rPr lang="en-GB" altLang="pt-PT" b="0" dirty="0" smtClean="0">
                <a:solidFill>
                  <a:schemeClr val="tx1"/>
                </a:solidFill>
              </a:rPr>
              <a:t>2 </a:t>
            </a:r>
            <a:r>
              <a:rPr lang="en-GB" altLang="pt-PT" b="0" dirty="0">
                <a:solidFill>
                  <a:schemeClr val="tx1"/>
                </a:solidFill>
              </a:rPr>
              <a:t>European Master </a:t>
            </a:r>
            <a:r>
              <a:rPr lang="en-GB" altLang="pt-PT" b="0" dirty="0" smtClean="0">
                <a:solidFill>
                  <a:schemeClr val="tx1"/>
                </a:solidFill>
              </a:rPr>
              <a:t>Courses</a:t>
            </a:r>
          </a:p>
          <a:p>
            <a:pPr marL="717550" algn="just"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Wingdings" panose="05000000000000000000" pitchFamily="2" charset="2"/>
              <a:buChar char="Ø"/>
            </a:pPr>
            <a:r>
              <a:rPr lang="en-GB" altLang="pt-PT" b="0" dirty="0" smtClean="0">
                <a:solidFill>
                  <a:schemeClr val="tx1"/>
                </a:solidFill>
              </a:rPr>
              <a:t>International leadership in several areas</a:t>
            </a:r>
            <a:endParaRPr lang="en-US" altLang="pt-PT" b="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110229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408339" y="827643"/>
            <a:ext cx="834037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dirty="0" smtClean="0">
                <a:solidFill>
                  <a:srgbClr val="36A436"/>
                </a:solidFill>
                <a:cs typeface="Times New Roman" panose="02020603050405020304" pitchFamily="18" charset="0"/>
              </a:rPr>
              <a:t>ISISE</a:t>
            </a:r>
            <a:r>
              <a:rPr lang="en-GB" dirty="0">
                <a:solidFill>
                  <a:srgbClr val="36A436"/>
                </a:solidFill>
                <a:cs typeface="Times New Roman" panose="02020603050405020304" pitchFamily="18" charset="0"/>
              </a:rPr>
              <a:t>: Institute for Sustainability and Innovation in Structural </a:t>
            </a:r>
            <a:r>
              <a:rPr lang="en-GB" dirty="0" smtClean="0">
                <a:solidFill>
                  <a:srgbClr val="36A436"/>
                </a:solidFill>
                <a:cs typeface="Times New Roman" panose="02020603050405020304" pitchFamily="18" charset="0"/>
              </a:rPr>
              <a:t>Engineering</a:t>
            </a:r>
            <a:endParaRPr lang="it-IT" altLang="pt-PT" dirty="0">
              <a:solidFill>
                <a:srgbClr val="36A436"/>
              </a:solidFill>
              <a:cs typeface="Times New Roman" panose="02020603050405020304" pitchFamily="18" charset="0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95288" y="1484313"/>
            <a:ext cx="8353425" cy="3554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57188" indent="-357188" defTabSz="271463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1pPr>
            <a:lvl2pPr defTabSz="271463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2pPr>
            <a:lvl3pPr defTabSz="271463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3pPr>
            <a:lvl4pPr defTabSz="271463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4pPr>
            <a:lvl5pPr defTabSz="271463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5pPr>
            <a:lvl6pPr marL="2514600" indent="-228600" defTabSz="27146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6pPr>
            <a:lvl7pPr marL="2971800" indent="-228600" defTabSz="27146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7pPr>
            <a:lvl8pPr marL="3429000" indent="-228600" defTabSz="27146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8pPr>
            <a:lvl9pPr marL="3886200" indent="-228600" defTabSz="27146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Wingdings" panose="05000000000000000000" pitchFamily="2" charset="2"/>
              <a:buChar char="q"/>
            </a:pPr>
            <a:r>
              <a:rPr lang="en-GB" altLang="pt-PT" dirty="0" smtClean="0">
                <a:solidFill>
                  <a:schemeClr val="tx1"/>
                </a:solidFill>
              </a:rPr>
              <a:t>Vision </a:t>
            </a:r>
            <a:r>
              <a:rPr lang="en-GB" altLang="pt-PT" dirty="0">
                <a:solidFill>
                  <a:schemeClr val="tx1"/>
                </a:solidFill>
              </a:rPr>
              <a:t>of </a:t>
            </a:r>
            <a:r>
              <a:rPr lang="en-GB" altLang="pt-PT" dirty="0" smtClean="0">
                <a:solidFill>
                  <a:schemeClr val="tx1"/>
                </a:solidFill>
              </a:rPr>
              <a:t>ISISE</a:t>
            </a:r>
            <a:r>
              <a:rPr lang="en-GB" altLang="pt-PT" b="0" dirty="0" smtClean="0">
                <a:solidFill>
                  <a:schemeClr val="tx1"/>
                </a:solidFill>
              </a:rPr>
              <a:t>: </a:t>
            </a:r>
          </a:p>
          <a:p>
            <a:pPr marL="358775" indent="0" algn="just" eaLnBrk="1" hangingPunct="1">
              <a:spcBef>
                <a:spcPct val="50000"/>
              </a:spcBef>
              <a:buClr>
                <a:srgbClr val="000000"/>
              </a:buClr>
              <a:buSzPct val="100000"/>
            </a:pPr>
            <a:r>
              <a:rPr lang="en-GB" altLang="pt-PT" b="0" dirty="0" smtClean="0">
                <a:solidFill>
                  <a:schemeClr val="tx1"/>
                </a:solidFill>
              </a:rPr>
              <a:t>Increase </a:t>
            </a:r>
            <a:r>
              <a:rPr lang="en-GB" altLang="pt-PT" b="0" dirty="0">
                <a:solidFill>
                  <a:schemeClr val="tx1"/>
                </a:solidFill>
              </a:rPr>
              <a:t>the </a:t>
            </a:r>
            <a:r>
              <a:rPr lang="en-GB" altLang="pt-PT" dirty="0">
                <a:solidFill>
                  <a:schemeClr val="tx1"/>
                </a:solidFill>
              </a:rPr>
              <a:t>structural and functional performance of Civil Engineering </a:t>
            </a:r>
            <a:r>
              <a:rPr lang="en-GB" altLang="pt-PT" dirty="0" smtClean="0">
                <a:solidFill>
                  <a:schemeClr val="tx1"/>
                </a:solidFill>
              </a:rPr>
              <a:t>works</a:t>
            </a:r>
            <a:r>
              <a:rPr lang="en-GB" altLang="pt-PT" b="0" dirty="0">
                <a:solidFill>
                  <a:schemeClr val="tx1"/>
                </a:solidFill>
              </a:rPr>
              <a:t>, from a perspective of advanced technology, innovation and a knowledge based economy with a wide focus that ranges </a:t>
            </a:r>
            <a:r>
              <a:rPr lang="en-GB" altLang="pt-PT" dirty="0">
                <a:solidFill>
                  <a:schemeClr val="tx1"/>
                </a:solidFill>
              </a:rPr>
              <a:t>from materials to integral systems with a life cycle </a:t>
            </a:r>
            <a:r>
              <a:rPr lang="en-GB" altLang="pt-PT" dirty="0" smtClean="0">
                <a:solidFill>
                  <a:schemeClr val="tx1"/>
                </a:solidFill>
              </a:rPr>
              <a:t>approach</a:t>
            </a:r>
            <a:endParaRPr lang="en-GB" altLang="pt-PT" b="0" dirty="0">
              <a:solidFill>
                <a:schemeClr val="tx1"/>
              </a:solidFill>
            </a:endParaRPr>
          </a:p>
          <a:p>
            <a:pPr algn="just"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Wingdings" panose="05000000000000000000" pitchFamily="2" charset="2"/>
              <a:buChar char="q"/>
            </a:pPr>
            <a:endParaRPr lang="pt-PT" altLang="pt-PT" b="0" dirty="0" smtClean="0">
              <a:solidFill>
                <a:schemeClr val="tx1"/>
              </a:solidFill>
            </a:endParaRPr>
          </a:p>
          <a:p>
            <a:pPr algn="just"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Wingdings" panose="05000000000000000000" pitchFamily="2" charset="2"/>
              <a:buChar char="q"/>
            </a:pPr>
            <a:r>
              <a:rPr lang="en-GB" altLang="pt-PT" dirty="0">
                <a:solidFill>
                  <a:schemeClr val="tx1"/>
                </a:solidFill>
              </a:rPr>
              <a:t>ISISE </a:t>
            </a:r>
            <a:r>
              <a:rPr lang="en-GB" altLang="pt-PT" b="0" dirty="0">
                <a:solidFill>
                  <a:schemeClr val="tx1"/>
                </a:solidFill>
              </a:rPr>
              <a:t>aims at promoting </a:t>
            </a:r>
            <a:r>
              <a:rPr lang="en-GB" altLang="pt-PT" dirty="0">
                <a:solidFill>
                  <a:schemeClr val="tx1"/>
                </a:solidFill>
              </a:rPr>
              <a:t>innovation and sustainability</a:t>
            </a:r>
            <a:r>
              <a:rPr lang="en-GB" altLang="pt-PT" b="0" dirty="0">
                <a:solidFill>
                  <a:schemeClr val="tx1"/>
                </a:solidFill>
              </a:rPr>
              <a:t>, with a link to the </a:t>
            </a:r>
            <a:r>
              <a:rPr lang="en-GB" altLang="pt-PT" dirty="0">
                <a:solidFill>
                  <a:schemeClr val="tx1"/>
                </a:solidFill>
              </a:rPr>
              <a:t>construction sector industry</a:t>
            </a:r>
            <a:r>
              <a:rPr lang="en-GB" altLang="pt-PT" b="0" dirty="0">
                <a:solidFill>
                  <a:schemeClr val="tx1"/>
                </a:solidFill>
              </a:rPr>
              <a:t>, focusing on: </a:t>
            </a:r>
            <a:endParaRPr lang="en-GB" altLang="pt-PT" b="0" dirty="0" smtClean="0">
              <a:solidFill>
                <a:schemeClr val="tx1"/>
              </a:solidFill>
            </a:endParaRPr>
          </a:p>
          <a:p>
            <a:pPr marL="717550" algn="just"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Wingdings" panose="05000000000000000000" pitchFamily="2" charset="2"/>
              <a:buChar char="Ø"/>
            </a:pPr>
            <a:r>
              <a:rPr lang="en-GB" altLang="pt-PT" dirty="0" smtClean="0">
                <a:solidFill>
                  <a:srgbClr val="36A436"/>
                </a:solidFill>
                <a:cs typeface="Times New Roman" panose="02020603050405020304" pitchFamily="18" charset="0"/>
              </a:rPr>
              <a:t>Rehabilitation</a:t>
            </a:r>
            <a:r>
              <a:rPr lang="en-GB" altLang="pt-PT" b="0" dirty="0" smtClean="0">
                <a:solidFill>
                  <a:schemeClr val="tx1"/>
                </a:solidFill>
              </a:rPr>
              <a:t>: </a:t>
            </a:r>
            <a:r>
              <a:rPr lang="en-GB" altLang="pt-PT" b="0" dirty="0">
                <a:solidFill>
                  <a:schemeClr val="tx1"/>
                </a:solidFill>
              </a:rPr>
              <a:t>Reshaping the built environment </a:t>
            </a:r>
            <a:endParaRPr lang="en-GB" altLang="pt-PT" b="0" dirty="0" smtClean="0">
              <a:solidFill>
                <a:schemeClr val="tx1"/>
              </a:solidFill>
            </a:endParaRPr>
          </a:p>
          <a:p>
            <a:pPr marL="717550" algn="just"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Wingdings" panose="05000000000000000000" pitchFamily="2" charset="2"/>
              <a:buChar char="Ø"/>
            </a:pPr>
            <a:r>
              <a:rPr lang="en-GB" altLang="pt-PT" dirty="0" smtClean="0">
                <a:solidFill>
                  <a:srgbClr val="36A436"/>
                </a:solidFill>
                <a:cs typeface="Times New Roman" panose="02020603050405020304" pitchFamily="18" charset="0"/>
              </a:rPr>
              <a:t>Industrialization</a:t>
            </a:r>
            <a:r>
              <a:rPr lang="en-GB" altLang="pt-PT" b="0" dirty="0" smtClean="0">
                <a:solidFill>
                  <a:schemeClr val="tx1"/>
                </a:solidFill>
              </a:rPr>
              <a:t>: </a:t>
            </a:r>
            <a:r>
              <a:rPr lang="en-GB" altLang="pt-PT" b="0" dirty="0">
                <a:solidFill>
                  <a:schemeClr val="tx1"/>
                </a:solidFill>
              </a:rPr>
              <a:t>Construction as an advanced industrial </a:t>
            </a:r>
            <a:r>
              <a:rPr lang="en-GB" altLang="pt-PT" b="0" dirty="0" smtClean="0">
                <a:solidFill>
                  <a:schemeClr val="tx1"/>
                </a:solidFill>
              </a:rPr>
              <a:t>process</a:t>
            </a:r>
            <a:endParaRPr lang="en-GB" altLang="pt-PT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042362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408339" y="827643"/>
            <a:ext cx="834037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dirty="0" smtClean="0">
                <a:solidFill>
                  <a:srgbClr val="36A436"/>
                </a:solidFill>
                <a:cs typeface="Times New Roman" panose="02020603050405020304" pitchFamily="18" charset="0"/>
              </a:rPr>
              <a:t>ISISE </a:t>
            </a:r>
            <a:r>
              <a:rPr lang="en-GB" dirty="0">
                <a:solidFill>
                  <a:srgbClr val="36A436"/>
                </a:solidFill>
                <a:cs typeface="Times New Roman" panose="02020603050405020304" pitchFamily="18" charset="0"/>
              </a:rPr>
              <a:t>Management and Research </a:t>
            </a:r>
            <a:r>
              <a:rPr lang="en-GB" dirty="0" smtClean="0">
                <a:solidFill>
                  <a:srgbClr val="36A436"/>
                </a:solidFill>
                <a:cs typeface="Times New Roman" panose="02020603050405020304" pitchFamily="18" charset="0"/>
              </a:rPr>
              <a:t>Groups</a:t>
            </a:r>
            <a:endParaRPr lang="it-IT" altLang="pt-PT" dirty="0">
              <a:solidFill>
                <a:srgbClr val="36A436"/>
              </a:solidFill>
              <a:cs typeface="Times New Roman" panose="02020603050405020304" pitchFamily="18" charset="0"/>
            </a:endParaRPr>
          </a:p>
        </p:txBody>
      </p:sp>
      <p:cxnSp>
        <p:nvCxnSpPr>
          <p:cNvPr id="3" name="Elbow Connector 26"/>
          <p:cNvCxnSpPr>
            <a:cxnSpLocks noChangeShapeType="1"/>
          </p:cNvCxnSpPr>
          <p:nvPr/>
        </p:nvCxnSpPr>
        <p:spPr bwMode="auto">
          <a:xfrm rot="5400000">
            <a:off x="2836664" y="2129990"/>
            <a:ext cx="725488" cy="2887662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" name="Elbow Connector 28"/>
          <p:cNvCxnSpPr>
            <a:cxnSpLocks noChangeShapeType="1"/>
          </p:cNvCxnSpPr>
          <p:nvPr/>
        </p:nvCxnSpPr>
        <p:spPr bwMode="auto">
          <a:xfrm rot="16200000" flipH="1">
            <a:off x="5722739" y="2131577"/>
            <a:ext cx="725488" cy="2884488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" name="Flowchart: Process 6"/>
          <p:cNvSpPr>
            <a:spLocks noChangeArrowheads="1"/>
          </p:cNvSpPr>
          <p:nvPr/>
        </p:nvSpPr>
        <p:spPr bwMode="auto">
          <a:xfrm>
            <a:off x="3292277" y="2652277"/>
            <a:ext cx="2701925" cy="693738"/>
          </a:xfrm>
          <a:prstGeom prst="roundRect">
            <a:avLst>
              <a:gd name="adj" fmla="val 16667"/>
            </a:avLst>
          </a:prstGeom>
          <a:solidFill>
            <a:srgbClr val="3D9A4F">
              <a:alpha val="74901"/>
            </a:srgbClr>
          </a:solidFill>
          <a:ln w="15875">
            <a:solidFill>
              <a:srgbClr val="4D4D4D">
                <a:alpha val="74901"/>
              </a:srgbClr>
            </a:solidFill>
            <a:round/>
            <a:headEnd/>
            <a:tailEnd/>
          </a:ln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charset="0"/>
                <a:ea typeface="MS PGothic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  <a:ea typeface="MS PGothic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  <a:ea typeface="MS PGothic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  <a:ea typeface="MS PGothic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  <a:ea typeface="MS PGothic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MS PGothic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MS PGothic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MS PGothic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MS PGothic" charset="-128"/>
              </a:defRPr>
            </a:lvl9pPr>
          </a:lstStyle>
          <a:p>
            <a:pPr algn="ctr" eaLnBrk="1" hangingPunct="1"/>
            <a:endParaRPr lang="en-US" altLang="en-US" sz="1000"/>
          </a:p>
          <a:p>
            <a:pPr algn="ctr" eaLnBrk="1" hangingPunct="1"/>
            <a:r>
              <a:rPr lang="en-US" altLang="en-US" sz="1800"/>
              <a:t>GROUPS</a:t>
            </a:r>
          </a:p>
        </p:txBody>
      </p:sp>
      <p:sp>
        <p:nvSpPr>
          <p:cNvPr id="6" name="Flowchart: Process 7"/>
          <p:cNvSpPr>
            <a:spLocks noChangeArrowheads="1"/>
          </p:cNvSpPr>
          <p:nvPr/>
        </p:nvSpPr>
        <p:spPr bwMode="auto">
          <a:xfrm>
            <a:off x="539552" y="3936565"/>
            <a:ext cx="2432050" cy="849312"/>
          </a:xfrm>
          <a:prstGeom prst="roundRect">
            <a:avLst>
              <a:gd name="adj" fmla="val 16667"/>
            </a:avLst>
          </a:prstGeom>
          <a:solidFill>
            <a:srgbClr val="4D4D4D">
              <a:alpha val="25098"/>
            </a:srgbClr>
          </a:solidFill>
          <a:ln w="15875">
            <a:solidFill>
              <a:srgbClr val="4D4D4D"/>
            </a:solidFill>
            <a:round/>
            <a:headEnd/>
            <a:tailEnd/>
          </a:ln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charset="0"/>
                <a:ea typeface="MS PGothic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  <a:ea typeface="MS PGothic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  <a:ea typeface="MS PGothic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  <a:ea typeface="MS PGothic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  <a:ea typeface="MS PGothic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MS PGothic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MS PGothic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MS PGothic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MS PGothic" charset="-128"/>
              </a:defRPr>
            </a:lvl9pPr>
          </a:lstStyle>
          <a:p>
            <a:pPr algn="ctr" eaLnBrk="1" hangingPunct="1"/>
            <a:r>
              <a:rPr lang="en-US" altLang="en-US" sz="1600"/>
              <a:t>Historical and masonry structures</a:t>
            </a:r>
          </a:p>
          <a:p>
            <a:pPr algn="ctr" eaLnBrk="1" hangingPunct="1"/>
            <a:r>
              <a:rPr lang="en-US" altLang="en-US" sz="1600" b="0"/>
              <a:t>(Paulo B. Lourenço)</a:t>
            </a:r>
          </a:p>
        </p:txBody>
      </p:sp>
      <p:sp>
        <p:nvSpPr>
          <p:cNvPr id="7" name="Flowchart: Process 8"/>
          <p:cNvSpPr>
            <a:spLocks noChangeArrowheads="1"/>
          </p:cNvSpPr>
          <p:nvPr/>
        </p:nvSpPr>
        <p:spPr bwMode="auto">
          <a:xfrm>
            <a:off x="3219252" y="3936565"/>
            <a:ext cx="2847975" cy="849312"/>
          </a:xfrm>
          <a:prstGeom prst="roundRect">
            <a:avLst>
              <a:gd name="adj" fmla="val 16667"/>
            </a:avLst>
          </a:prstGeom>
          <a:solidFill>
            <a:srgbClr val="4D4D4D">
              <a:alpha val="25098"/>
            </a:srgbClr>
          </a:solidFill>
          <a:ln w="15875">
            <a:solidFill>
              <a:srgbClr val="4D4D4D"/>
            </a:solidFill>
            <a:round/>
            <a:headEnd/>
            <a:tailEnd/>
          </a:ln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charset="0"/>
                <a:ea typeface="MS PGothic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  <a:ea typeface="MS PGothic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  <a:ea typeface="MS PGothic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  <a:ea typeface="MS PGothic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  <a:ea typeface="MS PGothic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MS PGothic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MS PGothic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MS PGothic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MS PGothic" charset="-128"/>
              </a:defRPr>
            </a:lvl9pPr>
          </a:lstStyle>
          <a:p>
            <a:pPr algn="ctr" eaLnBrk="1" hangingPunct="1"/>
            <a:r>
              <a:rPr lang="en-US" altLang="en-US" sz="1600"/>
              <a:t>Steel and mixed construction technologies</a:t>
            </a:r>
          </a:p>
          <a:p>
            <a:pPr algn="ctr" eaLnBrk="1" hangingPunct="1"/>
            <a:r>
              <a:rPr lang="en-US" altLang="en-US" sz="1600" b="0"/>
              <a:t>(Luís Simões da Silva)</a:t>
            </a:r>
          </a:p>
        </p:txBody>
      </p:sp>
      <p:sp>
        <p:nvSpPr>
          <p:cNvPr id="8" name="Flowchart: Process 9"/>
          <p:cNvSpPr>
            <a:spLocks noChangeArrowheads="1"/>
          </p:cNvSpPr>
          <p:nvPr/>
        </p:nvSpPr>
        <p:spPr bwMode="auto">
          <a:xfrm>
            <a:off x="6395839" y="3936565"/>
            <a:ext cx="2263775" cy="849312"/>
          </a:xfrm>
          <a:prstGeom prst="roundRect">
            <a:avLst>
              <a:gd name="adj" fmla="val 16667"/>
            </a:avLst>
          </a:prstGeom>
          <a:solidFill>
            <a:srgbClr val="4D4D4D">
              <a:alpha val="25098"/>
            </a:srgbClr>
          </a:solidFill>
          <a:ln w="15875">
            <a:solidFill>
              <a:srgbClr val="4D4D4D"/>
            </a:solidFill>
            <a:round/>
            <a:headEnd/>
            <a:tailEnd/>
          </a:ln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charset="0"/>
                <a:ea typeface="MS PGothic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  <a:ea typeface="MS PGothic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  <a:ea typeface="MS PGothic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  <a:ea typeface="MS PGothic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  <a:ea typeface="MS PGothic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MS PGothic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MS PGothic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MS PGothic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MS PGothic" charset="-128"/>
              </a:defRPr>
            </a:lvl9pPr>
          </a:lstStyle>
          <a:p>
            <a:pPr algn="ctr" eaLnBrk="1" hangingPunct="1">
              <a:spcBef>
                <a:spcPts val="1800"/>
              </a:spcBef>
            </a:pPr>
            <a:endParaRPr lang="en-US" altLang="en-US" sz="800"/>
          </a:p>
          <a:p>
            <a:pPr algn="ctr" eaLnBrk="1" hangingPunct="1"/>
            <a:r>
              <a:rPr lang="en-US" altLang="en-US" sz="1600"/>
              <a:t>Structural concrete</a:t>
            </a:r>
          </a:p>
          <a:p>
            <a:pPr algn="ctr" eaLnBrk="1" hangingPunct="1"/>
            <a:r>
              <a:rPr lang="en-US" altLang="en-US" sz="1600" b="0"/>
              <a:t>(Joaquim Barros)</a:t>
            </a:r>
          </a:p>
        </p:txBody>
      </p:sp>
      <p:cxnSp>
        <p:nvCxnSpPr>
          <p:cNvPr id="9" name="Straight Arrow Connector 24"/>
          <p:cNvCxnSpPr>
            <a:cxnSpLocks noChangeShapeType="1"/>
            <a:stCxn id="5" idx="2"/>
          </p:cNvCxnSpPr>
          <p:nvPr/>
        </p:nvCxnSpPr>
        <p:spPr bwMode="auto">
          <a:xfrm flipH="1">
            <a:off x="4643239" y="3346015"/>
            <a:ext cx="0" cy="592137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Rounded Rectangle 9"/>
          <p:cNvSpPr>
            <a:spLocks noChangeArrowheads="1"/>
          </p:cNvSpPr>
          <p:nvPr/>
        </p:nvSpPr>
        <p:spPr bwMode="auto">
          <a:xfrm flipH="1">
            <a:off x="1782564" y="1562895"/>
            <a:ext cx="2771775" cy="719138"/>
          </a:xfrm>
          <a:prstGeom prst="roundRect">
            <a:avLst>
              <a:gd name="adj" fmla="val 16667"/>
            </a:avLst>
          </a:prstGeom>
          <a:solidFill>
            <a:srgbClr val="43A756">
              <a:alpha val="74901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50800" dist="38100" dir="2700000" algn="tl" rotWithShape="0">
              <a:srgbClr val="000000">
                <a:alpha val="39998"/>
              </a:srgbClr>
            </a:outerShdw>
          </a:effec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charset="0"/>
                <a:ea typeface="MS PGothic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  <a:ea typeface="MS PGothic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  <a:ea typeface="MS PGothic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  <a:ea typeface="MS PGothic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  <a:ea typeface="MS PGothic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MS PGothic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MS PGothic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MS PGothic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MS PGothic" charset="-128"/>
              </a:defRPr>
            </a:lvl9pPr>
          </a:lstStyle>
          <a:p>
            <a:pPr algn="ctr"/>
            <a:r>
              <a:rPr lang="en-US" altLang="en-US" sz="1800" dirty="0"/>
              <a:t>DIRECTOR</a:t>
            </a:r>
          </a:p>
          <a:p>
            <a:pPr algn="ctr"/>
            <a:r>
              <a:rPr lang="en-US" altLang="en-US" sz="1800" b="0" dirty="0">
                <a:solidFill>
                  <a:srgbClr val="1C1C1C"/>
                </a:solidFill>
              </a:rPr>
              <a:t>Luís Simões da Silva</a:t>
            </a:r>
            <a:endParaRPr lang="en-US" altLang="en-US" sz="1800" dirty="0"/>
          </a:p>
        </p:txBody>
      </p:sp>
      <p:sp>
        <p:nvSpPr>
          <p:cNvPr id="11" name="Rounded Rectangle 10"/>
          <p:cNvSpPr>
            <a:spLocks noChangeArrowheads="1"/>
          </p:cNvSpPr>
          <p:nvPr/>
        </p:nvSpPr>
        <p:spPr bwMode="auto">
          <a:xfrm>
            <a:off x="4735314" y="1562895"/>
            <a:ext cx="2771775" cy="719138"/>
          </a:xfrm>
          <a:prstGeom prst="roundRect">
            <a:avLst>
              <a:gd name="adj" fmla="val 16667"/>
            </a:avLst>
          </a:prstGeom>
          <a:solidFill>
            <a:srgbClr val="43A756">
              <a:alpha val="74901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50800" dist="38100" dir="2700000" algn="tl" rotWithShape="0">
              <a:srgbClr val="000000">
                <a:alpha val="39998"/>
              </a:srgbClr>
            </a:outerShdw>
          </a:effec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charset="0"/>
                <a:ea typeface="MS PGothic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  <a:ea typeface="MS PGothic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  <a:ea typeface="MS PGothic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  <a:ea typeface="MS PGothic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  <a:ea typeface="MS PGothic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MS PGothic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MS PGothic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MS PGothic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MS PGothic" charset="-128"/>
              </a:defRPr>
            </a:lvl9pPr>
          </a:lstStyle>
          <a:p>
            <a:pPr algn="ctr"/>
            <a:r>
              <a:rPr lang="en-US" altLang="en-US" sz="1800" dirty="0"/>
              <a:t>CO-DIRECTOR</a:t>
            </a:r>
          </a:p>
          <a:p>
            <a:pPr algn="ctr"/>
            <a:r>
              <a:rPr lang="en-US" altLang="en-US" sz="1800" b="0" dirty="0">
                <a:solidFill>
                  <a:srgbClr val="1C1C1C"/>
                </a:solidFill>
              </a:rPr>
              <a:t>Paulo B. Lourenço</a:t>
            </a:r>
            <a:endParaRPr lang="en-US" altLang="en-US" sz="1800" dirty="0"/>
          </a:p>
        </p:txBody>
      </p:sp>
      <p:sp>
        <p:nvSpPr>
          <p:cNvPr id="12" name="TextBox 11"/>
          <p:cNvSpPr txBox="1"/>
          <p:nvPr/>
        </p:nvSpPr>
        <p:spPr>
          <a:xfrm>
            <a:off x="1014829" y="4941168"/>
            <a:ext cx="14814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43A756"/>
                </a:solidFill>
              </a:rPr>
              <a:t>ISISE </a:t>
            </a:r>
            <a:r>
              <a:rPr lang="en-US" sz="2000" dirty="0" smtClean="0">
                <a:solidFill>
                  <a:srgbClr val="43A756"/>
                </a:solidFill>
              </a:rPr>
              <a:t>HMS</a:t>
            </a:r>
            <a:endParaRPr lang="en-US" sz="2000" dirty="0">
              <a:solidFill>
                <a:srgbClr val="43A75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807863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 bwMode="auto">
          <a:xfrm>
            <a:off x="0" y="5301208"/>
            <a:ext cx="9144000" cy="155679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en-GB" sz="1800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Lucida Sans Unicode" pitchFamily="34" charset="0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408339" y="827643"/>
            <a:ext cx="834037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dirty="0" smtClean="0">
                <a:solidFill>
                  <a:srgbClr val="36A436"/>
                </a:solidFill>
                <a:cs typeface="Times New Roman" panose="02020603050405020304" pitchFamily="18" charset="0"/>
              </a:rPr>
              <a:t>Improving </a:t>
            </a:r>
            <a:r>
              <a:rPr lang="en-GB" dirty="0">
                <a:solidFill>
                  <a:srgbClr val="36A436"/>
                </a:solidFill>
                <a:cs typeface="Times New Roman" panose="02020603050405020304" pitchFamily="18" charset="0"/>
              </a:rPr>
              <a:t>the seismic resistance of cultural heritage </a:t>
            </a:r>
            <a:r>
              <a:rPr lang="en-GB" dirty="0" smtClean="0">
                <a:solidFill>
                  <a:srgbClr val="36A436"/>
                </a:solidFill>
                <a:cs typeface="Times New Roman" panose="02020603050405020304" pitchFamily="18" charset="0"/>
              </a:rPr>
              <a:t>buildings</a:t>
            </a:r>
          </a:p>
          <a:p>
            <a:endParaRPr lang="pt-BR" sz="800" dirty="0" smtClean="0">
              <a:solidFill>
                <a:srgbClr val="36A436"/>
              </a:solidFill>
              <a:cs typeface="Times New Roman" panose="02020603050405020304" pitchFamily="18" charset="0"/>
            </a:endParaRPr>
          </a:p>
          <a:p>
            <a:r>
              <a:rPr lang="pt-BR" dirty="0" smtClean="0">
                <a:solidFill>
                  <a:srgbClr val="36A436"/>
                </a:solidFill>
                <a:cs typeface="Times New Roman" panose="02020603050405020304" pitchFamily="18" charset="0"/>
              </a:rPr>
              <a:t>(EU-India </a:t>
            </a:r>
            <a:r>
              <a:rPr lang="pt-BR" dirty="0">
                <a:solidFill>
                  <a:srgbClr val="36A436"/>
                </a:solidFill>
                <a:cs typeface="Times New Roman" panose="02020603050405020304" pitchFamily="18" charset="0"/>
              </a:rPr>
              <a:t>Economic Cross Cultural </a:t>
            </a:r>
            <a:r>
              <a:rPr lang="pt-BR" dirty="0" smtClean="0">
                <a:solidFill>
                  <a:srgbClr val="36A436"/>
                </a:solidFill>
                <a:cs typeface="Times New Roman" panose="02020603050405020304" pitchFamily="18" charset="0"/>
              </a:rPr>
              <a:t>Programme</a:t>
            </a:r>
            <a:r>
              <a:rPr lang="en-GB" dirty="0">
                <a:solidFill>
                  <a:srgbClr val="36A436"/>
                </a:solidFill>
                <a:cs typeface="Times New Roman" panose="02020603050405020304" pitchFamily="18" charset="0"/>
              </a:rPr>
              <a:t>)</a:t>
            </a:r>
            <a:endParaRPr lang="it-IT" altLang="pt-PT" dirty="0">
              <a:solidFill>
                <a:srgbClr val="36A436"/>
              </a:solidFill>
              <a:cs typeface="Times New Roman" panose="02020603050405020304" pitchFamily="18" charset="0"/>
            </a:endParaRPr>
          </a:p>
        </p:txBody>
      </p:sp>
      <p:pic>
        <p:nvPicPr>
          <p:cNvPr id="1026" name="Imagen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01304"/>
            <a:ext cx="2559218" cy="2159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116" y="4522008"/>
            <a:ext cx="2732185" cy="21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98" t="2207" r="38298" b="378"/>
          <a:stretch/>
        </p:blipFill>
        <p:spPr bwMode="auto">
          <a:xfrm>
            <a:off x="7091691" y="4522008"/>
            <a:ext cx="644279" cy="21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3" t="18405" r="56804" b="18898"/>
          <a:stretch>
            <a:fillRect/>
          </a:stretch>
        </p:blipFill>
        <p:spPr bwMode="auto">
          <a:xfrm>
            <a:off x="6012160" y="1595830"/>
            <a:ext cx="1903500" cy="21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627784" y="3586553"/>
            <a:ext cx="19046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0" dirty="0" smtClean="0">
                <a:solidFill>
                  <a:schemeClr val="tx1"/>
                </a:solidFill>
              </a:rPr>
              <a:t>Mallorca Cathedral</a:t>
            </a:r>
            <a:endParaRPr lang="en-US" sz="1600" b="0" dirty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27784" y="6297520"/>
            <a:ext cx="30234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0" dirty="0" smtClean="0">
                <a:solidFill>
                  <a:schemeClr val="tx1"/>
                </a:solidFill>
              </a:rPr>
              <a:t>Santa Maria Assunta Cathedral</a:t>
            </a:r>
            <a:endParaRPr lang="en-US" sz="1600" b="0" dirty="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87002" y="3586553"/>
            <a:ext cx="28424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0" dirty="0" err="1" smtClean="0">
                <a:solidFill>
                  <a:schemeClr val="tx1"/>
                </a:solidFill>
              </a:rPr>
              <a:t>Igreja</a:t>
            </a:r>
            <a:r>
              <a:rPr lang="en-US" sz="1600" b="0" dirty="0" smtClean="0">
                <a:solidFill>
                  <a:schemeClr val="tx1"/>
                </a:solidFill>
              </a:rPr>
              <a:t> Santa Maria de </a:t>
            </a:r>
            <a:r>
              <a:rPr lang="en-US" sz="1600" b="0" dirty="0" err="1" smtClean="0">
                <a:solidFill>
                  <a:schemeClr val="tx1"/>
                </a:solidFill>
              </a:rPr>
              <a:t>Belém</a:t>
            </a:r>
            <a:endParaRPr lang="en-US" sz="1600" b="0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890721" y="6297520"/>
            <a:ext cx="12009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0" dirty="0" err="1" smtClean="0">
                <a:solidFill>
                  <a:schemeClr val="tx1"/>
                </a:solidFill>
              </a:rPr>
              <a:t>Qutb</a:t>
            </a:r>
            <a:r>
              <a:rPr lang="en-US" sz="1600" b="0" dirty="0" smtClean="0">
                <a:solidFill>
                  <a:schemeClr val="tx1"/>
                </a:solidFill>
              </a:rPr>
              <a:t> </a:t>
            </a:r>
            <a:r>
              <a:rPr lang="en-US" sz="1600" b="0" dirty="0" err="1" smtClean="0">
                <a:solidFill>
                  <a:schemeClr val="tx1"/>
                </a:solidFill>
              </a:rPr>
              <a:t>Minar</a:t>
            </a:r>
            <a:endParaRPr lang="en-US" sz="16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86810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 bwMode="auto">
          <a:xfrm>
            <a:off x="0" y="5301208"/>
            <a:ext cx="9144000" cy="155679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en-GB" sz="1800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Lucida Sans Unicode" pitchFamily="34" charset="0"/>
            </a:endParaRPr>
          </a:p>
        </p:txBody>
      </p:sp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408339" y="827643"/>
            <a:ext cx="834037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altLang="pt-PT" dirty="0">
                <a:solidFill>
                  <a:srgbClr val="36A436"/>
                </a:solidFill>
                <a:cs typeface="Times New Roman" panose="02020603050405020304" pitchFamily="18" charset="0"/>
              </a:rPr>
              <a:t>NIKER: New integrated knowledge based approaches to the protection of cultural heritage from earthquake-induced </a:t>
            </a:r>
            <a:r>
              <a:rPr lang="en-GB" altLang="pt-PT" dirty="0" smtClean="0">
                <a:solidFill>
                  <a:srgbClr val="36A436"/>
                </a:solidFill>
                <a:cs typeface="Times New Roman" panose="02020603050405020304" pitchFamily="18" charset="0"/>
              </a:rPr>
              <a:t>risk </a:t>
            </a:r>
            <a:r>
              <a:rPr lang="pt-PT" altLang="pt-PT" dirty="0" smtClean="0">
                <a:solidFill>
                  <a:srgbClr val="36A436"/>
                </a:solidFill>
                <a:cs typeface="Times New Roman" panose="02020603050405020304" pitchFamily="18" charset="0"/>
              </a:rPr>
              <a:t>(FP7)</a:t>
            </a:r>
            <a:endParaRPr lang="it-IT" altLang="pt-PT" dirty="0">
              <a:solidFill>
                <a:srgbClr val="36A436"/>
              </a:solidFill>
              <a:cs typeface="Times New Roman" panose="02020603050405020304" pitchFamily="18" charset="0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395135" y="1841994"/>
            <a:ext cx="37449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>
              <a:spcBef>
                <a:spcPct val="50000"/>
              </a:spcBef>
              <a:buClr>
                <a:srgbClr val="000000"/>
              </a:buClr>
              <a:buSzPct val="100000"/>
              <a:buFont typeface="Wingdings" panose="05000000000000000000" pitchFamily="2" charset="2"/>
              <a:buChar char="q"/>
            </a:pPr>
            <a:r>
              <a:rPr lang="en-GB" altLang="pt-PT" dirty="0" smtClean="0">
                <a:solidFill>
                  <a:srgbClr val="36A436"/>
                </a:solidFill>
                <a:cs typeface="Times New Roman" panose="02020603050405020304" pitchFamily="18" charset="0"/>
              </a:rPr>
              <a:t>Vertical Elements (</a:t>
            </a:r>
            <a:r>
              <a:rPr lang="en-GB" altLang="pt-PT" dirty="0" smtClean="0">
                <a:solidFill>
                  <a:srgbClr val="36A436"/>
                </a:solidFill>
                <a:cs typeface="Times New Roman" panose="02020603050405020304" pitchFamily="18" charset="0"/>
              </a:rPr>
              <a:t>walls)</a:t>
            </a:r>
            <a:endParaRPr lang="it-IT" altLang="pt-PT" dirty="0">
              <a:solidFill>
                <a:srgbClr val="36A436"/>
              </a:solidFill>
              <a:cs typeface="Times New Roman" panose="02020603050405020304" pitchFamily="18" charset="0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331392" y="2383195"/>
            <a:ext cx="237651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57188" indent="-357188" defTabSz="271463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1pPr>
            <a:lvl2pPr defTabSz="271463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2pPr>
            <a:lvl3pPr defTabSz="271463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3pPr>
            <a:lvl4pPr defTabSz="271463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4pPr>
            <a:lvl5pPr defTabSz="271463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5pPr>
            <a:lvl6pPr marL="2514600" indent="-228600" defTabSz="27146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6pPr>
            <a:lvl7pPr marL="2971800" indent="-228600" defTabSz="27146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7pPr>
            <a:lvl8pPr marL="3429000" indent="-228600" defTabSz="27146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8pPr>
            <a:lvl9pPr marL="3886200" indent="-228600" defTabSz="27146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9pPr>
          </a:lstStyle>
          <a:p>
            <a:pPr marL="0" indent="0" algn="ctr" eaLnBrk="1" hangingPunct="1">
              <a:spcBef>
                <a:spcPct val="50000"/>
              </a:spcBef>
              <a:buClr>
                <a:srgbClr val="000000"/>
              </a:buClr>
              <a:buSzPct val="100000"/>
            </a:pPr>
            <a:r>
              <a:rPr lang="en-US" altLang="pt-PT" sz="1600" b="0" dirty="0" smtClean="0">
                <a:solidFill>
                  <a:schemeClr val="tx1"/>
                </a:solidFill>
              </a:rPr>
              <a:t>Rammed earth wallets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5508104" y="2383195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57188" indent="-357188" defTabSz="271463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1pPr>
            <a:lvl2pPr defTabSz="271463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2pPr>
            <a:lvl3pPr defTabSz="271463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3pPr>
            <a:lvl4pPr defTabSz="271463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4pPr>
            <a:lvl5pPr defTabSz="271463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5pPr>
            <a:lvl6pPr marL="2514600" indent="-228600" defTabSz="27146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6pPr>
            <a:lvl7pPr marL="2971800" indent="-228600" defTabSz="27146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7pPr>
            <a:lvl8pPr marL="3429000" indent="-228600" defTabSz="27146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8pPr>
            <a:lvl9pPr marL="3886200" indent="-228600" defTabSz="27146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9pPr>
          </a:lstStyle>
          <a:p>
            <a:pPr marL="0" indent="0" algn="ctr" eaLnBrk="1" hangingPunct="1">
              <a:spcBef>
                <a:spcPct val="50000"/>
              </a:spcBef>
              <a:buClr>
                <a:srgbClr val="000000"/>
              </a:buClr>
              <a:buSzPct val="100000"/>
            </a:pPr>
            <a:r>
              <a:rPr lang="en-US" altLang="pt-PT" sz="1600" b="0" dirty="0" smtClean="0">
                <a:solidFill>
                  <a:schemeClr val="tx1"/>
                </a:solidFill>
              </a:rPr>
              <a:t>Timber framed walls</a:t>
            </a:r>
          </a:p>
        </p:txBody>
      </p:sp>
      <p:pic>
        <p:nvPicPr>
          <p:cNvPr id="7" name="Immagine 56" descr="C:\Users\Sony\Documents\UM\THESIS\WALLS\UIW3\pictures\13.3-\DSC_030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38" t="14726" r="25409" b="5103"/>
          <a:stretch>
            <a:fillRect/>
          </a:stretch>
        </p:blipFill>
        <p:spPr bwMode="auto">
          <a:xfrm>
            <a:off x="5868144" y="2814429"/>
            <a:ext cx="1783128" cy="180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wall_hill_02_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06" t="19977" r="11725" b="4910"/>
          <a:stretch>
            <a:fillRect/>
          </a:stretch>
        </p:blipFill>
        <p:spPr bwMode="auto">
          <a:xfrm>
            <a:off x="5908780" y="4869360"/>
            <a:ext cx="1766254" cy="180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m 76" descr="DSC0874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9191" y="2814429"/>
            <a:ext cx="1436896" cy="180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29" t="4797" r="14760" b="5302"/>
          <a:stretch>
            <a:fillRect/>
          </a:stretch>
        </p:blipFill>
        <p:spPr bwMode="auto">
          <a:xfrm>
            <a:off x="1501069" y="4869360"/>
            <a:ext cx="1893139" cy="180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7703098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 bwMode="auto">
          <a:xfrm>
            <a:off x="0" y="5301208"/>
            <a:ext cx="9144000" cy="155679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en-GB" sz="1800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Lucida Sans Unicode" pitchFamily="34" charset="0"/>
            </a:endParaRPr>
          </a:p>
        </p:txBody>
      </p:sp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408339" y="827643"/>
            <a:ext cx="834037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altLang="pt-PT" dirty="0">
                <a:solidFill>
                  <a:srgbClr val="36A436"/>
                </a:solidFill>
                <a:cs typeface="Times New Roman" panose="02020603050405020304" pitchFamily="18" charset="0"/>
              </a:rPr>
              <a:t>NIKER: New integrated knowledge based approaches to the protection of cultural heritage from earthquake-induced </a:t>
            </a:r>
            <a:r>
              <a:rPr lang="en-GB" altLang="pt-PT" dirty="0" smtClean="0">
                <a:solidFill>
                  <a:srgbClr val="36A436"/>
                </a:solidFill>
                <a:cs typeface="Times New Roman" panose="02020603050405020304" pitchFamily="18" charset="0"/>
              </a:rPr>
              <a:t>risk </a:t>
            </a:r>
            <a:r>
              <a:rPr lang="pt-PT" altLang="pt-PT" dirty="0" smtClean="0">
                <a:solidFill>
                  <a:srgbClr val="36A436"/>
                </a:solidFill>
                <a:cs typeface="Times New Roman" panose="02020603050405020304" pitchFamily="18" charset="0"/>
              </a:rPr>
              <a:t>(FP7)</a:t>
            </a:r>
            <a:endParaRPr lang="it-IT" altLang="pt-PT" dirty="0">
              <a:solidFill>
                <a:srgbClr val="36A436"/>
              </a:solidFill>
              <a:cs typeface="Times New Roman" panose="02020603050405020304" pitchFamily="18" charset="0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395135" y="1841994"/>
            <a:ext cx="37449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>
              <a:spcBef>
                <a:spcPct val="50000"/>
              </a:spcBef>
              <a:buClr>
                <a:srgbClr val="000000"/>
              </a:buClr>
              <a:buSzPct val="100000"/>
              <a:buFont typeface="Wingdings" panose="05000000000000000000" pitchFamily="2" charset="2"/>
              <a:buChar char="q"/>
            </a:pPr>
            <a:r>
              <a:rPr lang="en-GB" altLang="pt-PT" dirty="0" smtClean="0">
                <a:solidFill>
                  <a:srgbClr val="36A436"/>
                </a:solidFill>
                <a:cs typeface="Times New Roman" panose="02020603050405020304" pitchFamily="18" charset="0"/>
              </a:rPr>
              <a:t>Connections</a:t>
            </a:r>
            <a:endParaRPr lang="it-IT" altLang="pt-PT" dirty="0">
              <a:solidFill>
                <a:srgbClr val="36A436"/>
              </a:solidFill>
              <a:cs typeface="Times New Roman" panose="02020603050405020304" pitchFamily="18" charset="0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395135" y="2383195"/>
            <a:ext cx="417686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57188" indent="-357188" defTabSz="271463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1pPr>
            <a:lvl2pPr defTabSz="271463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2pPr>
            <a:lvl3pPr defTabSz="271463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3pPr>
            <a:lvl4pPr defTabSz="271463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4pPr>
            <a:lvl5pPr defTabSz="271463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5pPr>
            <a:lvl6pPr marL="2514600" indent="-228600" defTabSz="27146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6pPr>
            <a:lvl7pPr marL="2971800" indent="-228600" defTabSz="27146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7pPr>
            <a:lvl8pPr marL="3429000" indent="-228600" defTabSz="27146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8pPr>
            <a:lvl9pPr marL="3886200" indent="-228600" defTabSz="27146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9pPr>
          </a:lstStyle>
          <a:p>
            <a:pPr marL="0" indent="0" algn="ctr" eaLnBrk="1" hangingPunct="1">
              <a:spcBef>
                <a:spcPct val="50000"/>
              </a:spcBef>
              <a:buClr>
                <a:srgbClr val="000000"/>
              </a:buClr>
              <a:buSzPct val="100000"/>
            </a:pPr>
            <a:r>
              <a:rPr lang="en-US" altLang="pt-PT" sz="1600" b="0" dirty="0" smtClean="0">
                <a:solidFill>
                  <a:schemeClr val="tx1"/>
                </a:solidFill>
              </a:rPr>
              <a:t>Wall-to-timber </a:t>
            </a:r>
            <a:r>
              <a:rPr lang="en-US" altLang="pt-PT" sz="1600" b="0" dirty="0">
                <a:solidFill>
                  <a:schemeClr val="tx1"/>
                </a:solidFill>
              </a:rPr>
              <a:t>framed wall connections</a:t>
            </a:r>
            <a:endParaRPr lang="en-US" altLang="pt-PT" sz="1600" b="0" dirty="0" smtClean="0">
              <a:solidFill>
                <a:schemeClr val="tx1"/>
              </a:solidFill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4572000" y="2383195"/>
            <a:ext cx="417671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57188" indent="-357188" defTabSz="271463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1pPr>
            <a:lvl2pPr defTabSz="271463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2pPr>
            <a:lvl3pPr defTabSz="271463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3pPr>
            <a:lvl4pPr defTabSz="271463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4pPr>
            <a:lvl5pPr defTabSz="271463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5pPr>
            <a:lvl6pPr marL="2514600" indent="-228600" defTabSz="27146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6pPr>
            <a:lvl7pPr marL="2971800" indent="-228600" defTabSz="27146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7pPr>
            <a:lvl8pPr marL="3429000" indent="-228600" defTabSz="27146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8pPr>
            <a:lvl9pPr marL="3886200" indent="-228600" defTabSz="27146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9pPr>
          </a:lstStyle>
          <a:p>
            <a:pPr marL="0" indent="0" algn="ctr" eaLnBrk="1" hangingPunct="1">
              <a:spcBef>
                <a:spcPct val="50000"/>
              </a:spcBef>
              <a:buClr>
                <a:srgbClr val="000000"/>
              </a:buClr>
              <a:buSzPct val="100000"/>
            </a:pPr>
            <a:r>
              <a:rPr lang="en-US" altLang="pt-PT" sz="1600" b="0" dirty="0" smtClean="0">
                <a:solidFill>
                  <a:schemeClr val="tx1"/>
                </a:solidFill>
              </a:rPr>
              <a:t>Wall-to-floor </a:t>
            </a:r>
            <a:r>
              <a:rPr lang="en-US" altLang="pt-PT" sz="1600" b="0" dirty="0">
                <a:solidFill>
                  <a:schemeClr val="tx1"/>
                </a:solidFill>
              </a:rPr>
              <a:t>connections</a:t>
            </a:r>
            <a:endParaRPr lang="en-US" altLang="pt-PT" sz="1600" b="0" dirty="0" smtClean="0">
              <a:solidFill>
                <a:schemeClr val="tx1"/>
              </a:solidFill>
            </a:endParaRPr>
          </a:p>
        </p:txBody>
      </p:sp>
      <p:pic>
        <p:nvPicPr>
          <p:cNvPr id="14" name="Picture 13" descr="Setup 00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9089" y="2855291"/>
            <a:ext cx="1696830" cy="180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15" descr="Setup 002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344" y="2823494"/>
            <a:ext cx="1550670" cy="1800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" name="Grupo 632"/>
          <p:cNvGrpSpPr>
            <a:grpSpLocks noChangeAspect="1"/>
          </p:cNvGrpSpPr>
          <p:nvPr/>
        </p:nvGrpSpPr>
        <p:grpSpPr>
          <a:xfrm>
            <a:off x="2642684" y="2925136"/>
            <a:ext cx="1497268" cy="1728000"/>
            <a:chOff x="1" y="-55432"/>
            <a:chExt cx="4229099" cy="4914900"/>
          </a:xfrm>
        </p:grpSpPr>
        <p:grpSp>
          <p:nvGrpSpPr>
            <p:cNvPr id="18" name="Grupo 630"/>
            <p:cNvGrpSpPr/>
            <p:nvPr/>
          </p:nvGrpSpPr>
          <p:grpSpPr>
            <a:xfrm>
              <a:off x="1" y="-55432"/>
              <a:ext cx="4229099" cy="4914900"/>
              <a:chOff x="1" y="-55432"/>
              <a:chExt cx="4229099" cy="4914900"/>
            </a:xfrm>
          </p:grpSpPr>
          <p:pic>
            <p:nvPicPr>
              <p:cNvPr id="20" name="Imagem 62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" y="-55432"/>
                <a:ext cx="4229099" cy="4914900"/>
              </a:xfrm>
              <a:prstGeom prst="rect">
                <a:avLst/>
              </a:prstGeom>
            </p:spPr>
          </p:pic>
          <p:grpSp>
            <p:nvGrpSpPr>
              <p:cNvPr id="21" name="Grupo 629"/>
              <p:cNvGrpSpPr/>
              <p:nvPr/>
            </p:nvGrpSpPr>
            <p:grpSpPr>
              <a:xfrm>
                <a:off x="95097" y="0"/>
                <a:ext cx="2852674" cy="2296973"/>
                <a:chOff x="0" y="0"/>
                <a:chExt cx="2852674" cy="2296973"/>
              </a:xfrm>
            </p:grpSpPr>
            <p:sp>
              <p:nvSpPr>
                <p:cNvPr id="22" name="Retângulo 627"/>
                <p:cNvSpPr/>
                <p:nvPr/>
              </p:nvSpPr>
              <p:spPr>
                <a:xfrm>
                  <a:off x="0" y="0"/>
                  <a:ext cx="2852674" cy="611937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PT"/>
                </a:p>
              </p:txBody>
            </p:sp>
            <p:sp>
              <p:nvSpPr>
                <p:cNvPr id="23" name="Retângulo 628"/>
                <p:cNvSpPr/>
                <p:nvPr/>
              </p:nvSpPr>
              <p:spPr>
                <a:xfrm>
                  <a:off x="36576" y="534010"/>
                  <a:ext cx="424281" cy="1762963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PT"/>
                </a:p>
              </p:txBody>
            </p:sp>
          </p:grpSp>
        </p:grpSp>
        <p:sp>
          <p:nvSpPr>
            <p:cNvPr id="19" name="Retângulo 631"/>
            <p:cNvSpPr/>
            <p:nvPr/>
          </p:nvSpPr>
          <p:spPr>
            <a:xfrm>
              <a:off x="40194" y="2296049"/>
              <a:ext cx="197409" cy="21193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pt-PT"/>
            </a:p>
          </p:txBody>
        </p:sp>
      </p:grpSp>
      <p:pic>
        <p:nvPicPr>
          <p:cNvPr id="24" name="Imagem 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5" r="5229"/>
          <a:stretch/>
        </p:blipFill>
        <p:spPr>
          <a:xfrm>
            <a:off x="6817822" y="2889040"/>
            <a:ext cx="1944216" cy="1800000"/>
          </a:xfrm>
          <a:prstGeom prst="rect">
            <a:avLst/>
          </a:prstGeom>
          <a:ln>
            <a:solidFill>
              <a:srgbClr val="3D9A4F"/>
            </a:solidFill>
          </a:ln>
        </p:spPr>
      </p:pic>
      <p:pic>
        <p:nvPicPr>
          <p:cNvPr id="25" name="Imagem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2249" y="4941376"/>
            <a:ext cx="2560111" cy="1872000"/>
          </a:xfrm>
          <a:prstGeom prst="rect">
            <a:avLst/>
          </a:prstGeom>
          <a:ln>
            <a:noFill/>
          </a:ln>
        </p:spPr>
      </p:pic>
      <p:pic>
        <p:nvPicPr>
          <p:cNvPr id="26" name="Imagem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070" y="4784331"/>
            <a:ext cx="2511707" cy="1872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282192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395287" y="1844824"/>
            <a:ext cx="83534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57188" indent="-357188" defTabSz="271463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1pPr>
            <a:lvl2pPr defTabSz="271463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2pPr>
            <a:lvl3pPr defTabSz="271463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3pPr>
            <a:lvl4pPr defTabSz="271463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4pPr>
            <a:lvl5pPr defTabSz="271463"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5pPr>
            <a:lvl6pPr marL="2514600" indent="-228600" defTabSz="27146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6pPr>
            <a:lvl7pPr marL="2971800" indent="-228600" defTabSz="27146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7pPr>
            <a:lvl8pPr marL="3429000" indent="-228600" defTabSz="27146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8pPr>
            <a:lvl9pPr marL="3886200" indent="-228600" defTabSz="27146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altLang="pt-PT" dirty="0">
                <a:solidFill>
                  <a:srgbClr val="36A436"/>
                </a:solidFill>
                <a:cs typeface="Times New Roman" panose="02020603050405020304" pitchFamily="18" charset="0"/>
              </a:rPr>
              <a:t>Guidelines</a:t>
            </a:r>
            <a:r>
              <a:rPr lang="en-US" altLang="pt-PT" b="0" dirty="0" smtClean="0">
                <a:solidFill>
                  <a:schemeClr val="tx1"/>
                </a:solidFill>
              </a:rPr>
              <a:t> for end-users available at </a:t>
            </a:r>
            <a:r>
              <a:rPr lang="en-US" altLang="pt-PT" dirty="0" smtClean="0">
                <a:solidFill>
                  <a:schemeClr val="tx1"/>
                </a:solidFill>
              </a:rPr>
              <a:t>www.niker.eu</a:t>
            </a:r>
            <a:endParaRPr lang="en-US" altLang="pt-PT" dirty="0">
              <a:solidFill>
                <a:schemeClr val="tx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2671"/>
          <a:stretch/>
        </p:blipFill>
        <p:spPr>
          <a:xfrm>
            <a:off x="652646" y="2394935"/>
            <a:ext cx="2635829" cy="3240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8671"/>
          <a:stretch/>
        </p:blipFill>
        <p:spPr>
          <a:xfrm>
            <a:off x="3349159" y="2394935"/>
            <a:ext cx="2518985" cy="3240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84168" y="2394935"/>
            <a:ext cx="2592288" cy="3407008"/>
          </a:xfrm>
          <a:prstGeom prst="rect">
            <a:avLst/>
          </a:prstGeom>
        </p:spPr>
      </p:pic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08339" y="827643"/>
            <a:ext cx="834037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altLang="pt-PT" dirty="0">
                <a:solidFill>
                  <a:srgbClr val="36A436"/>
                </a:solidFill>
                <a:cs typeface="Times New Roman" panose="02020603050405020304" pitchFamily="18" charset="0"/>
              </a:rPr>
              <a:t>NIKER: New integrated knowledge based approaches to the protection of cultural heritage from earthquake-induced </a:t>
            </a:r>
            <a:r>
              <a:rPr lang="en-GB" altLang="pt-PT" dirty="0" smtClean="0">
                <a:solidFill>
                  <a:srgbClr val="36A436"/>
                </a:solidFill>
                <a:cs typeface="Times New Roman" panose="02020603050405020304" pitchFamily="18" charset="0"/>
              </a:rPr>
              <a:t>risk </a:t>
            </a:r>
            <a:r>
              <a:rPr lang="pt-PT" altLang="pt-PT" dirty="0" smtClean="0">
                <a:solidFill>
                  <a:srgbClr val="36A436"/>
                </a:solidFill>
                <a:cs typeface="Times New Roman" panose="02020603050405020304" pitchFamily="18" charset="0"/>
              </a:rPr>
              <a:t>(FP7)</a:t>
            </a:r>
            <a:endParaRPr lang="it-IT" altLang="pt-PT" dirty="0">
              <a:solidFill>
                <a:srgbClr val="36A436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670678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truttura predefinita">
  <a:themeElements>
    <a:clrScheme name="Struttura predefinit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ruttura predefinita">
      <a:majorFont>
        <a:latin typeface="Arial"/>
        <a:ea typeface=""/>
        <a:cs typeface="Lucida Sans Unicode"/>
      </a:majorFont>
      <a:minorFont>
        <a:latin typeface="Arial"/>
        <a:ea typeface=""/>
        <a:cs typeface="Lucida Sans Unicod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  <a:cs typeface="Lucida Sans Unicod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  <a:cs typeface="Lucida Sans Unicode" pitchFamily="34" charset="0"/>
          </a:defRPr>
        </a:defPPr>
      </a:lstStyle>
    </a:lnDef>
  </a:objectDefaults>
  <a:extraClrSchemeLst>
    <a:extraClrScheme>
      <a:clrScheme name="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Struttura predefinita">
  <a:themeElements>
    <a:clrScheme name="Struttura predefinit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ruttura predefinita">
      <a:majorFont>
        <a:latin typeface="Arial"/>
        <a:ea typeface=""/>
        <a:cs typeface="Lucida Sans Unicode"/>
      </a:majorFont>
      <a:minorFont>
        <a:latin typeface="Arial"/>
        <a:ea typeface=""/>
        <a:cs typeface="Lucida Sans Unicod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  <a:cs typeface="Lucida Sans Unicod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  <a:cs typeface="Lucida Sans Unicode" pitchFamily="34" charset="0"/>
          </a:defRPr>
        </a:defPPr>
      </a:lstStyle>
    </a:lnDef>
  </a:objectDefaults>
  <a:extraClrSchemeLst>
    <a:extraClrScheme>
      <a:clrScheme name="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8227</TotalTime>
  <Words>657</Words>
  <Application>Microsoft Office PowerPoint</Application>
  <PresentationFormat>On-screen Show (4:3)</PresentationFormat>
  <Paragraphs>95</Paragraphs>
  <Slides>13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MS PGothic</vt:lpstr>
      <vt:lpstr>Arial</vt:lpstr>
      <vt:lpstr>Lucida Sans Unicode</vt:lpstr>
      <vt:lpstr>Times New Roman</vt:lpstr>
      <vt:lpstr>Wingdings</vt:lpstr>
      <vt:lpstr>Struttura predefinita</vt:lpstr>
      <vt:lpstr>1_Struttura predefinita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</dc:creator>
  <cp:lastModifiedBy>Daniel Oliveira</cp:lastModifiedBy>
  <cp:revision>1088</cp:revision>
  <cp:lastPrinted>2014-07-03T08:58:54Z</cp:lastPrinted>
  <dcterms:created xsi:type="dcterms:W3CDTF">1601-01-01T00:00:00Z</dcterms:created>
  <dcterms:modified xsi:type="dcterms:W3CDTF">2017-07-02T22:26:14Z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CID">
    <vt:i4>1033</vt:i4>
  </property>
  <property fmtid="{D5CDD505-2E9C-101B-9397-08002B2CF9AE}" pid="3" name="Version">
    <vt:i4>2</vt:i4>
  </property>
</Properties>
</file>