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ítulo e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o título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do título</a:t>
            </a:r>
          </a:p>
        </p:txBody>
      </p:sp>
      <p:sp>
        <p:nvSpPr>
          <p:cNvPr id="12" name="Nível um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Manuel Macieira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i="1" sz="2400"/>
            </a:lvl1pPr>
          </a:lstStyle>
          <a:p>
            <a:pPr/>
            <a:r>
              <a:t>–Manuel Macieira</a:t>
            </a:r>
          </a:p>
        </p:txBody>
      </p:sp>
      <p:sp>
        <p:nvSpPr>
          <p:cNvPr id="94" name="“Digite aqui uma citação.”"/>
          <p:cNvSpPr txBox="1"/>
          <p:nvPr>
            <p:ph type="body" sz="quarter" idx="14"/>
          </p:nvPr>
        </p:nvSpPr>
        <p:spPr>
          <a:xfrm>
            <a:off x="1270000" y="4308599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“Digite aqui uma citação.” </a:t>
            </a:r>
          </a:p>
        </p:txBody>
      </p:sp>
      <p:sp>
        <p:nvSpPr>
          <p:cNvPr id="9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m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grafia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m"/>
          <p:cNvSpPr/>
          <p:nvPr>
            <p:ph type="pic" idx="13"/>
          </p:nvPr>
        </p:nvSpPr>
        <p:spPr>
          <a:xfrm>
            <a:off x="1619250" y="673100"/>
            <a:ext cx="9758016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exto do título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22" name="Nível um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-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o do título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3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grafia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m"/>
          <p:cNvSpPr/>
          <p:nvPr>
            <p:ph type="pic" sz="half" idx="13"/>
          </p:nvPr>
        </p:nvSpPr>
        <p:spPr>
          <a:xfrm>
            <a:off x="6718300" y="638919"/>
            <a:ext cx="5334001" cy="82169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exto do título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Texto do título</a:t>
            </a:r>
          </a:p>
        </p:txBody>
      </p:sp>
      <p:sp>
        <p:nvSpPr>
          <p:cNvPr id="40" name="Nível um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- to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49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e alín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57" name="Nível u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, alíneas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m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67" name="Nível um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Nível um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76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grafia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m"/>
          <p:cNvSpPr/>
          <p:nvPr>
            <p:ph type="pic" sz="quarter" idx="13"/>
          </p:nvPr>
        </p:nvSpPr>
        <p:spPr>
          <a:xfrm>
            <a:off x="6731000" y="4965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m"/>
          <p:cNvSpPr/>
          <p:nvPr>
            <p:ph type="pic" sz="quarter" idx="14"/>
          </p:nvPr>
        </p:nvSpPr>
        <p:spPr>
          <a:xfrm>
            <a:off x="6731000" y="635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m"/>
          <p:cNvSpPr/>
          <p:nvPr>
            <p:ph type="pic" sz="half" idx="15"/>
          </p:nvPr>
        </p:nvSpPr>
        <p:spPr>
          <a:xfrm>
            <a:off x="9525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o título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3" name="Nível um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" name="Número do diapositivo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hyperlink" Target="http://www.chaia.uevora.pt" TargetMode="External"/><Relationship Id="rId6" Type="http://schemas.openxmlformats.org/officeDocument/2006/relationships/hyperlink" Target="http://www.hercules.uevora.pt" TargetMode="Externa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ATRIMÓNIO E INVESTIGAÇÃO TRANSDISCIPLINAR NA CONSTRUÇÃO DE NOVAS FRONTEIRAS PARA O CONHECIMENTO…"/>
          <p:cNvSpPr txBox="1"/>
          <p:nvPr>
            <p:ph type="ctrTitle"/>
          </p:nvPr>
        </p:nvSpPr>
        <p:spPr>
          <a:xfrm>
            <a:off x="1270000" y="1143000"/>
            <a:ext cx="10464800" cy="3302000"/>
          </a:xfrm>
          <a:prstGeom prst="rect">
            <a:avLst/>
          </a:prstGeom>
        </p:spPr>
        <p:txBody>
          <a:bodyPr/>
          <a:lstStyle/>
          <a:p>
            <a:pPr defTabSz="443991">
              <a:defRPr sz="3648"/>
            </a:pPr>
            <a:r>
              <a:t>PATRIMÓNIO E INVESTIGAÇÃO TRANSDISCIPLINAR NA CONSTRUÇÃO DE NOVAS FRONTEIRAS PARA O CONHECIMENTO</a:t>
            </a:r>
          </a:p>
          <a:p>
            <a:pPr defTabSz="443991">
              <a:defRPr sz="3648"/>
            </a:pPr>
          </a:p>
          <a:p>
            <a:pPr defTabSz="443991">
              <a:defRPr sz="3648"/>
            </a:pPr>
            <a:r>
              <a:t>Ciência 2017 - 3/07/2017</a:t>
            </a:r>
          </a:p>
        </p:txBody>
      </p:sp>
      <p:sp>
        <p:nvSpPr>
          <p:cNvPr id="120" name="Paulo Simões Rodrigues…"/>
          <p:cNvSpPr txBox="1"/>
          <p:nvPr>
            <p:ph type="subTitle" sz="quarter" idx="1"/>
          </p:nvPr>
        </p:nvSpPr>
        <p:spPr>
          <a:xfrm>
            <a:off x="1270000" y="5143500"/>
            <a:ext cx="10464800" cy="1130300"/>
          </a:xfrm>
          <a:prstGeom prst="rect">
            <a:avLst/>
          </a:prstGeom>
        </p:spPr>
        <p:txBody>
          <a:bodyPr/>
          <a:lstStyle/>
          <a:p>
            <a:pPr defTabSz="274574">
              <a:defRPr sz="2256"/>
            </a:pPr>
            <a:r>
              <a:t>Paulo Simões Rodrigues</a:t>
            </a:r>
          </a:p>
          <a:p>
            <a:pPr defTabSz="274574">
              <a:defRPr sz="2256"/>
            </a:pPr>
            <a:r>
              <a:t>CHAIA - Centro de História da Arte e Investigação Artística </a:t>
            </a:r>
          </a:p>
          <a:p>
            <a:pPr defTabSz="274574">
              <a:defRPr sz="2256"/>
            </a:pPr>
            <a:r>
              <a:t>da Universidade de Évora</a:t>
            </a:r>
          </a:p>
        </p:txBody>
      </p:sp>
      <p:pic>
        <p:nvPicPr>
          <p:cNvPr id="121" name="evento_FCT-940x529.png" descr="evento_FCT-940x52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61060" y="7855978"/>
            <a:ext cx="3225835" cy="1815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95439" y="8050160"/>
            <a:ext cx="4213922" cy="14270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pasted-image.tiff" descr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6999" y="7827294"/>
            <a:ext cx="3223007" cy="18066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10791"/>
            <a:ext cx="2078236" cy="1164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09439" y="2446"/>
            <a:ext cx="3489311" cy="11816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evento_FCT-940x529.png" descr="evento_FCT-940x52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17253" y="7378"/>
            <a:ext cx="2082172" cy="1171776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PATRIMÓNIO…"/>
          <p:cNvSpPr txBox="1"/>
          <p:nvPr/>
        </p:nvSpPr>
        <p:spPr>
          <a:xfrm>
            <a:off x="-9719" y="1764615"/>
            <a:ext cx="13024237" cy="82367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150000"/>
              </a:lnSpc>
              <a:defRPr sz="3600"/>
            </a:pPr>
            <a:r>
              <a:t>PATRIMÓNIO</a:t>
            </a:r>
          </a:p>
          <a:p>
            <a:pPr marL="333375" indent="-333375" algn="l">
              <a:lnSpc>
                <a:spcPct val="200000"/>
              </a:lnSpc>
              <a:buSzPct val="145000"/>
              <a:buChar char="-"/>
            </a:pPr>
            <a:r>
              <a:t>Abordagem crítica e transdisciplinar.</a:t>
            </a:r>
          </a:p>
          <a:p>
            <a:pPr marL="333375" indent="-333375" algn="l">
              <a:lnSpc>
                <a:spcPct val="200000"/>
              </a:lnSpc>
              <a:buSzPct val="145000"/>
              <a:buChar char="-"/>
            </a:pPr>
            <a:r>
              <a:t>Processo cultural, social e político.</a:t>
            </a:r>
          </a:p>
          <a:p>
            <a:pPr marL="333375" indent="-333375" algn="l">
              <a:lnSpc>
                <a:spcPct val="200000"/>
              </a:lnSpc>
              <a:buSzPct val="145000"/>
              <a:buChar char="-"/>
            </a:pPr>
            <a:r>
              <a:t>Utilização selectiva do passado como recurso do presente e do futuro.</a:t>
            </a:r>
          </a:p>
          <a:p>
            <a:pPr marL="333375" indent="-333375" algn="l">
              <a:lnSpc>
                <a:spcPct val="200000"/>
              </a:lnSpc>
              <a:buSzPct val="145000"/>
              <a:buChar char="-"/>
            </a:pPr>
            <a:r>
              <a:t>Transdisciplinaridade como instrumento de alteração das fronteiras do conhecimento:</a:t>
            </a:r>
          </a:p>
          <a:p>
            <a:pPr lvl="2" algn="l">
              <a:lnSpc>
                <a:spcPct val="150000"/>
              </a:lnSpc>
            </a:pPr>
            <a:r>
              <a:t>. Ciência e Tecnologia;</a:t>
            </a:r>
          </a:p>
          <a:p>
            <a:pPr lvl="2" algn="l">
              <a:lnSpc>
                <a:spcPct val="150000"/>
              </a:lnSpc>
            </a:pPr>
            <a:r>
              <a:t>. Conservação e Restauro;</a:t>
            </a:r>
          </a:p>
          <a:p>
            <a:pPr lvl="2" algn="l">
              <a:lnSpc>
                <a:spcPct val="150000"/>
              </a:lnSpc>
            </a:pPr>
            <a:r>
              <a:t>. Aprofundamento do conhecimento e novas formas de utilizar o passado e de o conciliar com o presente e a mudança.</a:t>
            </a:r>
          </a:p>
          <a:p>
            <a:pPr lvl="2" algn="l">
              <a:lnSpc>
                <a:spcPct val="150000"/>
              </a:lnSpc>
            </a:pPr>
          </a:p>
          <a:p>
            <a:pPr marL="333375" indent="-333375" algn="l">
              <a:lnSpc>
                <a:spcPct val="150000"/>
              </a:lnSpc>
              <a:buSzPct val="145000"/>
              <a:buChar char="-"/>
            </a:pPr>
          </a:p>
          <a:p>
            <a:pPr algn="l">
              <a:defRPr sz="36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10791"/>
            <a:ext cx="2078236" cy="1164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09439" y="2446"/>
            <a:ext cx="3489311" cy="11816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evento_FCT-940x529.png" descr="evento_FCT-940x52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17253" y="7378"/>
            <a:ext cx="2082172" cy="1171776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HERITAS - Estudos de Património / Heritage Studies…"/>
          <p:cNvSpPr txBox="1"/>
          <p:nvPr/>
        </p:nvSpPr>
        <p:spPr>
          <a:xfrm>
            <a:off x="14650" y="1189522"/>
            <a:ext cx="12975500" cy="883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t>HERITAS - Estudos de Património / Heritage Studies</a:t>
            </a:r>
          </a:p>
          <a:p>
            <a:pPr algn="l">
              <a:lnSpc>
                <a:spcPct val="150000"/>
              </a:lnSpc>
            </a:pPr>
            <a:r>
              <a:t>Programa Doutoral FCT (</a:t>
            </a:r>
            <a:r>
              <a:t>Ref.ª PD/00297/2013)</a:t>
            </a:r>
          </a:p>
          <a:p>
            <a:pPr lvl="1" algn="l">
              <a:lnSpc>
                <a:spcPct val="150000"/>
              </a:lnSpc>
              <a:defRPr b="0" sz="1800"/>
            </a:pPr>
            <a:r>
              <a:t>- Consórcio de Programas Doutorais aprovados pela A3ES</a:t>
            </a:r>
          </a:p>
          <a:p>
            <a:pPr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I</a:t>
            </a:r>
            <a:r>
              <a:rPr b="1"/>
              <a:t>nstituições de Acolhimento</a:t>
            </a:r>
            <a:endParaRPr b="1"/>
          </a:p>
          <a:p>
            <a:pPr lvl="2" marL="471169" indent="-166369" algn="just" defTabSz="457200">
              <a:lnSpc>
                <a:spcPct val="150000"/>
              </a:lnSpc>
              <a:buSzPct val="120833"/>
              <a:buFont typeface="Helvetica"/>
              <a:buChar char="-"/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Universidade de Évora  - UÉ</a:t>
            </a:r>
          </a:p>
          <a:p>
            <a:pPr lvl="3"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. Arquitectura</a:t>
            </a:r>
          </a:p>
          <a:p>
            <a:pPr lvl="3"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. História</a:t>
            </a:r>
          </a:p>
          <a:p>
            <a:pPr lvl="3"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. História da Arte</a:t>
            </a:r>
          </a:p>
          <a:p>
            <a:pPr lvl="2" marL="471169" indent="-166369" algn="just" defTabSz="457200">
              <a:lnSpc>
                <a:spcPct val="150000"/>
              </a:lnSpc>
              <a:buSzPct val="120833"/>
              <a:buFont typeface="Helvetica"/>
              <a:buChar char="-"/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Universidade de Lisboa - UL</a:t>
            </a:r>
          </a:p>
          <a:p>
            <a:pPr lvl="3"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. Belas Artes (Museologia, Conservação e Restauro, Ciências da Arte)</a:t>
            </a:r>
          </a:p>
          <a:p>
            <a:pPr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Unidades Orgânicas e de I&amp;D participantes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marL="457200" indent="-228600" algn="just" defTabSz="457200">
              <a:lnSpc>
                <a:spcPct val="150000"/>
              </a:lnSpc>
              <a:buSzPct val="100000"/>
              <a:buFont typeface="Symbol"/>
              <a:buChar char="·"/>
              <a:defRPr b="0"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b="1"/>
              <a:t>CFA</a:t>
            </a:r>
            <a:r>
              <a:t> – Centro de Física Atómica (UL), http://cfa.cii.fc.ul.pt;</a:t>
            </a:r>
          </a:p>
          <a:p>
            <a:pPr marL="457200" indent="-228600" algn="just" defTabSz="457200">
              <a:lnSpc>
                <a:spcPct val="150000"/>
              </a:lnSpc>
              <a:buSzPct val="100000"/>
              <a:buFont typeface="Symbol"/>
              <a:buChar char="·"/>
              <a:defRPr b="0"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b="1"/>
              <a:t>CHAIA</a:t>
            </a:r>
            <a:r>
              <a:t> – Centro de História da Arte e Investigação Artística (UE), </a:t>
            </a:r>
            <a:r>
              <a:rPr u="sng"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www.chaia.uevora.pt</a:t>
            </a:r>
            <a:r>
              <a:t>;</a:t>
            </a:r>
          </a:p>
          <a:p>
            <a:pPr marL="457200" indent="-228600" algn="just" defTabSz="457200">
              <a:lnSpc>
                <a:spcPct val="150000"/>
              </a:lnSpc>
              <a:buSzPct val="100000"/>
              <a:buFont typeface="Symbol"/>
              <a:buChar char="·"/>
              <a:defRPr b="0"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b="1"/>
              <a:t>CIDEHUS</a:t>
            </a:r>
            <a:r>
              <a:t> – Centro Interdisciplinar de História, Culturas e Sociedades (UE), www. cidehus.uevora.pt; </a:t>
            </a:r>
          </a:p>
          <a:p>
            <a:pPr marL="457200" indent="-228600" algn="just" defTabSz="457200">
              <a:lnSpc>
                <a:spcPct val="150000"/>
              </a:lnSpc>
              <a:buSzPct val="100000"/>
              <a:buFont typeface="Symbol"/>
              <a:buChar char="·"/>
              <a:defRPr b="0"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b="1"/>
              <a:t>CIEBA </a:t>
            </a:r>
            <a:r>
              <a:t>– Centro de Investigação e de Estudos em Belas Artes (FBA/UL), http://cieba.fba.ul.pt;</a:t>
            </a:r>
          </a:p>
          <a:p>
            <a:pPr marL="457200" indent="-228600" algn="just" defTabSz="457200">
              <a:lnSpc>
                <a:spcPct val="150000"/>
              </a:lnSpc>
              <a:buSzPct val="100000"/>
              <a:buFont typeface="Symbol"/>
              <a:buChar char="·"/>
              <a:defRPr b="0"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b="1"/>
              <a:t>FBAUL</a:t>
            </a:r>
            <a:r>
              <a:t> - Faculdade de Belas Artes da Universidade de Lisboa, http://www.fba.ul.pt;</a:t>
            </a:r>
          </a:p>
          <a:p>
            <a:pPr marL="457200" indent="-228600" algn="just" defTabSz="457200">
              <a:lnSpc>
                <a:spcPct val="150000"/>
              </a:lnSpc>
              <a:buSzPct val="100000"/>
              <a:buFont typeface="Symbol"/>
              <a:buChar char="·"/>
              <a:defRPr b="0"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 b="1"/>
              <a:t>HERCULES</a:t>
            </a:r>
            <a:r>
              <a:t> – Herança Cultural, Estudos e Salvaguarda (UE), </a:t>
            </a:r>
            <a:r>
              <a:rPr u="sng">
                <a:uFill>
                  <a:solidFill>
                    <a:srgbClr val="0000FF"/>
                  </a:solidFill>
                </a:uFill>
                <a:hlinkClick r:id="rId6" invalidUrl="" action="" tgtFrame="" tooltip="" history="1" highlightClick="0" endSnd="0"/>
              </a:rPr>
              <a:t>www.hercules.uevora.pt</a:t>
            </a:r>
            <a:r>
              <a:t>.</a:t>
            </a:r>
          </a:p>
          <a:p>
            <a:pPr algn="just" defTabSz="457200">
              <a:lnSpc>
                <a:spcPct val="150000"/>
              </a:lnSpc>
              <a:defRPr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t>Equipa</a:t>
            </a:r>
          </a:p>
          <a:p>
            <a:pPr lvl="1"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t>- 30 docentes e investigadores de 10 áreas científicas: Arqueologia (2), Arquitectura (1), Arquitectura Paisagista (1), Artes Visuais (2), Bioquímica (1), Física (5), História (4), História da Arte (8), Museologia (1), Química (5).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10791"/>
            <a:ext cx="2078236" cy="1164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09439" y="2446"/>
            <a:ext cx="3489311" cy="11816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evento_FCT-940x529.png" descr="evento_FCT-940x52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17253" y="7378"/>
            <a:ext cx="2082172" cy="1171776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Objectivos…"/>
          <p:cNvSpPr txBox="1"/>
          <p:nvPr/>
        </p:nvSpPr>
        <p:spPr>
          <a:xfrm>
            <a:off x="9000" y="1283012"/>
            <a:ext cx="12986799" cy="2911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just">
              <a:lnSpc>
                <a:spcPct val="150000"/>
              </a:lnSpc>
              <a:defRPr sz="1800"/>
            </a:pPr>
            <a:r>
              <a:t>Objectivos</a:t>
            </a:r>
          </a:p>
          <a:p>
            <a:pPr lvl="1" indent="748145"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D</a:t>
            </a:r>
            <a:r>
              <a:rPr>
                <a:uFill>
                  <a:solidFill>
                    <a:srgbClr val="0070C0"/>
                  </a:solidFill>
                </a:uFill>
              </a:rPr>
              <a:t>isponibilizar uma plataforma integrada, na qual os alunos possam enquadrar e sustentar teoricamente a valorização patrimonial dos seus objetos de estudo, conhecer a sua natureza material, assim como adquirir competências e especializações nesta áre</a:t>
            </a:r>
            <a:r>
              <a:rPr>
                <a:uFill>
                  <a:solidFill>
                    <a:srgbClr val="0070C0"/>
                  </a:solidFill>
                </a:uFill>
              </a:rPr>
              <a:t>a, em conformidade com as especificidades das respetivas teses de doutoramento.</a:t>
            </a:r>
            <a:endParaRPr>
              <a:uFill>
                <a:solidFill>
                  <a:srgbClr val="0070C0"/>
                </a:solidFill>
              </a:uFill>
            </a:endParaRPr>
          </a:p>
          <a:p>
            <a:pPr lvl="1" indent="748145"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70C0"/>
                  </a:solidFill>
                </a:uFill>
              </a:rPr>
              <a:t>C</a:t>
            </a:r>
            <a:r>
              <a:t>riação </a:t>
            </a:r>
            <a:r>
              <a:rPr>
                <a:uFill>
                  <a:solidFill>
                    <a:srgbClr val="0070C0"/>
                  </a:solidFill>
                </a:uFill>
              </a:rPr>
              <a:t>e a fixação</a:t>
            </a:r>
            <a:r>
              <a:t> de uma linguagem comum aos seus diferentes ramos de especialização.</a:t>
            </a:r>
          </a:p>
          <a:p>
            <a:pPr lvl="1" indent="748145" algn="just" defTabSz="457200">
              <a:lnSpc>
                <a:spcPct val="150000"/>
              </a:lnSpc>
              <a:defRPr b="0" sz="1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graphicFrame>
        <p:nvGraphicFramePr>
          <p:cNvPr id="139" name="Tabela"/>
          <p:cNvGraphicFramePr/>
          <p:nvPr/>
        </p:nvGraphicFramePr>
        <p:xfrm>
          <a:off x="630762" y="4677739"/>
          <a:ext cx="12058329" cy="140280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2010026"/>
                <a:gridCol w="2010026"/>
                <a:gridCol w="2008774"/>
                <a:gridCol w="2008774"/>
                <a:gridCol w="2008774"/>
                <a:gridCol w="2008774"/>
              </a:tblGrid>
              <a:tr h="931345"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NÚMERO TOTAL DE ESTUDANTES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BDC0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ESTUDANTES INTERNACIONAIS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FFFFFF"/>
                      </a:solidFill>
                      <a:miter lim="400000"/>
                    </a:lnB>
                    <a:solidFill>
                      <a:srgbClr val="BDC0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ESPANHA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FFFFFF"/>
                      </a:solidFill>
                      <a:miter lim="400000"/>
                    </a:lnB>
                    <a:solidFill>
                      <a:srgbClr val="BDC0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ITÁLIA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FFFFFF"/>
                      </a:solidFill>
                      <a:miter lim="400000"/>
                    </a:lnB>
                    <a:solidFill>
                      <a:srgbClr val="BDC0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BRASIL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FFFFFF"/>
                      </a:solidFill>
                      <a:miter lim="400000"/>
                    </a:lnB>
                    <a:solidFill>
                      <a:srgbClr val="BDC0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CABO VERDE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FFFFFF"/>
                      </a:solidFill>
                      <a:miter lim="400000"/>
                    </a:lnB>
                    <a:solidFill>
                      <a:srgbClr val="BDC0BF"/>
                    </a:solidFill>
                  </a:tcPr>
                </a:tc>
              </a:tr>
              <a:tr h="468280">
                <a:tc>
                  <a:txBody>
                    <a:bodyPr/>
                    <a:lstStyle/>
                    <a:p>
                      <a:pPr defTabSz="457200">
                        <a:defRPr b="1"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b="0"/>
                        <a:t>21 (100%)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FFFFFF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E2E4E3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5 (23,8%)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1 (20%)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2 (40%)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1 (20%)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1 (20%)</a:t>
                      </a:r>
                    </a:p>
                  </a:txBody>
                  <a:tcPr marL="50800" marR="50800" marT="50800" marB="50800" anchor="t" anchorCtr="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6350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0" name="Tabela"/>
          <p:cNvGraphicFramePr/>
          <p:nvPr/>
        </p:nvGraphicFramePr>
        <p:xfrm>
          <a:off x="629175" y="6941753"/>
          <a:ext cx="12064678" cy="164677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127940"/>
                <a:gridCol w="1780718"/>
                <a:gridCol w="2298772"/>
                <a:gridCol w="1950299"/>
                <a:gridCol w="1950299"/>
                <a:gridCol w="1950299"/>
              </a:tblGrid>
              <a:tr h="1017324">
                <a:tc>
                  <a:txBody>
                    <a:bodyPr/>
                    <a:lstStyle/>
                    <a:p>
                      <a:pPr defTabSz="457200">
                        <a:defRPr b="1"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CONSER-VAÇÃO E RESTAURO 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b="1"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HISTÓRIA DA PINTURA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b="1"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HISTÓRIA DA ARQUITETURA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b="1"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CIÊNCIAS DO PATRIMÓNIO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b="1"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TEORIA E CRÍTICA DO PATRIMÓNIO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b="1"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ARTES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BFBFBF"/>
                    </a:solidFill>
                  </a:tcPr>
                </a:tc>
              </a:tr>
              <a:tr h="641696"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3 (14,3%)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2 (9,5%)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6 (28,6%)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4 (19%)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5 (23,8%)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1 (4,8%)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000000"/>
                      </a:solidFill>
                      <a:miter lim="400000"/>
                    </a:lnT>
                    <a:lnB w="6350">
                      <a:solidFill>
                        <a:srgbClr val="000000"/>
                      </a:solidFill>
                      <a:miter lim="400000"/>
                    </a:lnB>
                    <a:solidFill>
                      <a:srgbClr val="A9A9A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10791"/>
            <a:ext cx="2078236" cy="1164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09439" y="2446"/>
            <a:ext cx="3489311" cy="11816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evento_FCT-940x529.png" descr="evento_FCT-940x52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17253" y="7378"/>
            <a:ext cx="2082172" cy="1171776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ÉVORA 4D - MODELO ORGÂNICO PARA A ANÁLISE DA DINÂMICA DAS CIDADES…"/>
          <p:cNvSpPr txBox="1"/>
          <p:nvPr/>
        </p:nvSpPr>
        <p:spPr>
          <a:xfrm>
            <a:off x="33712" y="1342602"/>
            <a:ext cx="12937376" cy="6188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t>ÉVORA 4D - MODELO ORGÂNICO PARA A ANÁLISE DA DINÂMICA DAS CIDADES</a:t>
            </a:r>
          </a:p>
          <a:p>
            <a:pPr algn="l">
              <a:lnSpc>
                <a:spcPct val="150000"/>
              </a:lnSpc>
              <a:defRPr sz="1800"/>
            </a:pPr>
            <a:r>
              <a:t>Unidades de I&amp;D Proponentes</a:t>
            </a:r>
          </a:p>
          <a:p>
            <a:pPr lvl="1" algn="l">
              <a:lnSpc>
                <a:spcPct val="150000"/>
              </a:lnSpc>
              <a:defRPr sz="1800"/>
            </a:pPr>
            <a:r>
              <a:t>. CHAIA - </a:t>
            </a:r>
            <a:r>
              <a:rPr b="0"/>
              <a:t>Centro de História da Arte e Investigação Artística da Universidade de Évora</a:t>
            </a:r>
            <a:endParaRPr b="0"/>
          </a:p>
          <a:p>
            <a:pPr lvl="1" algn="l">
              <a:lnSpc>
                <a:spcPct val="150000"/>
              </a:lnSpc>
              <a:defRPr sz="1800"/>
            </a:pPr>
            <a:r>
              <a:t>. CIMA - </a:t>
            </a:r>
            <a:r>
              <a:rPr b="0"/>
              <a:t>Centro de Investigação em Matemática e Aplicações da Universidade de Évora</a:t>
            </a:r>
            <a:endParaRPr b="0"/>
          </a:p>
          <a:p>
            <a:pPr lvl="1" algn="l">
              <a:lnSpc>
                <a:spcPct val="150000"/>
              </a:lnSpc>
              <a:defRPr sz="1800"/>
            </a:pPr>
            <a:endParaRPr b="0"/>
          </a:p>
          <a:p>
            <a:pPr lvl="1" algn="l">
              <a:lnSpc>
                <a:spcPct val="150000"/>
              </a:lnSpc>
              <a:defRPr sz="1800"/>
            </a:pPr>
            <a:r>
              <a:t>Objectivos</a:t>
            </a:r>
          </a:p>
          <a:p>
            <a:pPr lvl="1" algn="l" defTabSz="457200">
              <a:lnSpc>
                <a:spcPts val="3500"/>
              </a:lnSpc>
              <a:spcBef>
                <a:spcPts val="1200"/>
              </a:spcBef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Pretende-se construir um modelo de rede dinâmica multicamadas, com dependência temporal, que identifique, descreva e analise as interacções que ocorrem num determinado intervalo cronológico, entre as diferentes variáveis que modelam e caracterizam a morfologia de uma cidade. 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1" algn="l" defTabSz="457200">
              <a:lnSpc>
                <a:spcPts val="3500"/>
              </a:lnSpc>
              <a:spcBef>
                <a:spcPts val="1200"/>
              </a:spcBef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O modelo será construído a partir do estudo de caso da cidade de Évora entre os anos de 1864 e 1960, que corresponde à fase de maior crescimento da cidade e das maiores e mais profundas alterações urbanas.</a:t>
            </a:r>
          </a:p>
          <a:p>
            <a:pPr lvl="1" algn="l" defTabSz="457200">
              <a:lnSpc>
                <a:spcPts val="3500"/>
              </a:lnSpc>
              <a:spcBef>
                <a:spcPts val="1200"/>
              </a:spcBef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As ferramentas multidisciplinares de análise serão a Matemática,a partir da qual se construirá o modelo, a História, a História da Arte, a Demografia, a Geografia, a Geologia e o Clima.</a:t>
            </a:r>
          </a:p>
          <a:p>
            <a:pPr lvl="1" algn="l" defTabSz="457200">
              <a:lnSpc>
                <a:spcPts val="3500"/>
              </a:lnSpc>
              <a:spcBef>
                <a:spcPts val="1200"/>
              </a:spcBef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O modelo visa uma aplicação no presente, de modo a permitir a previsão de cenários futuros de políticas urbanas. O principal objetivo é antecipar o impacto dessas interacções e das dinâmicas urbanas que delas decorrem na morfologia de uma cidade, compreender e eventualmente limitar os efeitos negativos desse processo, e contribuir para um desenvolvimento urbano mais compatível com as suas especificidades e a sua sustentabilidade.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10791"/>
            <a:ext cx="2078236" cy="1164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09439" y="2446"/>
            <a:ext cx="3489311" cy="11816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evento_FCT-940x529.png" descr="evento_FCT-940x52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17253" y="7378"/>
            <a:ext cx="2082172" cy="1171776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Modelo…"/>
          <p:cNvSpPr txBox="1"/>
          <p:nvPr/>
        </p:nvSpPr>
        <p:spPr>
          <a:xfrm>
            <a:off x="58572" y="1298573"/>
            <a:ext cx="6329727" cy="512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just">
              <a:lnSpc>
                <a:spcPct val="150000"/>
              </a:lnSpc>
              <a:defRPr sz="1800"/>
            </a:pPr>
            <a:r>
              <a:t>Modelo</a:t>
            </a:r>
          </a:p>
          <a:p>
            <a:pPr lvl="1" algn="just" defTabSz="457200">
              <a:lnSpc>
                <a:spcPct val="150000"/>
              </a:lnSpc>
              <a:spcBef>
                <a:spcPts val="1200"/>
              </a:spcBef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Tomando a demografia como factor de referència, pelo seu impacto direto e visível na forma urbana, analisará a sua interacção com outras camadas de parametrização da estrutura da cidade: </a:t>
            </a:r>
          </a:p>
          <a:p>
            <a:pPr lvl="1" marL="992187" indent="-357187" algn="l" defTabSz="457200">
              <a:lnSpc>
                <a:spcPct val="150000"/>
              </a:lnSpc>
              <a:spcBef>
                <a:spcPts val="1200"/>
              </a:spcBef>
              <a:buSzPct val="100000"/>
              <a:buAutoNum type="romanUcParenBoth" startAt="1"/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a biofísica do território em que a cidade está implantada (topografia, geologia e clima); </a:t>
            </a:r>
          </a:p>
          <a:p>
            <a:pPr lvl="1" marL="992187" indent="-357187" algn="just" defTabSz="457200">
              <a:lnSpc>
                <a:spcPct val="150000"/>
              </a:lnSpc>
              <a:spcBef>
                <a:spcPts val="1200"/>
              </a:spcBef>
              <a:buSzPct val="100000"/>
              <a:buAutoNum type="romanUcParenBoth" startAt="1"/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 o desenho urbano;  </a:t>
            </a:r>
          </a:p>
          <a:p>
            <a:pPr lvl="1" marL="992187" indent="-357187" algn="just" defTabSz="457200">
              <a:lnSpc>
                <a:spcPct val="150000"/>
              </a:lnSpc>
              <a:spcBef>
                <a:spcPts val="1200"/>
              </a:spcBef>
              <a:buSzPct val="100000"/>
              <a:buAutoNum type="romanUcParenBoth" startAt="1"/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 o edificado;</a:t>
            </a:r>
          </a:p>
          <a:p>
            <a:pPr lvl="1" marL="992187" indent="-357187" algn="just" defTabSz="457200">
              <a:lnSpc>
                <a:spcPct val="150000"/>
              </a:lnSpc>
              <a:spcBef>
                <a:spcPts val="1200"/>
              </a:spcBef>
              <a:buSzPct val="100000"/>
              <a:buAutoNum type="romanUcParenBoth" startAt="1"/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 as atividades económicas, sociais e culturais; </a:t>
            </a:r>
          </a:p>
          <a:p>
            <a:pPr lvl="1" marL="992187" indent="-357187" algn="just" defTabSz="457200">
              <a:lnSpc>
                <a:spcPct val="150000"/>
              </a:lnSpc>
              <a:spcBef>
                <a:spcPts val="1200"/>
              </a:spcBef>
              <a:buSzPct val="100000"/>
              <a:buAutoNum type="romanUcParenBoth" startAt="1"/>
              <a:defRPr b="0" sz="1800">
                <a:latin typeface="Arial"/>
                <a:ea typeface="Arial"/>
                <a:cs typeface="Arial"/>
                <a:sym typeface="Arial"/>
              </a:defRPr>
            </a:pPr>
            <a:r>
              <a:t>os grupos sociais e económicos.</a:t>
            </a:r>
          </a:p>
        </p:txBody>
      </p:sp>
      <p:pic>
        <p:nvPicPr>
          <p:cNvPr id="151" name="Picture 2" descr="Picture 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774236" y="1268511"/>
            <a:ext cx="4133766" cy="5184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2" descr="Picture 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191535" y="6623720"/>
            <a:ext cx="3618734" cy="23149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Imagem 2" descr="Imagem 2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032389" y="6666322"/>
            <a:ext cx="2909619" cy="2229768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3" grpId="3"/>
      <p:bldP build="whole" bldLvl="1" animBg="1" rev="0" advAuto="0" spid="151" grpId="1"/>
      <p:bldP build="whole" bldLvl="1" animBg="1" rev="0" advAuto="0" spid="152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ATRIMÓNIO E INVESTIGAÇÃO TRANSDISCIPLINAR NA CONSTRUÇÃO DE NOVAS FRONTEIRAS PARA O CONHECIMENTO…"/>
          <p:cNvSpPr txBox="1"/>
          <p:nvPr>
            <p:ph type="ctrTitle"/>
          </p:nvPr>
        </p:nvSpPr>
        <p:spPr>
          <a:xfrm>
            <a:off x="1270000" y="499715"/>
            <a:ext cx="10464800" cy="3945286"/>
          </a:xfrm>
          <a:prstGeom prst="rect">
            <a:avLst/>
          </a:prstGeom>
        </p:spPr>
        <p:txBody>
          <a:bodyPr/>
          <a:lstStyle/>
          <a:p>
            <a:pPr defTabSz="426466">
              <a:defRPr sz="3504"/>
            </a:pPr>
            <a:r>
              <a:t>PATRIMÓNIO E INVESTIGAÇÃO TRANSDISCIPLINAR NA CONSTRUÇÃO DE NOVAS FRONTEIRAS PARA O CONHECIMENTO</a:t>
            </a:r>
          </a:p>
          <a:p>
            <a:pPr defTabSz="426466">
              <a:defRPr sz="3504"/>
            </a:pPr>
          </a:p>
          <a:p>
            <a:pPr defTabSz="426466">
              <a:defRPr sz="3504"/>
            </a:pPr>
            <a:r>
              <a:t>MUITO OBRIGADO PELA VOSSA ATENÇÃO!</a:t>
            </a:r>
          </a:p>
          <a:p>
            <a:pPr defTabSz="426466">
              <a:defRPr sz="3504"/>
            </a:pPr>
          </a:p>
          <a:p>
            <a:pPr defTabSz="426466">
              <a:defRPr sz="3504"/>
            </a:pPr>
            <a:r>
              <a:t>Ciência 2017 - 3/07/2017</a:t>
            </a:r>
          </a:p>
        </p:txBody>
      </p:sp>
      <p:sp>
        <p:nvSpPr>
          <p:cNvPr id="156" name="Paulo Simões Rodrigues…"/>
          <p:cNvSpPr txBox="1"/>
          <p:nvPr>
            <p:ph type="subTitle" sz="quarter" idx="1"/>
          </p:nvPr>
        </p:nvSpPr>
        <p:spPr>
          <a:xfrm>
            <a:off x="1270000" y="5143500"/>
            <a:ext cx="10464800" cy="1130300"/>
          </a:xfrm>
          <a:prstGeom prst="rect">
            <a:avLst/>
          </a:prstGeom>
        </p:spPr>
        <p:txBody>
          <a:bodyPr/>
          <a:lstStyle/>
          <a:p>
            <a:pPr defTabSz="274574">
              <a:defRPr sz="2256"/>
            </a:pPr>
            <a:r>
              <a:t>Paulo Simões Rodrigues</a:t>
            </a:r>
          </a:p>
          <a:p>
            <a:pPr defTabSz="274574">
              <a:defRPr sz="2256"/>
            </a:pPr>
            <a:r>
              <a:t>CHAIA - Centro de História da Arte e Investigação Artística </a:t>
            </a:r>
          </a:p>
          <a:p>
            <a:pPr defTabSz="274574">
              <a:defRPr sz="2256"/>
            </a:pPr>
            <a:r>
              <a:t>da Universidade de Évora</a:t>
            </a:r>
          </a:p>
        </p:txBody>
      </p:sp>
      <p:pic>
        <p:nvPicPr>
          <p:cNvPr id="157" name="evento_FCT-940x529.png" descr="evento_FCT-940x52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61060" y="7855978"/>
            <a:ext cx="3225835" cy="1815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95439" y="8050160"/>
            <a:ext cx="4213922" cy="14270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pasted-image.tiff" descr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7000" y="7827295"/>
            <a:ext cx="3223006" cy="18066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