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15"/>
  </p:notesMasterIdLst>
  <p:handoutMasterIdLst>
    <p:handoutMasterId r:id="rId16"/>
  </p:handoutMasterIdLst>
  <p:sldIdLst>
    <p:sldId id="687" r:id="rId2"/>
    <p:sldId id="877" r:id="rId3"/>
    <p:sldId id="889" r:id="rId4"/>
    <p:sldId id="692" r:id="rId5"/>
    <p:sldId id="890" r:id="rId6"/>
    <p:sldId id="805" r:id="rId7"/>
    <p:sldId id="806" r:id="rId8"/>
    <p:sldId id="893" r:id="rId9"/>
    <p:sldId id="891" r:id="rId10"/>
    <p:sldId id="793" r:id="rId11"/>
    <p:sldId id="894" r:id="rId12"/>
    <p:sldId id="892" r:id="rId13"/>
    <p:sldId id="873" r:id="rId14"/>
  </p:sldIdLst>
  <p:sldSz cx="9144000" cy="6858000" type="screen4x3"/>
  <p:notesSz cx="6888163" cy="100187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6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DCCEFE"/>
    <a:srgbClr val="336699"/>
    <a:srgbClr val="CCCCFF"/>
    <a:srgbClr val="FF3B8A"/>
    <a:srgbClr val="FF0066"/>
    <a:srgbClr val="008000"/>
    <a:srgbClr val="E3DE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0195" autoAdjust="0"/>
    <p:restoredTop sz="94737" autoAdjust="0"/>
  </p:normalViewPr>
  <p:slideViewPr>
    <p:cSldViewPr>
      <p:cViewPr varScale="1">
        <p:scale>
          <a:sx n="89" d="100"/>
          <a:sy n="89" d="100"/>
        </p:scale>
        <p:origin x="-1608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52" y="-96"/>
      </p:cViewPr>
      <p:guideLst>
        <p:guide orient="horz" pos="3156"/>
        <p:guide pos="217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17" tIns="47059" rIns="94117" bIns="47059" numCol="1" anchor="t" anchorCtr="0" compatLnSpc="1">
            <a:prstTxWarp prst="textNoShape">
              <a:avLst/>
            </a:prstTxWarp>
          </a:bodyPr>
          <a:lstStyle>
            <a:lvl1pPr defTabSz="941598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60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17" tIns="47059" rIns="94117" bIns="47059" numCol="1" anchor="t" anchorCtr="0" compatLnSpc="1">
            <a:prstTxWarp prst="textNoShape">
              <a:avLst/>
            </a:prstTxWarp>
          </a:bodyPr>
          <a:lstStyle>
            <a:lvl1pPr algn="r" defTabSz="941598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45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17" tIns="47059" rIns="94117" bIns="47059" numCol="1" anchor="b" anchorCtr="0" compatLnSpc="1">
            <a:prstTxWarp prst="textNoShape">
              <a:avLst/>
            </a:prstTxWarp>
          </a:bodyPr>
          <a:lstStyle>
            <a:lvl1pPr defTabSz="941598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518650"/>
            <a:ext cx="29860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17" tIns="47059" rIns="94117" bIns="47059" numCol="1" anchor="b" anchorCtr="0" compatLnSpc="1">
            <a:prstTxWarp prst="textNoShape">
              <a:avLst/>
            </a:prstTxWarp>
          </a:bodyPr>
          <a:lstStyle>
            <a:lvl1pPr algn="r" defTabSz="941598">
              <a:defRPr sz="1200">
                <a:cs typeface="+mn-cs"/>
              </a:defRPr>
            </a:lvl1pPr>
          </a:lstStyle>
          <a:p>
            <a:pPr>
              <a:defRPr/>
            </a:pPr>
            <a:fld id="{2CEE89EC-3254-48AB-9661-52F9C7068439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17" tIns="47059" rIns="94117" bIns="47059" numCol="1" anchor="t" anchorCtr="0" compatLnSpc="1">
            <a:prstTxWarp prst="textNoShape">
              <a:avLst/>
            </a:prstTxWarp>
          </a:bodyPr>
          <a:lstStyle>
            <a:lvl1pPr defTabSz="941598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60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17" tIns="47059" rIns="94117" bIns="47059" numCol="1" anchor="t" anchorCtr="0" compatLnSpc="1">
            <a:prstTxWarp prst="textNoShape">
              <a:avLst/>
            </a:prstTxWarp>
          </a:bodyPr>
          <a:lstStyle>
            <a:lvl1pPr algn="r" defTabSz="941598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52475"/>
            <a:ext cx="5005387" cy="3756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59325"/>
            <a:ext cx="5049837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17" tIns="47059" rIns="94117" bIns="470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45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17" tIns="47059" rIns="94117" bIns="47059" numCol="1" anchor="b" anchorCtr="0" compatLnSpc="1">
            <a:prstTxWarp prst="textNoShape">
              <a:avLst/>
            </a:prstTxWarp>
          </a:bodyPr>
          <a:lstStyle>
            <a:lvl1pPr defTabSz="941598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8650"/>
            <a:ext cx="29860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17" tIns="47059" rIns="94117" bIns="47059" numCol="1" anchor="b" anchorCtr="0" compatLnSpc="1">
            <a:prstTxWarp prst="textNoShape">
              <a:avLst/>
            </a:prstTxWarp>
          </a:bodyPr>
          <a:lstStyle>
            <a:lvl1pPr algn="r" defTabSz="941598">
              <a:defRPr sz="1200">
                <a:cs typeface="+mn-cs"/>
              </a:defRPr>
            </a:lvl1pPr>
          </a:lstStyle>
          <a:p>
            <a:pPr>
              <a:defRPr/>
            </a:pPr>
            <a:fld id="{F813A142-DAA9-4265-B3FF-EFE34F891C44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Marcador de Posição de Nota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66D424-5404-4AEF-B3A9-5B2F5838B179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6562" name="Marcador de Posição de Nota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B49574-7783-45F1-B03D-7BE7E014407B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6A98-169D-43AC-A5F1-1F6E95E65069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15B20-45F4-4BF2-94F5-64A2F0770CF5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33C9B-08FB-4FDE-AD44-D172DECDB3E6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7D8BB-4BCA-4FE8-966F-165560ECDD69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52F28-CD10-4DCA-8F03-569C98A4A37A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56EFF-A051-4703-BA3C-586FCC7AA42C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E0391-9A3B-4F4C-AA45-B0218F532AAF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3FFAD-343B-40E1-AEB8-7A8F64910F26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21DBE-BBD8-4192-A5D8-0F4EF1AD2BA6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EE1C6-7418-4D48-A9AB-406A0595E2D1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1E977-26A3-4374-B29D-7FB8F6CEE366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r>
              <a:rPr lang="pt-PT"/>
              <a:t>17-11-2016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r>
              <a:rPr lang="pt-PT"/>
              <a:t>Suzana Ferreira-Dias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1424B0F7-6DB8-4815-B508-72285902F35F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sa.ulisboa.pt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339752" y="4581128"/>
            <a:ext cx="4968552" cy="365125"/>
          </a:xfrm>
        </p:spPr>
        <p:txBody>
          <a:bodyPr/>
          <a:lstStyle/>
          <a:p>
            <a:pPr>
              <a:defRPr/>
            </a:pPr>
            <a:r>
              <a:rPr lang="pt-PT" sz="2000" dirty="0">
                <a:solidFill>
                  <a:schemeClr val="tx1"/>
                </a:solidFill>
                <a:latin typeface="+mn-lt"/>
              </a:rPr>
              <a:t>Suzana Ferreira-Dias  &amp;  </a:t>
            </a:r>
            <a:r>
              <a:rPr lang="pt-PT" sz="2000" dirty="0" err="1">
                <a:solidFill>
                  <a:schemeClr val="tx1"/>
                </a:solidFill>
                <a:latin typeface="+mn-lt"/>
              </a:rPr>
              <a:t>Rajeev</a:t>
            </a:r>
            <a:r>
              <a:rPr lang="pt-PT" sz="2000" dirty="0">
                <a:solidFill>
                  <a:schemeClr val="tx1"/>
                </a:solidFill>
                <a:latin typeface="+mn-lt"/>
              </a:rPr>
              <a:t> K. </a:t>
            </a:r>
            <a:r>
              <a:rPr lang="pt-PT" sz="2000" dirty="0" err="1">
                <a:solidFill>
                  <a:schemeClr val="tx1"/>
                </a:solidFill>
                <a:latin typeface="+mn-lt"/>
              </a:rPr>
              <a:t>Sukumaran</a:t>
            </a:r>
            <a:r>
              <a:rPr lang="pt-PT" sz="2000" dirty="0">
                <a:solidFill>
                  <a:schemeClr val="tx1"/>
                </a:solidFill>
                <a:latin typeface="+mn-lt"/>
              </a:rPr>
              <a:t>  </a:t>
            </a:r>
            <a:endParaRPr lang="en-GB" sz="2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5362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15365" name="Imagem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ooter Placeholder 2"/>
          <p:cNvSpPr txBox="1">
            <a:spLocks/>
          </p:cNvSpPr>
          <p:nvPr/>
        </p:nvSpPr>
        <p:spPr>
          <a:xfrm>
            <a:off x="827584" y="2564904"/>
            <a:ext cx="7848600" cy="1347787"/>
          </a:xfrm>
          <a:prstGeom prst="rect">
            <a:avLst/>
          </a:prstGeom>
        </p:spPr>
        <p:txBody>
          <a:bodyPr anchor="ctr"/>
          <a:lstStyle/>
          <a:p>
            <a:pPr algn="ctr">
              <a:spcAft>
                <a:spcPts val="1200"/>
              </a:spcAft>
              <a:defRPr/>
            </a:pPr>
            <a:r>
              <a:rPr lang="en-US" sz="2800" b="1" dirty="0">
                <a:latin typeface="+mj-lt"/>
              </a:rPr>
              <a:t>Developing magnetic </a:t>
            </a:r>
            <a:r>
              <a:rPr lang="en-US" sz="2800" b="1" dirty="0" err="1">
                <a:latin typeface="+mj-lt"/>
              </a:rPr>
              <a:t>nanoparticle</a:t>
            </a:r>
            <a:r>
              <a:rPr lang="en-US" sz="2800" b="1" dirty="0">
                <a:latin typeface="+mj-lt"/>
              </a:rPr>
              <a:t> immobilized enzyme catalysts for </a:t>
            </a:r>
            <a:r>
              <a:rPr lang="en-US" sz="2800" b="1" dirty="0" err="1">
                <a:latin typeface="+mj-lt"/>
              </a:rPr>
              <a:t>biofuel</a:t>
            </a:r>
            <a:r>
              <a:rPr lang="en-US" sz="2800" b="1" dirty="0">
                <a:latin typeface="+mj-lt"/>
              </a:rPr>
              <a:t> applications </a:t>
            </a:r>
            <a:endParaRPr lang="pt-PT" sz="2800" dirty="0">
              <a:latin typeface="+mj-lt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805264"/>
            <a:ext cx="65516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ângulo 10"/>
          <p:cNvSpPr/>
          <p:nvPr/>
        </p:nvSpPr>
        <p:spPr>
          <a:xfrm>
            <a:off x="611560" y="1124744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dirty="0">
                <a:latin typeface="+mn-lt"/>
              </a:rPr>
              <a:t>INTERNATIONAL COOPERATION</a:t>
            </a:r>
          </a:p>
          <a:p>
            <a:pPr algn="ctr"/>
            <a:r>
              <a:rPr lang="pt-PT" dirty="0" err="1">
                <a:latin typeface="+mn-lt"/>
              </a:rPr>
              <a:t>Indo-Portuguese</a:t>
            </a:r>
            <a:r>
              <a:rPr lang="pt-PT" dirty="0">
                <a:latin typeface="+mn-lt"/>
              </a:rPr>
              <a:t> </a:t>
            </a:r>
            <a:r>
              <a:rPr lang="pt-PT" dirty="0" err="1">
                <a:latin typeface="+mn-lt"/>
              </a:rPr>
              <a:t>Programme</a:t>
            </a:r>
            <a:r>
              <a:rPr lang="pt-PT" dirty="0">
                <a:latin typeface="+mn-lt"/>
              </a:rPr>
              <a:t> for </a:t>
            </a:r>
            <a:r>
              <a:rPr lang="pt-PT" dirty="0" err="1">
                <a:latin typeface="+mn-lt"/>
              </a:rPr>
              <a:t>Cooperation</a:t>
            </a:r>
            <a:r>
              <a:rPr lang="pt-PT" dirty="0">
                <a:latin typeface="+mn-lt"/>
              </a:rPr>
              <a:t> in </a:t>
            </a:r>
            <a:r>
              <a:rPr lang="pt-PT" dirty="0" err="1">
                <a:latin typeface="+mn-lt"/>
              </a:rPr>
              <a:t>Science</a:t>
            </a:r>
            <a:r>
              <a:rPr lang="pt-PT" dirty="0">
                <a:latin typeface="+mn-lt"/>
              </a:rPr>
              <a:t> &amp; </a:t>
            </a:r>
            <a:r>
              <a:rPr lang="pt-PT" dirty="0" err="1">
                <a:latin typeface="+mn-lt"/>
              </a:rPr>
              <a:t>Technology</a:t>
            </a:r>
            <a:endParaRPr lang="pt-PT" dirty="0">
              <a:latin typeface="+mn-lt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742130" y="6531049"/>
            <a:ext cx="3168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PT" sz="1400" b="1" dirty="0">
                <a:latin typeface="+mj-lt"/>
              </a:rPr>
              <a:t>Encontro Ciência-2017, 4</a:t>
            </a:r>
            <a:r>
              <a:rPr lang="pt-PT" sz="1400" b="1" baseline="30000" dirty="0">
                <a:latin typeface="+mj-lt"/>
              </a:rPr>
              <a:t>th</a:t>
            </a:r>
            <a:r>
              <a:rPr lang="pt-PT" sz="1400" b="1" dirty="0">
                <a:latin typeface="+mj-lt"/>
              </a:rPr>
              <a:t>  </a:t>
            </a:r>
            <a:r>
              <a:rPr lang="pt-PT" sz="1400" b="1" dirty="0" err="1">
                <a:latin typeface="+mj-lt"/>
              </a:rPr>
              <a:t>July</a:t>
            </a:r>
            <a:r>
              <a:rPr lang="pt-PT" sz="1400" b="1" dirty="0">
                <a:latin typeface="+mj-lt"/>
              </a:rPr>
              <a:t>, Lisboa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2E70ED96-815D-4A56-8305-C2767D86A450}"/>
              </a:ext>
            </a:extLst>
          </p:cNvPr>
          <p:cNvSpPr txBox="1"/>
          <p:nvPr/>
        </p:nvSpPr>
        <p:spPr>
          <a:xfrm>
            <a:off x="3905926" y="5086368"/>
            <a:ext cx="18362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dirty="0">
                <a:latin typeface="+mn-lt"/>
              </a:rPr>
              <a:t>(2017-2019)</a:t>
            </a:r>
            <a:endParaRPr lang="en-GB" sz="2000" dirty="0"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BD103EA8-0F3D-4C85-BCBF-7ED09C44EF5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275" y="1050926"/>
            <a:ext cx="9102725" cy="5341122"/>
          </a:xfrm>
          <a:prstGeom prst="rect">
            <a:avLst/>
          </a:prstGeom>
        </p:spPr>
      </p:pic>
      <p:pic>
        <p:nvPicPr>
          <p:cNvPr id="24577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79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24580" name="Imagem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2BD28-9A2A-4085-93E4-26B7B315E3C3}" type="slidenum">
              <a:rPr lang="en-GB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4918" y="6233934"/>
            <a:ext cx="4956958" cy="68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3383868" y="931538"/>
            <a:ext cx="237626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1800" dirty="0" err="1">
                <a:latin typeface="+mj-lt"/>
              </a:rPr>
              <a:t>Biorefinery</a:t>
            </a:r>
            <a:r>
              <a:rPr lang="pt-PT" sz="1800" dirty="0">
                <a:latin typeface="+mj-lt"/>
              </a:rPr>
              <a:t> </a:t>
            </a:r>
            <a:r>
              <a:rPr lang="pt-PT" sz="1800" dirty="0" err="1">
                <a:latin typeface="+mj-lt"/>
              </a:rPr>
              <a:t>Concept</a:t>
            </a:r>
            <a:endParaRPr lang="pt-PT" sz="1800" dirty="0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22532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91AB0-B4EE-414A-BBF0-0D47BFA61AA4}" type="slidenum">
              <a:rPr lang="en-GB"/>
              <a:pPr>
                <a:defRPr/>
              </a:pPr>
              <a:t>11</a:t>
            </a:fld>
            <a:endParaRPr lang="en-GB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733256"/>
            <a:ext cx="6551613" cy="90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04625B38-56BD-4E47-BABF-F75C130D9E5D}"/>
              </a:ext>
            </a:extLst>
          </p:cNvPr>
          <p:cNvSpPr txBox="1"/>
          <p:nvPr/>
        </p:nvSpPr>
        <p:spPr>
          <a:xfrm>
            <a:off x="621904" y="1954731"/>
            <a:ext cx="806489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800"/>
              </a:spcAft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800" b="1" dirty="0">
                <a:latin typeface="+mn-lt"/>
              </a:rPr>
              <a:t>MNP production and Enzyme immobilization:</a:t>
            </a:r>
          </a:p>
          <a:p>
            <a:pPr marL="285750" lvl="0" indent="-285750" algn="just">
              <a:spcAft>
                <a:spcPts val="800"/>
              </a:spcAft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</a:rPr>
              <a:t>Production of ferro- fluid type magnetic nanoparticles (MNPs), surface modifications and characterization.</a:t>
            </a:r>
          </a:p>
          <a:p>
            <a:pPr marL="285750" lvl="0" indent="-285750" algn="just">
              <a:spcAft>
                <a:spcPts val="800"/>
              </a:spcAft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</a:rPr>
              <a:t>Covalent immobilization of enzymes on MNP, optimization of immobilization process, activity testing and establishment of reusability.</a:t>
            </a:r>
          </a:p>
          <a:p>
            <a:pPr lvl="0" algn="just">
              <a:spcAft>
                <a:spcPts val="800"/>
              </a:spcAft>
              <a:buClr>
                <a:schemeClr val="accent4">
                  <a:lumMod val="60000"/>
                  <a:lumOff val="40000"/>
                </a:schemeClr>
              </a:buClr>
            </a:pPr>
            <a:r>
              <a:rPr lang="pt-PT" sz="1800" b="1" dirty="0">
                <a:latin typeface="+mn-lt"/>
              </a:rPr>
              <a:t>MNP-</a:t>
            </a:r>
            <a:r>
              <a:rPr lang="pt-PT" sz="1800" b="1" dirty="0" err="1">
                <a:latin typeface="+mn-lt"/>
              </a:rPr>
              <a:t>enzyme</a:t>
            </a:r>
            <a:r>
              <a:rPr lang="pt-PT" sz="1800" b="1" dirty="0">
                <a:latin typeface="+mn-lt"/>
              </a:rPr>
              <a:t> </a:t>
            </a:r>
            <a:r>
              <a:rPr lang="pt-PT" sz="1800" b="1" dirty="0" err="1">
                <a:latin typeface="+mn-lt"/>
              </a:rPr>
              <a:t>catalyzed</a:t>
            </a:r>
            <a:r>
              <a:rPr lang="pt-PT" sz="1800" b="1" dirty="0">
                <a:latin typeface="+mn-lt"/>
              </a:rPr>
              <a:t> </a:t>
            </a:r>
            <a:r>
              <a:rPr lang="pt-PT" sz="1800" b="1" dirty="0" err="1">
                <a:latin typeface="+mn-lt"/>
              </a:rPr>
              <a:t>reactions</a:t>
            </a:r>
            <a:r>
              <a:rPr lang="pt-PT" sz="1800" b="1" dirty="0">
                <a:latin typeface="+mn-lt"/>
              </a:rPr>
              <a:t>:</a:t>
            </a:r>
          </a:p>
          <a:p>
            <a:pPr marL="285750" lvl="0" indent="-285750" algn="just">
              <a:spcAft>
                <a:spcPts val="800"/>
              </a:spcAft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</a:rPr>
              <a:t>BGL performance in biomass (Rice straw or de-oiled olive pomace) hydrolysis</a:t>
            </a:r>
          </a:p>
          <a:p>
            <a:pPr marL="285750" lvl="0" indent="-285750" algn="just">
              <a:spcAft>
                <a:spcPts val="800"/>
              </a:spcAft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</a:rPr>
              <a:t>MNP-sn-1,3 regioselective lipases in transesterification of olive pomace oil (or </a:t>
            </a:r>
            <a:r>
              <a:rPr lang="en-GB" sz="1800" dirty="0">
                <a:latin typeface="+mn-lt"/>
              </a:rPr>
              <a:t>rice bran oil</a:t>
            </a:r>
            <a:r>
              <a:rPr lang="en-US" sz="1800" dirty="0">
                <a:latin typeface="+mn-lt"/>
              </a:rPr>
              <a:t>) for biodiesel and monoglycerides (MAG; food and pharmaceutical emulsifiers).</a:t>
            </a:r>
          </a:p>
          <a:p>
            <a:pPr marL="285750" lvl="0" indent="-285750" algn="just">
              <a:spcAft>
                <a:spcPts val="800"/>
              </a:spcAft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</a:rPr>
              <a:t>Operational stability of MNP-immobilized enzymes.</a:t>
            </a:r>
            <a:endParaRPr lang="en-GB" sz="1800" dirty="0">
              <a:latin typeface="+mn-lt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xmlns="" id="{FE734CDD-53EC-4E6A-AF94-F08A4283910D}"/>
              </a:ext>
            </a:extLst>
          </p:cNvPr>
          <p:cNvSpPr txBox="1"/>
          <p:nvPr/>
        </p:nvSpPr>
        <p:spPr>
          <a:xfrm>
            <a:off x="650504" y="1546369"/>
            <a:ext cx="2988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err="1">
                <a:latin typeface="+mn-lt"/>
              </a:rPr>
              <a:t>Specific</a:t>
            </a:r>
            <a:r>
              <a:rPr lang="pt-PT" sz="2400" dirty="0">
                <a:latin typeface="+mn-lt"/>
              </a:rPr>
              <a:t> </a:t>
            </a:r>
            <a:r>
              <a:rPr lang="pt-PT" sz="2400" dirty="0" err="1">
                <a:latin typeface="+mn-lt"/>
              </a:rPr>
              <a:t>Objectives</a:t>
            </a:r>
            <a:endParaRPr lang="en-GB" sz="2400" dirty="0">
              <a:latin typeface="+mn-lt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21883940-4F93-4497-B555-3926F949B9B9}"/>
              </a:ext>
            </a:extLst>
          </p:cNvPr>
          <p:cNvSpPr txBox="1"/>
          <p:nvPr/>
        </p:nvSpPr>
        <p:spPr>
          <a:xfrm>
            <a:off x="1910629" y="1050926"/>
            <a:ext cx="548744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000" dirty="0" err="1">
                <a:latin typeface="+mn-lt"/>
              </a:rPr>
              <a:t>Cost-effective</a:t>
            </a:r>
            <a:r>
              <a:rPr lang="pt-PT" sz="2000" dirty="0">
                <a:latin typeface="+mn-lt"/>
              </a:rPr>
              <a:t> </a:t>
            </a:r>
            <a:r>
              <a:rPr lang="pt-PT" sz="2000" dirty="0" err="1">
                <a:latin typeface="+mn-lt"/>
              </a:rPr>
              <a:t>Biomass</a:t>
            </a:r>
            <a:r>
              <a:rPr lang="pt-PT" sz="2000" dirty="0">
                <a:latin typeface="+mn-lt"/>
              </a:rPr>
              <a:t> </a:t>
            </a:r>
            <a:r>
              <a:rPr lang="pt-PT" sz="2000" dirty="0" err="1">
                <a:latin typeface="+mn-lt"/>
              </a:rPr>
              <a:t>Conversion</a:t>
            </a:r>
            <a:r>
              <a:rPr lang="pt-PT" sz="2000" dirty="0">
                <a:latin typeface="+mn-lt"/>
              </a:rPr>
              <a:t> Technology</a:t>
            </a:r>
            <a:endParaRPr lang="en-GB" sz="2000" dirty="0"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22532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91AB0-B4EE-414A-BBF0-0D47BFA61AA4}" type="slidenum">
              <a:rPr lang="en-GB"/>
              <a:pPr>
                <a:defRPr/>
              </a:pPr>
              <a:t>12</a:t>
            </a:fld>
            <a:endParaRPr lang="en-GB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733256"/>
            <a:ext cx="6551613" cy="90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xmlns="" id="{FD63CA27-5628-4641-82BD-EEECBFD8C935}"/>
              </a:ext>
            </a:extLst>
          </p:cNvPr>
          <p:cNvSpPr/>
          <p:nvPr/>
        </p:nvSpPr>
        <p:spPr>
          <a:xfrm>
            <a:off x="669266" y="3216933"/>
            <a:ext cx="78054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800" b="1" dirty="0">
                <a:latin typeface="+mn-lt"/>
              </a:rPr>
              <a:t>Scale-up of Enzymatic Processes: </a:t>
            </a:r>
          </a:p>
          <a:p>
            <a:pPr marL="285750" lvl="0" indent="-285750" algn="just"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</a:rPr>
              <a:t>Formulation of enzyme cocktails with MNP BGL conjugates and their evaluation and optimization of </a:t>
            </a:r>
            <a:r>
              <a:rPr lang="en-US" sz="1800" b="1" dirty="0">
                <a:latin typeface="+mn-lt"/>
              </a:rPr>
              <a:t>biomass hydrolysis </a:t>
            </a:r>
            <a:r>
              <a:rPr lang="en-US" sz="1800" dirty="0">
                <a:latin typeface="+mn-lt"/>
              </a:rPr>
              <a:t>(at least at 0.5 kg rice straw biomass or de-oiled olive pomace) using these enzyme blends.</a:t>
            </a:r>
          </a:p>
          <a:p>
            <a:pPr marL="285750" lvl="0" indent="-285750" algn="just"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endParaRPr lang="en-US" sz="1800" dirty="0">
              <a:latin typeface="+mn-lt"/>
            </a:endParaRPr>
          </a:p>
          <a:p>
            <a:pPr marL="285750" lvl="0" indent="-285750" algn="just"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</a:rPr>
              <a:t>Scale up of MNP-</a:t>
            </a:r>
            <a:r>
              <a:rPr lang="en-US" sz="1800" i="1" dirty="0">
                <a:latin typeface="+mn-lt"/>
              </a:rPr>
              <a:t>sn</a:t>
            </a:r>
            <a:r>
              <a:rPr lang="en-US" sz="1800" dirty="0">
                <a:latin typeface="+mn-lt"/>
              </a:rPr>
              <a:t>-1,3 regioselective lipase mediated reactions and demonstration of the </a:t>
            </a:r>
            <a:r>
              <a:rPr lang="en-US" sz="1800" b="1" dirty="0" err="1">
                <a:latin typeface="+mn-lt"/>
              </a:rPr>
              <a:t>transesterifcation</a:t>
            </a:r>
            <a:r>
              <a:rPr lang="en-US" sz="1800" b="1" dirty="0">
                <a:latin typeface="+mn-lt"/>
              </a:rPr>
              <a:t> process </a:t>
            </a:r>
            <a:r>
              <a:rPr lang="en-US" sz="1800" dirty="0">
                <a:latin typeface="+mn-lt"/>
              </a:rPr>
              <a:t>of (500-1000 ml) olive pomace oil with methanol for biodiesel. </a:t>
            </a:r>
            <a:endParaRPr lang="en-GB" sz="1800" dirty="0">
              <a:latin typeface="+mn-lt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EFBC6D80-C912-4180-903B-6390E6C8AD8F}"/>
              </a:ext>
            </a:extLst>
          </p:cNvPr>
          <p:cNvSpPr/>
          <p:nvPr/>
        </p:nvSpPr>
        <p:spPr>
          <a:xfrm>
            <a:off x="669266" y="1748593"/>
            <a:ext cx="77120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800" b="1" dirty="0">
                <a:latin typeface="+mn-lt"/>
              </a:rPr>
              <a:t>By-products:</a:t>
            </a:r>
          </a:p>
          <a:p>
            <a:pPr marL="285750" lvl="0" indent="-285750" algn="just"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</a:rPr>
              <a:t>To look into the byproducts of biomass hydrothermal treatment, such as xylo-oligosaccharides of nutritional or pharmaceutical importance from selected Biomass (de-oiled olive pomace or rice bran/straw) and MAG production.</a:t>
            </a:r>
            <a:endParaRPr lang="en-GB" sz="1800" dirty="0">
              <a:latin typeface="+mn-lt"/>
            </a:endParaRPr>
          </a:p>
          <a:p>
            <a:pPr lvl="0" algn="just"/>
            <a:endParaRPr lang="en-GB" sz="2400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xmlns="" id="{348B4A66-BAAE-46CD-9F30-AE4969BADEBC}"/>
              </a:ext>
            </a:extLst>
          </p:cNvPr>
          <p:cNvSpPr txBox="1"/>
          <p:nvPr/>
        </p:nvSpPr>
        <p:spPr>
          <a:xfrm>
            <a:off x="1828277" y="1116050"/>
            <a:ext cx="548744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000" dirty="0" err="1">
                <a:latin typeface="+mn-lt"/>
              </a:rPr>
              <a:t>Cost-effective</a:t>
            </a:r>
            <a:r>
              <a:rPr lang="pt-PT" sz="2000" dirty="0">
                <a:latin typeface="+mn-lt"/>
              </a:rPr>
              <a:t> </a:t>
            </a:r>
            <a:r>
              <a:rPr lang="pt-PT" sz="2000" dirty="0" err="1">
                <a:latin typeface="+mn-lt"/>
              </a:rPr>
              <a:t>Biomass</a:t>
            </a:r>
            <a:r>
              <a:rPr lang="pt-PT" sz="2000" dirty="0">
                <a:latin typeface="+mn-lt"/>
              </a:rPr>
              <a:t> </a:t>
            </a:r>
            <a:r>
              <a:rPr lang="pt-PT" sz="2000" dirty="0" err="1">
                <a:latin typeface="+mn-lt"/>
              </a:rPr>
              <a:t>Conversion</a:t>
            </a:r>
            <a:r>
              <a:rPr lang="pt-PT" sz="2000" dirty="0">
                <a:latin typeface="+mn-lt"/>
              </a:rPr>
              <a:t> Technology</a:t>
            </a:r>
            <a:endParaRPr lang="en-GB" sz="2000" dirty="0"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8925" y="115888"/>
            <a:ext cx="490855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539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65540" name="Imagem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F527BB-FFBE-43AB-A4B1-2468846505D9}" type="slidenum">
              <a:rPr lang="en-GB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2" name="CaixaDeTexto 1"/>
          <p:cNvSpPr txBox="1"/>
          <p:nvPr/>
        </p:nvSpPr>
        <p:spPr>
          <a:xfrm>
            <a:off x="438150" y="2233613"/>
            <a:ext cx="5324475" cy="1533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8775" indent="-358775">
              <a:lnSpc>
                <a:spcPct val="130000"/>
              </a:lnSpc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en-GB" sz="1800" dirty="0">
                <a:latin typeface="+mn-lt"/>
              </a:rPr>
              <a:t>To the Organizing Committee of Ciência-2017 for the invitation to deliver this presentation.</a:t>
            </a:r>
          </a:p>
          <a:p>
            <a:pPr>
              <a:lnSpc>
                <a:spcPct val="130000"/>
              </a:lnSpc>
              <a:buClr>
                <a:srgbClr val="CC0000"/>
              </a:buClr>
              <a:defRPr/>
            </a:pPr>
            <a:endParaRPr lang="en-GB" sz="1800" dirty="0">
              <a:latin typeface="+mn-lt"/>
            </a:endParaRPr>
          </a:p>
          <a:p>
            <a:pPr>
              <a:lnSpc>
                <a:spcPct val="130000"/>
              </a:lnSpc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en-GB" sz="1800" dirty="0">
                <a:latin typeface="+mn-lt"/>
              </a:rPr>
              <a:t> All of you for your time.</a:t>
            </a:r>
            <a:endParaRPr lang="pt-PT" sz="1800" dirty="0">
              <a:latin typeface="+mn-lt"/>
            </a:endParaRPr>
          </a:p>
        </p:txBody>
      </p:sp>
      <p:pic>
        <p:nvPicPr>
          <p:cNvPr id="65543" name="Picture 2" descr="D:\Our Files\Suzana\Documents\Fotos\Lisboa+Evora+Monsaraz-Eric 0909\Dimanche 6 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6488" y="2030689"/>
            <a:ext cx="29527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4" name="Picture 3" descr="D:\Our Files\Suzana\Documents\Fotos\Lisboa+Evora+Monsaraz-Eric 0909\Lisbonne 0909 0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86488" y="4332840"/>
            <a:ext cx="2957512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517525" y="1004888"/>
            <a:ext cx="777240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200" dirty="0">
                <a:solidFill>
                  <a:srgbClr val="CC0000"/>
                </a:solidFill>
                <a:latin typeface="+mn-lt"/>
              </a:rPr>
              <a:t>Acknowledgements</a:t>
            </a:r>
            <a:endParaRPr lang="pt-PT" sz="3200" dirty="0">
              <a:solidFill>
                <a:srgbClr val="CC0000"/>
              </a:solidFill>
              <a:latin typeface="+mn-lt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E3A9C6F1-51B1-43D7-AEC4-600BD7C9B2B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4973" y="3825413"/>
            <a:ext cx="3989544" cy="2758253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xmlns="" id="{FD3A8CFC-DB93-40E1-8A8B-6AC94AA207A0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91880" y="3820540"/>
            <a:ext cx="2577757" cy="27679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59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pt-PT">
              <a:latin typeface="Calibri" pitchFamily="34" charset="0"/>
            </a:endParaRPr>
          </a:p>
        </p:txBody>
      </p:sp>
      <p:pic>
        <p:nvPicPr>
          <p:cNvPr id="19460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556792"/>
            <a:ext cx="4092575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9" descr="venue_mapa_de_lisboa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149080"/>
            <a:ext cx="28543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6155555" y="5550942"/>
            <a:ext cx="684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altLang="pt-PT" sz="1400" b="1" dirty="0">
                <a:latin typeface="Calibri" pitchFamily="34" charset="0"/>
              </a:rPr>
              <a:t>ISA</a:t>
            </a:r>
          </a:p>
        </p:txBody>
      </p:sp>
      <p:sp>
        <p:nvSpPr>
          <p:cNvPr id="19465" name="Text Box 6"/>
          <p:cNvSpPr txBox="1">
            <a:spLocks noChangeArrowheads="1"/>
          </p:cNvSpPr>
          <p:nvPr/>
        </p:nvSpPr>
        <p:spPr bwMode="auto">
          <a:xfrm>
            <a:off x="5076056" y="6237312"/>
            <a:ext cx="35274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PT" altLang="pt-PT" sz="1400" dirty="0">
                <a:solidFill>
                  <a:srgbClr val="002060"/>
                </a:solidFill>
                <a:latin typeface="Calibri" pitchFamily="34" charset="0"/>
                <a:hlinkClick r:id="rId6"/>
              </a:rPr>
              <a:t>http://www.isa.ulisboa.pt</a:t>
            </a:r>
            <a:endParaRPr lang="pt-PT" altLang="pt-PT" sz="14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9466" name="Text Box 8"/>
          <p:cNvSpPr txBox="1">
            <a:spLocks noChangeArrowheads="1"/>
          </p:cNvSpPr>
          <p:nvPr/>
        </p:nvSpPr>
        <p:spPr bwMode="auto">
          <a:xfrm>
            <a:off x="119063" y="5757863"/>
            <a:ext cx="43926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altLang="pt-PT" sz="1600">
                <a:solidFill>
                  <a:srgbClr val="002060"/>
                </a:solidFill>
                <a:latin typeface="Calibri" pitchFamily="34" charset="0"/>
              </a:rPr>
              <a:t>Tapada da Ajuda, Lisbon, Portugal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307975" y="985838"/>
            <a:ext cx="5056188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PT" dirty="0" err="1">
                <a:latin typeface="+mn-lt"/>
              </a:rPr>
              <a:t>School</a:t>
            </a:r>
            <a:r>
              <a:rPr lang="pt-PT" dirty="0">
                <a:latin typeface="+mn-lt"/>
              </a:rPr>
              <a:t> of </a:t>
            </a:r>
            <a:r>
              <a:rPr lang="pt-PT" dirty="0" err="1">
                <a:latin typeface="+mn-lt"/>
              </a:rPr>
              <a:t>Agriculture</a:t>
            </a:r>
            <a:r>
              <a:rPr lang="pt-PT" dirty="0">
                <a:latin typeface="+mn-lt"/>
              </a:rPr>
              <a:t>, University of </a:t>
            </a:r>
            <a:r>
              <a:rPr lang="pt-PT" dirty="0" err="1">
                <a:latin typeface="+mn-lt"/>
              </a:rPr>
              <a:t>Lisbon</a:t>
            </a:r>
            <a:endParaRPr lang="pt-PT" dirty="0">
              <a:latin typeface="+mn-lt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5580112" y="1412776"/>
            <a:ext cx="25922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latin typeface="+mn-lt"/>
              </a:rPr>
              <a:t>Portuguese Team: 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5508104" y="1916832"/>
            <a:ext cx="3096344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PT" sz="1200" dirty="0">
                <a:latin typeface="+mn-lt"/>
              </a:rPr>
              <a:t>• SUZANA FERREIRA-DIAS, </a:t>
            </a:r>
            <a:r>
              <a:rPr lang="pt-PT" sz="1200" dirty="0" err="1">
                <a:latin typeface="+mn-lt"/>
              </a:rPr>
              <a:t>PhD</a:t>
            </a:r>
            <a:r>
              <a:rPr lang="pt-PT" sz="1200" dirty="0">
                <a:latin typeface="+mn-lt"/>
              </a:rPr>
              <a:t>, 1994 (PI) </a:t>
            </a:r>
          </a:p>
          <a:p>
            <a:pPr>
              <a:lnSpc>
                <a:spcPct val="130000"/>
              </a:lnSpc>
            </a:pPr>
            <a:r>
              <a:rPr lang="pt-PT" sz="1200" dirty="0">
                <a:latin typeface="+mn-lt"/>
              </a:rPr>
              <a:t>• HELENA PEREIRA, </a:t>
            </a:r>
            <a:r>
              <a:rPr lang="pt-PT" sz="1200" dirty="0" err="1">
                <a:latin typeface="+mn-lt"/>
              </a:rPr>
              <a:t>PhD</a:t>
            </a:r>
            <a:r>
              <a:rPr lang="pt-PT" sz="1200" dirty="0">
                <a:latin typeface="+mn-lt"/>
              </a:rPr>
              <a:t> , 1976 (Co PI)</a:t>
            </a:r>
          </a:p>
          <a:p>
            <a:pPr>
              <a:lnSpc>
                <a:spcPct val="130000"/>
              </a:lnSpc>
            </a:pPr>
            <a:r>
              <a:rPr lang="pt-PT" sz="1200" dirty="0">
                <a:latin typeface="+mn-lt"/>
              </a:rPr>
              <a:t>• JORGE GOMINHO, </a:t>
            </a:r>
            <a:r>
              <a:rPr lang="pt-PT" sz="1200" dirty="0" err="1">
                <a:latin typeface="+mn-lt"/>
              </a:rPr>
              <a:t>PhD</a:t>
            </a:r>
            <a:r>
              <a:rPr lang="pt-PT" sz="1200" dirty="0">
                <a:latin typeface="+mn-lt"/>
              </a:rPr>
              <a:t>, 2004 </a:t>
            </a:r>
          </a:p>
          <a:p>
            <a:pPr>
              <a:lnSpc>
                <a:spcPct val="130000"/>
              </a:lnSpc>
            </a:pPr>
            <a:r>
              <a:rPr lang="pt-PT" sz="1200" dirty="0">
                <a:latin typeface="+mn-lt"/>
              </a:rPr>
              <a:t>• ISABEL MIRANDA, </a:t>
            </a:r>
            <a:r>
              <a:rPr lang="pt-PT" sz="1200" dirty="0" err="1">
                <a:latin typeface="+mn-lt"/>
              </a:rPr>
              <a:t>PhD</a:t>
            </a:r>
            <a:r>
              <a:rPr lang="pt-PT" sz="1200" dirty="0">
                <a:latin typeface="+mn-lt"/>
              </a:rPr>
              <a:t>, 2000 </a:t>
            </a:r>
          </a:p>
          <a:p>
            <a:pPr>
              <a:lnSpc>
                <a:spcPct val="130000"/>
              </a:lnSpc>
            </a:pPr>
            <a:r>
              <a:rPr lang="pt-PT" sz="1200" dirty="0">
                <a:latin typeface="+mn-lt"/>
              </a:rPr>
              <a:t>• CARLA TECELÃO, </a:t>
            </a:r>
            <a:r>
              <a:rPr lang="pt-PT" sz="1200" dirty="0" err="1">
                <a:latin typeface="+mn-lt"/>
              </a:rPr>
              <a:t>PhD</a:t>
            </a:r>
            <a:r>
              <a:rPr lang="pt-PT" sz="1200" dirty="0">
                <a:latin typeface="+mn-lt"/>
              </a:rPr>
              <a:t>, 2011 </a:t>
            </a:r>
          </a:p>
          <a:p>
            <a:pPr>
              <a:lnSpc>
                <a:spcPct val="130000"/>
              </a:lnSpc>
            </a:pPr>
            <a:r>
              <a:rPr lang="pt-PT" sz="1200" dirty="0">
                <a:latin typeface="+mn-lt"/>
              </a:rPr>
              <a:t>• JOANA RODRIGUES, </a:t>
            </a:r>
            <a:r>
              <a:rPr lang="pt-PT" sz="1200" dirty="0" err="1">
                <a:latin typeface="+mn-lt"/>
              </a:rPr>
              <a:t>PhD</a:t>
            </a:r>
            <a:r>
              <a:rPr lang="pt-PT" sz="1200" dirty="0">
                <a:latin typeface="+mn-lt"/>
              </a:rPr>
              <a:t>, 2016</a:t>
            </a:r>
          </a:p>
          <a:p>
            <a:pPr>
              <a:lnSpc>
                <a:spcPct val="130000"/>
              </a:lnSpc>
            </a:pPr>
            <a:r>
              <a:rPr lang="pt-PT" sz="1200" dirty="0">
                <a:latin typeface="+mn-lt"/>
              </a:rPr>
              <a:t> • DUARTE NEIVA, </a:t>
            </a:r>
            <a:r>
              <a:rPr lang="pt-PT" sz="1200" dirty="0" err="1">
                <a:latin typeface="+mn-lt"/>
              </a:rPr>
              <a:t>MSc</a:t>
            </a:r>
            <a:r>
              <a:rPr lang="pt-PT" sz="1200" dirty="0">
                <a:latin typeface="+mn-lt"/>
              </a:rPr>
              <a:t>, 2009 (</a:t>
            </a:r>
            <a:r>
              <a:rPr lang="pt-PT" sz="1200" dirty="0" err="1">
                <a:latin typeface="+mn-lt"/>
              </a:rPr>
              <a:t>PhD</a:t>
            </a:r>
            <a:r>
              <a:rPr lang="pt-PT" sz="1200" dirty="0">
                <a:latin typeface="+mn-lt"/>
              </a:rPr>
              <a:t> </a:t>
            </a:r>
            <a:r>
              <a:rPr lang="pt-PT" sz="1200" dirty="0" err="1">
                <a:latin typeface="+mn-lt"/>
              </a:rPr>
              <a:t>student</a:t>
            </a:r>
            <a:r>
              <a:rPr lang="pt-PT" sz="1200" dirty="0">
                <a:latin typeface="+mn-lt"/>
              </a:rPr>
              <a:t>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22532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91AB0-B4EE-414A-BBF0-0D47BFA61AA4}" type="slidenum">
              <a:rPr lang="en-GB"/>
              <a:pPr>
                <a:defRPr/>
              </a:pPr>
              <a:t>3</a:t>
            </a:fld>
            <a:endParaRPr lang="en-GB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589240"/>
            <a:ext cx="6551613" cy="90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ângulo 11"/>
          <p:cNvSpPr/>
          <p:nvPr/>
        </p:nvSpPr>
        <p:spPr>
          <a:xfrm>
            <a:off x="5148064" y="1814358"/>
            <a:ext cx="3961011" cy="101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pt-PT" sz="1400" dirty="0">
                <a:latin typeface="+mn-lt"/>
              </a:rPr>
              <a:t>• RAJEEV SUKUMARAN, PhD, 2002 (PI) </a:t>
            </a:r>
          </a:p>
          <a:p>
            <a:pPr>
              <a:lnSpc>
                <a:spcPct val="150000"/>
              </a:lnSpc>
            </a:pPr>
            <a:r>
              <a:rPr lang="pt-PT" sz="1400" dirty="0">
                <a:latin typeface="+mn-lt"/>
              </a:rPr>
              <a:t>• K. MADHAVAN NAMPOOTHIRI, PhD, 1997 (</a:t>
            </a:r>
            <a:r>
              <a:rPr lang="pt-PT" sz="1400" dirty="0" err="1">
                <a:latin typeface="+mn-lt"/>
              </a:rPr>
              <a:t>Co-PI</a:t>
            </a:r>
            <a:r>
              <a:rPr lang="pt-PT" sz="1400" dirty="0">
                <a:latin typeface="+mn-lt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pt-PT" sz="1400" dirty="0">
                <a:latin typeface="+mn-lt"/>
              </a:rPr>
              <a:t>• KV PRAJEESH, </a:t>
            </a:r>
            <a:r>
              <a:rPr lang="pt-PT" sz="1400" dirty="0" err="1">
                <a:latin typeface="+mn-lt"/>
              </a:rPr>
              <a:t>MSc</a:t>
            </a:r>
            <a:r>
              <a:rPr lang="pt-PT" sz="1400" dirty="0">
                <a:latin typeface="+mn-lt"/>
              </a:rPr>
              <a:t>, 2013 (PhD </a:t>
            </a:r>
            <a:r>
              <a:rPr lang="pt-PT" sz="1400" dirty="0" err="1">
                <a:latin typeface="+mn-lt"/>
              </a:rPr>
              <a:t>student</a:t>
            </a:r>
            <a:r>
              <a:rPr lang="pt-PT" sz="1400" dirty="0">
                <a:latin typeface="+mn-lt"/>
              </a:rPr>
              <a:t>)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5220072" y="1259663"/>
            <a:ext cx="22322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err="1">
                <a:latin typeface="+mn-lt"/>
              </a:rPr>
              <a:t>Indian</a:t>
            </a:r>
            <a:r>
              <a:rPr lang="pt-PT" dirty="0">
                <a:latin typeface="+mn-lt"/>
              </a:rPr>
              <a:t> Team: </a:t>
            </a:r>
          </a:p>
        </p:txBody>
      </p:sp>
      <p:pic>
        <p:nvPicPr>
          <p:cNvPr id="32773" name="Picture 5" descr="http://media4.picsearch.com/is?HKjxDsWeI8x_Badtml954nAR-uWtpofRmA7kqLY-0NI&amp;height=3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37882" y="3005562"/>
            <a:ext cx="2232248" cy="2285876"/>
          </a:xfrm>
          <a:prstGeom prst="rect">
            <a:avLst/>
          </a:prstGeom>
          <a:noFill/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2FCA2C89-8E37-4CEC-8A13-E8066F08893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1600" y="1356524"/>
            <a:ext cx="3260063" cy="185308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21074533-7F68-4ED8-9A21-70959734F36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03027" y="3314268"/>
            <a:ext cx="3351421" cy="1977170"/>
          </a:xfrm>
          <a:prstGeom prst="rect">
            <a:avLst/>
          </a:prstGeom>
        </p:spPr>
      </p:pic>
      <p:cxnSp>
        <p:nvCxnSpPr>
          <p:cNvPr id="5" name="Conexão reta unidirecional 4">
            <a:extLst>
              <a:ext uri="{FF2B5EF4-FFF2-40B4-BE49-F238E27FC236}">
                <a16:creationId xmlns:a16="http://schemas.microsoft.com/office/drawing/2014/main" xmlns="" id="{1D440A91-8142-48E1-96A4-4142CEDE6D41}"/>
              </a:ext>
            </a:extLst>
          </p:cNvPr>
          <p:cNvCxnSpPr>
            <a:cxnSpLocks/>
          </p:cNvCxnSpPr>
          <p:nvPr/>
        </p:nvCxnSpPr>
        <p:spPr>
          <a:xfrm>
            <a:off x="5220072" y="4725144"/>
            <a:ext cx="108012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22532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91AB0-B4EE-414A-BBF0-0D47BFA61AA4}" type="slidenum">
              <a:rPr lang="en-GB"/>
              <a:pPr>
                <a:defRPr/>
              </a:pPr>
              <a:t>4</a:t>
            </a:fld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27584" y="1844824"/>
            <a:ext cx="7632700" cy="27033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  <a:buClr>
                <a:srgbClr val="FF9900"/>
              </a:buClr>
              <a:defRPr/>
            </a:pPr>
            <a:r>
              <a:rPr lang="en-GB" sz="3200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Objectives:</a:t>
            </a:r>
          </a:p>
          <a:p>
            <a:pPr algn="just">
              <a:lnSpc>
                <a:spcPct val="114000"/>
              </a:lnSpc>
              <a:spcBef>
                <a:spcPct val="50000"/>
              </a:spcBef>
              <a:buClr>
                <a:srgbClr val="FF9900"/>
              </a:buClr>
              <a:defRPr/>
            </a:pPr>
            <a:endParaRPr lang="en-GB" dirty="0">
              <a:latin typeface="+mn-lt"/>
              <a:cs typeface="+mn-cs"/>
            </a:endParaRPr>
          </a:p>
          <a:p>
            <a:pPr algn="just">
              <a:lnSpc>
                <a:spcPct val="114000"/>
              </a:lnSpc>
              <a:spcBef>
                <a:spcPct val="50000"/>
              </a:spcBef>
              <a:buClr>
                <a:srgbClr val="FFCC00"/>
              </a:buClr>
              <a:defRPr/>
            </a:pPr>
            <a:r>
              <a:rPr lang="en-GB" dirty="0" err="1">
                <a:latin typeface="+mn-lt"/>
                <a:cs typeface="+mn-cs"/>
              </a:rPr>
              <a:t>Valorization</a:t>
            </a:r>
            <a:r>
              <a:rPr lang="en-GB" dirty="0">
                <a:latin typeface="+mn-lt"/>
                <a:cs typeface="+mn-cs"/>
              </a:rPr>
              <a:t> of residual and </a:t>
            </a:r>
            <a:r>
              <a:rPr lang="en-GB" b="1" dirty="0">
                <a:latin typeface="+mn-lt"/>
                <a:cs typeface="+mn-cs"/>
              </a:rPr>
              <a:t>waste cellulosic materials </a:t>
            </a:r>
            <a:r>
              <a:rPr lang="en-GB" dirty="0">
                <a:latin typeface="+mn-lt"/>
                <a:cs typeface="+mn-cs"/>
              </a:rPr>
              <a:t>to produce </a:t>
            </a:r>
            <a:r>
              <a:rPr lang="en-GB" b="1" dirty="0">
                <a:latin typeface="+mn-lt"/>
                <a:cs typeface="+mn-cs"/>
              </a:rPr>
              <a:t>biofuels</a:t>
            </a:r>
            <a:r>
              <a:rPr lang="en-GB" dirty="0">
                <a:latin typeface="+mn-lt"/>
                <a:cs typeface="+mn-cs"/>
              </a:rPr>
              <a:t> and </a:t>
            </a:r>
            <a:r>
              <a:rPr lang="en-GB" b="1" dirty="0">
                <a:latin typeface="+mn-lt"/>
                <a:cs typeface="+mn-cs"/>
              </a:rPr>
              <a:t>added-value compounds</a:t>
            </a:r>
            <a:r>
              <a:rPr lang="en-GB" dirty="0">
                <a:latin typeface="+mn-lt"/>
                <a:cs typeface="+mn-cs"/>
              </a:rPr>
              <a:t>, using magnetic nanoparticles (</a:t>
            </a:r>
            <a:r>
              <a:rPr lang="en-GB" b="1" dirty="0">
                <a:latin typeface="+mn-lt"/>
                <a:cs typeface="+mn-cs"/>
              </a:rPr>
              <a:t>MNP</a:t>
            </a:r>
            <a:r>
              <a:rPr lang="en-GB" dirty="0">
                <a:latin typeface="+mn-lt"/>
                <a:cs typeface="+mn-cs"/>
              </a:rPr>
              <a:t>) immobilized </a:t>
            </a:r>
            <a:r>
              <a:rPr lang="en-GB" b="1" dirty="0">
                <a:latin typeface="+mn-lt"/>
                <a:cs typeface="+mn-cs"/>
              </a:rPr>
              <a:t>enzymes, </a:t>
            </a:r>
            <a:r>
              <a:rPr lang="en-GB" dirty="0">
                <a:latin typeface="+mn-lt"/>
                <a:cs typeface="+mn-cs"/>
              </a:rPr>
              <a:t>under the </a:t>
            </a:r>
            <a:r>
              <a:rPr lang="en-GB" b="1" dirty="0">
                <a:latin typeface="+mn-lt"/>
                <a:cs typeface="+mn-cs"/>
              </a:rPr>
              <a:t>Biorefinery </a:t>
            </a:r>
            <a:r>
              <a:rPr lang="en-GB" dirty="0">
                <a:latin typeface="+mn-lt"/>
                <a:cs typeface="+mn-cs"/>
              </a:rPr>
              <a:t>concept.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Clr>
                <a:srgbClr val="FFCC00"/>
              </a:buClr>
              <a:buFont typeface="Wingdings" pitchFamily="2" charset="2"/>
              <a:buChar char="§"/>
              <a:defRPr/>
            </a:pPr>
            <a:endParaRPr lang="en-GB" dirty="0">
              <a:latin typeface="+mn-lt"/>
              <a:cs typeface="+mn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733256"/>
            <a:ext cx="6551613" cy="90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3863" y="18864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22532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91AB0-B4EE-414A-BBF0-0D47BFA61AA4}" type="slidenum">
              <a:rPr lang="en-GB"/>
              <a:pPr>
                <a:defRPr/>
              </a:pPr>
              <a:t>5</a:t>
            </a:fld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60375" y="2658561"/>
            <a:ext cx="5983833" cy="24729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11188" indent="-342900" algn="just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GB" b="1" dirty="0">
                <a:latin typeface="+mn-lt"/>
                <a:cs typeface="+mn-cs"/>
              </a:rPr>
              <a:t> Rice straw </a:t>
            </a:r>
            <a:r>
              <a:rPr lang="en-GB" dirty="0">
                <a:latin typeface="+mn-lt"/>
                <a:cs typeface="+mn-cs"/>
              </a:rPr>
              <a:t>(India)</a:t>
            </a:r>
          </a:p>
          <a:p>
            <a:pPr marL="268288" algn="just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r>
              <a:rPr lang="pt-PT" sz="1400" dirty="0">
                <a:latin typeface="+mn-lt"/>
                <a:cs typeface="+mn-cs"/>
              </a:rPr>
              <a:t>(</a:t>
            </a:r>
            <a:r>
              <a:rPr lang="en-GB" sz="1400" dirty="0">
                <a:latin typeface="+mn-lt"/>
                <a:cs typeface="+mn-cs"/>
              </a:rPr>
              <a:t>c.a. 35-40 % cellulose, 15-30 % hemicelluloses, 16-21 % lignin)</a:t>
            </a:r>
          </a:p>
          <a:p>
            <a:pPr marL="611188" indent="-342900" algn="just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endParaRPr lang="en-GB" dirty="0">
              <a:latin typeface="+mn-lt"/>
              <a:cs typeface="+mn-cs"/>
            </a:endParaRPr>
          </a:p>
          <a:p>
            <a:pPr marL="611188" indent="-342900" algn="just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GB" b="1" dirty="0">
                <a:latin typeface="+mn-lt"/>
                <a:cs typeface="+mn-cs"/>
              </a:rPr>
              <a:t> Olive </a:t>
            </a:r>
            <a:r>
              <a:rPr lang="en-US" b="1" dirty="0" err="1">
                <a:latin typeface="+mn-lt"/>
                <a:cs typeface="+mn-cs"/>
              </a:rPr>
              <a:t>pomace</a:t>
            </a:r>
            <a:r>
              <a:rPr lang="en-GB" b="1" dirty="0">
                <a:latin typeface="+mn-lt"/>
                <a:cs typeface="+mn-cs"/>
              </a:rPr>
              <a:t> </a:t>
            </a:r>
            <a:r>
              <a:rPr lang="en-GB" dirty="0">
                <a:latin typeface="+mn-lt"/>
                <a:cs typeface="+mn-cs"/>
              </a:rPr>
              <a:t>(Portugal)</a:t>
            </a:r>
          </a:p>
          <a:p>
            <a:pPr marL="268288" algn="just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r>
              <a:rPr lang="pt-PT" sz="1400" dirty="0">
                <a:latin typeface="+mn-lt"/>
                <a:cs typeface="+mn-cs"/>
              </a:rPr>
              <a:t>(</a:t>
            </a:r>
            <a:r>
              <a:rPr lang="en-GB" sz="1400" dirty="0">
                <a:latin typeface="+mn-lt"/>
                <a:cs typeface="+mn-cs"/>
              </a:rPr>
              <a:t>by-product of olive oil extraction, c.a. 370 000 t/y in PT, with 3.3 % oil and 40 % lignocellulosic material)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840" y="5780745"/>
            <a:ext cx="6551613" cy="90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0F397811-F852-4F3D-8AC0-2EC70539130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0866" y="2658561"/>
            <a:ext cx="1640666" cy="118527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1AF8B2B6-8E8A-4BE0-B980-DBB8108FB5D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87408" y="3906363"/>
            <a:ext cx="1624124" cy="1190811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xmlns="" id="{10418F91-9898-4104-A146-8E226691886D}"/>
              </a:ext>
            </a:extLst>
          </p:cNvPr>
          <p:cNvSpPr txBox="1"/>
          <p:nvPr/>
        </p:nvSpPr>
        <p:spPr>
          <a:xfrm>
            <a:off x="6959342" y="5111143"/>
            <a:ext cx="1297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+mj-lt"/>
              </a:rPr>
              <a:t>De-oiled olive pomace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6C652CB0-E959-4DA4-86C7-752CB889E9EA}"/>
              </a:ext>
            </a:extLst>
          </p:cNvPr>
          <p:cNvSpPr txBox="1"/>
          <p:nvPr/>
        </p:nvSpPr>
        <p:spPr>
          <a:xfrm>
            <a:off x="460375" y="1432225"/>
            <a:ext cx="846043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800" dirty="0" err="1">
                <a:latin typeface="+mj-lt"/>
              </a:rPr>
              <a:t>Valorization</a:t>
            </a:r>
            <a:r>
              <a:rPr lang="en-GB" sz="2800" dirty="0">
                <a:latin typeface="+mj-lt"/>
              </a:rPr>
              <a:t> of residual and </a:t>
            </a:r>
            <a:r>
              <a:rPr lang="en-GB" sz="2800" b="1" dirty="0">
                <a:latin typeface="+mj-lt"/>
              </a:rPr>
              <a:t>waste cellulosic materials: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59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45060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B716A7-5EB7-4AB5-B7BD-03A286EB0CFB}" type="slidenum">
              <a:rPr lang="en-GB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58888" y="1179513"/>
            <a:ext cx="6611937" cy="47783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s-ES" sz="2800" dirty="0" err="1"/>
              <a:t>Enzyme-Catalyzed</a:t>
            </a:r>
            <a:r>
              <a:rPr lang="es-ES" sz="2800" dirty="0"/>
              <a:t> </a:t>
            </a:r>
            <a:r>
              <a:rPr lang="es-ES" sz="2800" dirty="0" err="1"/>
              <a:t>Reactions</a:t>
            </a:r>
            <a:endParaRPr lang="es-ES" sz="2800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668337" y="2202902"/>
            <a:ext cx="8101013" cy="4464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>
                <a:tab pos="7708900" algn="l"/>
              </a:tabLst>
              <a:defRPr/>
            </a:pP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  <a:cs typeface="Times New Roman" pitchFamily="18" charset="0"/>
              </a:rPr>
              <a:t>Advantages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: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>
                <a:tab pos="7708900" algn="l"/>
              </a:tabLst>
              <a:defRPr/>
            </a:pPr>
            <a:endParaRPr lang="es-ES" sz="2000" b="1" dirty="0">
              <a:solidFill>
                <a:srgbClr val="CC0000"/>
              </a:solidFill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tabLst>
                <a:tab pos="7708900" algn="l"/>
              </a:tabLst>
              <a:defRPr/>
            </a:pPr>
            <a:r>
              <a:rPr lang="es-ES" sz="2000" dirty="0"/>
              <a:t> </a:t>
            </a:r>
            <a:r>
              <a:rPr lang="es-ES" sz="2000" dirty="0" err="1">
                <a:cs typeface="Times New Roman" pitchFamily="18" charset="0"/>
              </a:rPr>
              <a:t>Act</a:t>
            </a:r>
            <a:r>
              <a:rPr lang="es-ES" sz="2000" dirty="0">
                <a:cs typeface="Times New Roman" pitchFamily="18" charset="0"/>
              </a:rPr>
              <a:t> </a:t>
            </a:r>
            <a:r>
              <a:rPr lang="es-ES" sz="2000" dirty="0" err="1">
                <a:cs typeface="Times New Roman" pitchFamily="18" charset="0"/>
              </a:rPr>
              <a:t>under</a:t>
            </a:r>
            <a:r>
              <a:rPr lang="es-ES" sz="2000" dirty="0">
                <a:cs typeface="Times New Roman" pitchFamily="18" charset="0"/>
              </a:rPr>
              <a:t> </a:t>
            </a:r>
            <a:r>
              <a:rPr lang="es-ES" sz="2000" dirty="0" err="1">
                <a:cs typeface="Times New Roman" pitchFamily="18" charset="0"/>
              </a:rPr>
              <a:t>mild</a:t>
            </a:r>
            <a:r>
              <a:rPr lang="es-ES" sz="2000" dirty="0">
                <a:cs typeface="Times New Roman" pitchFamily="18" charset="0"/>
              </a:rPr>
              <a:t> </a:t>
            </a:r>
            <a:r>
              <a:rPr lang="es-ES" sz="2000" dirty="0" err="1">
                <a:cs typeface="Times New Roman" pitchFamily="18" charset="0"/>
              </a:rPr>
              <a:t>conditions</a:t>
            </a:r>
            <a:endParaRPr lang="es-ES" sz="2000" dirty="0">
              <a:cs typeface="Times New Roman" pitchFamily="18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120000"/>
              <a:buNone/>
              <a:tabLst>
                <a:tab pos="7708900" algn="l"/>
              </a:tabLst>
              <a:defRPr/>
            </a:pPr>
            <a:r>
              <a:rPr lang="es-ES" sz="2000" dirty="0"/>
              <a:t>        (P = 1 atm; T &lt; 80  ̊C</a:t>
            </a:r>
            <a:r>
              <a:rPr lang="es-ES" sz="2000" dirty="0" smtClean="0"/>
              <a:t>)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120000"/>
              <a:buNone/>
              <a:tabLst>
                <a:tab pos="7708900" algn="l"/>
              </a:tabLst>
              <a:defRPr/>
            </a:pPr>
            <a:endParaRPr lang="es-ES" sz="2000" dirty="0"/>
          </a:p>
          <a:p>
            <a:pPr algn="just" fontAlgn="auto">
              <a:lnSpc>
                <a:spcPct val="80000"/>
              </a:lnSpc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tabLst>
                <a:tab pos="7708900" algn="l"/>
              </a:tabLst>
              <a:defRPr/>
            </a:pPr>
            <a:r>
              <a:rPr lang="es-ES" sz="2000" dirty="0"/>
              <a:t> </a:t>
            </a:r>
            <a:r>
              <a:rPr lang="es-ES" sz="2000" dirty="0">
                <a:cs typeface="Times New Roman" pitchFamily="18" charset="0"/>
              </a:rPr>
              <a:t>No </a:t>
            </a:r>
            <a:r>
              <a:rPr lang="es-ES" sz="2000" dirty="0" err="1">
                <a:cs typeface="Times New Roman" pitchFamily="18" charset="0"/>
              </a:rPr>
              <a:t>need</a:t>
            </a:r>
            <a:r>
              <a:rPr lang="es-ES" sz="2000" dirty="0">
                <a:cs typeface="Times New Roman" pitchFamily="18" charset="0"/>
              </a:rPr>
              <a:t> </a:t>
            </a:r>
            <a:r>
              <a:rPr lang="es-ES" sz="2000" dirty="0" err="1">
                <a:cs typeface="Times New Roman" pitchFamily="18" charset="0"/>
              </a:rPr>
              <a:t>for</a:t>
            </a:r>
            <a:r>
              <a:rPr lang="es-ES" sz="2000" dirty="0">
                <a:cs typeface="Times New Roman" pitchFamily="18" charset="0"/>
              </a:rPr>
              <a:t> </a:t>
            </a:r>
            <a:r>
              <a:rPr lang="es-ES" sz="2000" dirty="0" err="1">
                <a:cs typeface="Times New Roman" pitchFamily="18" charset="0"/>
              </a:rPr>
              <a:t>co-factors</a:t>
            </a:r>
            <a:r>
              <a:rPr lang="es-ES" sz="2000" dirty="0"/>
              <a:t> </a:t>
            </a:r>
          </a:p>
          <a:p>
            <a:pPr algn="just" fontAlgn="auto">
              <a:lnSpc>
                <a:spcPct val="80000"/>
              </a:lnSpc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tabLst>
                <a:tab pos="7708900" algn="l"/>
              </a:tabLst>
              <a:defRPr/>
            </a:pPr>
            <a:endParaRPr lang="es-ES" sz="2000" dirty="0">
              <a:solidFill>
                <a:schemeClr val="bg1"/>
              </a:solidFill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tabLst>
                <a:tab pos="7708900" algn="l"/>
              </a:tabLst>
              <a:defRPr/>
            </a:pPr>
            <a:endParaRPr lang="es-ES" sz="2000" dirty="0">
              <a:solidFill>
                <a:schemeClr val="bg1"/>
              </a:solidFill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tabLst>
                <a:tab pos="7708900" algn="l"/>
              </a:tabLst>
              <a:defRPr/>
            </a:pPr>
            <a:r>
              <a:rPr lang="es-ES" sz="2000" b="1" dirty="0"/>
              <a:t> </a:t>
            </a:r>
            <a:r>
              <a:rPr lang="es-ES" sz="2000" dirty="0">
                <a:cs typeface="Times New Roman" pitchFamily="18" charset="0"/>
              </a:rPr>
              <a:t>High </a:t>
            </a:r>
            <a:r>
              <a:rPr lang="es-ES" sz="2000" dirty="0" err="1">
                <a:cs typeface="Times New Roman" pitchFamily="18" charset="0"/>
              </a:rPr>
              <a:t>Specificity</a:t>
            </a:r>
            <a:r>
              <a:rPr lang="es-ES" sz="2000" dirty="0">
                <a:cs typeface="Times New Roman" pitchFamily="18" charset="0"/>
              </a:rPr>
              <a:t> and </a:t>
            </a:r>
            <a:r>
              <a:rPr lang="es-ES" sz="2000" dirty="0" err="1">
                <a:cs typeface="Times New Roman" pitchFamily="18" charset="0"/>
              </a:rPr>
              <a:t>Selectivity</a:t>
            </a:r>
            <a:endParaRPr lang="es-ES" sz="2000" dirty="0"/>
          </a:p>
          <a:p>
            <a:pPr marL="358775" lvl="1" indent="0" algn="just" fontAlgn="auto">
              <a:lnSpc>
                <a:spcPct val="80000"/>
              </a:lnSpc>
              <a:spcAft>
                <a:spcPts val="0"/>
              </a:spcAft>
              <a:buClr>
                <a:schemeClr val="accent4">
                  <a:lumMod val="75000"/>
                </a:schemeClr>
              </a:buClr>
              <a:buNone/>
              <a:tabLst>
                <a:tab pos="7708900" algn="l"/>
              </a:tabLst>
              <a:defRPr/>
            </a:pPr>
            <a:r>
              <a:rPr lang="es-ES" sz="2000" dirty="0" err="1">
                <a:solidFill>
                  <a:srgbClr val="C00000"/>
                </a:solidFill>
                <a:cs typeface="Times New Roman" pitchFamily="18" charset="0"/>
              </a:rPr>
              <a:t>Selectivity</a:t>
            </a:r>
            <a:r>
              <a:rPr lang="es-ES" sz="2000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s-ES" sz="2000" i="1" dirty="0">
                <a:solidFill>
                  <a:srgbClr val="C00000"/>
                </a:solidFill>
                <a:cs typeface="Times New Roman" pitchFamily="18" charset="0"/>
              </a:rPr>
              <a:t>sn</a:t>
            </a:r>
            <a:r>
              <a:rPr lang="es-ES" sz="2000" dirty="0">
                <a:solidFill>
                  <a:srgbClr val="C00000"/>
                </a:solidFill>
                <a:cs typeface="Times New Roman" pitchFamily="18" charset="0"/>
              </a:rPr>
              <a:t>-1,3 in TAG (</a:t>
            </a:r>
            <a:r>
              <a:rPr lang="es-ES" sz="2000" dirty="0" err="1">
                <a:solidFill>
                  <a:srgbClr val="C00000"/>
                </a:solidFill>
                <a:cs typeface="Times New Roman" pitchFamily="18" charset="0"/>
              </a:rPr>
              <a:t>some</a:t>
            </a:r>
            <a:r>
              <a:rPr lang="es-ES" sz="2000" dirty="0">
                <a:solidFill>
                  <a:srgbClr val="C00000"/>
                </a:solidFill>
                <a:cs typeface="Times New Roman" pitchFamily="18" charset="0"/>
              </a:rPr>
              <a:t> lipases) </a:t>
            </a:r>
            <a:endParaRPr lang="es-ES" sz="2000" dirty="0">
              <a:solidFill>
                <a:srgbClr val="C00000"/>
              </a:solidFill>
            </a:endParaRPr>
          </a:p>
          <a:p>
            <a:pPr lvl="1" algn="just" fontAlgn="auto">
              <a:lnSpc>
                <a:spcPct val="80000"/>
              </a:lnSpc>
              <a:spcAft>
                <a:spcPts val="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  <a:tabLst>
                <a:tab pos="7708900" algn="l"/>
              </a:tabLst>
              <a:defRPr/>
            </a:pPr>
            <a:endParaRPr lang="es-ES" sz="2000" dirty="0">
              <a:solidFill>
                <a:schemeClr val="bg1"/>
              </a:solidFill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rgbClr val="C00000"/>
              </a:buClr>
              <a:buSzPct val="120000"/>
              <a:buFont typeface="Arial" pitchFamily="34" charset="0"/>
              <a:buNone/>
              <a:tabLst>
                <a:tab pos="7708900" algn="l"/>
              </a:tabLst>
              <a:defRPr/>
            </a:pPr>
            <a:r>
              <a:rPr lang="es-ES" sz="2000" dirty="0"/>
              <a:t> </a:t>
            </a:r>
          </a:p>
          <a:p>
            <a:pPr algn="just" fontAlgn="auto">
              <a:lnSpc>
                <a:spcPct val="80000"/>
              </a:lnSpc>
              <a:spcAft>
                <a:spcPts val="0"/>
              </a:spcAft>
              <a:buClr>
                <a:srgbClr val="7CA800"/>
              </a:buClr>
              <a:buFont typeface="Wingdings" pitchFamily="2" charset="2"/>
              <a:buNone/>
              <a:tabLst>
                <a:tab pos="7708900" algn="l"/>
              </a:tabLst>
              <a:defRPr/>
            </a:pPr>
            <a:endParaRPr lang="es-ES" sz="2000" dirty="0"/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tabLst>
                <a:tab pos="7708900" algn="l"/>
              </a:tabLst>
              <a:defRPr/>
            </a:pPr>
            <a:endParaRPr lang="es-ES" sz="1800" dirty="0"/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4716016" y="2823369"/>
            <a:ext cx="792162" cy="576262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4">
              <a:lumMod val="20000"/>
              <a:lumOff val="80000"/>
            </a:schemeClr>
          </a:solidFill>
          <a:ln w="9525" algn="ctr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PT">
              <a:cs typeface="+mn-cs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069013" y="2911475"/>
            <a:ext cx="2247403" cy="4000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algn="ctr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tabLst>
                <a:tab pos="622300" algn="l"/>
              </a:tabLst>
              <a:defRPr/>
            </a:pPr>
            <a:r>
              <a:rPr lang="es-ES" sz="2000" dirty="0">
                <a:latin typeface="+mn-lt"/>
                <a:cs typeface="+mn-cs"/>
              </a:rPr>
              <a:t>Energy </a:t>
            </a:r>
            <a:r>
              <a:rPr lang="es-ES" sz="2000" dirty="0" err="1">
                <a:latin typeface="+mn-lt"/>
                <a:cs typeface="+mn-cs"/>
              </a:rPr>
              <a:t>saving</a:t>
            </a:r>
            <a:endParaRPr lang="es-ES" sz="2000" dirty="0">
              <a:latin typeface="+mn-lt"/>
              <a:cs typeface="+mn-cs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940152" y="4509120"/>
            <a:ext cx="2918631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algn="ctr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tabLst>
                <a:tab pos="622300" algn="l"/>
              </a:tabLst>
              <a:defRPr/>
            </a:pPr>
            <a:r>
              <a:rPr lang="es-ES" sz="2000" dirty="0" err="1">
                <a:latin typeface="+mn-lt"/>
                <a:cs typeface="Times New Roman" pitchFamily="18" charset="0"/>
              </a:rPr>
              <a:t>Absence</a:t>
            </a:r>
            <a:r>
              <a:rPr lang="es-ES" sz="2000" dirty="0">
                <a:latin typeface="+mn-lt"/>
                <a:cs typeface="Times New Roman" pitchFamily="18" charset="0"/>
              </a:rPr>
              <a:t> of </a:t>
            </a:r>
            <a:r>
              <a:rPr lang="es-ES" sz="2000" dirty="0" err="1">
                <a:latin typeface="+mn-lt"/>
                <a:cs typeface="Times New Roman" pitchFamily="18" charset="0"/>
              </a:rPr>
              <a:t>side-reactions</a:t>
            </a:r>
            <a:endParaRPr lang="es-ES" sz="2000" dirty="0">
              <a:latin typeface="+mn-lt"/>
              <a:cs typeface="Times New Roman" pitchFamily="18" charset="0"/>
            </a:endParaRPr>
          </a:p>
        </p:txBody>
      </p:sp>
      <p:sp>
        <p:nvSpPr>
          <p:cNvPr id="16" name="AutoShape 10">
            <a:extLst>
              <a:ext uri="{FF2B5EF4-FFF2-40B4-BE49-F238E27FC236}">
                <a16:creationId xmlns:a16="http://schemas.microsoft.com/office/drawing/2014/main" xmlns="" id="{405C290D-0630-4BCA-8A15-B45EC8DAB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032" y="4437112"/>
            <a:ext cx="792162" cy="576262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4">
              <a:lumMod val="20000"/>
              <a:lumOff val="80000"/>
            </a:schemeClr>
          </a:solidFill>
          <a:ln w="9525" algn="ctr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PT"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8925" y="115888"/>
            <a:ext cx="490855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3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46084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9C2F40-A35A-4ECF-80FF-E7E31FC8AFB8}" type="slidenum">
              <a:rPr lang="en-GB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79388" y="1700213"/>
            <a:ext cx="8785225" cy="43100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lvl="4" indent="-276225" fontAlgn="auto">
              <a:lnSpc>
                <a:spcPct val="120000"/>
              </a:lnSpc>
              <a:spcAft>
                <a:spcPts val="0"/>
              </a:spcAft>
              <a:buClr>
                <a:srgbClr val="FFFF66"/>
              </a:buClr>
              <a:buFontTx/>
              <a:buNone/>
              <a:defRPr/>
            </a:pPr>
            <a:r>
              <a:rPr lang="en-GB" sz="2400" dirty="0">
                <a:solidFill>
                  <a:srgbClr val="CC0000"/>
                </a:solidFill>
              </a:rPr>
              <a:t>Constraints:</a:t>
            </a:r>
          </a:p>
          <a:p>
            <a:pPr marL="608013" lvl="4" indent="-342900" fontAlgn="auto">
              <a:lnSpc>
                <a:spcPct val="120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chemeClr val="bg1"/>
                </a:solidFill>
              </a:rPr>
              <a:t> </a:t>
            </a:r>
            <a:r>
              <a:rPr lang="en-GB" sz="2400" dirty="0"/>
              <a:t>Inactivation of the biocatalyst </a:t>
            </a:r>
            <a:r>
              <a:rPr lang="en-GB" sz="1800" dirty="0"/>
              <a:t>(oxidation products; inorganic acids, phosphorus  and Ni soaps; methanol, glycerine, etc.)</a:t>
            </a:r>
          </a:p>
          <a:p>
            <a:pPr marL="550863" lvl="4" indent="-285750" fontAlgn="auto">
              <a:lnSpc>
                <a:spcPct val="120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chemeClr val="bg1"/>
              </a:solidFill>
            </a:endParaRPr>
          </a:p>
          <a:p>
            <a:pPr marL="608013" lvl="4" indent="-342900" fontAlgn="auto">
              <a:lnSpc>
                <a:spcPct val="120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 High price</a:t>
            </a:r>
            <a:r>
              <a:rPr lang="en-GB" sz="2400" dirty="0">
                <a:solidFill>
                  <a:schemeClr val="bg1"/>
                </a:solidFill>
              </a:rPr>
              <a:t>		     		</a:t>
            </a:r>
            <a:r>
              <a:rPr lang="en-GB" sz="2400" dirty="0">
                <a:sym typeface="Symbol" pitchFamily="18" charset="2"/>
              </a:rPr>
              <a:t>Reutilization</a:t>
            </a:r>
          </a:p>
          <a:p>
            <a:pPr marL="608013" lvl="4" indent="-342900" fontAlgn="auto">
              <a:lnSpc>
                <a:spcPct val="120000"/>
              </a:lnSpc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GB" sz="2400" dirty="0">
              <a:sym typeface="Symbol" pitchFamily="18" charset="2"/>
            </a:endParaRPr>
          </a:p>
          <a:p>
            <a:pPr marL="1730375" lvl="4" indent="0" fontAlgn="auto">
              <a:lnSpc>
                <a:spcPct val="120000"/>
              </a:lnSpc>
              <a:spcAft>
                <a:spcPts val="0"/>
              </a:spcAft>
              <a:buClr>
                <a:srgbClr val="FFCC00"/>
              </a:buClr>
              <a:buFontTx/>
              <a:buNone/>
              <a:defRPr/>
            </a:pPr>
            <a:r>
              <a:rPr lang="en-GB" sz="2400" dirty="0">
                <a:sym typeface="Symbol" pitchFamily="18" charset="2"/>
              </a:rPr>
              <a:t>	</a:t>
            </a:r>
          </a:p>
          <a:p>
            <a:pPr marL="1730375" lvl="4" indent="0" fontAlgn="auto">
              <a:lnSpc>
                <a:spcPct val="120000"/>
              </a:lnSpc>
              <a:spcAft>
                <a:spcPts val="0"/>
              </a:spcAft>
              <a:buClr>
                <a:srgbClr val="FFCC00"/>
              </a:buClr>
              <a:buFontTx/>
              <a:buChar char="•"/>
              <a:defRPr/>
            </a:pPr>
            <a:endParaRPr lang="en-GB" sz="2400" dirty="0"/>
          </a:p>
          <a:p>
            <a:pPr fontAlgn="auto">
              <a:spcAft>
                <a:spcPts val="0"/>
              </a:spcAft>
              <a:buClr>
                <a:srgbClr val="FFCC00"/>
              </a:buClr>
              <a:defRPr/>
            </a:pPr>
            <a:endParaRPr lang="en-GB" sz="2400" dirty="0"/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611188" y="4414838"/>
            <a:ext cx="2665412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algn="ctr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tabLst>
                <a:tab pos="622300" algn="l"/>
              </a:tabLst>
              <a:defRPr/>
            </a:pPr>
            <a:r>
              <a:rPr lang="es-ES" sz="1800" dirty="0">
                <a:latin typeface="+mn-lt"/>
                <a:cs typeface="+mn-cs"/>
              </a:rPr>
              <a:t>E</a:t>
            </a:r>
            <a:r>
              <a:rPr lang="en-GB" sz="1800" dirty="0" err="1">
                <a:latin typeface="+mn-lt"/>
                <a:cs typeface="+mn-cs"/>
              </a:rPr>
              <a:t>nzymatic</a:t>
            </a:r>
            <a:r>
              <a:rPr lang="es-ES" sz="1800" dirty="0">
                <a:latin typeface="+mn-lt"/>
                <a:cs typeface="+mn-cs"/>
              </a:rPr>
              <a:t> </a:t>
            </a:r>
            <a:r>
              <a:rPr lang="en-GB" sz="1800" dirty="0">
                <a:latin typeface="+mn-lt"/>
                <a:cs typeface="+mn-cs"/>
              </a:rPr>
              <a:t>processes</a:t>
            </a:r>
            <a:r>
              <a:rPr lang="es-ES" sz="1800" dirty="0">
                <a:latin typeface="+mn-lt"/>
                <a:cs typeface="+mn-cs"/>
              </a:rPr>
              <a:t> are </a:t>
            </a:r>
            <a:r>
              <a:rPr lang="es-ES" sz="1800" dirty="0" err="1">
                <a:latin typeface="+mn-lt"/>
                <a:cs typeface="+mn-cs"/>
              </a:rPr>
              <a:t>still</a:t>
            </a:r>
            <a:r>
              <a:rPr lang="es-ES" sz="1800" dirty="0">
                <a:latin typeface="+mn-lt"/>
                <a:cs typeface="+mn-cs"/>
              </a:rPr>
              <a:t> </a:t>
            </a:r>
            <a:r>
              <a:rPr lang="es-ES" sz="1800" dirty="0">
                <a:solidFill>
                  <a:srgbClr val="C00000"/>
                </a:solidFill>
                <a:latin typeface="+mn-lt"/>
                <a:cs typeface="+mn-cs"/>
              </a:rPr>
              <a:t>more </a:t>
            </a:r>
            <a:r>
              <a:rPr lang="es-ES" sz="1800" dirty="0" err="1">
                <a:solidFill>
                  <a:srgbClr val="C00000"/>
                </a:solidFill>
                <a:latin typeface="+mn-lt"/>
                <a:cs typeface="+mn-cs"/>
              </a:rPr>
              <a:t>expensive</a:t>
            </a:r>
            <a:r>
              <a:rPr lang="es-ES" sz="1800" dirty="0">
                <a:solidFill>
                  <a:srgbClr val="C00000"/>
                </a:solidFill>
                <a:latin typeface="+mn-lt"/>
                <a:cs typeface="+mn-cs"/>
              </a:rPr>
              <a:t> </a:t>
            </a:r>
            <a:r>
              <a:rPr lang="es-ES" sz="1800" dirty="0" err="1">
                <a:latin typeface="+mn-lt"/>
                <a:cs typeface="+mn-cs"/>
              </a:rPr>
              <a:t>than</a:t>
            </a:r>
            <a:r>
              <a:rPr lang="es-ES" sz="1800" dirty="0">
                <a:latin typeface="+mn-lt"/>
                <a:cs typeface="+mn-cs"/>
              </a:rPr>
              <a:t> </a:t>
            </a:r>
            <a:r>
              <a:rPr lang="es-ES" sz="1800" dirty="0" err="1">
                <a:latin typeface="+mn-lt"/>
                <a:cs typeface="+mn-cs"/>
              </a:rPr>
              <a:t>chemical</a:t>
            </a:r>
            <a:r>
              <a:rPr lang="es-ES" sz="1800" dirty="0">
                <a:latin typeface="+mn-lt"/>
                <a:cs typeface="+mn-cs"/>
              </a:rPr>
              <a:t> </a:t>
            </a:r>
            <a:r>
              <a:rPr lang="es-ES" sz="1800" dirty="0" err="1">
                <a:latin typeface="+mn-lt"/>
                <a:cs typeface="+mn-cs"/>
              </a:rPr>
              <a:t>processes</a:t>
            </a:r>
            <a:r>
              <a:rPr lang="es-ES" sz="1800" dirty="0">
                <a:latin typeface="+mn-lt"/>
                <a:cs typeface="+mn-cs"/>
              </a:rPr>
              <a:t>.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5148263" y="4017963"/>
            <a:ext cx="3097212" cy="7080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 algn="ctr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000" dirty="0">
                <a:latin typeface="+mn-lt"/>
                <a:sym typeface="Symbol" pitchFamily="18" charset="2"/>
              </a:rPr>
              <a:t>Immobilization in solid supports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 rot="10800000" flipV="1">
            <a:off x="5006975" y="4954588"/>
            <a:ext cx="3679825" cy="10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latin typeface="+mn-lt"/>
              </a:rPr>
              <a:t>Search for </a:t>
            </a:r>
            <a:r>
              <a:rPr lang="en-US" sz="2000" b="1" dirty="0">
                <a:latin typeface="+mn-lt"/>
              </a:rPr>
              <a:t>“low-cost” </a:t>
            </a:r>
            <a:r>
              <a:rPr lang="en-US" sz="2000" dirty="0">
                <a:latin typeface="+mn-lt"/>
              </a:rPr>
              <a:t>biocatalysts with high activity and operational stability.</a:t>
            </a:r>
          </a:p>
        </p:txBody>
      </p:sp>
      <p:sp>
        <p:nvSpPr>
          <p:cNvPr id="17" name="AutoShape 8"/>
          <p:cNvSpPr>
            <a:spLocks/>
          </p:cNvSpPr>
          <p:nvPr/>
        </p:nvSpPr>
        <p:spPr bwMode="auto">
          <a:xfrm>
            <a:off x="3463925" y="3465513"/>
            <a:ext cx="431800" cy="2519362"/>
          </a:xfrm>
          <a:prstGeom prst="leftBracket">
            <a:avLst>
              <a:gd name="adj" fmla="val 48621"/>
            </a:avLst>
          </a:prstGeom>
          <a:noFill/>
          <a:ln w="38100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pt-PT">
              <a:cs typeface="+mn-cs"/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4040510" y="4036354"/>
            <a:ext cx="863600" cy="503238"/>
          </a:xfrm>
          <a:prstGeom prst="rightArrow">
            <a:avLst>
              <a:gd name="adj1" fmla="val 50000"/>
              <a:gd name="adj2" fmla="val 42902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pt-PT">
              <a:cs typeface="+mn-cs"/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3895725" y="5084763"/>
            <a:ext cx="863600" cy="503237"/>
          </a:xfrm>
          <a:prstGeom prst="rightArrow">
            <a:avLst>
              <a:gd name="adj1" fmla="val 50000"/>
              <a:gd name="adj2" fmla="val 42902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4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pt-PT">
              <a:cs typeface="+mn-cs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258888" y="1179513"/>
            <a:ext cx="6611937" cy="47783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800" dirty="0"/>
              <a:t>Enzyme-Catalyzed</a:t>
            </a:r>
            <a:r>
              <a:rPr lang="es-ES" sz="2800" dirty="0"/>
              <a:t> </a:t>
            </a:r>
            <a:r>
              <a:rPr lang="en-US" sz="2800" dirty="0"/>
              <a:t>Reactions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22532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91AB0-B4EE-414A-BBF0-0D47BFA61AA4}" type="slidenum">
              <a:rPr lang="en-GB"/>
              <a:pPr>
                <a:defRPr/>
              </a:pPr>
              <a:t>8</a:t>
            </a:fld>
            <a:endParaRPr lang="en-GB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733256"/>
            <a:ext cx="6551613" cy="90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A9B8E808-AD8D-4986-9385-DCD8B64789F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9169" y="2175667"/>
            <a:ext cx="3104762" cy="2638095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181A1C38-50A4-4B51-816B-0B224F17831E}"/>
              </a:ext>
            </a:extLst>
          </p:cNvPr>
          <p:cNvSpPr/>
          <p:nvPr/>
        </p:nvSpPr>
        <p:spPr>
          <a:xfrm>
            <a:off x="971600" y="4781036"/>
            <a:ext cx="242751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latin typeface="+mn-lt"/>
              </a:rPr>
              <a:t>Ren et al. BMC Biotechnology 2011, 11:63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86729A2C-9A52-4D31-A82A-457CD3C15453}"/>
              </a:ext>
            </a:extLst>
          </p:cNvPr>
          <p:cNvSpPr/>
          <p:nvPr/>
        </p:nvSpPr>
        <p:spPr>
          <a:xfrm>
            <a:off x="1115617" y="1223004"/>
            <a:ext cx="73240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+mj-lt"/>
              </a:rPr>
              <a:t> Magnetic Nanoparticles (</a:t>
            </a:r>
            <a:r>
              <a:rPr lang="en-GB" sz="2400" b="1" dirty="0">
                <a:latin typeface="+mj-lt"/>
              </a:rPr>
              <a:t>MNP</a:t>
            </a:r>
            <a:r>
              <a:rPr lang="en-GB" sz="2400" dirty="0">
                <a:latin typeface="+mj-lt"/>
              </a:rPr>
              <a:t>) Immobilized Enzymes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81996FE8-6254-4010-B9C7-F4A8D72FCE59}"/>
              </a:ext>
            </a:extLst>
          </p:cNvPr>
          <p:cNvSpPr txBox="1"/>
          <p:nvPr/>
        </p:nvSpPr>
        <p:spPr>
          <a:xfrm>
            <a:off x="4002732" y="2561186"/>
            <a:ext cx="26512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j-lt"/>
              </a:rPr>
              <a:t>Easy recovery</a:t>
            </a:r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US" dirty="0">
              <a:latin typeface="+mj-lt"/>
            </a:endParaRPr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j-lt"/>
              </a:rPr>
              <a:t>Easy reuse</a:t>
            </a:r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US" dirty="0">
              <a:latin typeface="+mj-lt"/>
            </a:endParaRPr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j-lt"/>
              </a:rPr>
              <a:t>Increased stability</a:t>
            </a:r>
          </a:p>
        </p:txBody>
      </p:sp>
      <p:sp>
        <p:nvSpPr>
          <p:cNvPr id="13" name="Seta: Para a Direita 12">
            <a:extLst>
              <a:ext uri="{FF2B5EF4-FFF2-40B4-BE49-F238E27FC236}">
                <a16:creationId xmlns:a16="http://schemas.microsoft.com/office/drawing/2014/main" xmlns="" id="{709BC77C-9BF3-4ABA-BDEE-3F039AECB029}"/>
              </a:ext>
            </a:extLst>
          </p:cNvPr>
          <p:cNvSpPr/>
          <p:nvPr/>
        </p:nvSpPr>
        <p:spPr>
          <a:xfrm>
            <a:off x="6070719" y="3037376"/>
            <a:ext cx="792088" cy="720080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D15F1974-F4A1-4D99-A8ED-C27FC93CCB38}"/>
              </a:ext>
            </a:extLst>
          </p:cNvPr>
          <p:cNvSpPr txBox="1"/>
          <p:nvPr/>
        </p:nvSpPr>
        <p:spPr>
          <a:xfrm>
            <a:off x="7092280" y="2832994"/>
            <a:ext cx="1912711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PT" sz="2000" dirty="0" err="1">
                <a:latin typeface="+mn-lt"/>
              </a:rPr>
              <a:t>Cost-effective</a:t>
            </a:r>
            <a:r>
              <a:rPr lang="pt-PT" sz="2000" dirty="0">
                <a:latin typeface="+mn-lt"/>
              </a:rPr>
              <a:t> </a:t>
            </a:r>
            <a:r>
              <a:rPr lang="pt-PT" sz="2000" dirty="0" err="1">
                <a:latin typeface="+mn-lt"/>
              </a:rPr>
              <a:t>Biomass</a:t>
            </a:r>
            <a:r>
              <a:rPr lang="pt-PT" sz="2000" dirty="0">
                <a:latin typeface="+mn-lt"/>
              </a:rPr>
              <a:t> </a:t>
            </a:r>
            <a:r>
              <a:rPr lang="pt-PT" sz="2000" dirty="0" err="1">
                <a:latin typeface="+mn-lt"/>
              </a:rPr>
              <a:t>Conversion</a:t>
            </a:r>
            <a:r>
              <a:rPr lang="pt-PT" sz="2000" dirty="0">
                <a:latin typeface="+mn-lt"/>
              </a:rPr>
              <a:t> Technology</a:t>
            </a:r>
            <a:endParaRPr lang="en-GB" sz="2000" dirty="0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938" y="44450"/>
            <a:ext cx="491013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0" y="908050"/>
            <a:ext cx="9144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AutoShape 2" descr="Resultado de imagem para Universidade Técnica de Lisb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/>
          </a:p>
        </p:txBody>
      </p:sp>
      <p:pic>
        <p:nvPicPr>
          <p:cNvPr id="22532" name="Imagem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062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91AB0-B4EE-414A-BBF0-0D47BFA61AA4}" type="slidenum">
              <a:rPr lang="en-GB"/>
              <a:pPr>
                <a:defRPr/>
              </a:pPr>
              <a:t>9</a:t>
            </a:fld>
            <a:endParaRPr lang="en-GB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733256"/>
            <a:ext cx="6551613" cy="90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348947" y="1899858"/>
            <a:ext cx="4320480" cy="862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GB" sz="1800" dirty="0">
                <a:latin typeface="+mn-lt"/>
              </a:rPr>
              <a:t>MNP- </a:t>
            </a:r>
            <a:r>
              <a:rPr lang="en-GB" sz="1800" dirty="0" err="1">
                <a:latin typeface="+mn-lt"/>
              </a:rPr>
              <a:t>Betaglucosidases</a:t>
            </a:r>
            <a:r>
              <a:rPr lang="en-GB" sz="1800" dirty="0">
                <a:latin typeface="+mn-lt"/>
              </a:rPr>
              <a:t> (BGL) </a:t>
            </a:r>
          </a:p>
          <a:p>
            <a:pPr marL="285750" indent="-285750" algn="just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GB" sz="1800" dirty="0">
                <a:latin typeface="+mn-lt"/>
              </a:rPr>
              <a:t> MNP-</a:t>
            </a:r>
            <a:r>
              <a:rPr lang="en-GB" sz="1800" dirty="0" err="1">
                <a:latin typeface="+mn-lt"/>
              </a:rPr>
              <a:t>Cellulases</a:t>
            </a:r>
            <a:endParaRPr lang="en-GB" sz="1800" dirty="0">
              <a:latin typeface="+mn-lt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369775" y="3846324"/>
            <a:ext cx="3096344" cy="772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GB" sz="1800" dirty="0">
                <a:latin typeface="+mn-lt"/>
              </a:rPr>
              <a:t> MNP- Lipases </a:t>
            </a:r>
          </a:p>
          <a:p>
            <a:pPr marL="174625" indent="-87313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GB" sz="1600" b="1" dirty="0">
                <a:latin typeface="+mn-lt"/>
              </a:rPr>
              <a:t> </a:t>
            </a:r>
            <a:r>
              <a:rPr lang="en-GB" sz="1600" b="1" i="1" dirty="0">
                <a:latin typeface="+mn-lt"/>
              </a:rPr>
              <a:t>sn</a:t>
            </a:r>
            <a:r>
              <a:rPr lang="en-GB" sz="1600" b="1" dirty="0">
                <a:latin typeface="+mn-lt"/>
              </a:rPr>
              <a:t>-1,3  regioselective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3779912" y="1988840"/>
            <a:ext cx="2160240" cy="886397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r>
              <a:rPr lang="en-GB" sz="1600" b="1" dirty="0">
                <a:latin typeface="+mn-lt"/>
              </a:rPr>
              <a:t>Cellulose hydrolysis </a:t>
            </a:r>
          </a:p>
          <a:p>
            <a:pPr algn="ctr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r>
              <a:rPr lang="en-GB" sz="1200" dirty="0">
                <a:latin typeface="+mn-lt"/>
              </a:rPr>
              <a:t>(</a:t>
            </a:r>
            <a:r>
              <a:rPr lang="en-GB" sz="1200" dirty="0" err="1">
                <a:latin typeface="+mn-lt"/>
              </a:rPr>
              <a:t>ligno</a:t>
            </a:r>
            <a:r>
              <a:rPr lang="en-GB" sz="1200" dirty="0">
                <a:latin typeface="+mn-lt"/>
              </a:rPr>
              <a:t>-cellulosic substrates: rice straw or de-oiled olive </a:t>
            </a:r>
            <a:r>
              <a:rPr lang="en-GB" sz="1200" dirty="0" err="1">
                <a:latin typeface="+mn-lt"/>
              </a:rPr>
              <a:t>pomace</a:t>
            </a:r>
            <a:r>
              <a:rPr lang="en-GB" sz="1200" dirty="0">
                <a:latin typeface="+mn-lt"/>
              </a:rPr>
              <a:t>) 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6444208" y="2564904"/>
            <a:ext cx="1008112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+mn-lt"/>
              </a:rPr>
              <a:t>Lignin</a:t>
            </a:r>
            <a:endParaRPr lang="pt-PT" sz="1600" b="1" dirty="0">
              <a:latin typeface="+mn-lt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8028384" y="1916832"/>
            <a:ext cx="1115616" cy="373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r>
              <a:rPr lang="en-GB" sz="1600" dirty="0" err="1">
                <a:latin typeface="+mn-lt"/>
              </a:rPr>
              <a:t>Bioethanol</a:t>
            </a:r>
            <a:endParaRPr lang="pt-PT" sz="1600" dirty="0">
              <a:latin typeface="+mn-lt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6444208" y="1916832"/>
            <a:ext cx="1080120" cy="3570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r>
              <a:rPr lang="en-GB" sz="1600" b="1" dirty="0">
                <a:latin typeface="+mn-lt"/>
              </a:rPr>
              <a:t>Glucose</a:t>
            </a:r>
            <a:endParaRPr lang="pt-PT" sz="1600" b="1" dirty="0">
              <a:latin typeface="+mn-lt"/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8028384" y="256490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+mn-lt"/>
              </a:rPr>
              <a:t>Green chemicals</a:t>
            </a:r>
            <a:endParaRPr lang="pt-PT" sz="1600" dirty="0">
              <a:latin typeface="+mn-lt"/>
            </a:endParaRPr>
          </a:p>
        </p:txBody>
      </p:sp>
      <p:sp>
        <p:nvSpPr>
          <p:cNvPr id="24" name="Seta para a direita 23"/>
          <p:cNvSpPr/>
          <p:nvPr/>
        </p:nvSpPr>
        <p:spPr>
          <a:xfrm>
            <a:off x="3275856" y="2276872"/>
            <a:ext cx="504056" cy="288032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Seta para a direita 25"/>
          <p:cNvSpPr/>
          <p:nvPr/>
        </p:nvSpPr>
        <p:spPr>
          <a:xfrm>
            <a:off x="5868144" y="1988840"/>
            <a:ext cx="504056" cy="28803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Seta para a direita 26"/>
          <p:cNvSpPr/>
          <p:nvPr/>
        </p:nvSpPr>
        <p:spPr>
          <a:xfrm>
            <a:off x="7596336" y="1988840"/>
            <a:ext cx="504056" cy="288032"/>
          </a:xfrm>
          <a:prstGeom prst="rightArrow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Seta para a direita 27"/>
          <p:cNvSpPr/>
          <p:nvPr/>
        </p:nvSpPr>
        <p:spPr>
          <a:xfrm>
            <a:off x="7524328" y="2636912"/>
            <a:ext cx="504056" cy="288032"/>
          </a:xfrm>
          <a:prstGeom prst="rightArrow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xmlns="" id="{0317033F-3AB5-4F09-9267-7DAE1E02FDA6}"/>
              </a:ext>
            </a:extLst>
          </p:cNvPr>
          <p:cNvSpPr txBox="1"/>
          <p:nvPr/>
        </p:nvSpPr>
        <p:spPr>
          <a:xfrm>
            <a:off x="3131840" y="3764897"/>
            <a:ext cx="2736304" cy="1382558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r>
              <a:rPr lang="en-GB" sz="1600" b="1" dirty="0">
                <a:latin typeface="+mn-lt"/>
              </a:rPr>
              <a:t>Transesterification</a:t>
            </a:r>
          </a:p>
          <a:p>
            <a:pPr algn="ctr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endParaRPr lang="en-GB" sz="1000" dirty="0">
              <a:latin typeface="+mn-lt"/>
            </a:endParaRPr>
          </a:p>
          <a:p>
            <a:pPr algn="ctr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r>
              <a:rPr lang="en-GB" sz="1600" dirty="0">
                <a:latin typeface="+mn-lt"/>
              </a:rPr>
              <a:t>Olive pomace oil + 2Methanol</a:t>
            </a:r>
          </a:p>
          <a:p>
            <a:pPr algn="ctr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endParaRPr lang="en-GB" sz="1400" dirty="0">
              <a:latin typeface="+mn-lt"/>
            </a:endParaRPr>
          </a:p>
        </p:txBody>
      </p:sp>
      <p:sp>
        <p:nvSpPr>
          <p:cNvPr id="25" name="Seta para a direita 24"/>
          <p:cNvSpPr/>
          <p:nvPr/>
        </p:nvSpPr>
        <p:spPr>
          <a:xfrm>
            <a:off x="5868144" y="2564904"/>
            <a:ext cx="504056" cy="2880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1" name="Seta para a direita 25">
            <a:extLst>
              <a:ext uri="{FF2B5EF4-FFF2-40B4-BE49-F238E27FC236}">
                <a16:creationId xmlns:a16="http://schemas.microsoft.com/office/drawing/2014/main" xmlns="" id="{1DC4A6FF-F862-4BAC-A6AC-D9A7430E2C80}"/>
              </a:ext>
            </a:extLst>
          </p:cNvPr>
          <p:cNvSpPr/>
          <p:nvPr/>
        </p:nvSpPr>
        <p:spPr>
          <a:xfrm>
            <a:off x="2711920" y="4238636"/>
            <a:ext cx="504056" cy="28803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3" name="Seta para a direita 25">
            <a:extLst>
              <a:ext uri="{FF2B5EF4-FFF2-40B4-BE49-F238E27FC236}">
                <a16:creationId xmlns:a16="http://schemas.microsoft.com/office/drawing/2014/main" xmlns="" id="{0123B442-CC2C-4147-B26E-57E285338C49}"/>
              </a:ext>
            </a:extLst>
          </p:cNvPr>
          <p:cNvSpPr/>
          <p:nvPr/>
        </p:nvSpPr>
        <p:spPr>
          <a:xfrm>
            <a:off x="5730364" y="4245231"/>
            <a:ext cx="542881" cy="28803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17DF82D-7292-4691-9DD7-CF4E1E9BBD05}"/>
              </a:ext>
            </a:extLst>
          </p:cNvPr>
          <p:cNvSpPr txBox="1"/>
          <p:nvPr/>
        </p:nvSpPr>
        <p:spPr>
          <a:xfrm>
            <a:off x="6273245" y="4114722"/>
            <a:ext cx="2826432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+mn-lt"/>
              </a:rPr>
              <a:t>2 FAME   +   Monoacylglycerols</a:t>
            </a:r>
          </a:p>
          <a:p>
            <a:r>
              <a:rPr lang="en-GB" sz="1600" b="1" dirty="0">
                <a:latin typeface="+mn-lt"/>
              </a:rPr>
              <a:t>(Biodiesel)   (MAG- Emulsifiers)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F122EC96-7260-49D0-B029-1E40F08295C0}"/>
              </a:ext>
            </a:extLst>
          </p:cNvPr>
          <p:cNvSpPr txBox="1"/>
          <p:nvPr/>
        </p:nvSpPr>
        <p:spPr>
          <a:xfrm>
            <a:off x="483497" y="1026027"/>
            <a:ext cx="4608511" cy="583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  <a:buClr>
                <a:schemeClr val="accent4">
                  <a:lumMod val="75000"/>
                </a:schemeClr>
              </a:buClr>
              <a:defRPr/>
            </a:pPr>
            <a:r>
              <a:rPr lang="en-GB" sz="2800" b="1" dirty="0">
                <a:latin typeface="+mn-lt"/>
              </a:rPr>
              <a:t>MNP</a:t>
            </a:r>
            <a:r>
              <a:rPr lang="en-GB" sz="2800" dirty="0">
                <a:latin typeface="+mn-lt"/>
              </a:rPr>
              <a:t> immobilized </a:t>
            </a:r>
            <a:r>
              <a:rPr lang="en-GB" sz="2800" b="1" dirty="0">
                <a:latin typeface="+mn-lt"/>
              </a:rPr>
              <a:t>enzymes: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xmlns="" id="{D3639C39-D67F-43E8-83AC-C0A46F39B74F}"/>
              </a:ext>
            </a:extLst>
          </p:cNvPr>
          <p:cNvSpPr txBox="1"/>
          <p:nvPr/>
        </p:nvSpPr>
        <p:spPr>
          <a:xfrm>
            <a:off x="6434981" y="5175488"/>
            <a:ext cx="23700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 err="1">
                <a:latin typeface="+mj-lt"/>
              </a:rPr>
              <a:t>Legend</a:t>
            </a:r>
            <a:r>
              <a:rPr lang="pt-PT" sz="1000" dirty="0">
                <a:latin typeface="+mj-lt"/>
              </a:rPr>
              <a:t>: FAME = </a:t>
            </a:r>
            <a:r>
              <a:rPr lang="pt-PT" sz="1000" dirty="0" err="1">
                <a:latin typeface="+mj-lt"/>
              </a:rPr>
              <a:t>Fatty</a:t>
            </a:r>
            <a:r>
              <a:rPr lang="pt-PT" sz="1000" dirty="0">
                <a:latin typeface="+mj-lt"/>
              </a:rPr>
              <a:t> </a:t>
            </a:r>
            <a:r>
              <a:rPr lang="pt-PT" sz="1000" dirty="0" err="1">
                <a:latin typeface="+mj-lt"/>
              </a:rPr>
              <a:t>Acid</a:t>
            </a:r>
            <a:r>
              <a:rPr lang="pt-PT" sz="1000" dirty="0">
                <a:latin typeface="+mj-lt"/>
              </a:rPr>
              <a:t> </a:t>
            </a:r>
            <a:r>
              <a:rPr lang="pt-PT" sz="1000" dirty="0" err="1">
                <a:latin typeface="+mj-lt"/>
              </a:rPr>
              <a:t>Methyl</a:t>
            </a:r>
            <a:r>
              <a:rPr lang="pt-PT" sz="1000" dirty="0">
                <a:latin typeface="+mj-lt"/>
              </a:rPr>
              <a:t> </a:t>
            </a:r>
            <a:r>
              <a:rPr lang="pt-PT" sz="1000" dirty="0" err="1">
                <a:latin typeface="+mj-lt"/>
              </a:rPr>
              <a:t>Esters</a:t>
            </a:r>
            <a:endParaRPr lang="en-GB" sz="1000" dirty="0">
              <a:latin typeface="+mj-lt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B7E64C0D-04A4-47D7-A1AE-C898C6CD4757}"/>
              </a:ext>
            </a:extLst>
          </p:cNvPr>
          <p:cNvSpPr txBox="1"/>
          <p:nvPr/>
        </p:nvSpPr>
        <p:spPr>
          <a:xfrm>
            <a:off x="382486" y="4765091"/>
            <a:ext cx="24323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>
                <a:latin typeface="+mj-lt"/>
              </a:rPr>
              <a:t>(To </a:t>
            </a:r>
            <a:r>
              <a:rPr lang="pt-PT" sz="1400" dirty="0" err="1">
                <a:latin typeface="+mj-lt"/>
              </a:rPr>
              <a:t>avoid</a:t>
            </a:r>
            <a:r>
              <a:rPr lang="pt-PT" sz="1400" dirty="0">
                <a:latin typeface="+mj-lt"/>
              </a:rPr>
              <a:t> </a:t>
            </a:r>
            <a:r>
              <a:rPr lang="pt-PT" sz="1400" dirty="0" err="1">
                <a:latin typeface="+mj-lt"/>
              </a:rPr>
              <a:t>glycerol</a:t>
            </a:r>
            <a:r>
              <a:rPr lang="pt-PT" sz="1400" dirty="0">
                <a:latin typeface="+mj-lt"/>
              </a:rPr>
              <a:t> </a:t>
            </a:r>
            <a:r>
              <a:rPr lang="pt-PT" sz="1400" dirty="0" err="1">
                <a:latin typeface="+mj-lt"/>
              </a:rPr>
              <a:t>production</a:t>
            </a:r>
            <a:r>
              <a:rPr lang="pt-PT" sz="1400" dirty="0">
                <a:latin typeface="+mj-lt"/>
              </a:rPr>
              <a:t>) </a:t>
            </a:r>
            <a:endParaRPr lang="en-GB" sz="1400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11779</TotalTime>
  <Words>684</Words>
  <Application>Microsoft Office PowerPoint</Application>
  <PresentationFormat>Apresentação no Ecrã (4:3)</PresentationFormat>
  <Paragraphs>117</Paragraphs>
  <Slides>13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4" baseType="lpstr">
      <vt:lpstr>Office Theme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</vt:vector>
  </TitlesOfParts>
  <Company>ISA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© Bioquímica - Metabolismo, Luisa Louro, 2006</dc:title>
  <dc:creator>Luisa Louro</dc:creator>
  <cp:lastModifiedBy>Suzana</cp:lastModifiedBy>
  <cp:revision>2426</cp:revision>
  <cp:lastPrinted>2017-05-15T21:02:57Z</cp:lastPrinted>
  <dcterms:created xsi:type="dcterms:W3CDTF">2006-05-08T13:35:56Z</dcterms:created>
  <dcterms:modified xsi:type="dcterms:W3CDTF">2017-07-04T07:58:49Z</dcterms:modified>
</cp:coreProperties>
</file>