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92" r:id="rId2"/>
    <p:sldId id="315" r:id="rId3"/>
    <p:sldId id="357" r:id="rId4"/>
    <p:sldId id="354" r:id="rId5"/>
    <p:sldId id="331" r:id="rId6"/>
    <p:sldId id="341" r:id="rId7"/>
    <p:sldId id="323" r:id="rId8"/>
    <p:sldId id="326" r:id="rId9"/>
    <p:sldId id="329" r:id="rId10"/>
    <p:sldId id="342" r:id="rId11"/>
    <p:sldId id="330" r:id="rId12"/>
    <p:sldId id="280" r:id="rId13"/>
  </p:sldIdLst>
  <p:sldSz cx="9144000" cy="6858000" type="screen4x3"/>
  <p:notesSz cx="6858000" cy="9144000"/>
  <p:defaultTextStyle>
    <a:defPPr>
      <a:defRPr lang="pt-P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B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0" autoAdjust="0"/>
    <p:restoredTop sz="79657" autoAdjust="0"/>
  </p:normalViewPr>
  <p:slideViewPr>
    <p:cSldViewPr snapToObjects="1">
      <p:cViewPr varScale="1">
        <p:scale>
          <a:sx n="59" d="100"/>
          <a:sy n="59" d="100"/>
        </p:scale>
        <p:origin x="1740"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55522D-E2A4-4D41-BF9B-6D5340366B9A}" type="doc">
      <dgm:prSet loTypeId="urn:microsoft.com/office/officeart/2005/8/layout/funnel1" loCatId="relationship" qsTypeId="urn:microsoft.com/office/officeart/2005/8/quickstyle/simple1" qsCatId="simple" csTypeId="urn:microsoft.com/office/officeart/2005/8/colors/accent1_2" csCatId="accent1" phldr="1"/>
      <dgm:spPr/>
      <dgm:t>
        <a:bodyPr/>
        <a:lstStyle/>
        <a:p>
          <a:endParaRPr lang="en-US"/>
        </a:p>
      </dgm:t>
    </dgm:pt>
    <dgm:pt modelId="{92C13978-D40D-4408-BA17-0B0F01E9124B}">
      <dgm:prSet phldrT="[Texto]"/>
      <dgm:spPr/>
      <dgm:t>
        <a:bodyPr/>
        <a:lstStyle/>
        <a:p>
          <a:r>
            <a:rPr lang="pt-PT" dirty="0" smtClean="0"/>
            <a:t>Materiais</a:t>
          </a:r>
          <a:endParaRPr lang="en-US" dirty="0"/>
        </a:p>
      </dgm:t>
    </dgm:pt>
    <dgm:pt modelId="{4AF7C761-DBD7-4630-A583-A340B14F6275}" type="parTrans" cxnId="{E266C1FA-E98E-471B-A7CB-51EA14E773CD}">
      <dgm:prSet/>
      <dgm:spPr/>
      <dgm:t>
        <a:bodyPr/>
        <a:lstStyle/>
        <a:p>
          <a:endParaRPr lang="en-US"/>
        </a:p>
      </dgm:t>
    </dgm:pt>
    <dgm:pt modelId="{2A5DDCA4-BD5A-4615-A6F6-36BAE4086D80}" type="sibTrans" cxnId="{E266C1FA-E98E-471B-A7CB-51EA14E773CD}">
      <dgm:prSet/>
      <dgm:spPr/>
      <dgm:t>
        <a:bodyPr/>
        <a:lstStyle/>
        <a:p>
          <a:endParaRPr lang="en-US"/>
        </a:p>
      </dgm:t>
    </dgm:pt>
    <dgm:pt modelId="{83ABABED-B16C-4AFC-B5E9-CE47A64E67F7}">
      <dgm:prSet phldrT="[Texto]"/>
      <dgm:spPr/>
      <dgm:t>
        <a:bodyPr/>
        <a:lstStyle/>
        <a:p>
          <a:r>
            <a:rPr lang="pt-PT" dirty="0" smtClean="0"/>
            <a:t>Substrato</a:t>
          </a:r>
          <a:endParaRPr lang="en-US" dirty="0"/>
        </a:p>
      </dgm:t>
    </dgm:pt>
    <dgm:pt modelId="{2DFC22B2-7C65-4B4E-84AB-3486A17CAB7C}" type="parTrans" cxnId="{FEF191DD-E343-42C2-96AB-E3782A8B35D8}">
      <dgm:prSet/>
      <dgm:spPr/>
      <dgm:t>
        <a:bodyPr/>
        <a:lstStyle/>
        <a:p>
          <a:endParaRPr lang="en-US"/>
        </a:p>
      </dgm:t>
    </dgm:pt>
    <dgm:pt modelId="{80F4AB8E-BBEC-4EA3-A4DF-873839001A3E}" type="sibTrans" cxnId="{FEF191DD-E343-42C2-96AB-E3782A8B35D8}">
      <dgm:prSet/>
      <dgm:spPr/>
      <dgm:t>
        <a:bodyPr/>
        <a:lstStyle/>
        <a:p>
          <a:endParaRPr lang="en-US"/>
        </a:p>
      </dgm:t>
    </dgm:pt>
    <dgm:pt modelId="{FE922009-904B-4A52-A6B0-F8698EAE31A0}">
      <dgm:prSet phldrT="[Texto]"/>
      <dgm:spPr/>
      <dgm:t>
        <a:bodyPr/>
        <a:lstStyle/>
        <a:p>
          <a:r>
            <a:rPr lang="pt-PT" dirty="0" smtClean="0"/>
            <a:t>Dispositivo</a:t>
          </a:r>
          <a:endParaRPr lang="en-US" dirty="0"/>
        </a:p>
      </dgm:t>
    </dgm:pt>
    <dgm:pt modelId="{179BB8C0-EDF9-4DC2-8E13-E4E863754468}" type="parTrans" cxnId="{6B90519C-2CDE-4EFB-A679-6369FD21D949}">
      <dgm:prSet/>
      <dgm:spPr/>
      <dgm:t>
        <a:bodyPr/>
        <a:lstStyle/>
        <a:p>
          <a:endParaRPr lang="en-US"/>
        </a:p>
      </dgm:t>
    </dgm:pt>
    <dgm:pt modelId="{651B9C56-C846-4773-93D0-734F6E74B897}" type="sibTrans" cxnId="{6B90519C-2CDE-4EFB-A679-6369FD21D949}">
      <dgm:prSet/>
      <dgm:spPr/>
      <dgm:t>
        <a:bodyPr/>
        <a:lstStyle/>
        <a:p>
          <a:endParaRPr lang="en-US"/>
        </a:p>
      </dgm:t>
    </dgm:pt>
    <dgm:pt modelId="{70522AC5-087E-43D7-ACAD-45C06F629F67}">
      <dgm:prSet phldrT="[Texto]"/>
      <dgm:spPr/>
      <dgm:t>
        <a:bodyPr/>
        <a:lstStyle/>
        <a:p>
          <a:r>
            <a:rPr lang="pt-PT" dirty="0" smtClean="0"/>
            <a:t>E-</a:t>
          </a:r>
          <a:r>
            <a:rPr lang="pt-PT" dirty="0" err="1" smtClean="0"/>
            <a:t>Textil</a:t>
          </a:r>
          <a:endParaRPr lang="en-US" dirty="0"/>
        </a:p>
      </dgm:t>
    </dgm:pt>
    <dgm:pt modelId="{131A60A0-9FCE-4535-9A33-BEC850445BC9}" type="parTrans" cxnId="{16711D8B-234C-45EB-A465-2B2F1F0E5FC9}">
      <dgm:prSet/>
      <dgm:spPr/>
      <dgm:t>
        <a:bodyPr/>
        <a:lstStyle/>
        <a:p>
          <a:endParaRPr lang="en-US"/>
        </a:p>
      </dgm:t>
    </dgm:pt>
    <dgm:pt modelId="{E60EB8E4-D65F-4DE3-80A1-B209BBFD2068}" type="sibTrans" cxnId="{16711D8B-234C-45EB-A465-2B2F1F0E5FC9}">
      <dgm:prSet/>
      <dgm:spPr/>
      <dgm:t>
        <a:bodyPr/>
        <a:lstStyle/>
        <a:p>
          <a:endParaRPr lang="en-US"/>
        </a:p>
      </dgm:t>
    </dgm:pt>
    <dgm:pt modelId="{2577870E-946B-47F7-B5AA-1C39C7637A24}" type="pres">
      <dgm:prSet presAssocID="{1555522D-E2A4-4D41-BF9B-6D5340366B9A}" presName="Name0" presStyleCnt="0">
        <dgm:presLayoutVars>
          <dgm:chMax val="4"/>
          <dgm:resizeHandles val="exact"/>
        </dgm:presLayoutVars>
      </dgm:prSet>
      <dgm:spPr/>
      <dgm:t>
        <a:bodyPr/>
        <a:lstStyle/>
        <a:p>
          <a:endParaRPr lang="pt-PT"/>
        </a:p>
      </dgm:t>
    </dgm:pt>
    <dgm:pt modelId="{F62D7F1D-2627-49F0-AAE0-D0FE29AB8E79}" type="pres">
      <dgm:prSet presAssocID="{1555522D-E2A4-4D41-BF9B-6D5340366B9A}" presName="ellipse" presStyleLbl="trBgShp" presStyleIdx="0" presStyleCnt="1"/>
      <dgm:spPr/>
    </dgm:pt>
    <dgm:pt modelId="{3A928C53-0E7B-4150-8BE0-A3164C0F64E9}" type="pres">
      <dgm:prSet presAssocID="{1555522D-E2A4-4D41-BF9B-6D5340366B9A}" presName="arrow1" presStyleLbl="fgShp" presStyleIdx="0" presStyleCnt="1"/>
      <dgm:spPr/>
    </dgm:pt>
    <dgm:pt modelId="{37ED6AA1-5ACA-4269-8DD1-35DC77E2942B}" type="pres">
      <dgm:prSet presAssocID="{1555522D-E2A4-4D41-BF9B-6D5340366B9A}" presName="rectangle" presStyleLbl="revTx" presStyleIdx="0" presStyleCnt="1">
        <dgm:presLayoutVars>
          <dgm:bulletEnabled val="1"/>
        </dgm:presLayoutVars>
      </dgm:prSet>
      <dgm:spPr/>
      <dgm:t>
        <a:bodyPr/>
        <a:lstStyle/>
        <a:p>
          <a:endParaRPr lang="en-US"/>
        </a:p>
      </dgm:t>
    </dgm:pt>
    <dgm:pt modelId="{3833D109-16ED-419C-96B2-603F3D484233}" type="pres">
      <dgm:prSet presAssocID="{83ABABED-B16C-4AFC-B5E9-CE47A64E67F7}" presName="item1" presStyleLbl="node1" presStyleIdx="0" presStyleCnt="3" custLinFactNeighborY="1569">
        <dgm:presLayoutVars>
          <dgm:bulletEnabled val="1"/>
        </dgm:presLayoutVars>
      </dgm:prSet>
      <dgm:spPr/>
      <dgm:t>
        <a:bodyPr/>
        <a:lstStyle/>
        <a:p>
          <a:endParaRPr lang="pt-PT"/>
        </a:p>
      </dgm:t>
    </dgm:pt>
    <dgm:pt modelId="{8EF274D3-2C22-428E-9E2F-D87C8284F40E}" type="pres">
      <dgm:prSet presAssocID="{FE922009-904B-4A52-A6B0-F8698EAE31A0}" presName="item2" presStyleLbl="node1" presStyleIdx="1" presStyleCnt="3">
        <dgm:presLayoutVars>
          <dgm:bulletEnabled val="1"/>
        </dgm:presLayoutVars>
      </dgm:prSet>
      <dgm:spPr/>
      <dgm:t>
        <a:bodyPr/>
        <a:lstStyle/>
        <a:p>
          <a:endParaRPr lang="pt-PT"/>
        </a:p>
      </dgm:t>
    </dgm:pt>
    <dgm:pt modelId="{84837212-847F-47A1-9C86-A1D9B03965AF}" type="pres">
      <dgm:prSet presAssocID="{70522AC5-087E-43D7-ACAD-45C06F629F67}" presName="item3" presStyleLbl="node1" presStyleIdx="2" presStyleCnt="3">
        <dgm:presLayoutVars>
          <dgm:bulletEnabled val="1"/>
        </dgm:presLayoutVars>
      </dgm:prSet>
      <dgm:spPr/>
      <dgm:t>
        <a:bodyPr/>
        <a:lstStyle/>
        <a:p>
          <a:endParaRPr lang="pt-PT"/>
        </a:p>
      </dgm:t>
    </dgm:pt>
    <dgm:pt modelId="{4914F57C-9201-4661-B0F8-F071F5F860D3}" type="pres">
      <dgm:prSet presAssocID="{1555522D-E2A4-4D41-BF9B-6D5340366B9A}" presName="funnel" presStyleLbl="trAlignAcc1" presStyleIdx="0" presStyleCnt="1" custLinFactNeighborY="216"/>
      <dgm:spPr/>
    </dgm:pt>
  </dgm:ptLst>
  <dgm:cxnLst>
    <dgm:cxn modelId="{46B1A4D9-A347-4949-9811-1F83B01974CF}" type="presOf" srcId="{FE922009-904B-4A52-A6B0-F8698EAE31A0}" destId="{3833D109-16ED-419C-96B2-603F3D484233}" srcOrd="0" destOrd="0" presId="urn:microsoft.com/office/officeart/2005/8/layout/funnel1"/>
    <dgm:cxn modelId="{E266C1FA-E98E-471B-A7CB-51EA14E773CD}" srcId="{1555522D-E2A4-4D41-BF9B-6D5340366B9A}" destId="{92C13978-D40D-4408-BA17-0B0F01E9124B}" srcOrd="0" destOrd="0" parTransId="{4AF7C761-DBD7-4630-A583-A340B14F6275}" sibTransId="{2A5DDCA4-BD5A-4615-A6F6-36BAE4086D80}"/>
    <dgm:cxn modelId="{75A4FEE7-2523-48AE-B9F2-357A81BD01C3}" type="presOf" srcId="{1555522D-E2A4-4D41-BF9B-6D5340366B9A}" destId="{2577870E-946B-47F7-B5AA-1C39C7637A24}" srcOrd="0" destOrd="0" presId="urn:microsoft.com/office/officeart/2005/8/layout/funnel1"/>
    <dgm:cxn modelId="{81E906A0-4BAE-4BF4-8476-358463435404}" type="presOf" srcId="{70522AC5-087E-43D7-ACAD-45C06F629F67}" destId="{37ED6AA1-5ACA-4269-8DD1-35DC77E2942B}" srcOrd="0" destOrd="0" presId="urn:microsoft.com/office/officeart/2005/8/layout/funnel1"/>
    <dgm:cxn modelId="{6B90519C-2CDE-4EFB-A679-6369FD21D949}" srcId="{1555522D-E2A4-4D41-BF9B-6D5340366B9A}" destId="{FE922009-904B-4A52-A6B0-F8698EAE31A0}" srcOrd="2" destOrd="0" parTransId="{179BB8C0-EDF9-4DC2-8E13-E4E863754468}" sibTransId="{651B9C56-C846-4773-93D0-734F6E74B897}"/>
    <dgm:cxn modelId="{16711D8B-234C-45EB-A465-2B2F1F0E5FC9}" srcId="{1555522D-E2A4-4D41-BF9B-6D5340366B9A}" destId="{70522AC5-087E-43D7-ACAD-45C06F629F67}" srcOrd="3" destOrd="0" parTransId="{131A60A0-9FCE-4535-9A33-BEC850445BC9}" sibTransId="{E60EB8E4-D65F-4DE3-80A1-B209BBFD2068}"/>
    <dgm:cxn modelId="{FEF191DD-E343-42C2-96AB-E3782A8B35D8}" srcId="{1555522D-E2A4-4D41-BF9B-6D5340366B9A}" destId="{83ABABED-B16C-4AFC-B5E9-CE47A64E67F7}" srcOrd="1" destOrd="0" parTransId="{2DFC22B2-7C65-4B4E-84AB-3486A17CAB7C}" sibTransId="{80F4AB8E-BBEC-4EA3-A4DF-873839001A3E}"/>
    <dgm:cxn modelId="{149728FA-F408-4072-9254-FE8B82C28520}" type="presOf" srcId="{92C13978-D40D-4408-BA17-0B0F01E9124B}" destId="{84837212-847F-47A1-9C86-A1D9B03965AF}" srcOrd="0" destOrd="0" presId="urn:microsoft.com/office/officeart/2005/8/layout/funnel1"/>
    <dgm:cxn modelId="{B51668E4-1F85-47BB-BD07-C0B5AA98A430}" type="presOf" srcId="{83ABABED-B16C-4AFC-B5E9-CE47A64E67F7}" destId="{8EF274D3-2C22-428E-9E2F-D87C8284F40E}" srcOrd="0" destOrd="0" presId="urn:microsoft.com/office/officeart/2005/8/layout/funnel1"/>
    <dgm:cxn modelId="{30EE023F-6454-46ED-B70F-AECC58ECE5E8}" type="presParOf" srcId="{2577870E-946B-47F7-B5AA-1C39C7637A24}" destId="{F62D7F1D-2627-49F0-AAE0-D0FE29AB8E79}" srcOrd="0" destOrd="0" presId="urn:microsoft.com/office/officeart/2005/8/layout/funnel1"/>
    <dgm:cxn modelId="{5C1EDFD9-A3F9-4D04-AE8E-278D7C0B745C}" type="presParOf" srcId="{2577870E-946B-47F7-B5AA-1C39C7637A24}" destId="{3A928C53-0E7B-4150-8BE0-A3164C0F64E9}" srcOrd="1" destOrd="0" presId="urn:microsoft.com/office/officeart/2005/8/layout/funnel1"/>
    <dgm:cxn modelId="{065281B2-92FE-49D7-8B2F-04E9E60BF817}" type="presParOf" srcId="{2577870E-946B-47F7-B5AA-1C39C7637A24}" destId="{37ED6AA1-5ACA-4269-8DD1-35DC77E2942B}" srcOrd="2" destOrd="0" presId="urn:microsoft.com/office/officeart/2005/8/layout/funnel1"/>
    <dgm:cxn modelId="{404A95CC-7875-4004-8101-AAB980E923DD}" type="presParOf" srcId="{2577870E-946B-47F7-B5AA-1C39C7637A24}" destId="{3833D109-16ED-419C-96B2-603F3D484233}" srcOrd="3" destOrd="0" presId="urn:microsoft.com/office/officeart/2005/8/layout/funnel1"/>
    <dgm:cxn modelId="{CC3070E3-DEE8-4318-9ACD-12D46999EE08}" type="presParOf" srcId="{2577870E-946B-47F7-B5AA-1C39C7637A24}" destId="{8EF274D3-2C22-428E-9E2F-D87C8284F40E}" srcOrd="4" destOrd="0" presId="urn:microsoft.com/office/officeart/2005/8/layout/funnel1"/>
    <dgm:cxn modelId="{10C28326-4A0E-4C69-A144-563007689B85}" type="presParOf" srcId="{2577870E-946B-47F7-B5AA-1C39C7637A24}" destId="{84837212-847F-47A1-9C86-A1D9B03965AF}" srcOrd="5" destOrd="0" presId="urn:microsoft.com/office/officeart/2005/8/layout/funnel1"/>
    <dgm:cxn modelId="{9C204CF3-9867-4354-ADC3-FF0F854EA548}" type="presParOf" srcId="{2577870E-946B-47F7-B5AA-1C39C7637A24}" destId="{4914F57C-9201-4661-B0F8-F071F5F860D3}" srcOrd="6" destOrd="0" presId="urn:microsoft.com/office/officeart/2005/8/layout/funnel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6DC1998-7658-419B-A1C7-DE48B75F62A8}" type="doc">
      <dgm:prSet loTypeId="urn:microsoft.com/office/officeart/2005/8/layout/radial5" loCatId="relationship" qsTypeId="urn:microsoft.com/office/officeart/2005/8/quickstyle/simple1" qsCatId="simple" csTypeId="urn:microsoft.com/office/officeart/2005/8/colors/accent1_2" csCatId="accent1" phldr="1"/>
      <dgm:spPr/>
      <dgm:t>
        <a:bodyPr/>
        <a:lstStyle/>
        <a:p>
          <a:endParaRPr lang="en-US"/>
        </a:p>
      </dgm:t>
    </dgm:pt>
    <dgm:pt modelId="{21114191-7271-492E-8C1D-3FF0F9337746}">
      <dgm:prSet phldrT="[Texto]"/>
      <dgm:spPr/>
      <dgm:t>
        <a:bodyPr/>
        <a:lstStyle/>
        <a:p>
          <a:r>
            <a:rPr lang="pt-PT" dirty="0" smtClean="0"/>
            <a:t>Toxicidade</a:t>
          </a:r>
          <a:endParaRPr lang="en-US" dirty="0"/>
        </a:p>
      </dgm:t>
    </dgm:pt>
    <dgm:pt modelId="{8B3BA85E-32DF-46C5-B5E5-227BA0CD388F}" type="parTrans" cxnId="{B5416AC4-A220-4F8A-9CFB-4BAB3F8F36C5}">
      <dgm:prSet/>
      <dgm:spPr/>
      <dgm:t>
        <a:bodyPr/>
        <a:lstStyle/>
        <a:p>
          <a:endParaRPr lang="en-US"/>
        </a:p>
      </dgm:t>
    </dgm:pt>
    <dgm:pt modelId="{B2169EFA-41D2-4C83-962A-98F92993F28A}" type="sibTrans" cxnId="{B5416AC4-A220-4F8A-9CFB-4BAB3F8F36C5}">
      <dgm:prSet/>
      <dgm:spPr/>
      <dgm:t>
        <a:bodyPr/>
        <a:lstStyle/>
        <a:p>
          <a:endParaRPr lang="en-US"/>
        </a:p>
      </dgm:t>
    </dgm:pt>
    <dgm:pt modelId="{1C7E670C-F622-4BC6-AD91-907FCCD649AF}">
      <dgm:prSet phldrT="[Texto]"/>
      <dgm:spPr/>
      <dgm:t>
        <a:bodyPr/>
        <a:lstStyle/>
        <a:p>
          <a:r>
            <a:rPr lang="pt-PT" dirty="0" smtClean="0"/>
            <a:t>Tamanho</a:t>
          </a:r>
          <a:endParaRPr lang="en-US" dirty="0"/>
        </a:p>
      </dgm:t>
    </dgm:pt>
    <dgm:pt modelId="{0B62DD14-184C-4344-8A96-B062488848D4}" type="parTrans" cxnId="{FC4A6298-E348-4454-B6F0-AE8C7909467C}">
      <dgm:prSet/>
      <dgm:spPr/>
      <dgm:t>
        <a:bodyPr/>
        <a:lstStyle/>
        <a:p>
          <a:endParaRPr lang="en-US"/>
        </a:p>
      </dgm:t>
    </dgm:pt>
    <dgm:pt modelId="{49C16115-5669-4E58-A813-96F845139C47}" type="sibTrans" cxnId="{FC4A6298-E348-4454-B6F0-AE8C7909467C}">
      <dgm:prSet/>
      <dgm:spPr/>
      <dgm:t>
        <a:bodyPr/>
        <a:lstStyle/>
        <a:p>
          <a:endParaRPr lang="en-US"/>
        </a:p>
      </dgm:t>
    </dgm:pt>
    <dgm:pt modelId="{C49FACB4-E816-4B78-AF1A-363944EB2A28}">
      <dgm:prSet phldrT="[Texto]"/>
      <dgm:spPr/>
      <dgm:t>
        <a:bodyPr/>
        <a:lstStyle/>
        <a:p>
          <a:r>
            <a:rPr lang="pt-PT" dirty="0" smtClean="0"/>
            <a:t>Quantidade</a:t>
          </a:r>
          <a:endParaRPr lang="en-US" dirty="0"/>
        </a:p>
      </dgm:t>
    </dgm:pt>
    <dgm:pt modelId="{0094756A-AE36-4C43-A2EA-EF76365B1EE4}" type="parTrans" cxnId="{E955A95F-116A-4459-BE33-D52B5980EC94}">
      <dgm:prSet/>
      <dgm:spPr/>
      <dgm:t>
        <a:bodyPr/>
        <a:lstStyle/>
        <a:p>
          <a:endParaRPr lang="en-US"/>
        </a:p>
      </dgm:t>
    </dgm:pt>
    <dgm:pt modelId="{59759431-2030-41F5-955A-D06DAAB921A2}" type="sibTrans" cxnId="{E955A95F-116A-4459-BE33-D52B5980EC94}">
      <dgm:prSet/>
      <dgm:spPr/>
      <dgm:t>
        <a:bodyPr/>
        <a:lstStyle/>
        <a:p>
          <a:endParaRPr lang="en-US"/>
        </a:p>
      </dgm:t>
    </dgm:pt>
    <dgm:pt modelId="{E0A720DB-7F4C-4DBF-86F1-EB33B521255A}">
      <dgm:prSet phldrT="[Texto]"/>
      <dgm:spPr/>
      <dgm:t>
        <a:bodyPr/>
        <a:lstStyle/>
        <a:p>
          <a:r>
            <a:rPr lang="pt-PT" dirty="0" smtClean="0"/>
            <a:t>Química</a:t>
          </a:r>
          <a:endParaRPr lang="en-US" dirty="0"/>
        </a:p>
      </dgm:t>
    </dgm:pt>
    <dgm:pt modelId="{A972FD6A-C028-4AD1-B3BA-0DCB2D9E4FA9}" type="parTrans" cxnId="{BA4929C2-FC3B-4A87-BF9A-10508B714B9E}">
      <dgm:prSet/>
      <dgm:spPr/>
      <dgm:t>
        <a:bodyPr/>
        <a:lstStyle/>
        <a:p>
          <a:endParaRPr lang="en-US"/>
        </a:p>
      </dgm:t>
    </dgm:pt>
    <dgm:pt modelId="{2276D995-277F-47E7-817F-292C63272BB8}" type="sibTrans" cxnId="{BA4929C2-FC3B-4A87-BF9A-10508B714B9E}">
      <dgm:prSet/>
      <dgm:spPr/>
      <dgm:t>
        <a:bodyPr/>
        <a:lstStyle/>
        <a:p>
          <a:endParaRPr lang="en-US"/>
        </a:p>
      </dgm:t>
    </dgm:pt>
    <dgm:pt modelId="{CFA4316A-E302-4A9A-B0C6-A58C59CA1C26}">
      <dgm:prSet phldrT="[Texto]"/>
      <dgm:spPr/>
      <dgm:t>
        <a:bodyPr/>
        <a:lstStyle/>
        <a:p>
          <a:r>
            <a:rPr lang="pt-PT" dirty="0" smtClean="0"/>
            <a:t>Forma</a:t>
          </a:r>
          <a:endParaRPr lang="en-US" dirty="0"/>
        </a:p>
      </dgm:t>
    </dgm:pt>
    <dgm:pt modelId="{CF8E8511-FE76-4008-98B2-88CFCFCE95A3}" type="parTrans" cxnId="{EF949532-83DA-4EE3-8D83-460F560A31B6}">
      <dgm:prSet/>
      <dgm:spPr/>
      <dgm:t>
        <a:bodyPr/>
        <a:lstStyle/>
        <a:p>
          <a:endParaRPr lang="en-US"/>
        </a:p>
      </dgm:t>
    </dgm:pt>
    <dgm:pt modelId="{92E2E405-0EEB-4F71-8C17-2C1D6CDF6DCD}" type="sibTrans" cxnId="{EF949532-83DA-4EE3-8D83-460F560A31B6}">
      <dgm:prSet/>
      <dgm:spPr/>
      <dgm:t>
        <a:bodyPr/>
        <a:lstStyle/>
        <a:p>
          <a:endParaRPr lang="en-US"/>
        </a:p>
      </dgm:t>
    </dgm:pt>
    <dgm:pt modelId="{C2E44376-28DE-4D95-83EC-52C6C2C9FC6E}" type="pres">
      <dgm:prSet presAssocID="{16DC1998-7658-419B-A1C7-DE48B75F62A8}" presName="Name0" presStyleCnt="0">
        <dgm:presLayoutVars>
          <dgm:chMax val="1"/>
          <dgm:dir/>
          <dgm:animLvl val="ctr"/>
          <dgm:resizeHandles val="exact"/>
        </dgm:presLayoutVars>
      </dgm:prSet>
      <dgm:spPr/>
      <dgm:t>
        <a:bodyPr/>
        <a:lstStyle/>
        <a:p>
          <a:endParaRPr lang="pt-PT"/>
        </a:p>
      </dgm:t>
    </dgm:pt>
    <dgm:pt modelId="{BC251940-AD31-4EAE-8077-2EF26210B71E}" type="pres">
      <dgm:prSet presAssocID="{21114191-7271-492E-8C1D-3FF0F9337746}" presName="centerShape" presStyleLbl="node0" presStyleIdx="0" presStyleCnt="1"/>
      <dgm:spPr/>
      <dgm:t>
        <a:bodyPr/>
        <a:lstStyle/>
        <a:p>
          <a:endParaRPr lang="pt-PT"/>
        </a:p>
      </dgm:t>
    </dgm:pt>
    <dgm:pt modelId="{544F014D-D927-40AF-8810-B07A0A3CF82D}" type="pres">
      <dgm:prSet presAssocID="{0B62DD14-184C-4344-8A96-B062488848D4}" presName="parTrans" presStyleLbl="sibTrans2D1" presStyleIdx="0" presStyleCnt="4"/>
      <dgm:spPr/>
      <dgm:t>
        <a:bodyPr/>
        <a:lstStyle/>
        <a:p>
          <a:endParaRPr lang="pt-PT"/>
        </a:p>
      </dgm:t>
    </dgm:pt>
    <dgm:pt modelId="{7F3E115A-0757-413D-90B5-4862BD798F36}" type="pres">
      <dgm:prSet presAssocID="{0B62DD14-184C-4344-8A96-B062488848D4}" presName="connectorText" presStyleLbl="sibTrans2D1" presStyleIdx="0" presStyleCnt="4"/>
      <dgm:spPr/>
      <dgm:t>
        <a:bodyPr/>
        <a:lstStyle/>
        <a:p>
          <a:endParaRPr lang="pt-PT"/>
        </a:p>
      </dgm:t>
    </dgm:pt>
    <dgm:pt modelId="{DE699EBF-AACB-4C08-B254-8560E80B50E1}" type="pres">
      <dgm:prSet presAssocID="{1C7E670C-F622-4BC6-AD91-907FCCD649AF}" presName="node" presStyleLbl="node1" presStyleIdx="0" presStyleCnt="4">
        <dgm:presLayoutVars>
          <dgm:bulletEnabled val="1"/>
        </dgm:presLayoutVars>
      </dgm:prSet>
      <dgm:spPr/>
      <dgm:t>
        <a:bodyPr/>
        <a:lstStyle/>
        <a:p>
          <a:endParaRPr lang="pt-PT"/>
        </a:p>
      </dgm:t>
    </dgm:pt>
    <dgm:pt modelId="{AAD5CDAC-0252-4C48-A6ED-B2A98937809A}" type="pres">
      <dgm:prSet presAssocID="{0094756A-AE36-4C43-A2EA-EF76365B1EE4}" presName="parTrans" presStyleLbl="sibTrans2D1" presStyleIdx="1" presStyleCnt="4"/>
      <dgm:spPr/>
      <dgm:t>
        <a:bodyPr/>
        <a:lstStyle/>
        <a:p>
          <a:endParaRPr lang="pt-PT"/>
        </a:p>
      </dgm:t>
    </dgm:pt>
    <dgm:pt modelId="{E6026327-30D0-4728-BFC7-BFB2042164E1}" type="pres">
      <dgm:prSet presAssocID="{0094756A-AE36-4C43-A2EA-EF76365B1EE4}" presName="connectorText" presStyleLbl="sibTrans2D1" presStyleIdx="1" presStyleCnt="4"/>
      <dgm:spPr/>
      <dgm:t>
        <a:bodyPr/>
        <a:lstStyle/>
        <a:p>
          <a:endParaRPr lang="pt-PT"/>
        </a:p>
      </dgm:t>
    </dgm:pt>
    <dgm:pt modelId="{054256D0-F2E9-4DDD-9254-11F888288523}" type="pres">
      <dgm:prSet presAssocID="{C49FACB4-E816-4B78-AF1A-363944EB2A28}" presName="node" presStyleLbl="node1" presStyleIdx="1" presStyleCnt="4">
        <dgm:presLayoutVars>
          <dgm:bulletEnabled val="1"/>
        </dgm:presLayoutVars>
      </dgm:prSet>
      <dgm:spPr/>
      <dgm:t>
        <a:bodyPr/>
        <a:lstStyle/>
        <a:p>
          <a:endParaRPr lang="en-US"/>
        </a:p>
      </dgm:t>
    </dgm:pt>
    <dgm:pt modelId="{D14D74C7-4C03-40B7-B770-97FE93FE7A0B}" type="pres">
      <dgm:prSet presAssocID="{A972FD6A-C028-4AD1-B3BA-0DCB2D9E4FA9}" presName="parTrans" presStyleLbl="sibTrans2D1" presStyleIdx="2" presStyleCnt="4"/>
      <dgm:spPr/>
      <dgm:t>
        <a:bodyPr/>
        <a:lstStyle/>
        <a:p>
          <a:endParaRPr lang="pt-PT"/>
        </a:p>
      </dgm:t>
    </dgm:pt>
    <dgm:pt modelId="{D7D374C1-2040-4C59-93D9-BDC44E47F563}" type="pres">
      <dgm:prSet presAssocID="{A972FD6A-C028-4AD1-B3BA-0DCB2D9E4FA9}" presName="connectorText" presStyleLbl="sibTrans2D1" presStyleIdx="2" presStyleCnt="4"/>
      <dgm:spPr/>
      <dgm:t>
        <a:bodyPr/>
        <a:lstStyle/>
        <a:p>
          <a:endParaRPr lang="pt-PT"/>
        </a:p>
      </dgm:t>
    </dgm:pt>
    <dgm:pt modelId="{2823C57F-2176-4049-ADC6-9755BE9F0983}" type="pres">
      <dgm:prSet presAssocID="{E0A720DB-7F4C-4DBF-86F1-EB33B521255A}" presName="node" presStyleLbl="node1" presStyleIdx="2" presStyleCnt="4">
        <dgm:presLayoutVars>
          <dgm:bulletEnabled val="1"/>
        </dgm:presLayoutVars>
      </dgm:prSet>
      <dgm:spPr/>
      <dgm:t>
        <a:bodyPr/>
        <a:lstStyle/>
        <a:p>
          <a:endParaRPr lang="en-US"/>
        </a:p>
      </dgm:t>
    </dgm:pt>
    <dgm:pt modelId="{B54A97F5-0F08-422E-923A-8B8393401CE2}" type="pres">
      <dgm:prSet presAssocID="{CF8E8511-FE76-4008-98B2-88CFCFCE95A3}" presName="parTrans" presStyleLbl="sibTrans2D1" presStyleIdx="3" presStyleCnt="4"/>
      <dgm:spPr/>
      <dgm:t>
        <a:bodyPr/>
        <a:lstStyle/>
        <a:p>
          <a:endParaRPr lang="pt-PT"/>
        </a:p>
      </dgm:t>
    </dgm:pt>
    <dgm:pt modelId="{3F6354CA-3DEE-4812-ADFD-3C93AC8AC358}" type="pres">
      <dgm:prSet presAssocID="{CF8E8511-FE76-4008-98B2-88CFCFCE95A3}" presName="connectorText" presStyleLbl="sibTrans2D1" presStyleIdx="3" presStyleCnt="4"/>
      <dgm:spPr/>
      <dgm:t>
        <a:bodyPr/>
        <a:lstStyle/>
        <a:p>
          <a:endParaRPr lang="pt-PT"/>
        </a:p>
      </dgm:t>
    </dgm:pt>
    <dgm:pt modelId="{DCD47290-D069-4880-AB3A-81396DA93468}" type="pres">
      <dgm:prSet presAssocID="{CFA4316A-E302-4A9A-B0C6-A58C59CA1C26}" presName="node" presStyleLbl="node1" presStyleIdx="3" presStyleCnt="4">
        <dgm:presLayoutVars>
          <dgm:bulletEnabled val="1"/>
        </dgm:presLayoutVars>
      </dgm:prSet>
      <dgm:spPr/>
      <dgm:t>
        <a:bodyPr/>
        <a:lstStyle/>
        <a:p>
          <a:endParaRPr lang="pt-PT"/>
        </a:p>
      </dgm:t>
    </dgm:pt>
  </dgm:ptLst>
  <dgm:cxnLst>
    <dgm:cxn modelId="{FC4A6298-E348-4454-B6F0-AE8C7909467C}" srcId="{21114191-7271-492E-8C1D-3FF0F9337746}" destId="{1C7E670C-F622-4BC6-AD91-907FCCD649AF}" srcOrd="0" destOrd="0" parTransId="{0B62DD14-184C-4344-8A96-B062488848D4}" sibTransId="{49C16115-5669-4E58-A813-96F845139C47}"/>
    <dgm:cxn modelId="{E955A95F-116A-4459-BE33-D52B5980EC94}" srcId="{21114191-7271-492E-8C1D-3FF0F9337746}" destId="{C49FACB4-E816-4B78-AF1A-363944EB2A28}" srcOrd="1" destOrd="0" parTransId="{0094756A-AE36-4C43-A2EA-EF76365B1EE4}" sibTransId="{59759431-2030-41F5-955A-D06DAAB921A2}"/>
    <dgm:cxn modelId="{C472B19E-DD04-4723-AC1A-AC04DE2EBAE7}" type="presOf" srcId="{CF8E8511-FE76-4008-98B2-88CFCFCE95A3}" destId="{3F6354CA-3DEE-4812-ADFD-3C93AC8AC358}" srcOrd="1" destOrd="0" presId="urn:microsoft.com/office/officeart/2005/8/layout/radial5"/>
    <dgm:cxn modelId="{51264180-6C76-4945-A1AB-C993B413EDD1}" type="presOf" srcId="{0094756A-AE36-4C43-A2EA-EF76365B1EE4}" destId="{AAD5CDAC-0252-4C48-A6ED-B2A98937809A}" srcOrd="0" destOrd="0" presId="urn:microsoft.com/office/officeart/2005/8/layout/radial5"/>
    <dgm:cxn modelId="{9C05F6AB-8155-4AF1-8360-24C6BFD0D8A5}" type="presOf" srcId="{E0A720DB-7F4C-4DBF-86F1-EB33B521255A}" destId="{2823C57F-2176-4049-ADC6-9755BE9F0983}" srcOrd="0" destOrd="0" presId="urn:microsoft.com/office/officeart/2005/8/layout/radial5"/>
    <dgm:cxn modelId="{B5416AC4-A220-4F8A-9CFB-4BAB3F8F36C5}" srcId="{16DC1998-7658-419B-A1C7-DE48B75F62A8}" destId="{21114191-7271-492E-8C1D-3FF0F9337746}" srcOrd="0" destOrd="0" parTransId="{8B3BA85E-32DF-46C5-B5E5-227BA0CD388F}" sibTransId="{B2169EFA-41D2-4C83-962A-98F92993F28A}"/>
    <dgm:cxn modelId="{EF949532-83DA-4EE3-8D83-460F560A31B6}" srcId="{21114191-7271-492E-8C1D-3FF0F9337746}" destId="{CFA4316A-E302-4A9A-B0C6-A58C59CA1C26}" srcOrd="3" destOrd="0" parTransId="{CF8E8511-FE76-4008-98B2-88CFCFCE95A3}" sibTransId="{92E2E405-0EEB-4F71-8C17-2C1D6CDF6DCD}"/>
    <dgm:cxn modelId="{28C62BE6-885D-466F-80B3-C3D5EE1F2433}" type="presOf" srcId="{CFA4316A-E302-4A9A-B0C6-A58C59CA1C26}" destId="{DCD47290-D069-4880-AB3A-81396DA93468}" srcOrd="0" destOrd="0" presId="urn:microsoft.com/office/officeart/2005/8/layout/radial5"/>
    <dgm:cxn modelId="{A2853CFA-7B57-47BC-9629-9ADA9579650D}" type="presOf" srcId="{0B62DD14-184C-4344-8A96-B062488848D4}" destId="{544F014D-D927-40AF-8810-B07A0A3CF82D}" srcOrd="0" destOrd="0" presId="urn:microsoft.com/office/officeart/2005/8/layout/radial5"/>
    <dgm:cxn modelId="{18AA6CE0-A79D-4655-83C2-91160CCEE331}" type="presOf" srcId="{C49FACB4-E816-4B78-AF1A-363944EB2A28}" destId="{054256D0-F2E9-4DDD-9254-11F888288523}" srcOrd="0" destOrd="0" presId="urn:microsoft.com/office/officeart/2005/8/layout/radial5"/>
    <dgm:cxn modelId="{CDE757A5-7A75-47B7-8411-6A18B9A0A761}" type="presOf" srcId="{1C7E670C-F622-4BC6-AD91-907FCCD649AF}" destId="{DE699EBF-AACB-4C08-B254-8560E80B50E1}" srcOrd="0" destOrd="0" presId="urn:microsoft.com/office/officeart/2005/8/layout/radial5"/>
    <dgm:cxn modelId="{0CC1CD55-17E6-4B1E-89B2-DBB8AD5FE344}" type="presOf" srcId="{A972FD6A-C028-4AD1-B3BA-0DCB2D9E4FA9}" destId="{D7D374C1-2040-4C59-93D9-BDC44E47F563}" srcOrd="1" destOrd="0" presId="urn:microsoft.com/office/officeart/2005/8/layout/radial5"/>
    <dgm:cxn modelId="{D0267D96-780E-4361-9E22-8B43299AD8C7}" type="presOf" srcId="{16DC1998-7658-419B-A1C7-DE48B75F62A8}" destId="{C2E44376-28DE-4D95-83EC-52C6C2C9FC6E}" srcOrd="0" destOrd="0" presId="urn:microsoft.com/office/officeart/2005/8/layout/radial5"/>
    <dgm:cxn modelId="{FD7DDAC2-B050-4699-AFB6-0566EBE13344}" type="presOf" srcId="{A972FD6A-C028-4AD1-B3BA-0DCB2D9E4FA9}" destId="{D14D74C7-4C03-40B7-B770-97FE93FE7A0B}" srcOrd="0" destOrd="0" presId="urn:microsoft.com/office/officeart/2005/8/layout/radial5"/>
    <dgm:cxn modelId="{CEA3993A-1787-4D75-B81B-7E7F9C21AB40}" type="presOf" srcId="{0B62DD14-184C-4344-8A96-B062488848D4}" destId="{7F3E115A-0757-413D-90B5-4862BD798F36}" srcOrd="1" destOrd="0" presId="urn:microsoft.com/office/officeart/2005/8/layout/radial5"/>
    <dgm:cxn modelId="{BA4929C2-FC3B-4A87-BF9A-10508B714B9E}" srcId="{21114191-7271-492E-8C1D-3FF0F9337746}" destId="{E0A720DB-7F4C-4DBF-86F1-EB33B521255A}" srcOrd="2" destOrd="0" parTransId="{A972FD6A-C028-4AD1-B3BA-0DCB2D9E4FA9}" sibTransId="{2276D995-277F-47E7-817F-292C63272BB8}"/>
    <dgm:cxn modelId="{B616DA8D-0431-490F-AEF2-94BB845A7AF4}" type="presOf" srcId="{CF8E8511-FE76-4008-98B2-88CFCFCE95A3}" destId="{B54A97F5-0F08-422E-923A-8B8393401CE2}" srcOrd="0" destOrd="0" presId="urn:microsoft.com/office/officeart/2005/8/layout/radial5"/>
    <dgm:cxn modelId="{7D2F3908-F790-4A86-BAC8-5AB7F3527FE3}" type="presOf" srcId="{21114191-7271-492E-8C1D-3FF0F9337746}" destId="{BC251940-AD31-4EAE-8077-2EF26210B71E}" srcOrd="0" destOrd="0" presId="urn:microsoft.com/office/officeart/2005/8/layout/radial5"/>
    <dgm:cxn modelId="{0ABE7C74-D871-4B39-BCD0-792DCD76AF22}" type="presOf" srcId="{0094756A-AE36-4C43-A2EA-EF76365B1EE4}" destId="{E6026327-30D0-4728-BFC7-BFB2042164E1}" srcOrd="1" destOrd="0" presId="urn:microsoft.com/office/officeart/2005/8/layout/radial5"/>
    <dgm:cxn modelId="{19C7390B-7650-4464-9206-F4DA672A035B}" type="presParOf" srcId="{C2E44376-28DE-4D95-83EC-52C6C2C9FC6E}" destId="{BC251940-AD31-4EAE-8077-2EF26210B71E}" srcOrd="0" destOrd="0" presId="urn:microsoft.com/office/officeart/2005/8/layout/radial5"/>
    <dgm:cxn modelId="{8AC9C787-5595-4DAC-AE81-94B0DCC8B317}" type="presParOf" srcId="{C2E44376-28DE-4D95-83EC-52C6C2C9FC6E}" destId="{544F014D-D927-40AF-8810-B07A0A3CF82D}" srcOrd="1" destOrd="0" presId="urn:microsoft.com/office/officeart/2005/8/layout/radial5"/>
    <dgm:cxn modelId="{CFF9CD46-48C6-4973-9F02-92E8D3A6FBC8}" type="presParOf" srcId="{544F014D-D927-40AF-8810-B07A0A3CF82D}" destId="{7F3E115A-0757-413D-90B5-4862BD798F36}" srcOrd="0" destOrd="0" presId="urn:microsoft.com/office/officeart/2005/8/layout/radial5"/>
    <dgm:cxn modelId="{DD94C7C5-9302-4070-8ACC-EE6E88129C55}" type="presParOf" srcId="{C2E44376-28DE-4D95-83EC-52C6C2C9FC6E}" destId="{DE699EBF-AACB-4C08-B254-8560E80B50E1}" srcOrd="2" destOrd="0" presId="urn:microsoft.com/office/officeart/2005/8/layout/radial5"/>
    <dgm:cxn modelId="{F64482B8-34F5-4233-ACCB-7C9A29D194BC}" type="presParOf" srcId="{C2E44376-28DE-4D95-83EC-52C6C2C9FC6E}" destId="{AAD5CDAC-0252-4C48-A6ED-B2A98937809A}" srcOrd="3" destOrd="0" presId="urn:microsoft.com/office/officeart/2005/8/layout/radial5"/>
    <dgm:cxn modelId="{B496F172-672E-4F6C-8551-6E7D7A37DBD7}" type="presParOf" srcId="{AAD5CDAC-0252-4C48-A6ED-B2A98937809A}" destId="{E6026327-30D0-4728-BFC7-BFB2042164E1}" srcOrd="0" destOrd="0" presId="urn:microsoft.com/office/officeart/2005/8/layout/radial5"/>
    <dgm:cxn modelId="{C5D196A2-6E28-49C9-B47D-3E4A8427463F}" type="presParOf" srcId="{C2E44376-28DE-4D95-83EC-52C6C2C9FC6E}" destId="{054256D0-F2E9-4DDD-9254-11F888288523}" srcOrd="4" destOrd="0" presId="urn:microsoft.com/office/officeart/2005/8/layout/radial5"/>
    <dgm:cxn modelId="{FCE7501A-A49C-4B68-ADD8-65250C21A236}" type="presParOf" srcId="{C2E44376-28DE-4D95-83EC-52C6C2C9FC6E}" destId="{D14D74C7-4C03-40B7-B770-97FE93FE7A0B}" srcOrd="5" destOrd="0" presId="urn:microsoft.com/office/officeart/2005/8/layout/radial5"/>
    <dgm:cxn modelId="{4D141155-5522-4C10-A471-C0B527762B6B}" type="presParOf" srcId="{D14D74C7-4C03-40B7-B770-97FE93FE7A0B}" destId="{D7D374C1-2040-4C59-93D9-BDC44E47F563}" srcOrd="0" destOrd="0" presId="urn:microsoft.com/office/officeart/2005/8/layout/radial5"/>
    <dgm:cxn modelId="{7E5C1DD0-AFC1-43A7-91D8-D98B3E1B2C61}" type="presParOf" srcId="{C2E44376-28DE-4D95-83EC-52C6C2C9FC6E}" destId="{2823C57F-2176-4049-ADC6-9755BE9F0983}" srcOrd="6" destOrd="0" presId="urn:microsoft.com/office/officeart/2005/8/layout/radial5"/>
    <dgm:cxn modelId="{0B9CAB78-FCFE-4F6A-8571-EAF13D15F43B}" type="presParOf" srcId="{C2E44376-28DE-4D95-83EC-52C6C2C9FC6E}" destId="{B54A97F5-0F08-422E-923A-8B8393401CE2}" srcOrd="7" destOrd="0" presId="urn:microsoft.com/office/officeart/2005/8/layout/radial5"/>
    <dgm:cxn modelId="{366FCA09-5748-47F3-95A3-47D957C65F70}" type="presParOf" srcId="{B54A97F5-0F08-422E-923A-8B8393401CE2}" destId="{3F6354CA-3DEE-4812-ADFD-3C93AC8AC358}" srcOrd="0" destOrd="0" presId="urn:microsoft.com/office/officeart/2005/8/layout/radial5"/>
    <dgm:cxn modelId="{29C62DC6-6524-46F9-A24D-911C46A68B37}" type="presParOf" srcId="{C2E44376-28DE-4D95-83EC-52C6C2C9FC6E}" destId="{DCD47290-D069-4880-AB3A-81396DA93468}" srcOrd="8"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41776A-043E-40C9-A19C-E5E49038134C}"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pt-PT"/>
        </a:p>
      </dgm:t>
    </dgm:pt>
    <dgm:pt modelId="{EAB31267-DEC5-4FD2-A635-29E431156904}">
      <dgm:prSet phldrT="[Texto]" custT="1"/>
      <dgm:spPr/>
      <dgm:t>
        <a:bodyPr/>
        <a:lstStyle/>
        <a:p>
          <a:r>
            <a:rPr lang="pt-PT" sz="1400" b="1" dirty="0"/>
            <a:t>G+Cs</a:t>
          </a:r>
          <a:r>
            <a:rPr lang="pt-PT" sz="1400" b="1" baseline="-25000" dirty="0"/>
            <a:t>2</a:t>
          </a:r>
          <a:r>
            <a:rPr lang="pt-PT" sz="1400" b="1" baseline="0" dirty="0"/>
            <a:t>CO</a:t>
          </a:r>
          <a:r>
            <a:rPr lang="pt-PT" sz="1400" b="1" baseline="-25000" dirty="0"/>
            <a:t>3</a:t>
          </a:r>
        </a:p>
      </dgm:t>
    </dgm:pt>
    <dgm:pt modelId="{111B731C-F07A-4FC9-95FB-2357FEDEF495}" type="parTrans" cxnId="{F7322BF5-0797-4CB0-9E92-956B75218BF7}">
      <dgm:prSet/>
      <dgm:spPr/>
      <dgm:t>
        <a:bodyPr/>
        <a:lstStyle/>
        <a:p>
          <a:endParaRPr lang="pt-PT"/>
        </a:p>
      </dgm:t>
    </dgm:pt>
    <dgm:pt modelId="{FFF7ECBB-A1B2-44C9-9736-690510DC93A3}" type="sibTrans" cxnId="{F7322BF5-0797-4CB0-9E92-956B75218BF7}">
      <dgm:prSet/>
      <dgm:spPr>
        <a:solidFill>
          <a:schemeClr val="accent5">
            <a:lumMod val="75000"/>
          </a:schemeClr>
        </a:solidFill>
      </dgm:spPr>
      <dgm:t>
        <a:bodyPr/>
        <a:lstStyle/>
        <a:p>
          <a:endParaRPr lang="pt-PT"/>
        </a:p>
      </dgm:t>
    </dgm:pt>
    <dgm:pt modelId="{084A44AA-4913-4C5D-852C-A84D3E1BE3CC}">
      <dgm:prSet phldrT="[Texto]" custT="1"/>
      <dgm:spPr/>
      <dgm:t>
        <a:bodyPr/>
        <a:lstStyle/>
        <a:p>
          <a:r>
            <a:rPr lang="pt-PT" sz="1400" b="1" dirty="0" err="1"/>
            <a:t>G+CsF</a:t>
          </a:r>
          <a:r>
            <a:rPr lang="pt-PT" sz="1400" b="1" dirty="0"/>
            <a:t>/Cs</a:t>
          </a:r>
          <a:r>
            <a:rPr lang="pt-PT" sz="1400" b="1" baseline="-25000" dirty="0"/>
            <a:t>2</a:t>
          </a:r>
          <a:r>
            <a:rPr lang="pt-PT" sz="1400" b="1" baseline="0" dirty="0"/>
            <a:t>CO</a:t>
          </a:r>
          <a:r>
            <a:rPr lang="pt-PT" sz="1400" b="1" baseline="-25000" dirty="0"/>
            <a:t>3</a:t>
          </a:r>
          <a:endParaRPr lang="pt-PT" sz="1400" b="1" dirty="0"/>
        </a:p>
      </dgm:t>
    </dgm:pt>
    <dgm:pt modelId="{0AE56A6A-9920-4042-9895-FB8F74DCF016}" type="parTrans" cxnId="{1A0F2115-6D7E-4DE7-B650-CCEC44959D0D}">
      <dgm:prSet/>
      <dgm:spPr/>
      <dgm:t>
        <a:bodyPr/>
        <a:lstStyle/>
        <a:p>
          <a:endParaRPr lang="pt-PT"/>
        </a:p>
      </dgm:t>
    </dgm:pt>
    <dgm:pt modelId="{63CE0A39-CFAC-4FA7-8C82-8DCD6EC05601}" type="sibTrans" cxnId="{1A0F2115-6D7E-4DE7-B650-CCEC44959D0D}">
      <dgm:prSet/>
      <dgm:spPr>
        <a:solidFill>
          <a:schemeClr val="accent5">
            <a:lumMod val="75000"/>
          </a:schemeClr>
        </a:solidFill>
      </dgm:spPr>
      <dgm:t>
        <a:bodyPr/>
        <a:lstStyle/>
        <a:p>
          <a:endParaRPr lang="pt-PT"/>
        </a:p>
      </dgm:t>
    </dgm:pt>
    <dgm:pt modelId="{A2FFE15A-0B90-4A9A-9E0F-FED3C44ACC16}">
      <dgm:prSet phldrT="[Texto]" custT="1"/>
      <dgm:spPr/>
      <dgm:t>
        <a:bodyPr/>
        <a:lstStyle/>
        <a:p>
          <a:r>
            <a:rPr lang="pt-PT" sz="1400" b="1" dirty="0" err="1"/>
            <a:t>G+CsF</a:t>
          </a:r>
          <a:endParaRPr lang="pt-PT" sz="1400" b="1" dirty="0"/>
        </a:p>
      </dgm:t>
    </dgm:pt>
    <dgm:pt modelId="{3BEC125D-20B0-49B7-9B28-62E13BC45216}" type="parTrans" cxnId="{38E2291D-967B-4977-ABA7-8D5BFFDBCE6F}">
      <dgm:prSet/>
      <dgm:spPr/>
      <dgm:t>
        <a:bodyPr/>
        <a:lstStyle/>
        <a:p>
          <a:endParaRPr lang="pt-PT"/>
        </a:p>
      </dgm:t>
    </dgm:pt>
    <dgm:pt modelId="{D474362E-E338-4752-9473-B3FA9B79479B}" type="sibTrans" cxnId="{38E2291D-967B-4977-ABA7-8D5BFFDBCE6F}">
      <dgm:prSet/>
      <dgm:spPr>
        <a:solidFill>
          <a:schemeClr val="accent5">
            <a:lumMod val="75000"/>
          </a:schemeClr>
        </a:solidFill>
      </dgm:spPr>
      <dgm:t>
        <a:bodyPr/>
        <a:lstStyle/>
        <a:p>
          <a:endParaRPr lang="pt-PT"/>
        </a:p>
      </dgm:t>
    </dgm:pt>
    <dgm:pt modelId="{00EC4922-3710-4AE5-A0C2-6C32AEE02DC6}" type="pres">
      <dgm:prSet presAssocID="{CD41776A-043E-40C9-A19C-E5E49038134C}" presName="cycle" presStyleCnt="0">
        <dgm:presLayoutVars>
          <dgm:dir/>
          <dgm:resizeHandles val="exact"/>
        </dgm:presLayoutVars>
      </dgm:prSet>
      <dgm:spPr/>
      <dgm:t>
        <a:bodyPr/>
        <a:lstStyle/>
        <a:p>
          <a:endParaRPr lang="en-US"/>
        </a:p>
      </dgm:t>
    </dgm:pt>
    <dgm:pt modelId="{A514730F-1BF6-401C-8553-4969376B2A59}" type="pres">
      <dgm:prSet presAssocID="{EAB31267-DEC5-4FD2-A635-29E431156904}" presName="dummy" presStyleCnt="0"/>
      <dgm:spPr/>
    </dgm:pt>
    <dgm:pt modelId="{167C8178-8F4E-4A7A-8A21-335E454C8C5D}" type="pres">
      <dgm:prSet presAssocID="{EAB31267-DEC5-4FD2-A635-29E431156904}" presName="node" presStyleLbl="revTx" presStyleIdx="0" presStyleCnt="3">
        <dgm:presLayoutVars>
          <dgm:bulletEnabled val="1"/>
        </dgm:presLayoutVars>
      </dgm:prSet>
      <dgm:spPr/>
      <dgm:t>
        <a:bodyPr/>
        <a:lstStyle/>
        <a:p>
          <a:endParaRPr lang="en-US"/>
        </a:p>
      </dgm:t>
    </dgm:pt>
    <dgm:pt modelId="{B0E47DD3-4D7C-4CF8-A51C-CEA6D3AEAFA5}" type="pres">
      <dgm:prSet presAssocID="{FFF7ECBB-A1B2-44C9-9736-690510DC93A3}" presName="sibTrans" presStyleLbl="node1" presStyleIdx="0" presStyleCnt="3" custScaleY="116937"/>
      <dgm:spPr/>
      <dgm:t>
        <a:bodyPr/>
        <a:lstStyle/>
        <a:p>
          <a:endParaRPr lang="en-US"/>
        </a:p>
      </dgm:t>
    </dgm:pt>
    <dgm:pt modelId="{8B06CEA1-AE20-468F-B2F6-6A2427362077}" type="pres">
      <dgm:prSet presAssocID="{084A44AA-4913-4C5D-852C-A84D3E1BE3CC}" presName="dummy" presStyleCnt="0"/>
      <dgm:spPr/>
    </dgm:pt>
    <dgm:pt modelId="{DACE7B06-FBB1-443B-96A1-9984ECEA51CC}" type="pres">
      <dgm:prSet presAssocID="{084A44AA-4913-4C5D-852C-A84D3E1BE3CC}" presName="node" presStyleLbl="revTx" presStyleIdx="1" presStyleCnt="3" custScaleX="150095" custRadScaleRad="114616" custRadScaleInc="-7008">
        <dgm:presLayoutVars>
          <dgm:bulletEnabled val="1"/>
        </dgm:presLayoutVars>
      </dgm:prSet>
      <dgm:spPr/>
      <dgm:t>
        <a:bodyPr/>
        <a:lstStyle/>
        <a:p>
          <a:endParaRPr lang="en-US"/>
        </a:p>
      </dgm:t>
    </dgm:pt>
    <dgm:pt modelId="{78F1E2E5-072A-48DE-9E0B-A123915D17B8}" type="pres">
      <dgm:prSet presAssocID="{63CE0A39-CFAC-4FA7-8C82-8DCD6EC05601}" presName="sibTrans" presStyleLbl="node1" presStyleIdx="1" presStyleCnt="3" custScaleX="100000"/>
      <dgm:spPr/>
      <dgm:t>
        <a:bodyPr/>
        <a:lstStyle/>
        <a:p>
          <a:endParaRPr lang="en-US"/>
        </a:p>
      </dgm:t>
    </dgm:pt>
    <dgm:pt modelId="{E2096C88-B255-4904-B9AD-03E8AAEE02F4}" type="pres">
      <dgm:prSet presAssocID="{A2FFE15A-0B90-4A9A-9E0F-FED3C44ACC16}" presName="dummy" presStyleCnt="0"/>
      <dgm:spPr/>
    </dgm:pt>
    <dgm:pt modelId="{C17CF458-8834-40CC-8AF2-A7F7AD986DD4}" type="pres">
      <dgm:prSet presAssocID="{A2FFE15A-0B90-4A9A-9E0F-FED3C44ACC16}" presName="node" presStyleLbl="revTx" presStyleIdx="2" presStyleCnt="3">
        <dgm:presLayoutVars>
          <dgm:bulletEnabled val="1"/>
        </dgm:presLayoutVars>
      </dgm:prSet>
      <dgm:spPr/>
      <dgm:t>
        <a:bodyPr/>
        <a:lstStyle/>
        <a:p>
          <a:endParaRPr lang="en-US"/>
        </a:p>
      </dgm:t>
    </dgm:pt>
    <dgm:pt modelId="{56F51424-A162-41D8-9B2D-7B35F340062F}" type="pres">
      <dgm:prSet presAssocID="{D474362E-E338-4752-9473-B3FA9B79479B}" presName="sibTrans" presStyleLbl="node1" presStyleIdx="2" presStyleCnt="3"/>
      <dgm:spPr/>
      <dgm:t>
        <a:bodyPr/>
        <a:lstStyle/>
        <a:p>
          <a:endParaRPr lang="en-US"/>
        </a:p>
      </dgm:t>
    </dgm:pt>
  </dgm:ptLst>
  <dgm:cxnLst>
    <dgm:cxn modelId="{F7A76EC6-0AFB-4BB5-A942-F70A9EA37631}" type="presOf" srcId="{FFF7ECBB-A1B2-44C9-9736-690510DC93A3}" destId="{B0E47DD3-4D7C-4CF8-A51C-CEA6D3AEAFA5}" srcOrd="0" destOrd="0" presId="urn:microsoft.com/office/officeart/2005/8/layout/cycle1"/>
    <dgm:cxn modelId="{1B8353A3-3FAD-4F20-8D5B-9DCBBF177328}" type="presOf" srcId="{A2FFE15A-0B90-4A9A-9E0F-FED3C44ACC16}" destId="{C17CF458-8834-40CC-8AF2-A7F7AD986DD4}" srcOrd="0" destOrd="0" presId="urn:microsoft.com/office/officeart/2005/8/layout/cycle1"/>
    <dgm:cxn modelId="{51AD3C2A-1488-4FF6-AFE2-C3AA76F68F97}" type="presOf" srcId="{084A44AA-4913-4C5D-852C-A84D3E1BE3CC}" destId="{DACE7B06-FBB1-443B-96A1-9984ECEA51CC}" srcOrd="0" destOrd="0" presId="urn:microsoft.com/office/officeart/2005/8/layout/cycle1"/>
    <dgm:cxn modelId="{38E2291D-967B-4977-ABA7-8D5BFFDBCE6F}" srcId="{CD41776A-043E-40C9-A19C-E5E49038134C}" destId="{A2FFE15A-0B90-4A9A-9E0F-FED3C44ACC16}" srcOrd="2" destOrd="0" parTransId="{3BEC125D-20B0-49B7-9B28-62E13BC45216}" sibTransId="{D474362E-E338-4752-9473-B3FA9B79479B}"/>
    <dgm:cxn modelId="{F7322BF5-0797-4CB0-9E92-956B75218BF7}" srcId="{CD41776A-043E-40C9-A19C-E5E49038134C}" destId="{EAB31267-DEC5-4FD2-A635-29E431156904}" srcOrd="0" destOrd="0" parTransId="{111B731C-F07A-4FC9-95FB-2357FEDEF495}" sibTransId="{FFF7ECBB-A1B2-44C9-9736-690510DC93A3}"/>
    <dgm:cxn modelId="{1A0F2115-6D7E-4DE7-B650-CCEC44959D0D}" srcId="{CD41776A-043E-40C9-A19C-E5E49038134C}" destId="{084A44AA-4913-4C5D-852C-A84D3E1BE3CC}" srcOrd="1" destOrd="0" parTransId="{0AE56A6A-9920-4042-9895-FB8F74DCF016}" sibTransId="{63CE0A39-CFAC-4FA7-8C82-8DCD6EC05601}"/>
    <dgm:cxn modelId="{BEC61366-E0BD-4BD4-A309-A564ED23FE7C}" type="presOf" srcId="{EAB31267-DEC5-4FD2-A635-29E431156904}" destId="{167C8178-8F4E-4A7A-8A21-335E454C8C5D}" srcOrd="0" destOrd="0" presId="urn:microsoft.com/office/officeart/2005/8/layout/cycle1"/>
    <dgm:cxn modelId="{CEA5240B-C36C-4CAF-B2D7-6706ACD9FBA3}" type="presOf" srcId="{D474362E-E338-4752-9473-B3FA9B79479B}" destId="{56F51424-A162-41D8-9B2D-7B35F340062F}" srcOrd="0" destOrd="0" presId="urn:microsoft.com/office/officeart/2005/8/layout/cycle1"/>
    <dgm:cxn modelId="{8245CF8C-2B93-4270-B72A-331A8E27DF4A}" type="presOf" srcId="{CD41776A-043E-40C9-A19C-E5E49038134C}" destId="{00EC4922-3710-4AE5-A0C2-6C32AEE02DC6}" srcOrd="0" destOrd="0" presId="urn:microsoft.com/office/officeart/2005/8/layout/cycle1"/>
    <dgm:cxn modelId="{AA2854CA-2E53-4742-B641-B1D277F906A4}" type="presOf" srcId="{63CE0A39-CFAC-4FA7-8C82-8DCD6EC05601}" destId="{78F1E2E5-072A-48DE-9E0B-A123915D17B8}" srcOrd="0" destOrd="0" presId="urn:microsoft.com/office/officeart/2005/8/layout/cycle1"/>
    <dgm:cxn modelId="{8F5D9238-6A94-4578-9C53-03DECE9C638C}" type="presParOf" srcId="{00EC4922-3710-4AE5-A0C2-6C32AEE02DC6}" destId="{A514730F-1BF6-401C-8553-4969376B2A59}" srcOrd="0" destOrd="0" presId="urn:microsoft.com/office/officeart/2005/8/layout/cycle1"/>
    <dgm:cxn modelId="{EE98F2CC-26F7-48BA-9544-B533C8253229}" type="presParOf" srcId="{00EC4922-3710-4AE5-A0C2-6C32AEE02DC6}" destId="{167C8178-8F4E-4A7A-8A21-335E454C8C5D}" srcOrd="1" destOrd="0" presId="urn:microsoft.com/office/officeart/2005/8/layout/cycle1"/>
    <dgm:cxn modelId="{FFC12AD2-3210-41C2-95C9-DDE7827EB07B}" type="presParOf" srcId="{00EC4922-3710-4AE5-A0C2-6C32AEE02DC6}" destId="{B0E47DD3-4D7C-4CF8-A51C-CEA6D3AEAFA5}" srcOrd="2" destOrd="0" presId="urn:microsoft.com/office/officeart/2005/8/layout/cycle1"/>
    <dgm:cxn modelId="{01FEBFD2-30DE-4660-A59F-60981E012705}" type="presParOf" srcId="{00EC4922-3710-4AE5-A0C2-6C32AEE02DC6}" destId="{8B06CEA1-AE20-468F-B2F6-6A2427362077}" srcOrd="3" destOrd="0" presId="urn:microsoft.com/office/officeart/2005/8/layout/cycle1"/>
    <dgm:cxn modelId="{A36D583C-1399-413B-9066-1C3E15AD74C5}" type="presParOf" srcId="{00EC4922-3710-4AE5-A0C2-6C32AEE02DC6}" destId="{DACE7B06-FBB1-443B-96A1-9984ECEA51CC}" srcOrd="4" destOrd="0" presId="urn:microsoft.com/office/officeart/2005/8/layout/cycle1"/>
    <dgm:cxn modelId="{1AF9AAE7-DC11-4767-A46E-17A1DFED3BF4}" type="presParOf" srcId="{00EC4922-3710-4AE5-A0C2-6C32AEE02DC6}" destId="{78F1E2E5-072A-48DE-9E0B-A123915D17B8}" srcOrd="5" destOrd="0" presId="urn:microsoft.com/office/officeart/2005/8/layout/cycle1"/>
    <dgm:cxn modelId="{203C1CD1-B4BC-4CD3-8B84-84B99EBAD036}" type="presParOf" srcId="{00EC4922-3710-4AE5-A0C2-6C32AEE02DC6}" destId="{E2096C88-B255-4904-B9AD-03E8AAEE02F4}" srcOrd="6" destOrd="0" presId="urn:microsoft.com/office/officeart/2005/8/layout/cycle1"/>
    <dgm:cxn modelId="{82F71C76-2C06-4601-85A2-8C22E0E4CDF5}" type="presParOf" srcId="{00EC4922-3710-4AE5-A0C2-6C32AEE02DC6}" destId="{C17CF458-8834-40CC-8AF2-A7F7AD986DD4}" srcOrd="7" destOrd="0" presId="urn:microsoft.com/office/officeart/2005/8/layout/cycle1"/>
    <dgm:cxn modelId="{0317D9F0-A307-4560-9E09-A9020FE3ED28}" type="presParOf" srcId="{00EC4922-3710-4AE5-A0C2-6C32AEE02DC6}" destId="{56F51424-A162-41D8-9B2D-7B35F340062F}" srcOrd="8"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D0B436D-D7AD-4498-9857-0CCBAF753F60}"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pt-PT"/>
        </a:p>
      </dgm:t>
    </dgm:pt>
    <dgm:pt modelId="{4326D825-16AB-4B7C-B8D5-3E25B94F139D}">
      <dgm:prSet phldrT="[Texto]" custT="1"/>
      <dgm:spPr/>
      <dgm:t>
        <a:bodyPr/>
        <a:lstStyle/>
        <a:p>
          <a:r>
            <a:rPr lang="pt-PT" sz="1400" b="1" dirty="0" err="1" smtClean="0"/>
            <a:t>Grafeno</a:t>
          </a:r>
          <a:r>
            <a:rPr lang="pt-PT" sz="1400" b="1" dirty="0" smtClean="0"/>
            <a:t> solução</a:t>
          </a:r>
          <a:endParaRPr lang="pt-PT" sz="1400" b="1" dirty="0"/>
        </a:p>
      </dgm:t>
    </dgm:pt>
    <dgm:pt modelId="{52B1B654-DCFE-470B-AB77-0D3CFBF3DDAC}" type="parTrans" cxnId="{39D56E49-08E9-425D-8110-60658D1D4390}">
      <dgm:prSet/>
      <dgm:spPr/>
      <dgm:t>
        <a:bodyPr/>
        <a:lstStyle/>
        <a:p>
          <a:endParaRPr lang="pt-PT"/>
        </a:p>
      </dgm:t>
    </dgm:pt>
    <dgm:pt modelId="{612D2F51-3B7B-4741-B74A-EC580F56E21C}" type="sibTrans" cxnId="{39D56E49-08E9-425D-8110-60658D1D4390}">
      <dgm:prSet/>
      <dgm:spPr>
        <a:solidFill>
          <a:srgbClr val="E05050"/>
        </a:solidFill>
      </dgm:spPr>
      <dgm:t>
        <a:bodyPr/>
        <a:lstStyle/>
        <a:p>
          <a:endParaRPr lang="pt-PT"/>
        </a:p>
      </dgm:t>
    </dgm:pt>
    <dgm:pt modelId="{082B7249-1D77-485E-886E-80CF996BC375}">
      <dgm:prSet phldrT="[Texto]" custT="1"/>
      <dgm:spPr/>
      <dgm:t>
        <a:bodyPr/>
        <a:lstStyle/>
        <a:p>
          <a:r>
            <a:rPr lang="pt-PT" sz="1400" b="1" dirty="0"/>
            <a:t>G+HNO</a:t>
          </a:r>
          <a:r>
            <a:rPr lang="pt-PT" sz="1400" b="1" baseline="-25000" dirty="0"/>
            <a:t>3</a:t>
          </a:r>
          <a:endParaRPr lang="pt-PT" sz="1400" b="1" dirty="0"/>
        </a:p>
      </dgm:t>
    </dgm:pt>
    <dgm:pt modelId="{40C19E6B-2661-4778-8669-D1DF6543E7E3}" type="parTrans" cxnId="{ABD0B72D-FDA5-419E-A302-47FFF3617FA5}">
      <dgm:prSet/>
      <dgm:spPr/>
      <dgm:t>
        <a:bodyPr/>
        <a:lstStyle/>
        <a:p>
          <a:endParaRPr lang="pt-PT"/>
        </a:p>
      </dgm:t>
    </dgm:pt>
    <dgm:pt modelId="{BC2C5899-DBF9-4A77-9553-965E669EDAD2}" type="sibTrans" cxnId="{ABD0B72D-FDA5-419E-A302-47FFF3617FA5}">
      <dgm:prSet/>
      <dgm:spPr>
        <a:solidFill>
          <a:srgbClr val="E05050"/>
        </a:solidFill>
      </dgm:spPr>
      <dgm:t>
        <a:bodyPr/>
        <a:lstStyle/>
        <a:p>
          <a:endParaRPr lang="pt-PT"/>
        </a:p>
      </dgm:t>
    </dgm:pt>
    <dgm:pt modelId="{E3F93AC9-82F8-4339-9D55-04EF7968D150}">
      <dgm:prSet phldrT="[Texto]" custT="1"/>
      <dgm:spPr/>
      <dgm:t>
        <a:bodyPr/>
        <a:lstStyle/>
        <a:p>
          <a:r>
            <a:rPr lang="pt-PT" sz="1400" b="1" dirty="0"/>
            <a:t>G+H</a:t>
          </a:r>
          <a:r>
            <a:rPr lang="pt-PT" sz="1400" b="1" baseline="-25000" dirty="0"/>
            <a:t>2</a:t>
          </a:r>
          <a:r>
            <a:rPr lang="pt-PT" sz="1400" b="1" baseline="0" dirty="0"/>
            <a:t>O</a:t>
          </a:r>
          <a:r>
            <a:rPr lang="pt-PT" sz="1400" b="1" baseline="-25000" dirty="0"/>
            <a:t>2</a:t>
          </a:r>
          <a:endParaRPr lang="pt-PT" sz="1400" b="1" dirty="0"/>
        </a:p>
      </dgm:t>
    </dgm:pt>
    <dgm:pt modelId="{EBB6633F-E130-4904-A49E-C19030767212}" type="parTrans" cxnId="{7DA6628D-00B0-4DD4-8AD8-AA93D3F01A29}">
      <dgm:prSet/>
      <dgm:spPr/>
      <dgm:t>
        <a:bodyPr/>
        <a:lstStyle/>
        <a:p>
          <a:endParaRPr lang="pt-PT"/>
        </a:p>
      </dgm:t>
    </dgm:pt>
    <dgm:pt modelId="{F7F86EA8-EC3E-4E75-AFAE-0EE05C4AD6C1}" type="sibTrans" cxnId="{7DA6628D-00B0-4DD4-8AD8-AA93D3F01A29}">
      <dgm:prSet/>
      <dgm:spPr>
        <a:solidFill>
          <a:srgbClr val="E05050"/>
        </a:solidFill>
      </dgm:spPr>
      <dgm:t>
        <a:bodyPr/>
        <a:lstStyle/>
        <a:p>
          <a:endParaRPr lang="pt-PT"/>
        </a:p>
      </dgm:t>
    </dgm:pt>
    <dgm:pt modelId="{551E967F-A82C-4282-BA24-30AE79EEFD25}" type="pres">
      <dgm:prSet presAssocID="{8D0B436D-D7AD-4498-9857-0CCBAF753F60}" presName="cycle" presStyleCnt="0">
        <dgm:presLayoutVars>
          <dgm:dir/>
          <dgm:resizeHandles val="exact"/>
        </dgm:presLayoutVars>
      </dgm:prSet>
      <dgm:spPr/>
      <dgm:t>
        <a:bodyPr/>
        <a:lstStyle/>
        <a:p>
          <a:endParaRPr lang="en-US"/>
        </a:p>
      </dgm:t>
    </dgm:pt>
    <dgm:pt modelId="{C9FA8760-4C91-4AFA-9BB5-7337B564C3C7}" type="pres">
      <dgm:prSet presAssocID="{4326D825-16AB-4B7C-B8D5-3E25B94F139D}" presName="dummy" presStyleCnt="0"/>
      <dgm:spPr/>
    </dgm:pt>
    <dgm:pt modelId="{0D9EA3E1-9998-4F28-8E04-1F784D6D489B}" type="pres">
      <dgm:prSet presAssocID="{4326D825-16AB-4B7C-B8D5-3E25B94F139D}" presName="node" presStyleLbl="revTx" presStyleIdx="0" presStyleCnt="3">
        <dgm:presLayoutVars>
          <dgm:bulletEnabled val="1"/>
        </dgm:presLayoutVars>
      </dgm:prSet>
      <dgm:spPr/>
      <dgm:t>
        <a:bodyPr/>
        <a:lstStyle/>
        <a:p>
          <a:endParaRPr lang="en-US"/>
        </a:p>
      </dgm:t>
    </dgm:pt>
    <dgm:pt modelId="{BE6CBC8A-656B-4E2C-8C33-813A0DC4554D}" type="pres">
      <dgm:prSet presAssocID="{612D2F51-3B7B-4741-B74A-EC580F56E21C}" presName="sibTrans" presStyleLbl="node1" presStyleIdx="0" presStyleCnt="3"/>
      <dgm:spPr/>
      <dgm:t>
        <a:bodyPr/>
        <a:lstStyle/>
        <a:p>
          <a:endParaRPr lang="en-US"/>
        </a:p>
      </dgm:t>
    </dgm:pt>
    <dgm:pt modelId="{4FB30E90-A839-474F-8911-0FFF8D65A83A}" type="pres">
      <dgm:prSet presAssocID="{082B7249-1D77-485E-886E-80CF996BC375}" presName="dummy" presStyleCnt="0"/>
      <dgm:spPr/>
    </dgm:pt>
    <dgm:pt modelId="{570D1185-BF45-49B4-AC09-957D43503A94}" type="pres">
      <dgm:prSet presAssocID="{082B7249-1D77-485E-886E-80CF996BC375}" presName="node" presStyleLbl="revTx" presStyleIdx="1" presStyleCnt="3" custRadScaleRad="109780">
        <dgm:presLayoutVars>
          <dgm:bulletEnabled val="1"/>
        </dgm:presLayoutVars>
      </dgm:prSet>
      <dgm:spPr/>
      <dgm:t>
        <a:bodyPr/>
        <a:lstStyle/>
        <a:p>
          <a:endParaRPr lang="en-US"/>
        </a:p>
      </dgm:t>
    </dgm:pt>
    <dgm:pt modelId="{E0DEA70D-39AA-45E8-A8F7-3F608B727ADA}" type="pres">
      <dgm:prSet presAssocID="{BC2C5899-DBF9-4A77-9553-965E669EDAD2}" presName="sibTrans" presStyleLbl="node1" presStyleIdx="1" presStyleCnt="3"/>
      <dgm:spPr/>
      <dgm:t>
        <a:bodyPr/>
        <a:lstStyle/>
        <a:p>
          <a:endParaRPr lang="en-US"/>
        </a:p>
      </dgm:t>
    </dgm:pt>
    <dgm:pt modelId="{CAB4AABB-2876-4B5E-A881-FDA4EE2CD35A}" type="pres">
      <dgm:prSet presAssocID="{E3F93AC9-82F8-4339-9D55-04EF7968D150}" presName="dummy" presStyleCnt="0"/>
      <dgm:spPr/>
    </dgm:pt>
    <dgm:pt modelId="{B871567A-A8C8-466F-AE86-2AF32A4906A3}" type="pres">
      <dgm:prSet presAssocID="{E3F93AC9-82F8-4339-9D55-04EF7968D150}" presName="node" presStyleLbl="revTx" presStyleIdx="2" presStyleCnt="3">
        <dgm:presLayoutVars>
          <dgm:bulletEnabled val="1"/>
        </dgm:presLayoutVars>
      </dgm:prSet>
      <dgm:spPr/>
      <dgm:t>
        <a:bodyPr/>
        <a:lstStyle/>
        <a:p>
          <a:endParaRPr lang="en-US"/>
        </a:p>
      </dgm:t>
    </dgm:pt>
    <dgm:pt modelId="{1977BBB9-28FA-4877-B741-23109A74933E}" type="pres">
      <dgm:prSet presAssocID="{F7F86EA8-EC3E-4E75-AFAE-0EE05C4AD6C1}" presName="sibTrans" presStyleLbl="node1" presStyleIdx="2" presStyleCnt="3"/>
      <dgm:spPr/>
      <dgm:t>
        <a:bodyPr/>
        <a:lstStyle/>
        <a:p>
          <a:endParaRPr lang="en-US"/>
        </a:p>
      </dgm:t>
    </dgm:pt>
  </dgm:ptLst>
  <dgm:cxnLst>
    <dgm:cxn modelId="{A5C0360F-8CEE-4BBC-9242-6252A7CBA391}" type="presOf" srcId="{082B7249-1D77-485E-886E-80CF996BC375}" destId="{570D1185-BF45-49B4-AC09-957D43503A94}" srcOrd="0" destOrd="0" presId="urn:microsoft.com/office/officeart/2005/8/layout/cycle1"/>
    <dgm:cxn modelId="{C0BD499A-FCE5-4926-A056-BFFDC092F193}" type="presOf" srcId="{4326D825-16AB-4B7C-B8D5-3E25B94F139D}" destId="{0D9EA3E1-9998-4F28-8E04-1F784D6D489B}" srcOrd="0" destOrd="0" presId="urn:microsoft.com/office/officeart/2005/8/layout/cycle1"/>
    <dgm:cxn modelId="{ABD0B72D-FDA5-419E-A302-47FFF3617FA5}" srcId="{8D0B436D-D7AD-4498-9857-0CCBAF753F60}" destId="{082B7249-1D77-485E-886E-80CF996BC375}" srcOrd="1" destOrd="0" parTransId="{40C19E6B-2661-4778-8669-D1DF6543E7E3}" sibTransId="{BC2C5899-DBF9-4A77-9553-965E669EDAD2}"/>
    <dgm:cxn modelId="{53382057-288A-47E8-96C6-A590BFDBE98A}" type="presOf" srcId="{BC2C5899-DBF9-4A77-9553-965E669EDAD2}" destId="{E0DEA70D-39AA-45E8-A8F7-3F608B727ADA}" srcOrd="0" destOrd="0" presId="urn:microsoft.com/office/officeart/2005/8/layout/cycle1"/>
    <dgm:cxn modelId="{DEA9D8DD-401F-4145-B2CB-CB57A1C70386}" type="presOf" srcId="{612D2F51-3B7B-4741-B74A-EC580F56E21C}" destId="{BE6CBC8A-656B-4E2C-8C33-813A0DC4554D}" srcOrd="0" destOrd="0" presId="urn:microsoft.com/office/officeart/2005/8/layout/cycle1"/>
    <dgm:cxn modelId="{7CBBB97D-18E6-4C93-A8AF-29226C4666B6}" type="presOf" srcId="{F7F86EA8-EC3E-4E75-AFAE-0EE05C4AD6C1}" destId="{1977BBB9-28FA-4877-B741-23109A74933E}" srcOrd="0" destOrd="0" presId="urn:microsoft.com/office/officeart/2005/8/layout/cycle1"/>
    <dgm:cxn modelId="{1FA4958B-4E5B-4303-A35A-6EABBAC50F20}" type="presOf" srcId="{E3F93AC9-82F8-4339-9D55-04EF7968D150}" destId="{B871567A-A8C8-466F-AE86-2AF32A4906A3}" srcOrd="0" destOrd="0" presId="urn:microsoft.com/office/officeart/2005/8/layout/cycle1"/>
    <dgm:cxn modelId="{39D56E49-08E9-425D-8110-60658D1D4390}" srcId="{8D0B436D-D7AD-4498-9857-0CCBAF753F60}" destId="{4326D825-16AB-4B7C-B8D5-3E25B94F139D}" srcOrd="0" destOrd="0" parTransId="{52B1B654-DCFE-470B-AB77-0D3CFBF3DDAC}" sibTransId="{612D2F51-3B7B-4741-B74A-EC580F56E21C}"/>
    <dgm:cxn modelId="{7DA6628D-00B0-4DD4-8AD8-AA93D3F01A29}" srcId="{8D0B436D-D7AD-4498-9857-0CCBAF753F60}" destId="{E3F93AC9-82F8-4339-9D55-04EF7968D150}" srcOrd="2" destOrd="0" parTransId="{EBB6633F-E130-4904-A49E-C19030767212}" sibTransId="{F7F86EA8-EC3E-4E75-AFAE-0EE05C4AD6C1}"/>
    <dgm:cxn modelId="{C844ADD0-A0D2-47A4-956A-D5015D9EB11D}" type="presOf" srcId="{8D0B436D-D7AD-4498-9857-0CCBAF753F60}" destId="{551E967F-A82C-4282-BA24-30AE79EEFD25}" srcOrd="0" destOrd="0" presId="urn:microsoft.com/office/officeart/2005/8/layout/cycle1"/>
    <dgm:cxn modelId="{4B4B87A6-FF65-46AA-AC78-0C9EBB14A63F}" type="presParOf" srcId="{551E967F-A82C-4282-BA24-30AE79EEFD25}" destId="{C9FA8760-4C91-4AFA-9BB5-7337B564C3C7}" srcOrd="0" destOrd="0" presId="urn:microsoft.com/office/officeart/2005/8/layout/cycle1"/>
    <dgm:cxn modelId="{7B3565EA-CEB7-4EDD-A049-6269ADEC07D0}" type="presParOf" srcId="{551E967F-A82C-4282-BA24-30AE79EEFD25}" destId="{0D9EA3E1-9998-4F28-8E04-1F784D6D489B}" srcOrd="1" destOrd="0" presId="urn:microsoft.com/office/officeart/2005/8/layout/cycle1"/>
    <dgm:cxn modelId="{7FB932B9-CC42-45FF-BCFB-1D88BE586D10}" type="presParOf" srcId="{551E967F-A82C-4282-BA24-30AE79EEFD25}" destId="{BE6CBC8A-656B-4E2C-8C33-813A0DC4554D}" srcOrd="2" destOrd="0" presId="urn:microsoft.com/office/officeart/2005/8/layout/cycle1"/>
    <dgm:cxn modelId="{F43CC93C-23A5-48E1-BD65-CCF964972E4C}" type="presParOf" srcId="{551E967F-A82C-4282-BA24-30AE79EEFD25}" destId="{4FB30E90-A839-474F-8911-0FFF8D65A83A}" srcOrd="3" destOrd="0" presId="urn:microsoft.com/office/officeart/2005/8/layout/cycle1"/>
    <dgm:cxn modelId="{C07C868E-493F-4509-8125-1885339EA214}" type="presParOf" srcId="{551E967F-A82C-4282-BA24-30AE79EEFD25}" destId="{570D1185-BF45-49B4-AC09-957D43503A94}" srcOrd="4" destOrd="0" presId="urn:microsoft.com/office/officeart/2005/8/layout/cycle1"/>
    <dgm:cxn modelId="{FCC4E784-C921-4DF8-9FF6-13071217BF9C}" type="presParOf" srcId="{551E967F-A82C-4282-BA24-30AE79EEFD25}" destId="{E0DEA70D-39AA-45E8-A8F7-3F608B727ADA}" srcOrd="5" destOrd="0" presId="urn:microsoft.com/office/officeart/2005/8/layout/cycle1"/>
    <dgm:cxn modelId="{75EF1FDF-AFF6-4D20-8A71-9795395344B4}" type="presParOf" srcId="{551E967F-A82C-4282-BA24-30AE79EEFD25}" destId="{CAB4AABB-2876-4B5E-A881-FDA4EE2CD35A}" srcOrd="6" destOrd="0" presId="urn:microsoft.com/office/officeart/2005/8/layout/cycle1"/>
    <dgm:cxn modelId="{32C1FA8A-2F5F-4AE6-9D97-051496BBDA6F}" type="presParOf" srcId="{551E967F-A82C-4282-BA24-30AE79EEFD25}" destId="{B871567A-A8C8-466F-AE86-2AF32A4906A3}" srcOrd="7" destOrd="0" presId="urn:microsoft.com/office/officeart/2005/8/layout/cycle1"/>
    <dgm:cxn modelId="{55872E72-3CC8-4A8A-BEFD-3274A2250FEC}" type="presParOf" srcId="{551E967F-A82C-4282-BA24-30AE79EEFD25}" destId="{1977BBB9-28FA-4877-B741-23109A74933E}" srcOrd="8" destOrd="0" presId="urn:microsoft.com/office/officeart/2005/8/layout/cycle1"/>
  </dgm:cxnLst>
  <dgm:bg>
    <a:noFill/>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2D7F1D-2627-49F0-AAE0-D0FE29AB8E79}">
      <dsp:nvSpPr>
        <dsp:cNvPr id="0" name=""/>
        <dsp:cNvSpPr/>
      </dsp:nvSpPr>
      <dsp:spPr>
        <a:xfrm>
          <a:off x="1404620" y="165099"/>
          <a:ext cx="3276600" cy="1137920"/>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928C53-0E7B-4150-8BE0-A3164C0F64E9}">
      <dsp:nvSpPr>
        <dsp:cNvPr id="0" name=""/>
        <dsp:cNvSpPr/>
      </dsp:nvSpPr>
      <dsp:spPr>
        <a:xfrm>
          <a:off x="2730500" y="2951479"/>
          <a:ext cx="635000" cy="406400"/>
        </a:xfrm>
        <a:prstGeom prst="downArrow">
          <a:avLst/>
        </a:prstGeom>
        <a:solidFill>
          <a:schemeClr val="accent1">
            <a:tint val="6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7ED6AA1-5ACA-4269-8DD1-35DC77E2942B}">
      <dsp:nvSpPr>
        <dsp:cNvPr id="0" name=""/>
        <dsp:cNvSpPr/>
      </dsp:nvSpPr>
      <dsp:spPr>
        <a:xfrm>
          <a:off x="1524000" y="3276600"/>
          <a:ext cx="3048000" cy="76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r>
            <a:rPr lang="pt-PT" sz="2700" kern="1200" dirty="0" smtClean="0"/>
            <a:t>E-</a:t>
          </a:r>
          <a:r>
            <a:rPr lang="pt-PT" sz="2700" kern="1200" dirty="0" err="1" smtClean="0"/>
            <a:t>Textil</a:t>
          </a:r>
          <a:endParaRPr lang="en-US" sz="2700" kern="1200" dirty="0"/>
        </a:p>
      </dsp:txBody>
      <dsp:txXfrm>
        <a:off x="1524000" y="3276600"/>
        <a:ext cx="3048000" cy="762000"/>
      </dsp:txXfrm>
    </dsp:sp>
    <dsp:sp modelId="{3833D109-16ED-419C-96B2-603F3D484233}">
      <dsp:nvSpPr>
        <dsp:cNvPr id="0" name=""/>
        <dsp:cNvSpPr/>
      </dsp:nvSpPr>
      <dsp:spPr>
        <a:xfrm>
          <a:off x="2595880" y="1408837"/>
          <a:ext cx="1143000" cy="114300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pt-PT" sz="1200" kern="1200" dirty="0" smtClean="0"/>
            <a:t>Dispositivo</a:t>
          </a:r>
          <a:endParaRPr lang="en-US" sz="1200" kern="1200" dirty="0"/>
        </a:p>
      </dsp:txBody>
      <dsp:txXfrm>
        <a:off x="2763268" y="1576225"/>
        <a:ext cx="808224" cy="808224"/>
      </dsp:txXfrm>
    </dsp:sp>
    <dsp:sp modelId="{8EF274D3-2C22-428E-9E2F-D87C8284F40E}">
      <dsp:nvSpPr>
        <dsp:cNvPr id="0" name=""/>
        <dsp:cNvSpPr/>
      </dsp:nvSpPr>
      <dsp:spPr>
        <a:xfrm>
          <a:off x="1778000" y="533399"/>
          <a:ext cx="1143000" cy="114300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pt-PT" sz="1200" kern="1200" dirty="0" smtClean="0"/>
            <a:t>Substrato</a:t>
          </a:r>
          <a:endParaRPr lang="en-US" sz="1200" kern="1200" dirty="0"/>
        </a:p>
      </dsp:txBody>
      <dsp:txXfrm>
        <a:off x="1945388" y="700787"/>
        <a:ext cx="808224" cy="808224"/>
      </dsp:txXfrm>
    </dsp:sp>
    <dsp:sp modelId="{84837212-847F-47A1-9C86-A1D9B03965AF}">
      <dsp:nvSpPr>
        <dsp:cNvPr id="0" name=""/>
        <dsp:cNvSpPr/>
      </dsp:nvSpPr>
      <dsp:spPr>
        <a:xfrm>
          <a:off x="2946400" y="257047"/>
          <a:ext cx="1143000" cy="114300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pt-PT" sz="1200" kern="1200" dirty="0" smtClean="0"/>
            <a:t>Materiais</a:t>
          </a:r>
          <a:endParaRPr lang="en-US" sz="1200" kern="1200" dirty="0"/>
        </a:p>
      </dsp:txBody>
      <dsp:txXfrm>
        <a:off x="3113788" y="424435"/>
        <a:ext cx="808224" cy="808224"/>
      </dsp:txXfrm>
    </dsp:sp>
    <dsp:sp modelId="{4914F57C-9201-4661-B0F8-F071F5F860D3}">
      <dsp:nvSpPr>
        <dsp:cNvPr id="0" name=""/>
        <dsp:cNvSpPr/>
      </dsp:nvSpPr>
      <dsp:spPr>
        <a:xfrm>
          <a:off x="1270000" y="31544"/>
          <a:ext cx="3556000" cy="2844800"/>
        </a:xfrm>
        <a:prstGeom prst="funnel">
          <a:avLst/>
        </a:prstGeom>
        <a:solidFill>
          <a:schemeClr val="lt1">
            <a:alpha val="40000"/>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251940-AD31-4EAE-8077-2EF26210B71E}">
      <dsp:nvSpPr>
        <dsp:cNvPr id="0" name=""/>
        <dsp:cNvSpPr/>
      </dsp:nvSpPr>
      <dsp:spPr>
        <a:xfrm>
          <a:off x="3541147" y="1685359"/>
          <a:ext cx="1201280" cy="120128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pt-PT" sz="1300" kern="1200" dirty="0" smtClean="0"/>
            <a:t>Toxicidade</a:t>
          </a:r>
          <a:endParaRPr lang="en-US" sz="1300" kern="1200" dirty="0"/>
        </a:p>
      </dsp:txBody>
      <dsp:txXfrm>
        <a:off x="3717070" y="1861282"/>
        <a:ext cx="849434" cy="849434"/>
      </dsp:txXfrm>
    </dsp:sp>
    <dsp:sp modelId="{544F014D-D927-40AF-8810-B07A0A3CF82D}">
      <dsp:nvSpPr>
        <dsp:cNvPr id="0" name=""/>
        <dsp:cNvSpPr/>
      </dsp:nvSpPr>
      <dsp:spPr>
        <a:xfrm rot="16200000">
          <a:off x="4014251" y="1247726"/>
          <a:ext cx="255072" cy="4084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a:off x="4052512" y="1367674"/>
        <a:ext cx="178550" cy="245061"/>
      </dsp:txXfrm>
    </dsp:sp>
    <dsp:sp modelId="{DE699EBF-AACB-4C08-B254-8560E80B50E1}">
      <dsp:nvSpPr>
        <dsp:cNvPr id="0" name=""/>
        <dsp:cNvSpPr/>
      </dsp:nvSpPr>
      <dsp:spPr>
        <a:xfrm>
          <a:off x="3541147" y="2810"/>
          <a:ext cx="1201280" cy="120128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pt-PT" sz="1200" kern="1200" dirty="0" smtClean="0"/>
            <a:t>Tamanho</a:t>
          </a:r>
          <a:endParaRPr lang="en-US" sz="1200" kern="1200" dirty="0"/>
        </a:p>
      </dsp:txBody>
      <dsp:txXfrm>
        <a:off x="3717070" y="178733"/>
        <a:ext cx="849434" cy="849434"/>
      </dsp:txXfrm>
    </dsp:sp>
    <dsp:sp modelId="{AAD5CDAC-0252-4C48-A6ED-B2A98937809A}">
      <dsp:nvSpPr>
        <dsp:cNvPr id="0" name=""/>
        <dsp:cNvSpPr/>
      </dsp:nvSpPr>
      <dsp:spPr>
        <a:xfrm>
          <a:off x="4848306" y="2081782"/>
          <a:ext cx="255072" cy="4084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a:off x="4848306" y="2163469"/>
        <a:ext cx="178550" cy="245061"/>
      </dsp:txXfrm>
    </dsp:sp>
    <dsp:sp modelId="{054256D0-F2E9-4DDD-9254-11F888288523}">
      <dsp:nvSpPr>
        <dsp:cNvPr id="0" name=""/>
        <dsp:cNvSpPr/>
      </dsp:nvSpPr>
      <dsp:spPr>
        <a:xfrm>
          <a:off x="5223696" y="1685359"/>
          <a:ext cx="1201280" cy="120128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pt-PT" sz="1200" kern="1200" dirty="0" smtClean="0"/>
            <a:t>Quantidade</a:t>
          </a:r>
          <a:endParaRPr lang="en-US" sz="1200" kern="1200" dirty="0"/>
        </a:p>
      </dsp:txBody>
      <dsp:txXfrm>
        <a:off x="5399619" y="1861282"/>
        <a:ext cx="849434" cy="849434"/>
      </dsp:txXfrm>
    </dsp:sp>
    <dsp:sp modelId="{D14D74C7-4C03-40B7-B770-97FE93FE7A0B}">
      <dsp:nvSpPr>
        <dsp:cNvPr id="0" name=""/>
        <dsp:cNvSpPr/>
      </dsp:nvSpPr>
      <dsp:spPr>
        <a:xfrm rot="5400000">
          <a:off x="4014251" y="2915837"/>
          <a:ext cx="255072" cy="4084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a:off x="4052512" y="2959263"/>
        <a:ext cx="178550" cy="245061"/>
      </dsp:txXfrm>
    </dsp:sp>
    <dsp:sp modelId="{2823C57F-2176-4049-ADC6-9755BE9F0983}">
      <dsp:nvSpPr>
        <dsp:cNvPr id="0" name=""/>
        <dsp:cNvSpPr/>
      </dsp:nvSpPr>
      <dsp:spPr>
        <a:xfrm>
          <a:off x="3541147" y="3367909"/>
          <a:ext cx="1201280" cy="120128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pt-PT" sz="1200" kern="1200" dirty="0" smtClean="0"/>
            <a:t>Química</a:t>
          </a:r>
          <a:endParaRPr lang="en-US" sz="1200" kern="1200" dirty="0"/>
        </a:p>
      </dsp:txBody>
      <dsp:txXfrm>
        <a:off x="3717070" y="3543832"/>
        <a:ext cx="849434" cy="849434"/>
      </dsp:txXfrm>
    </dsp:sp>
    <dsp:sp modelId="{B54A97F5-0F08-422E-923A-8B8393401CE2}">
      <dsp:nvSpPr>
        <dsp:cNvPr id="0" name=""/>
        <dsp:cNvSpPr/>
      </dsp:nvSpPr>
      <dsp:spPr>
        <a:xfrm rot="10800000">
          <a:off x="3180195" y="2081782"/>
          <a:ext cx="255072" cy="4084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rot="10800000">
        <a:off x="3256717" y="2163469"/>
        <a:ext cx="178550" cy="245061"/>
      </dsp:txXfrm>
    </dsp:sp>
    <dsp:sp modelId="{DCD47290-D069-4880-AB3A-81396DA93468}">
      <dsp:nvSpPr>
        <dsp:cNvPr id="0" name=""/>
        <dsp:cNvSpPr/>
      </dsp:nvSpPr>
      <dsp:spPr>
        <a:xfrm>
          <a:off x="1858598" y="1685359"/>
          <a:ext cx="1201280" cy="120128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pt-PT" sz="1200" kern="1200" dirty="0" smtClean="0"/>
            <a:t>Forma</a:t>
          </a:r>
          <a:endParaRPr lang="en-US" sz="1200" kern="1200" dirty="0"/>
        </a:p>
      </dsp:txBody>
      <dsp:txXfrm>
        <a:off x="2034521" y="1861282"/>
        <a:ext cx="849434" cy="8494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7C8178-8F4E-4A7A-8A21-335E454C8C5D}">
      <dsp:nvSpPr>
        <dsp:cNvPr id="0" name=""/>
        <dsp:cNvSpPr/>
      </dsp:nvSpPr>
      <dsp:spPr>
        <a:xfrm>
          <a:off x="1407137" y="506827"/>
          <a:ext cx="835701" cy="835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pt-PT" sz="1400" b="1" kern="1200" dirty="0"/>
            <a:t>G+Cs</a:t>
          </a:r>
          <a:r>
            <a:rPr lang="pt-PT" sz="1400" b="1" kern="1200" baseline="-25000" dirty="0"/>
            <a:t>2</a:t>
          </a:r>
          <a:r>
            <a:rPr lang="pt-PT" sz="1400" b="1" kern="1200" baseline="0" dirty="0"/>
            <a:t>CO</a:t>
          </a:r>
          <a:r>
            <a:rPr lang="pt-PT" sz="1400" b="1" kern="1200" baseline="-25000" dirty="0"/>
            <a:t>3</a:t>
          </a:r>
        </a:p>
      </dsp:txBody>
      <dsp:txXfrm>
        <a:off x="1407137" y="506827"/>
        <a:ext cx="835701" cy="835701"/>
      </dsp:txXfrm>
    </dsp:sp>
    <dsp:sp modelId="{B0E47DD3-4D7C-4CF8-A51C-CEA6D3AEAFA5}">
      <dsp:nvSpPr>
        <dsp:cNvPr id="0" name=""/>
        <dsp:cNvSpPr/>
      </dsp:nvSpPr>
      <dsp:spPr>
        <a:xfrm>
          <a:off x="147696" y="341609"/>
          <a:ext cx="1977559" cy="2312498"/>
        </a:xfrm>
        <a:prstGeom prst="circularArrow">
          <a:avLst>
            <a:gd name="adj1" fmla="val 8241"/>
            <a:gd name="adj2" fmla="val 575443"/>
            <a:gd name="adj3" fmla="val 1579645"/>
            <a:gd name="adj4" fmla="val 20938500"/>
            <a:gd name="adj5" fmla="val 9614"/>
          </a:avLst>
        </a:prstGeom>
        <a:solidFill>
          <a:schemeClr val="accent5">
            <a:lumMod val="7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CE7B06-FBB1-443B-96A1-9984ECEA51CC}">
      <dsp:nvSpPr>
        <dsp:cNvPr id="0" name=""/>
        <dsp:cNvSpPr/>
      </dsp:nvSpPr>
      <dsp:spPr>
        <a:xfrm>
          <a:off x="539926" y="1842786"/>
          <a:ext cx="1254345" cy="835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pt-PT" sz="1400" b="1" kern="1200" dirty="0" err="1"/>
            <a:t>G+CsF</a:t>
          </a:r>
          <a:r>
            <a:rPr lang="pt-PT" sz="1400" b="1" kern="1200" dirty="0"/>
            <a:t>/Cs</a:t>
          </a:r>
          <a:r>
            <a:rPr lang="pt-PT" sz="1400" b="1" kern="1200" baseline="-25000" dirty="0"/>
            <a:t>2</a:t>
          </a:r>
          <a:r>
            <a:rPr lang="pt-PT" sz="1400" b="1" kern="1200" baseline="0" dirty="0"/>
            <a:t>CO</a:t>
          </a:r>
          <a:r>
            <a:rPr lang="pt-PT" sz="1400" b="1" kern="1200" baseline="-25000" dirty="0"/>
            <a:t>3</a:t>
          </a:r>
          <a:endParaRPr lang="pt-PT" sz="1400" b="1" kern="1200" dirty="0"/>
        </a:p>
      </dsp:txBody>
      <dsp:txXfrm>
        <a:off x="539926" y="1842786"/>
        <a:ext cx="1254345" cy="835701"/>
      </dsp:txXfrm>
    </dsp:sp>
    <dsp:sp modelId="{78F1E2E5-072A-48DE-9E0B-A123915D17B8}">
      <dsp:nvSpPr>
        <dsp:cNvPr id="0" name=""/>
        <dsp:cNvSpPr/>
      </dsp:nvSpPr>
      <dsp:spPr>
        <a:xfrm>
          <a:off x="121296" y="490407"/>
          <a:ext cx="1977559" cy="1977559"/>
        </a:xfrm>
        <a:prstGeom prst="circularArrow">
          <a:avLst>
            <a:gd name="adj1" fmla="val 8241"/>
            <a:gd name="adj2" fmla="val 575443"/>
            <a:gd name="adj3" fmla="val 10805722"/>
            <a:gd name="adj4" fmla="val 8075017"/>
            <a:gd name="adj5" fmla="val 9614"/>
          </a:avLst>
        </a:prstGeom>
        <a:solidFill>
          <a:schemeClr val="accent5">
            <a:lumMod val="7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17CF458-8834-40CC-8AF2-A7F7AD986DD4}">
      <dsp:nvSpPr>
        <dsp:cNvPr id="0" name=""/>
        <dsp:cNvSpPr/>
      </dsp:nvSpPr>
      <dsp:spPr>
        <a:xfrm>
          <a:off x="301" y="506827"/>
          <a:ext cx="835701" cy="8357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pt-PT" sz="1400" b="1" kern="1200" dirty="0" err="1"/>
            <a:t>G+CsF</a:t>
          </a:r>
          <a:endParaRPr lang="pt-PT" sz="1400" b="1" kern="1200" dirty="0"/>
        </a:p>
      </dsp:txBody>
      <dsp:txXfrm>
        <a:off x="301" y="506827"/>
        <a:ext cx="835701" cy="835701"/>
      </dsp:txXfrm>
    </dsp:sp>
    <dsp:sp modelId="{56F51424-A162-41D8-9B2D-7B35F340062F}">
      <dsp:nvSpPr>
        <dsp:cNvPr id="0" name=""/>
        <dsp:cNvSpPr/>
      </dsp:nvSpPr>
      <dsp:spPr>
        <a:xfrm>
          <a:off x="132790" y="342017"/>
          <a:ext cx="1977559" cy="1977559"/>
        </a:xfrm>
        <a:prstGeom prst="circularArrow">
          <a:avLst>
            <a:gd name="adj1" fmla="val 8241"/>
            <a:gd name="adj2" fmla="val 575443"/>
            <a:gd name="adj3" fmla="val 16859603"/>
            <a:gd name="adj4" fmla="val 14964955"/>
            <a:gd name="adj5" fmla="val 9614"/>
          </a:avLst>
        </a:prstGeom>
        <a:solidFill>
          <a:schemeClr val="accent5">
            <a:lumMod val="7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9EA3E1-9998-4F28-8E04-1F784D6D489B}">
      <dsp:nvSpPr>
        <dsp:cNvPr id="0" name=""/>
        <dsp:cNvSpPr/>
      </dsp:nvSpPr>
      <dsp:spPr>
        <a:xfrm>
          <a:off x="1416203" y="289735"/>
          <a:ext cx="841084" cy="8410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pt-PT" sz="1400" b="1" kern="1200" dirty="0" err="1" smtClean="0"/>
            <a:t>Grafeno</a:t>
          </a:r>
          <a:r>
            <a:rPr lang="pt-PT" sz="1400" b="1" kern="1200" dirty="0" smtClean="0"/>
            <a:t> solução</a:t>
          </a:r>
          <a:endParaRPr lang="pt-PT" sz="1400" b="1" kern="1200" dirty="0"/>
        </a:p>
      </dsp:txBody>
      <dsp:txXfrm>
        <a:off x="1416203" y="289735"/>
        <a:ext cx="841084" cy="841084"/>
      </dsp:txXfrm>
    </dsp:sp>
    <dsp:sp modelId="{BE6CBC8A-656B-4E2C-8C33-813A0DC4554D}">
      <dsp:nvSpPr>
        <dsp:cNvPr id="0" name=""/>
        <dsp:cNvSpPr/>
      </dsp:nvSpPr>
      <dsp:spPr>
        <a:xfrm>
          <a:off x="137272" y="213482"/>
          <a:ext cx="1990299" cy="1990299"/>
        </a:xfrm>
        <a:prstGeom prst="circularArrow">
          <a:avLst>
            <a:gd name="adj1" fmla="val 8241"/>
            <a:gd name="adj2" fmla="val 575443"/>
            <a:gd name="adj3" fmla="val 2984698"/>
            <a:gd name="adj4" fmla="val 21272276"/>
            <a:gd name="adj5" fmla="val 9614"/>
          </a:avLst>
        </a:prstGeom>
        <a:solidFill>
          <a:srgbClr val="E05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0D1185-BF45-49B4-AC09-957D43503A94}">
      <dsp:nvSpPr>
        <dsp:cNvPr id="0" name=""/>
        <dsp:cNvSpPr/>
      </dsp:nvSpPr>
      <dsp:spPr>
        <a:xfrm>
          <a:off x="708253" y="1595889"/>
          <a:ext cx="841084" cy="8410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pt-PT" sz="1400" b="1" kern="1200" dirty="0"/>
            <a:t>G+HNO</a:t>
          </a:r>
          <a:r>
            <a:rPr lang="pt-PT" sz="1400" b="1" kern="1200" baseline="-25000" dirty="0"/>
            <a:t>3</a:t>
          </a:r>
          <a:endParaRPr lang="pt-PT" sz="1400" b="1" kern="1200" dirty="0"/>
        </a:p>
      </dsp:txBody>
      <dsp:txXfrm>
        <a:off x="708253" y="1595889"/>
        <a:ext cx="841084" cy="841084"/>
      </dsp:txXfrm>
    </dsp:sp>
    <dsp:sp modelId="{E0DEA70D-39AA-45E8-A8F7-3F608B727ADA}">
      <dsp:nvSpPr>
        <dsp:cNvPr id="0" name=""/>
        <dsp:cNvSpPr/>
      </dsp:nvSpPr>
      <dsp:spPr>
        <a:xfrm>
          <a:off x="130019" y="213482"/>
          <a:ext cx="1990299" cy="1990299"/>
        </a:xfrm>
        <a:prstGeom prst="circularArrow">
          <a:avLst>
            <a:gd name="adj1" fmla="val 8241"/>
            <a:gd name="adj2" fmla="val 575443"/>
            <a:gd name="adj3" fmla="val 10552281"/>
            <a:gd name="adj4" fmla="val 7239860"/>
            <a:gd name="adj5" fmla="val 9614"/>
          </a:avLst>
        </a:prstGeom>
        <a:solidFill>
          <a:srgbClr val="E05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71567A-A8C8-466F-AE86-2AF32A4906A3}">
      <dsp:nvSpPr>
        <dsp:cNvPr id="0" name=""/>
        <dsp:cNvSpPr/>
      </dsp:nvSpPr>
      <dsp:spPr>
        <a:xfrm>
          <a:off x="302" y="289735"/>
          <a:ext cx="841084" cy="8410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pt-PT" sz="1400" b="1" kern="1200" dirty="0"/>
            <a:t>G+H</a:t>
          </a:r>
          <a:r>
            <a:rPr lang="pt-PT" sz="1400" b="1" kern="1200" baseline="-25000" dirty="0"/>
            <a:t>2</a:t>
          </a:r>
          <a:r>
            <a:rPr lang="pt-PT" sz="1400" b="1" kern="1200" baseline="0" dirty="0"/>
            <a:t>O</a:t>
          </a:r>
          <a:r>
            <a:rPr lang="pt-PT" sz="1400" b="1" kern="1200" baseline="-25000" dirty="0"/>
            <a:t>2</a:t>
          </a:r>
          <a:endParaRPr lang="pt-PT" sz="1400" b="1" kern="1200" dirty="0"/>
        </a:p>
      </dsp:txBody>
      <dsp:txXfrm>
        <a:off x="302" y="289735"/>
        <a:ext cx="841084" cy="841084"/>
      </dsp:txXfrm>
    </dsp:sp>
    <dsp:sp modelId="{1977BBB9-28FA-4877-B741-23109A74933E}">
      <dsp:nvSpPr>
        <dsp:cNvPr id="0" name=""/>
        <dsp:cNvSpPr/>
      </dsp:nvSpPr>
      <dsp:spPr>
        <a:xfrm>
          <a:off x="133645" y="123863"/>
          <a:ext cx="1990299" cy="1990299"/>
        </a:xfrm>
        <a:prstGeom prst="circularArrow">
          <a:avLst>
            <a:gd name="adj1" fmla="val 8241"/>
            <a:gd name="adj2" fmla="val 575443"/>
            <a:gd name="adj3" fmla="val 16859603"/>
            <a:gd name="adj4" fmla="val 14964955"/>
            <a:gd name="adj5" fmla="val 9614"/>
          </a:avLst>
        </a:prstGeom>
        <a:solidFill>
          <a:srgbClr val="E05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PT"/>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873D65-2628-2640-9F91-BA33998E5B24}" type="datetimeFigureOut">
              <a:rPr lang="pt-PT" smtClean="0"/>
              <a:pPr/>
              <a:t>04-07-2017</a:t>
            </a:fld>
            <a:endParaRPr lang="pt-PT"/>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PT"/>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pt-PT"/>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PT"/>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3A08CD-7B1C-B44F-9028-985E42C79115}" type="slidenum">
              <a:rPr lang="pt-PT" smtClean="0"/>
              <a:pPr/>
              <a:t>‹nº›</a:t>
            </a:fld>
            <a:endParaRPr lang="pt-PT"/>
          </a:p>
        </p:txBody>
      </p:sp>
    </p:spTree>
    <p:extLst>
      <p:ext uri="{BB962C8B-B14F-4D97-AF65-F5344CB8AC3E}">
        <p14:creationId xmlns:p14="http://schemas.microsoft.com/office/powerpoint/2010/main" val="90870669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itlaw.wikia.com/wiki/RFID_tag#cite_note-3" TargetMode="External"/><Relationship Id="rId3" Type="http://schemas.openxmlformats.org/officeDocument/2006/relationships/hyperlink" Target="http://itlaw.wikia.com/wiki/Integrated_circuit_chip" TargetMode="External"/><Relationship Id="rId7" Type="http://schemas.openxmlformats.org/officeDocument/2006/relationships/hyperlink" Target="http://itlaw.wikia.com/wiki/RFID_reader"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itlaw.wikia.com/wiki/RFID_tag#cite_note-2" TargetMode="External"/><Relationship Id="rId5" Type="http://schemas.openxmlformats.org/officeDocument/2006/relationships/hyperlink" Target="http://itlaw.wikia.com/wiki/Antenna" TargetMode="External"/><Relationship Id="rId4" Type="http://schemas.openxmlformats.org/officeDocument/2006/relationships/hyperlink" Target="http://itlaw.wikia.com/wiki/RFID_tag#cite_note-1"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smtClean="0"/>
          </a:p>
        </p:txBody>
      </p:sp>
      <p:sp>
        <p:nvSpPr>
          <p:cNvPr id="4" name="Slide Number Placeholder 3"/>
          <p:cNvSpPr>
            <a:spLocks noGrp="1"/>
          </p:cNvSpPr>
          <p:nvPr>
            <p:ph type="sldNum" sz="quarter" idx="10"/>
          </p:nvPr>
        </p:nvSpPr>
        <p:spPr/>
        <p:txBody>
          <a:bodyPr/>
          <a:lstStyle/>
          <a:p>
            <a:fld id="{4A3A08CD-7B1C-B44F-9028-985E42C79115}" type="slidenum">
              <a:rPr lang="pt-PT" smtClean="0"/>
              <a:pPr/>
              <a:t>1</a:t>
            </a:fld>
            <a:endParaRPr lang="pt-PT"/>
          </a:p>
        </p:txBody>
      </p:sp>
    </p:spTree>
    <p:extLst>
      <p:ext uri="{BB962C8B-B14F-4D97-AF65-F5344CB8AC3E}">
        <p14:creationId xmlns:p14="http://schemas.microsoft.com/office/powerpoint/2010/main" val="33953044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sz="1200" kern="1200" dirty="0" smtClean="0">
                <a:solidFill>
                  <a:schemeClr val="tx1"/>
                </a:solidFill>
                <a:effectLst/>
                <a:latin typeface="+mn-lt"/>
                <a:ea typeface="+mn-ea"/>
                <a:cs typeface="+mn-cs"/>
              </a:rPr>
              <a:t>As a two-dimensional carbon material, graphene safety considerations and risk assessment is compared with carbon nanotubes (CNTs)</a:t>
            </a:r>
            <a:r>
              <a:rPr lang="en-GB" sz="1200" kern="1200" baseline="30000" dirty="0" smtClean="0">
                <a:solidFill>
                  <a:schemeClr val="tx1"/>
                </a:solidFill>
                <a:effectLst/>
                <a:latin typeface="+mn-lt"/>
                <a:ea typeface="+mn-ea"/>
                <a:cs typeface="+mn-cs"/>
              </a:rPr>
              <a:t>9</a:t>
            </a:r>
            <a:r>
              <a:rPr lang="en-GB" sz="1200" kern="1200" dirty="0" smtClean="0">
                <a:solidFill>
                  <a:schemeClr val="tx1"/>
                </a:solidFill>
                <a:effectLst/>
                <a:latin typeface="+mn-lt"/>
                <a:ea typeface="+mn-ea"/>
                <a:cs typeface="+mn-cs"/>
              </a:rPr>
              <a:t>, but the atomic sheet structure of graphene enables a more diverse electronic characteristics and derivatives. In CNTs, </a:t>
            </a:r>
            <a:r>
              <a:rPr lang="en-GB" sz="1200" kern="1200" dirty="0" err="1" smtClean="0">
                <a:solidFill>
                  <a:schemeClr val="tx1"/>
                </a:solidFill>
                <a:effectLst/>
                <a:latin typeface="+mn-lt"/>
                <a:ea typeface="+mn-ea"/>
                <a:cs typeface="+mn-cs"/>
              </a:rPr>
              <a:t>nanostrucutures</a:t>
            </a:r>
            <a:r>
              <a:rPr lang="en-GB" sz="1200" kern="1200" dirty="0" smtClean="0">
                <a:solidFill>
                  <a:schemeClr val="tx1"/>
                </a:solidFill>
                <a:effectLst/>
                <a:latin typeface="+mn-lt"/>
                <a:ea typeface="+mn-ea"/>
                <a:cs typeface="+mn-cs"/>
              </a:rPr>
              <a:t> dimensions, topography and surface chemistry are determinant to toxicological outcomes. So far, most toxicological studies of graphene derivatives have been focused on graphene oxide (GO), and limited information is available regarding pristine graphene. The </a:t>
            </a:r>
            <a:r>
              <a:rPr lang="en-GB" sz="1200" kern="1200" dirty="0" err="1" smtClean="0">
                <a:solidFill>
                  <a:schemeClr val="tx1"/>
                </a:solidFill>
                <a:effectLst/>
                <a:latin typeface="+mn-lt"/>
                <a:ea typeface="+mn-ea"/>
                <a:cs typeface="+mn-cs"/>
              </a:rPr>
              <a:t>nanometric</a:t>
            </a:r>
            <a:r>
              <a:rPr lang="en-GB" sz="1200" kern="1200" dirty="0" smtClean="0">
                <a:solidFill>
                  <a:schemeClr val="tx1"/>
                </a:solidFill>
                <a:effectLst/>
                <a:latin typeface="+mn-lt"/>
                <a:ea typeface="+mn-ea"/>
                <a:cs typeface="+mn-cs"/>
              </a:rPr>
              <a:t> particle size</a:t>
            </a:r>
            <a:r>
              <a:rPr lang="en-GB" sz="1200" kern="1200" baseline="30000" dirty="0" smtClean="0">
                <a:solidFill>
                  <a:schemeClr val="tx1"/>
                </a:solidFill>
                <a:effectLst/>
                <a:latin typeface="+mn-lt"/>
                <a:ea typeface="+mn-ea"/>
                <a:cs typeface="+mn-cs"/>
              </a:rPr>
              <a:t>10</a:t>
            </a:r>
            <a:r>
              <a:rPr lang="en-GB" sz="1200" kern="1200" dirty="0" smtClean="0">
                <a:solidFill>
                  <a:schemeClr val="tx1"/>
                </a:solidFill>
                <a:effectLst/>
                <a:latin typeface="+mn-lt"/>
                <a:ea typeface="+mn-ea"/>
                <a:cs typeface="+mn-cs"/>
              </a:rPr>
              <a:t> and topography of GO</a:t>
            </a:r>
            <a:r>
              <a:rPr lang="en-GB" sz="1200" kern="1200" baseline="30000" dirty="0" smtClean="0">
                <a:solidFill>
                  <a:schemeClr val="tx1"/>
                </a:solidFill>
                <a:effectLst/>
                <a:latin typeface="+mn-lt"/>
                <a:ea typeface="+mn-ea"/>
                <a:cs typeface="+mn-cs"/>
              </a:rPr>
              <a:t>11</a:t>
            </a:r>
            <a:r>
              <a:rPr lang="en-GB" sz="1200" kern="1200" dirty="0" smtClean="0">
                <a:solidFill>
                  <a:schemeClr val="tx1"/>
                </a:solidFill>
                <a:effectLst/>
                <a:latin typeface="+mn-lt"/>
                <a:ea typeface="+mn-ea"/>
                <a:cs typeface="+mn-cs"/>
              </a:rPr>
              <a:t> is reported to be responsible of a stronger antibacterial activity, mediated by a mechanism of direct contact interaction with bacteria. Other studies present nanoscale particles as small as 5 nm</a:t>
            </a:r>
            <a:r>
              <a:rPr lang="en-GB" sz="1200" kern="1200" baseline="30000" dirty="0" smtClean="0">
                <a:solidFill>
                  <a:schemeClr val="tx1"/>
                </a:solidFill>
                <a:effectLst/>
                <a:latin typeface="+mn-lt"/>
                <a:ea typeface="+mn-ea"/>
                <a:cs typeface="+mn-cs"/>
              </a:rPr>
              <a:t>12</a:t>
            </a:r>
            <a:r>
              <a:rPr lang="en-GB" sz="1200" kern="1200" dirty="0" smtClean="0">
                <a:solidFill>
                  <a:schemeClr val="tx1"/>
                </a:solidFill>
                <a:effectLst/>
                <a:latin typeface="+mn-lt"/>
                <a:ea typeface="+mn-ea"/>
                <a:cs typeface="+mn-cs"/>
              </a:rPr>
              <a:t> or GO </a:t>
            </a:r>
            <a:r>
              <a:rPr lang="en-GB" sz="1200" kern="1200" dirty="0" err="1" smtClean="0">
                <a:solidFill>
                  <a:schemeClr val="tx1"/>
                </a:solidFill>
                <a:effectLst/>
                <a:latin typeface="+mn-lt"/>
                <a:ea typeface="+mn-ea"/>
                <a:cs typeface="+mn-cs"/>
              </a:rPr>
              <a:t>nanosheets</a:t>
            </a:r>
            <a:r>
              <a:rPr lang="en-GB" sz="1200" kern="1200" dirty="0" smtClean="0">
                <a:solidFill>
                  <a:schemeClr val="tx1"/>
                </a:solidFill>
                <a:effectLst/>
                <a:latin typeface="+mn-lt"/>
                <a:ea typeface="+mn-ea"/>
                <a:cs typeface="+mn-cs"/>
              </a:rPr>
              <a:t> without antibacterial, bacteriostatic or cytotoxic properties</a:t>
            </a:r>
            <a:r>
              <a:rPr lang="en-GB" sz="1200" kern="1200" baseline="30000" dirty="0" smtClean="0">
                <a:solidFill>
                  <a:schemeClr val="tx1"/>
                </a:solidFill>
                <a:effectLst/>
                <a:latin typeface="+mn-lt"/>
                <a:ea typeface="+mn-ea"/>
                <a:cs typeface="+mn-cs"/>
              </a:rPr>
              <a:t>13</a:t>
            </a:r>
            <a:r>
              <a:rPr lang="en-GB" sz="1200" kern="1200" dirty="0" smtClean="0">
                <a:solidFill>
                  <a:schemeClr val="tx1"/>
                </a:solidFill>
                <a:effectLst/>
                <a:latin typeface="+mn-lt"/>
                <a:ea typeface="+mn-ea"/>
                <a:cs typeface="+mn-cs"/>
              </a:rPr>
              <a:t>. The conflicting results make comparative considerations of overall safety and risk assessment challenging</a:t>
            </a:r>
            <a:r>
              <a:rPr lang="en-GB" sz="1200" kern="1200" baseline="30000" dirty="0" smtClean="0">
                <a:solidFill>
                  <a:schemeClr val="tx1"/>
                </a:solidFill>
                <a:effectLst/>
                <a:latin typeface="+mn-lt"/>
                <a:ea typeface="+mn-ea"/>
                <a:cs typeface="+mn-cs"/>
              </a:rPr>
              <a:t>14</a:t>
            </a:r>
            <a:r>
              <a:rPr lang="en-GB" sz="1200" kern="1200" dirty="0" smtClean="0">
                <a:solidFill>
                  <a:schemeClr val="tx1"/>
                </a:solidFill>
                <a:effectLst/>
                <a:latin typeface="+mn-lt"/>
                <a:ea typeface="+mn-ea"/>
                <a:cs typeface="+mn-cs"/>
              </a:rPr>
              <a:t>. The presence of metallic impurities, as contaminants during the production process, can also</a:t>
            </a:r>
            <a:endParaRPr lang="pt-PT" dirty="0"/>
          </a:p>
        </p:txBody>
      </p:sp>
      <p:sp>
        <p:nvSpPr>
          <p:cNvPr id="4" name="Marcador de Posição do Número do Diapositivo 3"/>
          <p:cNvSpPr>
            <a:spLocks noGrp="1"/>
          </p:cNvSpPr>
          <p:nvPr>
            <p:ph type="sldNum" sz="quarter" idx="10"/>
          </p:nvPr>
        </p:nvSpPr>
        <p:spPr/>
        <p:txBody>
          <a:bodyPr/>
          <a:lstStyle/>
          <a:p>
            <a:fld id="{4A3A08CD-7B1C-B44F-9028-985E42C79115}" type="slidenum">
              <a:rPr lang="pt-PT" smtClean="0"/>
              <a:pPr/>
              <a:t>10</a:t>
            </a:fld>
            <a:endParaRPr lang="pt-PT"/>
          </a:p>
        </p:txBody>
      </p:sp>
    </p:spTree>
    <p:extLst>
      <p:ext uri="{BB962C8B-B14F-4D97-AF65-F5344CB8AC3E}">
        <p14:creationId xmlns:p14="http://schemas.microsoft.com/office/powerpoint/2010/main" val="15160928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lvl="0"/>
            <a:r>
              <a:rPr lang="pt-PT" sz="1200" kern="1200" dirty="0" err="1" smtClean="0">
                <a:solidFill>
                  <a:schemeClr val="tx1"/>
                </a:solidFill>
                <a:effectLst/>
                <a:latin typeface="+mn-lt"/>
                <a:ea typeface="+mn-ea"/>
                <a:cs typeface="+mn-cs"/>
              </a:rPr>
              <a:t>So</a:t>
            </a:r>
            <a:r>
              <a:rPr lang="pt-PT" sz="1200" kern="1200" dirty="0" smtClean="0">
                <a:solidFill>
                  <a:schemeClr val="tx1"/>
                </a:solidFill>
                <a:effectLst/>
                <a:latin typeface="+mn-lt"/>
                <a:ea typeface="+mn-ea"/>
                <a:cs typeface="+mn-cs"/>
              </a:rPr>
              <a:t> </a:t>
            </a:r>
            <a:r>
              <a:rPr lang="pt-PT" sz="1200" kern="1200" dirty="0" err="1" smtClean="0">
                <a:solidFill>
                  <a:schemeClr val="tx1"/>
                </a:solidFill>
                <a:effectLst/>
                <a:latin typeface="+mn-lt"/>
                <a:ea typeface="+mn-ea"/>
                <a:cs typeface="+mn-cs"/>
              </a:rPr>
              <a:t>apparently</a:t>
            </a:r>
            <a:r>
              <a:rPr lang="pt-PT" sz="1200" kern="1200" dirty="0" smtClean="0">
                <a:solidFill>
                  <a:schemeClr val="tx1"/>
                </a:solidFill>
                <a:effectLst/>
                <a:latin typeface="+mn-lt"/>
                <a:ea typeface="+mn-ea"/>
                <a:cs typeface="+mn-cs"/>
              </a:rPr>
              <a:t>,</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by</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using</a:t>
            </a:r>
            <a:r>
              <a:rPr lang="pt-PT" sz="1200" kern="1200" baseline="0" dirty="0" smtClean="0">
                <a:solidFill>
                  <a:schemeClr val="tx1"/>
                </a:solidFill>
                <a:effectLst/>
                <a:latin typeface="+mn-lt"/>
                <a:ea typeface="+mn-ea"/>
                <a:cs typeface="+mn-cs"/>
              </a:rPr>
              <a:t> n-</a:t>
            </a:r>
            <a:r>
              <a:rPr lang="pt-PT" sz="1200" kern="1200" baseline="0" dirty="0" err="1" smtClean="0">
                <a:solidFill>
                  <a:schemeClr val="tx1"/>
                </a:solidFill>
                <a:effectLst/>
                <a:latin typeface="+mn-lt"/>
                <a:ea typeface="+mn-ea"/>
                <a:cs typeface="+mn-cs"/>
              </a:rPr>
              <a:t>type</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dopants</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on</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graphene</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it</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is</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possible</a:t>
            </a:r>
            <a:r>
              <a:rPr lang="pt-PT" sz="1200" kern="1200" baseline="0" dirty="0" smtClean="0">
                <a:solidFill>
                  <a:schemeClr val="tx1"/>
                </a:solidFill>
                <a:effectLst/>
                <a:latin typeface="+mn-lt"/>
                <a:ea typeface="+mn-ea"/>
                <a:cs typeface="+mn-cs"/>
              </a:rPr>
              <a:t> to tune </a:t>
            </a:r>
            <a:r>
              <a:rPr lang="pt-PT" sz="1200" kern="1200" baseline="0" dirty="0" err="1" smtClean="0">
                <a:solidFill>
                  <a:schemeClr val="tx1"/>
                </a:solidFill>
                <a:effectLst/>
                <a:latin typeface="+mn-lt"/>
                <a:ea typeface="+mn-ea"/>
                <a:cs typeface="+mn-cs"/>
              </a:rPr>
              <a:t>graphene</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toxicity</a:t>
            </a:r>
            <a:r>
              <a:rPr lang="pt-PT" sz="1200" kern="1200" baseline="0" dirty="0" smtClean="0">
                <a:solidFill>
                  <a:schemeClr val="tx1"/>
                </a:solidFill>
                <a:effectLst/>
                <a:latin typeface="+mn-lt"/>
                <a:ea typeface="+mn-ea"/>
                <a:cs typeface="+mn-cs"/>
              </a:rPr>
              <a:t>. As </a:t>
            </a:r>
            <a:r>
              <a:rPr lang="pt-PT" sz="1200" kern="1200" baseline="0" dirty="0" err="1" smtClean="0">
                <a:solidFill>
                  <a:schemeClr val="tx1"/>
                </a:solidFill>
                <a:effectLst/>
                <a:latin typeface="+mn-lt"/>
                <a:ea typeface="+mn-ea"/>
                <a:cs typeface="+mn-cs"/>
              </a:rPr>
              <a:t>so</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depending</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on</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the</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targeting</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application</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one</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may</a:t>
            </a:r>
            <a:r>
              <a:rPr lang="pt-PT" sz="1200" kern="1200" baseline="0" dirty="0" smtClean="0">
                <a:solidFill>
                  <a:schemeClr val="tx1"/>
                </a:solidFill>
                <a:effectLst/>
                <a:latin typeface="+mn-lt"/>
                <a:ea typeface="+mn-ea"/>
                <a:cs typeface="+mn-cs"/>
              </a:rPr>
              <a:t> </a:t>
            </a:r>
            <a:r>
              <a:rPr lang="pt-PT" sz="1200" kern="1200" baseline="0" dirty="0" err="1" smtClean="0">
                <a:solidFill>
                  <a:schemeClr val="tx1"/>
                </a:solidFill>
                <a:effectLst/>
                <a:latin typeface="+mn-lt"/>
                <a:ea typeface="+mn-ea"/>
                <a:cs typeface="+mn-cs"/>
              </a:rPr>
              <a:t>want</a:t>
            </a:r>
            <a:r>
              <a:rPr lang="pt-PT" sz="1200" kern="1200" baseline="0" dirty="0" smtClean="0">
                <a:solidFill>
                  <a:schemeClr val="tx1"/>
                </a:solidFill>
                <a:effectLst/>
                <a:latin typeface="+mn-lt"/>
                <a:ea typeface="+mn-ea"/>
                <a:cs typeface="+mn-cs"/>
              </a:rPr>
              <a:t> to </a:t>
            </a:r>
            <a:r>
              <a:rPr lang="en-GB" sz="1200" kern="1200" dirty="0" smtClean="0">
                <a:solidFill>
                  <a:schemeClr val="tx1"/>
                </a:solidFill>
                <a:effectLst/>
                <a:latin typeface="+mn-lt"/>
                <a:ea typeface="+mn-ea"/>
                <a:cs typeface="+mn-cs"/>
              </a:rPr>
              <a:t>exploit the biological activity that gives rise to a particular toxicity profile. For example, a ‘toxic’ graphene derivative could be used as a therapeutic treatment as an antibiotic, anticancer treatment or as antimicrobial textiles. A biocompatible graphene derivative could be used for an effective </a:t>
            </a:r>
            <a:r>
              <a:rPr lang="en-GB" sz="1200" kern="1200" dirty="0" err="1" smtClean="0">
                <a:solidFill>
                  <a:schemeClr val="tx1"/>
                </a:solidFill>
                <a:effectLst/>
                <a:latin typeface="+mn-lt"/>
                <a:ea typeface="+mn-ea"/>
                <a:cs typeface="+mn-cs"/>
              </a:rPr>
              <a:t>nanocargo</a:t>
            </a:r>
            <a:r>
              <a:rPr lang="en-GB" sz="1200" kern="1200" dirty="0" smtClean="0">
                <a:solidFill>
                  <a:schemeClr val="tx1"/>
                </a:solidFill>
                <a:effectLst/>
                <a:latin typeface="+mn-lt"/>
                <a:ea typeface="+mn-ea"/>
                <a:cs typeface="+mn-cs"/>
              </a:rPr>
              <a:t> for drug delivery</a:t>
            </a:r>
            <a:r>
              <a:rPr lang="en-GB" sz="1200" kern="1200" baseline="300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or as a nanomaterial incorporated into textile substrates for wearable display or sensing applications</a:t>
            </a:r>
            <a:endParaRPr lang="pt-PT" dirty="0"/>
          </a:p>
        </p:txBody>
      </p:sp>
      <p:sp>
        <p:nvSpPr>
          <p:cNvPr id="4" name="Marcador de Posição do Número do Diapositivo 3"/>
          <p:cNvSpPr>
            <a:spLocks noGrp="1"/>
          </p:cNvSpPr>
          <p:nvPr>
            <p:ph type="sldNum" sz="quarter" idx="10"/>
          </p:nvPr>
        </p:nvSpPr>
        <p:spPr/>
        <p:txBody>
          <a:bodyPr/>
          <a:lstStyle/>
          <a:p>
            <a:fld id="{4A3A08CD-7B1C-B44F-9028-985E42C79115}" type="slidenum">
              <a:rPr lang="pt-PT" smtClean="0"/>
              <a:pPr/>
              <a:t>11</a:t>
            </a:fld>
            <a:endParaRPr lang="pt-PT"/>
          </a:p>
        </p:txBody>
      </p:sp>
    </p:spTree>
    <p:extLst>
      <p:ext uri="{BB962C8B-B14F-4D97-AF65-F5344CB8AC3E}">
        <p14:creationId xmlns:p14="http://schemas.microsoft.com/office/powerpoint/2010/main" val="4216288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dirty="0"/>
          </a:p>
        </p:txBody>
      </p:sp>
      <p:sp>
        <p:nvSpPr>
          <p:cNvPr id="4" name="Slide Number Placeholder 3"/>
          <p:cNvSpPr>
            <a:spLocks noGrp="1"/>
          </p:cNvSpPr>
          <p:nvPr>
            <p:ph type="sldNum" sz="quarter" idx="10"/>
          </p:nvPr>
        </p:nvSpPr>
        <p:spPr/>
        <p:txBody>
          <a:bodyPr/>
          <a:lstStyle/>
          <a:p>
            <a:fld id="{4A3A08CD-7B1C-B44F-9028-985E42C79115}" type="slidenum">
              <a:rPr lang="pt-PT" smtClean="0"/>
              <a:pPr/>
              <a:t>12</a:t>
            </a:fld>
            <a:endParaRPr lang="pt-PT"/>
          </a:p>
        </p:txBody>
      </p:sp>
    </p:spTree>
    <p:extLst>
      <p:ext uri="{BB962C8B-B14F-4D97-AF65-F5344CB8AC3E}">
        <p14:creationId xmlns:p14="http://schemas.microsoft.com/office/powerpoint/2010/main" val="3663270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The development of smart textiles is a hottest topics, with great commercial potential in different fields,</a:t>
            </a:r>
            <a:r>
              <a:rPr lang="en-US" sz="1200" kern="1200" baseline="0" dirty="0" smtClean="0">
                <a:solidFill>
                  <a:schemeClr val="tx1"/>
                </a:solidFill>
                <a:effectLst/>
                <a:latin typeface="+mn-lt"/>
                <a:ea typeface="+mn-ea"/>
                <a:cs typeface="+mn-cs"/>
              </a:rPr>
              <a:t> fashion would be the first to come in mind, but obviously fields like military or healthcare are of interest</a:t>
            </a:r>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Current applications rely on conventional silicon-based electronic components that are simply mounted on textile substrates. Here’s an example of the unpracticality of an LED iron-man t-shirt </a:t>
            </a:r>
            <a:r>
              <a:rPr lang="en-US" sz="1200" kern="1200" dirty="0" err="1" smtClean="0">
                <a:solidFill>
                  <a:schemeClr val="tx1"/>
                </a:solidFill>
                <a:effectLst/>
                <a:latin typeface="+mn-lt"/>
                <a:ea typeface="+mn-ea"/>
                <a:cs typeface="+mn-cs"/>
              </a:rPr>
              <a:t>wich</a:t>
            </a:r>
            <a:r>
              <a:rPr lang="en-US" sz="1200" kern="1200" dirty="0" smtClean="0">
                <a:solidFill>
                  <a:schemeClr val="tx1"/>
                </a:solidFill>
                <a:effectLst/>
                <a:latin typeface="+mn-lt"/>
                <a:ea typeface="+mn-ea"/>
                <a:cs typeface="+mn-cs"/>
              </a:rPr>
              <a:t> not only is</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unconfortable</a:t>
            </a:r>
            <a:r>
              <a:rPr lang="en-US" sz="1200" kern="1200" baseline="0" dirty="0" smtClean="0">
                <a:solidFill>
                  <a:schemeClr val="tx1"/>
                </a:solidFill>
                <a:effectLst/>
                <a:latin typeface="+mn-lt"/>
                <a:ea typeface="+mn-ea"/>
                <a:cs typeface="+mn-cs"/>
              </a:rPr>
              <a:t> but </a:t>
            </a:r>
            <a:r>
              <a:rPr lang="en-US" sz="1200" kern="1200" dirty="0" smtClean="0">
                <a:solidFill>
                  <a:schemeClr val="tx1"/>
                </a:solidFill>
                <a:effectLst/>
                <a:latin typeface="+mn-lt"/>
                <a:ea typeface="+mn-ea"/>
                <a:cs typeface="+mn-cs"/>
              </a:rPr>
              <a:t>uses</a:t>
            </a:r>
            <a:r>
              <a:rPr lang="en-US" sz="1200" kern="1200" baseline="0" dirty="0" smtClean="0">
                <a:solidFill>
                  <a:schemeClr val="tx1"/>
                </a:solidFill>
                <a:effectLst/>
                <a:latin typeface="+mn-lt"/>
                <a:ea typeface="+mn-ea"/>
                <a:cs typeface="+mn-cs"/>
              </a:rPr>
              <a:t> electronic components are</a:t>
            </a:r>
            <a:r>
              <a:rPr lang="en-US" sz="1200" kern="1200" dirty="0" smtClean="0">
                <a:solidFill>
                  <a:schemeClr val="tx1"/>
                </a:solidFill>
                <a:effectLst/>
                <a:latin typeface="+mn-lt"/>
                <a:ea typeface="+mn-ea"/>
                <a:cs typeface="+mn-cs"/>
              </a:rPr>
              <a:t> both fragile and expensive.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So a better alternative would be to use </a:t>
            </a:r>
            <a:r>
              <a:rPr lang="en-US" sz="1200" kern="1200" dirty="0" err="1" smtClean="0">
                <a:solidFill>
                  <a:schemeClr val="tx1"/>
                </a:solidFill>
                <a:effectLst/>
                <a:latin typeface="+mn-lt"/>
                <a:ea typeface="+mn-ea"/>
                <a:cs typeface="+mn-cs"/>
              </a:rPr>
              <a:t>fibres</a:t>
            </a:r>
            <a:r>
              <a:rPr lang="en-US" sz="1200" kern="1200" dirty="0" smtClean="0">
                <a:solidFill>
                  <a:schemeClr val="tx1"/>
                </a:solidFill>
                <a:effectLst/>
                <a:latin typeface="+mn-lt"/>
                <a:ea typeface="+mn-ea"/>
                <a:cs typeface="+mn-cs"/>
              </a:rPr>
              <a:t> that already have electronic functions and that could be woven into a fabric, thus being conformable, comfortable, strong, durable, biocompatible, lightweight, cost-efficient, and so on</a:t>
            </a:r>
            <a:endParaRPr lang="en-GB" sz="1200" kern="1200" dirty="0" smtClean="0">
              <a:solidFill>
                <a:schemeClr val="tx1"/>
              </a:solidFill>
              <a:effectLst/>
              <a:latin typeface="+mn-lt"/>
              <a:ea typeface="+mn-ea"/>
              <a:cs typeface="+mn-cs"/>
            </a:endParaRPr>
          </a:p>
        </p:txBody>
      </p:sp>
      <p:sp>
        <p:nvSpPr>
          <p:cNvPr id="4" name="Marcador de Posição do Número do Diapositivo 3"/>
          <p:cNvSpPr>
            <a:spLocks noGrp="1"/>
          </p:cNvSpPr>
          <p:nvPr>
            <p:ph type="sldNum" sz="quarter" idx="10"/>
          </p:nvPr>
        </p:nvSpPr>
        <p:spPr/>
        <p:txBody>
          <a:bodyPr/>
          <a:lstStyle/>
          <a:p>
            <a:fld id="{4A3A08CD-7B1C-B44F-9028-985E42C79115}" type="slidenum">
              <a:rPr lang="pt-PT" smtClean="0"/>
              <a:pPr/>
              <a:t>2</a:t>
            </a:fld>
            <a:endParaRPr lang="pt-PT"/>
          </a:p>
        </p:txBody>
      </p:sp>
    </p:spTree>
    <p:extLst>
      <p:ext uri="{BB962C8B-B14F-4D97-AF65-F5344CB8AC3E}">
        <p14:creationId xmlns:p14="http://schemas.microsoft.com/office/powerpoint/2010/main" val="1525512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pt-PT" dirty="0" smtClean="0"/>
              <a:t>De ambiente sala limpa, superfícies</a:t>
            </a:r>
            <a:r>
              <a:rPr lang="pt-PT" baseline="0" dirty="0" smtClean="0"/>
              <a:t> </a:t>
            </a:r>
            <a:r>
              <a:rPr lang="pt-PT" baseline="0" dirty="0" err="1" smtClean="0"/>
              <a:t>nanosmooth</a:t>
            </a:r>
            <a:r>
              <a:rPr lang="pt-PT" baseline="0" dirty="0" smtClean="0"/>
              <a:t>, para ambientes pouco limpos e substratos com </a:t>
            </a:r>
            <a:r>
              <a:rPr lang="pt-PT" baseline="0" dirty="0" err="1" smtClean="0"/>
              <a:t>microns</a:t>
            </a:r>
            <a:r>
              <a:rPr lang="pt-PT" baseline="0" dirty="0" smtClean="0"/>
              <a:t> (até centenas de </a:t>
            </a:r>
            <a:r>
              <a:rPr lang="pt-PT" baseline="0" dirty="0" err="1" smtClean="0"/>
              <a:t>microns</a:t>
            </a:r>
            <a:r>
              <a:rPr lang="pt-PT" baseline="0" dirty="0" smtClean="0"/>
              <a:t>) de rugosidade.</a:t>
            </a:r>
          </a:p>
          <a:p>
            <a:pPr lvl="0"/>
            <a:r>
              <a:rPr lang="pt-PT" baseline="0" dirty="0" smtClean="0"/>
              <a:t>Problemas adicionais: </a:t>
            </a:r>
            <a:r>
              <a:rPr lang="en-US" dirty="0" smtClean="0"/>
              <a:t>poor chemical and mechanical barrier properties, absorb materials into the porous structure, and contain chemical compounds that often are considered to be impurities.</a:t>
            </a:r>
          </a:p>
          <a:p>
            <a:pPr lvl="0"/>
            <a:r>
              <a:rPr lang="pt-PT" dirty="0" err="1" smtClean="0"/>
              <a:t>Texteis</a:t>
            </a:r>
            <a:r>
              <a:rPr lang="pt-PT" baseline="0" dirty="0" smtClean="0"/>
              <a:t> desafio adicional, sobreviver às máquinas de lavar, não só a um grande stress mecânico como a detergentes. Grande desafio tecnológico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And for that the need conducting </a:t>
            </a:r>
            <a:r>
              <a:rPr lang="en-US" sz="1200" kern="1200" dirty="0" err="1" smtClean="0">
                <a:solidFill>
                  <a:schemeClr val="tx1"/>
                </a:solidFill>
                <a:effectLst/>
                <a:latin typeface="+mn-lt"/>
                <a:ea typeface="+mn-ea"/>
                <a:cs typeface="+mn-cs"/>
              </a:rPr>
              <a:t>fibres</a:t>
            </a:r>
            <a:r>
              <a:rPr lang="en-US" sz="1200" kern="1200" dirty="0" smtClean="0">
                <a:solidFill>
                  <a:schemeClr val="tx1"/>
                </a:solidFill>
                <a:effectLst/>
                <a:latin typeface="+mn-lt"/>
                <a:ea typeface="+mn-ea"/>
                <a:cs typeface="+mn-cs"/>
              </a:rPr>
              <a:t> is undeniable,</a:t>
            </a:r>
            <a:r>
              <a:rPr lang="en-US" sz="1200" kern="1200" baseline="0" dirty="0" smtClean="0">
                <a:solidFill>
                  <a:schemeClr val="tx1"/>
                </a:solidFill>
                <a:effectLst/>
                <a:latin typeface="+mn-lt"/>
                <a:ea typeface="+mn-ea"/>
                <a:cs typeface="+mn-cs"/>
              </a:rPr>
              <a:t> either as wiring in electronic textiles, or as a platform for electronic devices built directly on </a:t>
            </a:r>
            <a:r>
              <a:rPr lang="en-US" sz="1200" kern="1200" baseline="0" dirty="0" err="1" smtClean="0">
                <a:solidFill>
                  <a:schemeClr val="tx1"/>
                </a:solidFill>
                <a:effectLst/>
                <a:latin typeface="+mn-lt"/>
                <a:ea typeface="+mn-ea"/>
                <a:cs typeface="+mn-cs"/>
              </a:rPr>
              <a:t>fibres</a:t>
            </a:r>
            <a:r>
              <a:rPr lang="en-US" sz="1200" kern="1200" baseline="0" dirty="0" smtClean="0">
                <a:solidFill>
                  <a:schemeClr val="tx1"/>
                </a:solidFill>
                <a:effectLst/>
                <a:latin typeface="+mn-lt"/>
                <a:ea typeface="+mn-ea"/>
                <a:cs typeface="+mn-cs"/>
              </a:rPr>
              <a:t>.</a:t>
            </a: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use of graphene such type of fibers may be a solution Due to remarkable physical properties of graphene, …</a:t>
            </a:r>
            <a:endParaRPr lang="en-GB" sz="1200" kern="1200" dirty="0" smtClean="0">
              <a:solidFill>
                <a:schemeClr val="tx1"/>
              </a:solidFill>
              <a:effectLst/>
              <a:latin typeface="+mn-lt"/>
              <a:ea typeface="+mn-ea"/>
              <a:cs typeface="+mn-cs"/>
            </a:endParaRPr>
          </a:p>
          <a:p>
            <a:pPr lvl="0"/>
            <a:endParaRPr lang="en-US" dirty="0"/>
          </a:p>
        </p:txBody>
      </p:sp>
      <p:sp>
        <p:nvSpPr>
          <p:cNvPr id="4" name="Slide Number Placeholder 3"/>
          <p:cNvSpPr>
            <a:spLocks noGrp="1"/>
          </p:cNvSpPr>
          <p:nvPr>
            <p:ph type="sldNum" sz="quarter" idx="10"/>
          </p:nvPr>
        </p:nvSpPr>
        <p:spPr/>
        <p:txBody>
          <a:bodyPr/>
          <a:lstStyle/>
          <a:p>
            <a:fld id="{860062A1-A723-E14D-9CAB-301BDBA36A2A}" type="slidenum">
              <a:rPr lang="pt-BR" smtClean="0"/>
              <a:pPr/>
              <a:t>3</a:t>
            </a:fld>
            <a:endParaRPr lang="pt-BR"/>
          </a:p>
        </p:txBody>
      </p:sp>
    </p:spTree>
    <p:extLst>
      <p:ext uri="{BB962C8B-B14F-4D97-AF65-F5344CB8AC3E}">
        <p14:creationId xmlns:p14="http://schemas.microsoft.com/office/powerpoint/2010/main" val="4100971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pt-PT" dirty="0" smtClean="0"/>
              <a:t>Outra</a:t>
            </a:r>
            <a:r>
              <a:rPr lang="pt-PT" baseline="0" dirty="0" smtClean="0"/>
              <a:t> alternativa é fazer dispositivos em que a espessura não seja determinante ou que não funcionem por multicamadas. Exemplo </a:t>
            </a:r>
            <a:r>
              <a:rPr lang="pt-PT" baseline="0" dirty="0" err="1" smtClean="0"/>
              <a:t>chemiresisitor</a:t>
            </a:r>
            <a:r>
              <a:rPr lang="pt-PT" baseline="0" dirty="0" smtClean="0"/>
              <a:t>, explicar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An RFID tag consists of (1) a small </a:t>
            </a:r>
            <a:r>
              <a:rPr lang="en-US" sz="1200" b="0" i="0" u="none" strike="noStrike" kern="1200" dirty="0" smtClean="0">
                <a:solidFill>
                  <a:schemeClr val="tx1"/>
                </a:solidFill>
                <a:effectLst/>
                <a:latin typeface="+mn-lt"/>
                <a:ea typeface="+mn-ea"/>
                <a:cs typeface="+mn-cs"/>
                <a:hlinkClick r:id="rId3" tooltip="Integrated circuit chip"/>
              </a:rPr>
              <a:t>integrated circuit chip</a:t>
            </a:r>
            <a:r>
              <a:rPr lang="en-US" sz="1200" b="0" i="0" u="none" strike="noStrike" kern="1200" baseline="30000" dirty="0" smtClean="0">
                <a:solidFill>
                  <a:schemeClr val="tx1"/>
                </a:solidFill>
                <a:effectLst/>
                <a:latin typeface="+mn-lt"/>
                <a:ea typeface="+mn-ea"/>
                <a:cs typeface="+mn-cs"/>
                <a:hlinkClick r:id="rId4"/>
              </a:rPr>
              <a:t>[2]</a:t>
            </a:r>
            <a:r>
              <a:rPr lang="en-US" sz="1200" b="0" i="0" kern="1200" dirty="0" smtClean="0">
                <a:solidFill>
                  <a:schemeClr val="tx1"/>
                </a:solidFill>
                <a:effectLst/>
                <a:latin typeface="+mn-lt"/>
                <a:ea typeface="+mn-ea"/>
                <a:cs typeface="+mn-cs"/>
              </a:rPr>
              <a:t> (2) attached to a miniature </a:t>
            </a:r>
            <a:r>
              <a:rPr lang="en-US" sz="1200" b="0" i="0" u="none" strike="noStrike" kern="1200" dirty="0" smtClean="0">
                <a:solidFill>
                  <a:schemeClr val="tx1"/>
                </a:solidFill>
                <a:effectLst/>
                <a:latin typeface="+mn-lt"/>
                <a:ea typeface="+mn-ea"/>
                <a:cs typeface="+mn-cs"/>
                <a:hlinkClick r:id="rId5" tooltip="Antenna"/>
              </a:rPr>
              <a:t>antennae</a:t>
            </a:r>
            <a:r>
              <a:rPr lang="en-US" sz="1200" b="0" i="0" kern="1200" dirty="0" smtClean="0">
                <a:solidFill>
                  <a:schemeClr val="tx1"/>
                </a:solidFill>
                <a:effectLst/>
                <a:latin typeface="+mn-lt"/>
                <a:ea typeface="+mn-ea"/>
                <a:cs typeface="+mn-cs"/>
              </a:rPr>
              <a:t>,</a:t>
            </a:r>
            <a:r>
              <a:rPr lang="en-US" sz="1200" b="0" i="0" u="none" strike="noStrike" kern="1200" baseline="30000" dirty="0" smtClean="0">
                <a:solidFill>
                  <a:schemeClr val="tx1"/>
                </a:solidFill>
                <a:effectLst/>
                <a:latin typeface="+mn-lt"/>
                <a:ea typeface="+mn-ea"/>
                <a:cs typeface="+mn-cs"/>
                <a:hlinkClick r:id="rId6"/>
              </a:rPr>
              <a:t>[3]</a:t>
            </a:r>
            <a:r>
              <a:rPr lang="en-US" sz="1200" b="0" i="0" kern="1200" dirty="0" smtClean="0">
                <a:solidFill>
                  <a:schemeClr val="tx1"/>
                </a:solidFill>
                <a:effectLst/>
                <a:latin typeface="+mn-lt"/>
                <a:ea typeface="+mn-ea"/>
                <a:cs typeface="+mn-cs"/>
              </a:rPr>
              <a:t> which is capable of transmitting a unique serial number to (3) a mobile or stationary </a:t>
            </a:r>
            <a:r>
              <a:rPr lang="en-US" sz="1200" b="0" i="0" u="none" strike="noStrike" kern="1200" dirty="0" smtClean="0">
                <a:solidFill>
                  <a:schemeClr val="tx1"/>
                </a:solidFill>
                <a:effectLst/>
                <a:latin typeface="+mn-lt"/>
                <a:ea typeface="+mn-ea"/>
                <a:cs typeface="+mn-cs"/>
                <a:hlinkClick r:id="rId7" tooltip="RFID reader"/>
              </a:rPr>
              <a:t>reader</a:t>
            </a:r>
            <a:r>
              <a:rPr lang="en-US" sz="1200" b="0" i="0" u="none" strike="noStrike" kern="1200" baseline="30000" dirty="0" smtClean="0">
                <a:solidFill>
                  <a:schemeClr val="tx1"/>
                </a:solidFill>
                <a:effectLst/>
                <a:latin typeface="+mn-lt"/>
                <a:ea typeface="+mn-ea"/>
                <a:cs typeface="+mn-cs"/>
                <a:hlinkClick r:id="rId8"/>
              </a:rPr>
              <a:t>[4]</a:t>
            </a:r>
            <a:r>
              <a:rPr lang="en-US" sz="1200" b="0" i="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for that the need conducting </a:t>
            </a:r>
            <a:r>
              <a:rPr lang="en-US" sz="1200" kern="1200" dirty="0" err="1" smtClean="0">
                <a:solidFill>
                  <a:schemeClr val="tx1"/>
                </a:solidFill>
                <a:effectLst/>
                <a:latin typeface="+mn-lt"/>
                <a:ea typeface="+mn-ea"/>
                <a:cs typeface="+mn-cs"/>
              </a:rPr>
              <a:t>fibres</a:t>
            </a:r>
            <a:r>
              <a:rPr lang="en-US" sz="1200" kern="1200" dirty="0" smtClean="0">
                <a:solidFill>
                  <a:schemeClr val="tx1"/>
                </a:solidFill>
                <a:effectLst/>
                <a:latin typeface="+mn-lt"/>
                <a:ea typeface="+mn-ea"/>
                <a:cs typeface="+mn-cs"/>
              </a:rPr>
              <a:t> is undeniable,</a:t>
            </a:r>
            <a:r>
              <a:rPr lang="en-US" sz="1200" kern="1200" baseline="0" dirty="0" smtClean="0">
                <a:solidFill>
                  <a:schemeClr val="tx1"/>
                </a:solidFill>
                <a:effectLst/>
                <a:latin typeface="+mn-lt"/>
                <a:ea typeface="+mn-ea"/>
                <a:cs typeface="+mn-cs"/>
              </a:rPr>
              <a:t> either as wiring in electronic textiles, or as a platform for electronic devices built directly on </a:t>
            </a:r>
            <a:r>
              <a:rPr lang="en-US" sz="1200" kern="1200" baseline="0" dirty="0" err="1" smtClean="0">
                <a:solidFill>
                  <a:schemeClr val="tx1"/>
                </a:solidFill>
                <a:effectLst/>
                <a:latin typeface="+mn-lt"/>
                <a:ea typeface="+mn-ea"/>
                <a:cs typeface="+mn-cs"/>
              </a:rPr>
              <a:t>fibres</a:t>
            </a:r>
            <a:r>
              <a:rPr lang="en-US" sz="1200" kern="1200" baseline="0" dirty="0" smtClean="0">
                <a:solidFill>
                  <a:schemeClr val="tx1"/>
                </a:solidFill>
                <a:effectLst/>
                <a:latin typeface="+mn-lt"/>
                <a:ea typeface="+mn-ea"/>
                <a:cs typeface="+mn-cs"/>
              </a:rPr>
              <a:t>.</a:t>
            </a: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use of graphene such type of fibers may be a solution Due to remarkable physical properties of graphene, …</a:t>
            </a:r>
            <a:endParaRPr lang="en-GB" sz="1200" kern="1200" dirty="0" smtClean="0">
              <a:solidFill>
                <a:schemeClr val="tx1"/>
              </a:solidFill>
              <a:effectLst/>
              <a:latin typeface="+mn-lt"/>
              <a:ea typeface="+mn-ea"/>
              <a:cs typeface="+mn-cs"/>
            </a:endParaRPr>
          </a:p>
          <a:p>
            <a:pPr lvl="0"/>
            <a:endParaRPr lang="en-US" dirty="0" smtClean="0"/>
          </a:p>
          <a:p>
            <a:pPr lvl="0"/>
            <a:endParaRPr lang="en-US" sz="1200" b="0" i="0" kern="1200" dirty="0" smtClean="0">
              <a:solidFill>
                <a:schemeClr val="tx1"/>
              </a:solidFill>
              <a:effectLst/>
              <a:latin typeface="+mn-lt"/>
              <a:ea typeface="+mn-ea"/>
              <a:cs typeface="+mn-cs"/>
            </a:endParaRPr>
          </a:p>
          <a:p>
            <a:pPr lvl="0"/>
            <a:endParaRPr lang="en-US" sz="1200" b="0" i="0" kern="1200" dirty="0" smtClean="0">
              <a:solidFill>
                <a:schemeClr val="tx1"/>
              </a:solidFill>
              <a:effectLst/>
              <a:latin typeface="+mn-lt"/>
              <a:ea typeface="+mn-ea"/>
              <a:cs typeface="+mn-cs"/>
            </a:endParaRPr>
          </a:p>
          <a:p>
            <a:pPr lvl="0"/>
            <a:endParaRPr lang="en-US" dirty="0"/>
          </a:p>
        </p:txBody>
      </p:sp>
      <p:sp>
        <p:nvSpPr>
          <p:cNvPr id="4" name="Slide Number Placeholder 3"/>
          <p:cNvSpPr>
            <a:spLocks noGrp="1"/>
          </p:cNvSpPr>
          <p:nvPr>
            <p:ph type="sldNum" sz="quarter" idx="10"/>
          </p:nvPr>
        </p:nvSpPr>
        <p:spPr/>
        <p:txBody>
          <a:bodyPr/>
          <a:lstStyle/>
          <a:p>
            <a:fld id="{860062A1-A723-E14D-9CAB-301BDBA36A2A}" type="slidenum">
              <a:rPr lang="pt-BR" smtClean="0"/>
              <a:pPr/>
              <a:t>4</a:t>
            </a:fld>
            <a:endParaRPr lang="pt-BR"/>
          </a:p>
        </p:txBody>
      </p:sp>
    </p:spTree>
    <p:extLst>
      <p:ext uri="{BB962C8B-B14F-4D97-AF65-F5344CB8AC3E}">
        <p14:creationId xmlns:p14="http://schemas.microsoft.com/office/powerpoint/2010/main" val="8024987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smtClean="0"/>
              <a:t>A </a:t>
            </a:r>
            <a:r>
              <a:rPr lang="pt-PT" dirty="0" err="1" smtClean="0"/>
              <a:t>special</a:t>
            </a:r>
            <a:r>
              <a:rPr lang="pt-PT" dirty="0" smtClean="0"/>
              <a:t> case </a:t>
            </a:r>
            <a:r>
              <a:rPr lang="pt-PT" dirty="0" err="1" smtClean="0"/>
              <a:t>of</a:t>
            </a:r>
            <a:r>
              <a:rPr lang="pt-PT" dirty="0" smtClean="0"/>
              <a:t> a </a:t>
            </a:r>
            <a:r>
              <a:rPr lang="pt-PT" dirty="0" err="1" smtClean="0"/>
              <a:t>carbon</a:t>
            </a:r>
            <a:r>
              <a:rPr lang="pt-PT" dirty="0" smtClean="0"/>
              <a:t> material single </a:t>
            </a:r>
            <a:r>
              <a:rPr lang="pt-PT" dirty="0" err="1" smtClean="0"/>
              <a:t>crystal</a:t>
            </a:r>
            <a:r>
              <a:rPr lang="pt-PT" dirty="0" smtClean="0"/>
              <a:t> </a:t>
            </a:r>
            <a:r>
              <a:rPr lang="pt-PT" dirty="0" err="1" smtClean="0"/>
              <a:t>is</a:t>
            </a:r>
            <a:r>
              <a:rPr lang="pt-PT" dirty="0" smtClean="0"/>
              <a:t> </a:t>
            </a:r>
            <a:r>
              <a:rPr lang="pt-PT" dirty="0" err="1" smtClean="0"/>
              <a:t>graphene</a:t>
            </a:r>
            <a:r>
              <a:rPr lang="pt-PT" dirty="0" smtClean="0"/>
              <a:t>,</a:t>
            </a:r>
            <a:r>
              <a:rPr lang="pt-PT" baseline="0" dirty="0" smtClean="0"/>
              <a:t> </a:t>
            </a:r>
            <a:r>
              <a:rPr lang="pt-PT" baseline="0" dirty="0" err="1" smtClean="0"/>
              <a:t>due</a:t>
            </a:r>
            <a:r>
              <a:rPr lang="pt-PT" baseline="0" dirty="0" smtClean="0"/>
              <a:t> to </a:t>
            </a:r>
            <a:r>
              <a:rPr lang="pt-PT" baseline="0" dirty="0" err="1" smtClean="0"/>
              <a:t>its</a:t>
            </a:r>
            <a:r>
              <a:rPr lang="pt-PT" baseline="0" dirty="0" smtClean="0"/>
              <a:t> </a:t>
            </a:r>
            <a:r>
              <a:rPr lang="pt-PT" baseline="0" dirty="0" err="1" smtClean="0"/>
              <a:t>extraordinary</a:t>
            </a:r>
            <a:r>
              <a:rPr lang="pt-PT" baseline="0" dirty="0" smtClean="0"/>
              <a:t> </a:t>
            </a:r>
            <a:r>
              <a:rPr lang="pt-PT" baseline="0" dirty="0" err="1" smtClean="0"/>
              <a:t>properties</a:t>
            </a:r>
            <a:r>
              <a:rPr lang="pt-PT" baseline="0" dirty="0" smtClean="0"/>
              <a:t>. </a:t>
            </a:r>
            <a:r>
              <a:rPr lang="pt-PT" baseline="0" dirty="0" err="1" smtClean="0"/>
              <a:t>Including</a:t>
            </a:r>
            <a:r>
              <a:rPr lang="pt-PT" baseline="0" dirty="0" smtClean="0"/>
              <a:t> </a:t>
            </a:r>
            <a:r>
              <a:rPr lang="pt-PT" baseline="0" dirty="0" err="1" smtClean="0"/>
              <a:t>high</a:t>
            </a:r>
            <a:r>
              <a:rPr lang="pt-PT" baseline="0" dirty="0" smtClean="0"/>
              <a:t> </a:t>
            </a:r>
            <a:r>
              <a:rPr lang="pt-PT" baseline="0" dirty="0" err="1" smtClean="0"/>
              <a:t>tensile</a:t>
            </a:r>
            <a:r>
              <a:rPr lang="pt-PT" baseline="0" dirty="0" smtClean="0"/>
              <a:t> </a:t>
            </a:r>
            <a:r>
              <a:rPr lang="pt-PT" baseline="0" dirty="0" err="1" smtClean="0"/>
              <a:t>strength</a:t>
            </a:r>
            <a:r>
              <a:rPr lang="pt-PT" baseline="0" dirty="0" smtClean="0"/>
              <a:t> </a:t>
            </a:r>
            <a:r>
              <a:rPr lang="pt-PT" baseline="0" dirty="0" err="1" smtClean="0"/>
              <a:t>and</a:t>
            </a:r>
            <a:r>
              <a:rPr lang="pt-PT" baseline="0" dirty="0" smtClean="0"/>
              <a:t> </a:t>
            </a:r>
            <a:r>
              <a:rPr lang="pt-PT" baseline="0" dirty="0" err="1" smtClean="0"/>
              <a:t>young</a:t>
            </a:r>
            <a:r>
              <a:rPr lang="pt-PT" baseline="0" dirty="0" smtClean="0"/>
              <a:t> </a:t>
            </a:r>
            <a:r>
              <a:rPr lang="pt-PT" baseline="0" dirty="0" err="1" smtClean="0"/>
              <a:t>modulus</a:t>
            </a:r>
            <a:r>
              <a:rPr lang="pt-PT" baseline="0" dirty="0" smtClean="0"/>
              <a:t>, </a:t>
            </a:r>
            <a:r>
              <a:rPr lang="pt-PT" baseline="0" dirty="0" err="1" smtClean="0"/>
              <a:t>the</a:t>
            </a:r>
            <a:r>
              <a:rPr lang="pt-PT" baseline="0" dirty="0" smtClean="0"/>
              <a:t> </a:t>
            </a:r>
            <a:r>
              <a:rPr lang="pt-PT" baseline="0" dirty="0" err="1" smtClean="0"/>
              <a:t>highest</a:t>
            </a:r>
            <a:r>
              <a:rPr lang="pt-PT" baseline="0" dirty="0" smtClean="0"/>
              <a:t> termal </a:t>
            </a:r>
            <a:r>
              <a:rPr lang="pt-PT" baseline="0" dirty="0" err="1" smtClean="0"/>
              <a:t>conductivity</a:t>
            </a:r>
            <a:r>
              <a:rPr lang="pt-PT" baseline="0" dirty="0" smtClean="0"/>
              <a:t> </a:t>
            </a:r>
            <a:r>
              <a:rPr lang="pt-PT" baseline="0" dirty="0" err="1" smtClean="0"/>
              <a:t>and</a:t>
            </a:r>
            <a:r>
              <a:rPr lang="pt-PT" baseline="0" dirty="0" smtClean="0"/>
              <a:t> </a:t>
            </a:r>
            <a:r>
              <a:rPr lang="pt-PT" baseline="0" dirty="0" err="1" smtClean="0"/>
              <a:t>electron</a:t>
            </a:r>
            <a:r>
              <a:rPr lang="pt-PT" baseline="0" dirty="0" smtClean="0"/>
              <a:t> </a:t>
            </a:r>
            <a:r>
              <a:rPr lang="pt-PT" baseline="0" dirty="0" err="1" smtClean="0"/>
              <a:t>mobility</a:t>
            </a:r>
            <a:r>
              <a:rPr lang="pt-PT" baseline="0" dirty="0" smtClean="0"/>
              <a:t> </a:t>
            </a:r>
            <a:r>
              <a:rPr lang="pt-PT" baseline="0" dirty="0" err="1" smtClean="0"/>
              <a:t>allied</a:t>
            </a:r>
            <a:r>
              <a:rPr lang="pt-PT" baseline="0" dirty="0" smtClean="0"/>
              <a:t> to </a:t>
            </a:r>
            <a:r>
              <a:rPr lang="pt-PT" baseline="0" dirty="0" err="1" smtClean="0"/>
              <a:t>transparency</a:t>
            </a:r>
            <a:r>
              <a:rPr lang="pt-PT" baseline="0" dirty="0" smtClean="0"/>
              <a:t>. </a:t>
            </a:r>
            <a:r>
              <a:rPr lang="pt-PT" baseline="0" dirty="0" err="1" smtClean="0"/>
              <a:t>All</a:t>
            </a:r>
            <a:r>
              <a:rPr lang="pt-PT" baseline="0" dirty="0" smtClean="0"/>
              <a:t> </a:t>
            </a:r>
            <a:r>
              <a:rPr lang="pt-PT" baseline="0" dirty="0" err="1" smtClean="0"/>
              <a:t>these</a:t>
            </a:r>
            <a:r>
              <a:rPr lang="pt-PT" baseline="0" dirty="0" smtClean="0"/>
              <a:t> </a:t>
            </a:r>
            <a:r>
              <a:rPr lang="pt-PT" baseline="0" dirty="0" err="1" smtClean="0"/>
              <a:t>qualities</a:t>
            </a:r>
            <a:r>
              <a:rPr lang="pt-PT" baseline="0" dirty="0" smtClean="0"/>
              <a:t> </a:t>
            </a:r>
            <a:r>
              <a:rPr lang="pt-PT" baseline="0" dirty="0" err="1" smtClean="0"/>
              <a:t>have</a:t>
            </a:r>
            <a:r>
              <a:rPr lang="pt-PT" baseline="0" dirty="0" smtClean="0"/>
              <a:t> </a:t>
            </a:r>
            <a:r>
              <a:rPr lang="pt-PT" baseline="0" dirty="0" err="1" smtClean="0"/>
              <a:t>attracted</a:t>
            </a:r>
            <a:r>
              <a:rPr lang="pt-PT" baseline="0" dirty="0" smtClean="0"/>
              <a:t> </a:t>
            </a:r>
            <a:r>
              <a:rPr lang="pt-PT" baseline="0" dirty="0" err="1" smtClean="0"/>
              <a:t>much</a:t>
            </a:r>
            <a:r>
              <a:rPr lang="pt-PT" baseline="0" dirty="0" smtClean="0"/>
              <a:t> </a:t>
            </a:r>
            <a:r>
              <a:rPr lang="pt-PT" baseline="0" dirty="0" err="1" smtClean="0"/>
              <a:t>attentio</a:t>
            </a:r>
            <a:r>
              <a:rPr lang="pt-PT" baseline="0" dirty="0" smtClean="0"/>
              <a:t> </a:t>
            </a:r>
            <a:r>
              <a:rPr lang="pt-PT" baseline="0" dirty="0" err="1" smtClean="0"/>
              <a:t>towards</a:t>
            </a:r>
            <a:r>
              <a:rPr lang="pt-PT" baseline="0" dirty="0" smtClean="0"/>
              <a:t> </a:t>
            </a:r>
            <a:r>
              <a:rPr lang="pt-PT" baseline="0" dirty="0" err="1" smtClean="0"/>
              <a:t>graphene</a:t>
            </a:r>
            <a:r>
              <a:rPr lang="pt-PT" baseline="0" dirty="0" smtClean="0"/>
              <a:t>.</a:t>
            </a:r>
            <a:endParaRPr lang="pt-PT" dirty="0"/>
          </a:p>
        </p:txBody>
      </p:sp>
      <p:sp>
        <p:nvSpPr>
          <p:cNvPr id="4" name="Marcador de Posição do Número do Diapositivo 3"/>
          <p:cNvSpPr>
            <a:spLocks noGrp="1"/>
          </p:cNvSpPr>
          <p:nvPr>
            <p:ph type="sldNum" sz="quarter" idx="10"/>
          </p:nvPr>
        </p:nvSpPr>
        <p:spPr/>
        <p:txBody>
          <a:bodyPr/>
          <a:lstStyle/>
          <a:p>
            <a:fld id="{4A3A08CD-7B1C-B44F-9028-985E42C79115}" type="slidenum">
              <a:rPr lang="pt-PT" smtClean="0"/>
              <a:pPr/>
              <a:t>5</a:t>
            </a:fld>
            <a:endParaRPr lang="pt-PT"/>
          </a:p>
        </p:txBody>
      </p:sp>
    </p:spTree>
    <p:extLst>
      <p:ext uri="{BB962C8B-B14F-4D97-AF65-F5344CB8AC3E}">
        <p14:creationId xmlns:p14="http://schemas.microsoft.com/office/powerpoint/2010/main" val="3796153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Here’s a schematics of the </a:t>
            </a:r>
            <a:r>
              <a:rPr lang="en-US" sz="1200" kern="1200" dirty="0" err="1" smtClean="0">
                <a:solidFill>
                  <a:schemeClr val="tx1"/>
                </a:solidFill>
                <a:effectLst/>
                <a:latin typeface="+mn-lt"/>
                <a:ea typeface="+mn-ea"/>
                <a:cs typeface="+mn-cs"/>
              </a:rPr>
              <a:t>ghaphene</a:t>
            </a:r>
            <a:r>
              <a:rPr lang="en-US" sz="1200" kern="1200" dirty="0" smtClean="0">
                <a:solidFill>
                  <a:schemeClr val="tx1"/>
                </a:solidFill>
                <a:effectLst/>
                <a:latin typeface="+mn-lt"/>
                <a:ea typeface="+mn-ea"/>
                <a:cs typeface="+mn-cs"/>
              </a:rPr>
              <a:t> method we used. It starts with the CVD growth of monolayer graphene in copper foil, with methane as the carbon source. The conditions have been </a:t>
            </a:r>
            <a:r>
              <a:rPr lang="en-US" sz="1200" kern="1200" dirty="0" err="1" smtClean="0">
                <a:solidFill>
                  <a:schemeClr val="tx1"/>
                </a:solidFill>
                <a:effectLst/>
                <a:latin typeface="+mn-lt"/>
                <a:ea typeface="+mn-ea"/>
                <a:cs typeface="+mn-cs"/>
              </a:rPr>
              <a:t>optimised</a:t>
            </a:r>
            <a:r>
              <a:rPr lang="en-US" sz="1200" kern="1200" dirty="0" smtClean="0">
                <a:solidFill>
                  <a:schemeClr val="tx1"/>
                </a:solidFill>
                <a:effectLst/>
                <a:latin typeface="+mn-lt"/>
                <a:ea typeface="+mn-ea"/>
                <a:cs typeface="+mn-cs"/>
              </a:rPr>
              <a:t> for the production of a continuous, low-defect graphene monolayer. </a:t>
            </a:r>
            <a:r>
              <a:rPr lang="en-US" sz="1200" kern="1200" dirty="0" err="1" smtClean="0">
                <a:solidFill>
                  <a:schemeClr val="tx1"/>
                </a:solidFill>
                <a:effectLst/>
                <a:latin typeface="+mn-lt"/>
                <a:ea typeface="+mn-ea"/>
                <a:cs typeface="+mn-cs"/>
              </a:rPr>
              <a:t>Polymethylmetacrylate</a:t>
            </a:r>
            <a:r>
              <a:rPr lang="en-US" sz="1200" kern="1200" dirty="0" smtClean="0">
                <a:solidFill>
                  <a:schemeClr val="tx1"/>
                </a:solidFill>
                <a:effectLst/>
                <a:latin typeface="+mn-lt"/>
                <a:ea typeface="+mn-ea"/>
                <a:cs typeface="+mn-cs"/>
              </a:rPr>
              <a:t> was coated to support the graphene during the transfer. </a:t>
            </a:r>
          </a:p>
          <a:p>
            <a:pPr lvl="0"/>
            <a:endParaRPr lang="pt-PT"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copper was wet-etched in an aqueous ammonium persulfate and graphene was transferred to the </a:t>
            </a:r>
            <a:r>
              <a:rPr lang="en-US" sz="1200" kern="1200" dirty="0" err="1" smtClean="0">
                <a:solidFill>
                  <a:schemeClr val="tx1"/>
                </a:solidFill>
                <a:effectLst/>
                <a:latin typeface="+mn-lt"/>
                <a:ea typeface="+mn-ea"/>
                <a:cs typeface="+mn-cs"/>
              </a:rPr>
              <a:t>fibres</a:t>
            </a:r>
            <a:r>
              <a:rPr lang="en-US" sz="1200" kern="1200" dirty="0" smtClean="0">
                <a:solidFill>
                  <a:schemeClr val="tx1"/>
                </a:solidFill>
                <a:effectLst/>
                <a:latin typeface="+mn-lt"/>
                <a:ea typeface="+mn-ea"/>
                <a:cs typeface="+mn-cs"/>
              </a:rPr>
              <a:t> and Finally the PMMA residue is removed with warm acetone,</a:t>
            </a:r>
            <a:r>
              <a:rPr lang="en-US" sz="1200" kern="1200" baseline="0" dirty="0" smtClean="0">
                <a:solidFill>
                  <a:schemeClr val="tx1"/>
                </a:solidFill>
                <a:effectLst/>
                <a:latin typeface="+mn-lt"/>
                <a:ea typeface="+mn-ea"/>
                <a:cs typeface="+mn-cs"/>
              </a:rPr>
              <a:t> leaving the graphene on the surface of the </a:t>
            </a:r>
            <a:r>
              <a:rPr lang="en-US" sz="1200" kern="1200" baseline="0" dirty="0" err="1" smtClean="0">
                <a:solidFill>
                  <a:schemeClr val="tx1"/>
                </a:solidFill>
                <a:effectLst/>
                <a:latin typeface="+mn-lt"/>
                <a:ea typeface="+mn-ea"/>
                <a:cs typeface="+mn-cs"/>
              </a:rPr>
              <a:t>fibres</a:t>
            </a:r>
            <a:r>
              <a:rPr lang="en-US" sz="1200" kern="1200" baseline="0" dirty="0" smtClean="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An alternative method, much simpler, was also tested that was coating textiles with a</a:t>
            </a:r>
            <a:r>
              <a:rPr lang="en-GB" sz="1200" kern="1200" baseline="0" dirty="0" smtClean="0">
                <a:solidFill>
                  <a:schemeClr val="tx1"/>
                </a:solidFill>
                <a:effectLst/>
                <a:latin typeface="+mn-lt"/>
                <a:ea typeface="+mn-ea"/>
                <a:cs typeface="+mn-cs"/>
              </a:rPr>
              <a:t> graphene solution. This was obtained by </a:t>
            </a:r>
            <a:r>
              <a:rPr lang="en-GB" sz="1200" kern="1200" baseline="0" dirty="0" err="1" smtClean="0">
                <a:solidFill>
                  <a:schemeClr val="tx1"/>
                </a:solidFill>
                <a:effectLst/>
                <a:latin typeface="+mn-lt"/>
                <a:ea typeface="+mn-ea"/>
                <a:cs typeface="+mn-cs"/>
              </a:rPr>
              <a:t>ultrasonication</a:t>
            </a:r>
            <a:r>
              <a:rPr lang="en-GB" sz="1200" kern="1200" baseline="0" dirty="0" smtClean="0">
                <a:solidFill>
                  <a:schemeClr val="tx1"/>
                </a:solidFill>
                <a:effectLst/>
                <a:latin typeface="+mn-lt"/>
                <a:ea typeface="+mn-ea"/>
                <a:cs typeface="+mn-cs"/>
              </a:rPr>
              <a:t> of graphite in an ethanol/water solution, which was used to coat the fibres by drop cast. </a:t>
            </a: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pt-PT" dirty="0"/>
          </a:p>
        </p:txBody>
      </p:sp>
      <p:sp>
        <p:nvSpPr>
          <p:cNvPr id="4" name="Marcador de Posição do Número do Diapositivo 3"/>
          <p:cNvSpPr>
            <a:spLocks noGrp="1"/>
          </p:cNvSpPr>
          <p:nvPr>
            <p:ph type="sldNum" sz="quarter" idx="10"/>
          </p:nvPr>
        </p:nvSpPr>
        <p:spPr/>
        <p:txBody>
          <a:bodyPr/>
          <a:lstStyle/>
          <a:p>
            <a:fld id="{4A3A08CD-7B1C-B44F-9028-985E42C79115}" type="slidenum">
              <a:rPr lang="pt-PT" smtClean="0"/>
              <a:pPr/>
              <a:t>6</a:t>
            </a:fld>
            <a:endParaRPr lang="pt-PT"/>
          </a:p>
        </p:txBody>
      </p:sp>
    </p:spTree>
    <p:extLst>
      <p:ext uri="{BB962C8B-B14F-4D97-AF65-F5344CB8AC3E}">
        <p14:creationId xmlns:p14="http://schemas.microsoft.com/office/powerpoint/2010/main" val="17957423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We know that the </a:t>
            </a:r>
            <a:r>
              <a:rPr lang="en-US" sz="1200" kern="1200" dirty="0" err="1" smtClean="0">
                <a:solidFill>
                  <a:schemeClr val="tx1"/>
                </a:solidFill>
                <a:effectLst/>
                <a:latin typeface="+mn-lt"/>
                <a:ea typeface="+mn-ea"/>
                <a:cs typeface="+mn-cs"/>
              </a:rPr>
              <a:t>fibres</a:t>
            </a:r>
            <a:r>
              <a:rPr lang="en-US" sz="1200" kern="1200" dirty="0" smtClean="0">
                <a:solidFill>
                  <a:schemeClr val="tx1"/>
                </a:solidFill>
                <a:effectLst/>
                <a:latin typeface="+mn-lt"/>
                <a:ea typeface="+mn-ea"/>
                <a:cs typeface="+mn-cs"/>
              </a:rPr>
              <a:t> have graphene, they are transparent, but are they conductive? And indeed they are. </a:t>
            </a:r>
            <a:r>
              <a:rPr lang="en-GB" dirty="0" smtClean="0"/>
              <a:t>We measure the</a:t>
            </a:r>
            <a:r>
              <a:rPr lang="en-GB" baseline="0" dirty="0" smtClean="0"/>
              <a:t> 2-probe resistance using graphite only to define the channel area and normalise the resistance. and we found sheet resistance values of the order of the </a:t>
            </a:r>
            <a:r>
              <a:rPr lang="en-GB" baseline="0" dirty="0" err="1" smtClean="0"/>
              <a:t>kiloOhm</a:t>
            </a:r>
            <a:r>
              <a:rPr lang="en-GB" baseline="0" dirty="0" smtClean="0"/>
              <a:t> per square for all fibres, which is the same value of the very same monolayer graphene transferred onto silicon substrates.</a:t>
            </a:r>
            <a:endParaRPr lang="en-GB" dirty="0" smtClean="0"/>
          </a:p>
          <a:p>
            <a:pPr lvl="0"/>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We performed the same type of measurements with increasing bending, and only</a:t>
            </a:r>
            <a:r>
              <a:rPr lang="en-GB" baseline="0" dirty="0" smtClean="0"/>
              <a:t> observed a slight increase in sheet resistance with fibre failure in some cases, particularly with the more fragile fibre, </a:t>
            </a:r>
            <a:endParaRPr lang="en-GB" sz="1200" kern="1200" dirty="0" smtClean="0">
              <a:solidFill>
                <a:schemeClr val="tx1"/>
              </a:solidFill>
              <a:effectLst/>
              <a:latin typeface="+mn-lt"/>
              <a:ea typeface="+mn-ea"/>
              <a:cs typeface="+mn-cs"/>
            </a:endParaRPr>
          </a:p>
          <a:p>
            <a:endParaRPr lang="pt-PT" dirty="0"/>
          </a:p>
        </p:txBody>
      </p:sp>
      <p:sp>
        <p:nvSpPr>
          <p:cNvPr id="4" name="Marcador de Posição do Número do Diapositivo 3"/>
          <p:cNvSpPr>
            <a:spLocks noGrp="1"/>
          </p:cNvSpPr>
          <p:nvPr>
            <p:ph type="sldNum" sz="quarter" idx="10"/>
          </p:nvPr>
        </p:nvSpPr>
        <p:spPr/>
        <p:txBody>
          <a:bodyPr/>
          <a:lstStyle/>
          <a:p>
            <a:fld id="{4A3A08CD-7B1C-B44F-9028-985E42C79115}" type="slidenum">
              <a:rPr lang="pt-PT" smtClean="0"/>
              <a:pPr/>
              <a:t>7</a:t>
            </a:fld>
            <a:endParaRPr lang="pt-PT"/>
          </a:p>
        </p:txBody>
      </p:sp>
    </p:spTree>
    <p:extLst>
      <p:ext uri="{BB962C8B-B14F-4D97-AF65-F5344CB8AC3E}">
        <p14:creationId xmlns:p14="http://schemas.microsoft.com/office/powerpoint/2010/main" val="1376059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In case of some dopants, such as Nitric acid</a:t>
            </a:r>
            <a:r>
              <a:rPr lang="en-US" sz="1200" kern="1200" baseline="0" dirty="0" smtClean="0">
                <a:solidFill>
                  <a:schemeClr val="tx1"/>
                </a:solidFill>
                <a:effectLst/>
                <a:latin typeface="+mn-lt"/>
                <a:ea typeface="+mn-ea"/>
                <a:cs typeface="+mn-cs"/>
              </a:rPr>
              <a:t> or hydrogen peroxide, This increase of conductivity is directly related with exposure to the acid, and dopant amount. However, after 3 h of exposure, the fabric starts degrading. Still, up to that time, the fabric properties remain unchanged, and the dopant is only adsorb to the surface. </a:t>
            </a:r>
            <a:r>
              <a:rPr lang="en-US" sz="1200" kern="1200" baseline="0" dirty="0" err="1" smtClean="0">
                <a:solidFill>
                  <a:schemeClr val="tx1"/>
                </a:solidFill>
                <a:effectLst/>
                <a:latin typeface="+mn-lt"/>
                <a:ea typeface="+mn-ea"/>
                <a:cs typeface="+mn-cs"/>
              </a:rPr>
              <a:t>Whashing</a:t>
            </a:r>
            <a:r>
              <a:rPr lang="en-US" sz="1200" kern="1200" baseline="0" dirty="0" smtClean="0">
                <a:solidFill>
                  <a:schemeClr val="tx1"/>
                </a:solidFill>
                <a:effectLst/>
                <a:latin typeface="+mn-lt"/>
                <a:ea typeface="+mn-ea"/>
                <a:cs typeface="+mn-cs"/>
              </a:rPr>
              <a:t> up the textile with water leads to original resistance values, opening up the possibility of building a gas sensor </a:t>
            </a:r>
            <a:r>
              <a:rPr lang="en-US" sz="1200" kern="1200" baseline="0" dirty="0" err="1" smtClean="0">
                <a:solidFill>
                  <a:schemeClr val="tx1"/>
                </a:solidFill>
                <a:effectLst/>
                <a:latin typeface="+mn-lt"/>
                <a:ea typeface="+mn-ea"/>
                <a:cs typeface="+mn-cs"/>
              </a:rPr>
              <a:t>embebed</a:t>
            </a:r>
            <a:r>
              <a:rPr lang="en-US" sz="1200" kern="1200" baseline="0" dirty="0" smtClean="0">
                <a:solidFill>
                  <a:schemeClr val="tx1"/>
                </a:solidFill>
                <a:effectLst/>
                <a:latin typeface="+mn-lt"/>
                <a:ea typeface="+mn-ea"/>
                <a:cs typeface="+mn-cs"/>
              </a:rPr>
              <a:t> in cloths. So a</a:t>
            </a:r>
            <a:r>
              <a:rPr lang="en-US" sz="1200" kern="1200" dirty="0" smtClean="0">
                <a:solidFill>
                  <a:schemeClr val="tx1"/>
                </a:solidFill>
                <a:effectLst/>
                <a:latin typeface="+mn-lt"/>
                <a:ea typeface="+mn-ea"/>
                <a:cs typeface="+mn-cs"/>
              </a:rPr>
              <a:t>chieving</a:t>
            </a:r>
            <a:r>
              <a:rPr lang="en-US" sz="1200" kern="1200" baseline="0" dirty="0" smtClean="0">
                <a:solidFill>
                  <a:schemeClr val="tx1"/>
                </a:solidFill>
                <a:effectLst/>
                <a:latin typeface="+mn-lt"/>
                <a:ea typeface="+mn-ea"/>
                <a:cs typeface="+mn-cs"/>
              </a:rPr>
              <a:t> a completely embedded graphene </a:t>
            </a:r>
            <a:r>
              <a:rPr lang="en-US" sz="1200" kern="1200" baseline="0" dirty="0" err="1" smtClean="0">
                <a:solidFill>
                  <a:schemeClr val="tx1"/>
                </a:solidFill>
                <a:effectLst/>
                <a:latin typeface="+mn-lt"/>
                <a:ea typeface="+mn-ea"/>
                <a:cs typeface="+mn-cs"/>
              </a:rPr>
              <a:t>eletrodes</a:t>
            </a:r>
            <a:r>
              <a:rPr lang="en-US" sz="1200" kern="1200" baseline="0" dirty="0" smtClean="0">
                <a:solidFill>
                  <a:schemeClr val="tx1"/>
                </a:solidFill>
                <a:effectLst/>
                <a:latin typeface="+mn-lt"/>
                <a:ea typeface="+mn-ea"/>
                <a:cs typeface="+mn-cs"/>
              </a:rPr>
              <a:t> on textiles enables a large range of electronic applications, and just by itself, it can incorporate additional features to the fabric, as a </a:t>
            </a:r>
            <a:r>
              <a:rPr lang="en-US" sz="1200" kern="1200" baseline="0" dirty="0" err="1" smtClean="0">
                <a:solidFill>
                  <a:schemeClr val="tx1"/>
                </a:solidFill>
                <a:effectLst/>
                <a:latin typeface="+mn-lt"/>
                <a:ea typeface="+mn-ea"/>
                <a:cs typeface="+mn-cs"/>
              </a:rPr>
              <a:t>chemresistor</a:t>
            </a:r>
            <a:endParaRPr lang="en-US" sz="1200" kern="1200" baseline="0" dirty="0" smtClean="0">
              <a:solidFill>
                <a:schemeClr val="tx1"/>
              </a:solidFill>
              <a:effectLst/>
              <a:latin typeface="+mn-lt"/>
              <a:ea typeface="+mn-ea"/>
              <a:cs typeface="+mn-cs"/>
            </a:endParaRPr>
          </a:p>
          <a:p>
            <a:pPr lvl="0"/>
            <a:endParaRPr lang="en-GB" sz="1200" kern="1200" dirty="0" smtClean="0">
              <a:solidFill>
                <a:schemeClr val="tx1"/>
              </a:solidFill>
              <a:effectLst/>
              <a:latin typeface="+mn-lt"/>
              <a:ea typeface="+mn-ea"/>
              <a:cs typeface="+mn-cs"/>
            </a:endParaRPr>
          </a:p>
          <a:p>
            <a:endParaRPr lang="pt-PT" dirty="0"/>
          </a:p>
        </p:txBody>
      </p:sp>
      <p:sp>
        <p:nvSpPr>
          <p:cNvPr id="4" name="Marcador de Posição do Número do Diapositivo 3"/>
          <p:cNvSpPr>
            <a:spLocks noGrp="1"/>
          </p:cNvSpPr>
          <p:nvPr>
            <p:ph type="sldNum" sz="quarter" idx="10"/>
          </p:nvPr>
        </p:nvSpPr>
        <p:spPr/>
        <p:txBody>
          <a:bodyPr/>
          <a:lstStyle/>
          <a:p>
            <a:fld id="{4A3A08CD-7B1C-B44F-9028-985E42C79115}" type="slidenum">
              <a:rPr lang="pt-PT" smtClean="0"/>
              <a:pPr/>
              <a:t>8</a:t>
            </a:fld>
            <a:endParaRPr lang="pt-PT"/>
          </a:p>
        </p:txBody>
      </p:sp>
    </p:spTree>
    <p:extLst>
      <p:ext uri="{BB962C8B-B14F-4D97-AF65-F5344CB8AC3E}">
        <p14:creationId xmlns:p14="http://schemas.microsoft.com/office/powerpoint/2010/main" val="2205899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Although</a:t>
            </a:r>
            <a:r>
              <a:rPr lang="en-US" sz="1200" kern="1200" baseline="0" dirty="0" smtClean="0">
                <a:solidFill>
                  <a:schemeClr val="tx1"/>
                </a:solidFill>
                <a:effectLst/>
                <a:latin typeface="+mn-lt"/>
                <a:ea typeface="+mn-ea"/>
                <a:cs typeface="+mn-cs"/>
              </a:rPr>
              <a:t> textile applications are not just about clothes, an obvious application is </a:t>
            </a:r>
            <a:r>
              <a:rPr lang="en-US" sz="1200" kern="1200" dirty="0" smtClean="0">
                <a:solidFill>
                  <a:schemeClr val="tx1"/>
                </a:solidFill>
                <a:effectLst/>
                <a:latin typeface="+mn-lt"/>
                <a:ea typeface="+mn-ea"/>
                <a:cs typeface="+mn-cs"/>
              </a:rPr>
              <a:t>outfits, which are in contact with our skin. So to understand</a:t>
            </a:r>
            <a:r>
              <a:rPr lang="en-US" sz="1200" kern="1200" baseline="0" dirty="0" smtClean="0">
                <a:solidFill>
                  <a:schemeClr val="tx1"/>
                </a:solidFill>
                <a:effectLst/>
                <a:latin typeface="+mn-lt"/>
                <a:ea typeface="+mn-ea"/>
                <a:cs typeface="+mn-cs"/>
              </a:rPr>
              <a:t> the effect of graphene coated textiles in contact with human skin, we tested graphene coated textiles, and graphene with dopant agents using E. Coli and S. </a:t>
            </a:r>
            <a:r>
              <a:rPr lang="en-US" sz="1200" kern="1200" baseline="0" dirty="0" err="1" smtClean="0">
                <a:solidFill>
                  <a:schemeClr val="tx1"/>
                </a:solidFill>
                <a:effectLst/>
                <a:latin typeface="+mn-lt"/>
                <a:ea typeface="+mn-ea"/>
                <a:cs typeface="+mn-cs"/>
              </a:rPr>
              <a:t>Aureaus</a:t>
            </a:r>
            <a:r>
              <a:rPr lang="en-US" sz="1200" kern="1200" baseline="0" dirty="0" smtClean="0">
                <a:solidFill>
                  <a:schemeClr val="tx1"/>
                </a:solidFill>
                <a:effectLst/>
                <a:latin typeface="+mn-lt"/>
                <a:ea typeface="+mn-ea"/>
                <a:cs typeface="+mn-cs"/>
              </a:rPr>
              <a:t> as testing bacteria, as Gram-positive and Gram-negative models. What we observed is mainly two type of interactions: in graphene, graphene doped with hydrogen peroxide and doped with nitric acid, the cells are damaged, </a:t>
            </a:r>
            <a:r>
              <a:rPr lang="en-US" sz="1200" kern="1200" baseline="0" dirty="0" err="1" smtClean="0">
                <a:solidFill>
                  <a:schemeClr val="tx1"/>
                </a:solidFill>
                <a:effectLst/>
                <a:latin typeface="+mn-lt"/>
                <a:ea typeface="+mn-ea"/>
                <a:cs typeface="+mn-cs"/>
              </a:rPr>
              <a:t>demonstring</a:t>
            </a:r>
            <a:r>
              <a:rPr lang="en-US" sz="1200" kern="1200" baseline="0" dirty="0" smtClean="0">
                <a:solidFill>
                  <a:schemeClr val="tx1"/>
                </a:solidFill>
                <a:effectLst/>
                <a:latin typeface="+mn-lt"/>
                <a:ea typeface="+mn-ea"/>
                <a:cs typeface="+mn-cs"/>
              </a:rPr>
              <a:t> a </a:t>
            </a:r>
            <a:r>
              <a:rPr lang="en-US" sz="1200" kern="1200" baseline="0" dirty="0" err="1" smtClean="0">
                <a:solidFill>
                  <a:schemeClr val="tx1"/>
                </a:solidFill>
                <a:effectLst/>
                <a:latin typeface="+mn-lt"/>
                <a:ea typeface="+mn-ea"/>
                <a:cs typeface="+mn-cs"/>
              </a:rPr>
              <a:t>bacteriocidal</a:t>
            </a:r>
            <a:r>
              <a:rPr lang="en-US" sz="1200" kern="1200" baseline="0" dirty="0" smtClean="0">
                <a:solidFill>
                  <a:schemeClr val="tx1"/>
                </a:solidFill>
                <a:effectLst/>
                <a:latin typeface="+mn-lt"/>
                <a:ea typeface="+mn-ea"/>
                <a:cs typeface="+mn-cs"/>
              </a:rPr>
              <a:t> behavior. Whereas when graphene is doped with </a:t>
            </a:r>
            <a:r>
              <a:rPr lang="en-US" sz="1200" kern="1200" baseline="0" dirty="0" err="1" smtClean="0">
                <a:solidFill>
                  <a:schemeClr val="tx1"/>
                </a:solidFill>
                <a:effectLst/>
                <a:latin typeface="+mn-lt"/>
                <a:ea typeface="+mn-ea"/>
                <a:cs typeface="+mn-cs"/>
              </a:rPr>
              <a:t>CsF</a:t>
            </a:r>
            <a:r>
              <a:rPr lang="en-US" sz="1200" kern="1200" baseline="0" dirty="0" smtClean="0">
                <a:solidFill>
                  <a:schemeClr val="tx1"/>
                </a:solidFill>
                <a:effectLst/>
                <a:latin typeface="+mn-lt"/>
                <a:ea typeface="+mn-ea"/>
                <a:cs typeface="+mn-cs"/>
              </a:rPr>
              <a:t> or Cs2CO3, there is an </a:t>
            </a:r>
            <a:r>
              <a:rPr lang="en-US" sz="1200" kern="1200" dirty="0" smtClean="0">
                <a:solidFill>
                  <a:schemeClr val="tx1"/>
                </a:solidFill>
                <a:effectLst/>
                <a:latin typeface="+mn-lt"/>
                <a:ea typeface="+mn-ea"/>
                <a:cs typeface="+mn-cs"/>
              </a:rPr>
              <a:t>inert reactivity, and a perfect unaffected rod-shape morphology pf the cell.</a:t>
            </a:r>
            <a:endParaRPr lang="en-US" sz="1200" kern="1200" baseline="0" dirty="0" smtClean="0">
              <a:solidFill>
                <a:schemeClr val="tx1"/>
              </a:solidFill>
              <a:effectLst/>
              <a:latin typeface="+mn-lt"/>
              <a:ea typeface="+mn-ea"/>
              <a:cs typeface="+mn-cs"/>
            </a:endParaRPr>
          </a:p>
          <a:p>
            <a:pPr lvl="0"/>
            <a:endParaRPr lang="en-GB" sz="1200" kern="1200" dirty="0" smtClean="0">
              <a:solidFill>
                <a:schemeClr val="tx1"/>
              </a:solidFill>
              <a:effectLst/>
              <a:latin typeface="+mn-lt"/>
              <a:ea typeface="+mn-ea"/>
              <a:cs typeface="+mn-cs"/>
            </a:endParaRPr>
          </a:p>
          <a:p>
            <a:endParaRPr lang="pt-PT" dirty="0"/>
          </a:p>
        </p:txBody>
      </p:sp>
      <p:sp>
        <p:nvSpPr>
          <p:cNvPr id="4" name="Marcador de Posição do Número do Diapositivo 3"/>
          <p:cNvSpPr>
            <a:spLocks noGrp="1"/>
          </p:cNvSpPr>
          <p:nvPr>
            <p:ph type="sldNum" sz="quarter" idx="10"/>
          </p:nvPr>
        </p:nvSpPr>
        <p:spPr/>
        <p:txBody>
          <a:bodyPr/>
          <a:lstStyle/>
          <a:p>
            <a:fld id="{4A3A08CD-7B1C-B44F-9028-985E42C79115}" type="slidenum">
              <a:rPr lang="pt-PT" smtClean="0"/>
              <a:pPr/>
              <a:t>9</a:t>
            </a:fld>
            <a:endParaRPr lang="pt-PT"/>
          </a:p>
        </p:txBody>
      </p:sp>
    </p:spTree>
    <p:extLst>
      <p:ext uri="{BB962C8B-B14F-4D97-AF65-F5344CB8AC3E}">
        <p14:creationId xmlns:p14="http://schemas.microsoft.com/office/powerpoint/2010/main" val="22886148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pt-PT"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t-PT"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E5B90FFC-8EE2-A240-8441-CFE4BDACB0EC}" type="datetimeFigureOut">
              <a:rPr lang="pt-PT" smtClean="0"/>
              <a:pPr/>
              <a:t>04-07-2017</a:t>
            </a:fld>
            <a:endParaRPr lang="pt-PT"/>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pt-PT"/>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F5564BA-76C3-684D-AA6F-F611F7AF4B49}" type="slidenum">
              <a:rPr lang="pt-PT" smtClean="0"/>
              <a:pPr/>
              <a:t>‹nº›</a:t>
            </a:fld>
            <a:endParaRPr lang="pt-PT"/>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pt-PT"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
        <p:nvSpPr>
          <p:cNvPr id="4" name="Date Placeholder 3"/>
          <p:cNvSpPr>
            <a:spLocks noGrp="1"/>
          </p:cNvSpPr>
          <p:nvPr>
            <p:ph type="dt" sz="half" idx="10"/>
          </p:nvPr>
        </p:nvSpPr>
        <p:spPr/>
        <p:txBody>
          <a:bodyPr/>
          <a:lstStyle/>
          <a:p>
            <a:fld id="{E5B90FFC-8EE2-A240-8441-CFE4BDACB0EC}" type="datetimeFigureOut">
              <a:rPr lang="pt-PT" smtClean="0"/>
              <a:pPr/>
              <a:t>04-07-2017</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FF5564BA-76C3-684D-AA6F-F611F7AF4B49}" type="slidenum">
              <a:rPr lang="pt-PT" smtClean="0"/>
              <a:pPr/>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pt-PT"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E5B90FFC-8EE2-A240-8441-CFE4BDACB0EC}" type="datetimeFigureOut">
              <a:rPr lang="pt-PT" smtClean="0"/>
              <a:pPr/>
              <a:t>04-07-2017</a:t>
            </a:fld>
            <a:endParaRPr lang="pt-PT"/>
          </a:p>
        </p:txBody>
      </p:sp>
      <p:sp>
        <p:nvSpPr>
          <p:cNvPr id="5" name="Footer Placeholder 4"/>
          <p:cNvSpPr>
            <a:spLocks noGrp="1"/>
          </p:cNvSpPr>
          <p:nvPr>
            <p:ph type="ftr" sz="quarter" idx="11"/>
          </p:nvPr>
        </p:nvSpPr>
        <p:spPr>
          <a:xfrm>
            <a:off x="457201" y="6248207"/>
            <a:ext cx="5573483" cy="365125"/>
          </a:xfrm>
        </p:spPr>
        <p:txBody>
          <a:bodyPr/>
          <a:lstStyle/>
          <a:p>
            <a:endParaRPr lang="pt-PT"/>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FF5564BA-76C3-684D-AA6F-F611F7AF4B49}" type="slidenum">
              <a:rPr lang="pt-PT" smtClean="0"/>
              <a:pPr/>
              <a:t>‹nº›</a:t>
            </a:fld>
            <a:endParaRPr lang="pt-PT"/>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4488" y="369888"/>
            <a:ext cx="8455025" cy="549275"/>
          </a:xfrm>
        </p:spPr>
        <p:txBody>
          <a:bodyPr/>
          <a:lstStyle/>
          <a:p>
            <a:r>
              <a:rPr lang="pt-PT" smtClean="0"/>
              <a:t>Click to edit Master title style</a:t>
            </a:r>
            <a:endParaRPr lang="pt-PT"/>
          </a:p>
        </p:txBody>
      </p:sp>
      <p:sp>
        <p:nvSpPr>
          <p:cNvPr id="3" name="Text Placeholder 2"/>
          <p:cNvSpPr>
            <a:spLocks noGrp="1"/>
          </p:cNvSpPr>
          <p:nvPr>
            <p:ph type="body" sz="half" idx="1"/>
          </p:nvPr>
        </p:nvSpPr>
        <p:spPr>
          <a:xfrm>
            <a:off x="344488" y="1554163"/>
            <a:ext cx="4151312" cy="4276725"/>
          </a:xfrm>
        </p:spPr>
        <p:txBody>
          <a:body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pt-PT"/>
          </a:p>
        </p:txBody>
      </p:sp>
      <p:sp>
        <p:nvSpPr>
          <p:cNvPr id="4" name="Content Placeholder 3"/>
          <p:cNvSpPr>
            <a:spLocks noGrp="1"/>
          </p:cNvSpPr>
          <p:nvPr>
            <p:ph sz="half" idx="2"/>
          </p:nvPr>
        </p:nvSpPr>
        <p:spPr>
          <a:xfrm>
            <a:off x="4648200" y="1554163"/>
            <a:ext cx="4151313" cy="4276725"/>
          </a:xfrm>
        </p:spPr>
        <p:txBody>
          <a:body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lang="pt-PT"/>
          </a:p>
        </p:txBody>
      </p:sp>
      <p:sp>
        <p:nvSpPr>
          <p:cNvPr id="5" name="Slide Number Placeholder 4"/>
          <p:cNvSpPr>
            <a:spLocks noGrp="1"/>
          </p:cNvSpPr>
          <p:nvPr>
            <p:ph type="sldNum" sz="quarter" idx="10"/>
          </p:nvPr>
        </p:nvSpPr>
        <p:spPr>
          <a:xfrm>
            <a:off x="-9525" y="6662738"/>
            <a:ext cx="330200" cy="198437"/>
          </a:xfrm>
        </p:spPr>
        <p:txBody>
          <a:bodyPr/>
          <a:lstStyle>
            <a:lvl1pPr>
              <a:defRPr smtClean="0"/>
            </a:lvl1pPr>
          </a:lstStyle>
          <a:p>
            <a:fld id="{0038DB41-8D23-074C-B45F-81C6F19F62C0}" type="slidenum">
              <a:rPr lang="en-US"/>
              <a:pPr/>
              <a:t>‹nº›</a:t>
            </a:fld>
            <a:endParaRPr lang="en-US"/>
          </a:p>
        </p:txBody>
      </p:sp>
    </p:spTree>
    <p:extLst>
      <p:ext uri="{BB962C8B-B14F-4D97-AF65-F5344CB8AC3E}">
        <p14:creationId xmlns:p14="http://schemas.microsoft.com/office/powerpoint/2010/main" val="293037929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pt-PT" smtClean="0"/>
              <a:t>Click to edit Master title style</a:t>
            </a:r>
            <a:endParaRPr kumimoji="0" lang="en-US"/>
          </a:p>
        </p:txBody>
      </p:sp>
      <p:sp>
        <p:nvSpPr>
          <p:cNvPr id="4" name="Date Placeholder 3"/>
          <p:cNvSpPr>
            <a:spLocks noGrp="1"/>
          </p:cNvSpPr>
          <p:nvPr>
            <p:ph type="dt" sz="half" idx="10"/>
          </p:nvPr>
        </p:nvSpPr>
        <p:spPr/>
        <p:txBody>
          <a:bodyPr/>
          <a:lstStyle/>
          <a:p>
            <a:fld id="{E5B90FFC-8EE2-A240-8441-CFE4BDACB0EC}" type="datetimeFigureOut">
              <a:rPr lang="pt-PT" smtClean="0"/>
              <a:pPr/>
              <a:t>04-07-2017</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F5564BA-76C3-684D-AA6F-F611F7AF4B49}" type="slidenum">
              <a:rPr lang="pt-PT" smtClean="0"/>
              <a:pPr/>
              <a:t>‹nº›</a:t>
            </a:fld>
            <a:endParaRPr lang="pt-PT"/>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t-PT"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pt-PT" smtClean="0"/>
              <a:t>Click to edit Master title style</a:t>
            </a:r>
            <a:endParaRPr kumimoji="0" lang="en-US"/>
          </a:p>
        </p:txBody>
      </p:sp>
      <p:sp>
        <p:nvSpPr>
          <p:cNvPr id="12" name="Date Placeholder 11"/>
          <p:cNvSpPr>
            <a:spLocks noGrp="1"/>
          </p:cNvSpPr>
          <p:nvPr>
            <p:ph type="dt" sz="half" idx="10"/>
          </p:nvPr>
        </p:nvSpPr>
        <p:spPr/>
        <p:txBody>
          <a:bodyPr/>
          <a:lstStyle/>
          <a:p>
            <a:fld id="{E5B90FFC-8EE2-A240-8441-CFE4BDACB0EC}" type="datetimeFigureOut">
              <a:rPr lang="pt-PT" smtClean="0"/>
              <a:pPr/>
              <a:t>04-07-2017</a:t>
            </a:fld>
            <a:endParaRPr lang="pt-PT"/>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F5564BA-76C3-684D-AA6F-F611F7AF4B49}" type="slidenum">
              <a:rPr lang="pt-PT" smtClean="0"/>
              <a:pPr/>
              <a:t>‹nº›</a:t>
            </a:fld>
            <a:endParaRPr lang="pt-PT"/>
          </a:p>
        </p:txBody>
      </p:sp>
      <p:sp>
        <p:nvSpPr>
          <p:cNvPr id="14" name="Footer Placeholder 13"/>
          <p:cNvSpPr>
            <a:spLocks noGrp="1"/>
          </p:cNvSpPr>
          <p:nvPr>
            <p:ph type="ftr" sz="quarter" idx="12"/>
          </p:nvPr>
        </p:nvSpPr>
        <p:spPr/>
        <p:txBody>
          <a:bodyPr/>
          <a:lstStyle/>
          <a:p>
            <a:endParaRPr lang="pt-PT"/>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pt-PT"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
        <p:nvSpPr>
          <p:cNvPr id="8" name="Date Placeholder 7"/>
          <p:cNvSpPr>
            <a:spLocks noGrp="1"/>
          </p:cNvSpPr>
          <p:nvPr>
            <p:ph type="dt" sz="half" idx="15"/>
          </p:nvPr>
        </p:nvSpPr>
        <p:spPr/>
        <p:txBody>
          <a:bodyPr rtlCol="0"/>
          <a:lstStyle/>
          <a:p>
            <a:fld id="{E5B90FFC-8EE2-A240-8441-CFE4BDACB0EC}" type="datetimeFigureOut">
              <a:rPr lang="pt-PT" smtClean="0"/>
              <a:pPr/>
              <a:t>04-07-2017</a:t>
            </a:fld>
            <a:endParaRPr lang="pt-PT"/>
          </a:p>
        </p:txBody>
      </p:sp>
      <p:sp>
        <p:nvSpPr>
          <p:cNvPr id="10" name="Slide Number Placeholder 9"/>
          <p:cNvSpPr>
            <a:spLocks noGrp="1"/>
          </p:cNvSpPr>
          <p:nvPr>
            <p:ph type="sldNum" sz="quarter" idx="16"/>
          </p:nvPr>
        </p:nvSpPr>
        <p:spPr/>
        <p:txBody>
          <a:bodyPr rtlCol="0"/>
          <a:lstStyle/>
          <a:p>
            <a:fld id="{FF5564BA-76C3-684D-AA6F-F611F7AF4B49}" type="slidenum">
              <a:rPr lang="pt-PT" smtClean="0"/>
              <a:pPr/>
              <a:t>‹nº›</a:t>
            </a:fld>
            <a:endParaRPr lang="pt-PT"/>
          </a:p>
        </p:txBody>
      </p:sp>
      <p:sp>
        <p:nvSpPr>
          <p:cNvPr id="12" name="Footer Placeholder 11"/>
          <p:cNvSpPr>
            <a:spLocks noGrp="1"/>
          </p:cNvSpPr>
          <p:nvPr>
            <p:ph type="ftr" sz="quarter" idx="17"/>
          </p:nvPr>
        </p:nvSpPr>
        <p:spPr/>
        <p:txBody>
          <a:bodyPr rtlCol="0"/>
          <a:lstStyle/>
          <a:p>
            <a:endParaRPr lang="pt-P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pt-PT"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
        <p:nvSpPr>
          <p:cNvPr id="10" name="Date Placeholder 9"/>
          <p:cNvSpPr>
            <a:spLocks noGrp="1"/>
          </p:cNvSpPr>
          <p:nvPr>
            <p:ph type="dt" sz="half" idx="15"/>
          </p:nvPr>
        </p:nvSpPr>
        <p:spPr/>
        <p:txBody>
          <a:bodyPr rtlCol="0"/>
          <a:lstStyle/>
          <a:p>
            <a:fld id="{E5B90FFC-8EE2-A240-8441-CFE4BDACB0EC}" type="datetimeFigureOut">
              <a:rPr lang="pt-PT" smtClean="0"/>
              <a:pPr/>
              <a:t>04-07-2017</a:t>
            </a:fld>
            <a:endParaRPr lang="pt-PT"/>
          </a:p>
        </p:txBody>
      </p:sp>
      <p:sp>
        <p:nvSpPr>
          <p:cNvPr id="12" name="Slide Number Placeholder 11"/>
          <p:cNvSpPr>
            <a:spLocks noGrp="1"/>
          </p:cNvSpPr>
          <p:nvPr>
            <p:ph type="sldNum" sz="quarter" idx="16"/>
          </p:nvPr>
        </p:nvSpPr>
        <p:spPr/>
        <p:txBody>
          <a:bodyPr rtlCol="0"/>
          <a:lstStyle/>
          <a:p>
            <a:fld id="{FF5564BA-76C3-684D-AA6F-F611F7AF4B49}" type="slidenum">
              <a:rPr lang="pt-PT" smtClean="0"/>
              <a:pPr/>
              <a:t>‹nº›</a:t>
            </a:fld>
            <a:endParaRPr lang="pt-PT"/>
          </a:p>
        </p:txBody>
      </p:sp>
      <p:sp>
        <p:nvSpPr>
          <p:cNvPr id="14" name="Footer Placeholder 13"/>
          <p:cNvSpPr>
            <a:spLocks noGrp="1"/>
          </p:cNvSpPr>
          <p:nvPr>
            <p:ph type="ftr" sz="quarter" idx="17"/>
          </p:nvPr>
        </p:nvSpPr>
        <p:spPr/>
        <p:txBody>
          <a:bodyPr rtlCol="0"/>
          <a:lstStyle/>
          <a:p>
            <a:endParaRPr lang="pt-PT"/>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pt-PT"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pt-PT"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pt-PT" smtClean="0"/>
              <a:t>Click to edit Master title style</a:t>
            </a:r>
            <a:endParaRPr kumimoji="0" lang="en-US"/>
          </a:p>
        </p:txBody>
      </p:sp>
      <p:sp>
        <p:nvSpPr>
          <p:cNvPr id="3" name="Date Placeholder 2"/>
          <p:cNvSpPr>
            <a:spLocks noGrp="1"/>
          </p:cNvSpPr>
          <p:nvPr>
            <p:ph type="dt" sz="half" idx="10"/>
          </p:nvPr>
        </p:nvSpPr>
        <p:spPr/>
        <p:txBody>
          <a:bodyPr/>
          <a:lstStyle/>
          <a:p>
            <a:fld id="{E5B90FFC-8EE2-A240-8441-CFE4BDACB0EC}" type="datetimeFigureOut">
              <a:rPr lang="pt-PT" smtClean="0"/>
              <a:pPr/>
              <a:t>04-07-2017</a:t>
            </a:fld>
            <a:endParaRPr lang="pt-PT"/>
          </a:p>
        </p:txBody>
      </p:sp>
      <p:sp>
        <p:nvSpPr>
          <p:cNvPr id="4" name="Footer Placeholder 3"/>
          <p:cNvSpPr>
            <a:spLocks noGrp="1"/>
          </p:cNvSpPr>
          <p:nvPr>
            <p:ph type="ftr" sz="quarter" idx="11"/>
          </p:nvPr>
        </p:nvSpPr>
        <p:spPr/>
        <p:txBody>
          <a:bodyPr/>
          <a:lstStyle/>
          <a:p>
            <a:endParaRPr lang="pt-PT"/>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F5564BA-76C3-684D-AA6F-F611F7AF4B49}" type="slidenum">
              <a:rPr lang="pt-PT" smtClean="0"/>
              <a:pPr/>
              <a:t>‹nº›</a:t>
            </a:fld>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B90FFC-8EE2-A240-8441-CFE4BDACB0EC}" type="datetimeFigureOut">
              <a:rPr lang="pt-PT" smtClean="0"/>
              <a:pPr/>
              <a:t>04-07-2017</a:t>
            </a:fld>
            <a:endParaRPr lang="pt-PT"/>
          </a:p>
        </p:txBody>
      </p:sp>
      <p:sp>
        <p:nvSpPr>
          <p:cNvPr id="3" name="Footer Placeholder 2"/>
          <p:cNvSpPr>
            <a:spLocks noGrp="1"/>
          </p:cNvSpPr>
          <p:nvPr>
            <p:ph type="ftr" sz="quarter" idx="11"/>
          </p:nvPr>
        </p:nvSpPr>
        <p:spPr/>
        <p:txBody>
          <a:bodyPr/>
          <a:lstStyle/>
          <a:p>
            <a:endParaRPr lang="pt-PT"/>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F5564BA-76C3-684D-AA6F-F611F7AF4B49}" type="slidenum">
              <a:rPr lang="pt-PT" smtClean="0"/>
              <a:pPr/>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pt-PT" smtClean="0"/>
              <a:t>Click to edit Master title style</a:t>
            </a:r>
            <a:endParaRPr kumimoji="0" lang="en-US"/>
          </a:p>
        </p:txBody>
      </p:sp>
      <p:sp>
        <p:nvSpPr>
          <p:cNvPr id="5" name="Date Placeholder 4"/>
          <p:cNvSpPr>
            <a:spLocks noGrp="1"/>
          </p:cNvSpPr>
          <p:nvPr>
            <p:ph type="dt" sz="half" idx="10"/>
          </p:nvPr>
        </p:nvSpPr>
        <p:spPr/>
        <p:txBody>
          <a:bodyPr/>
          <a:lstStyle/>
          <a:p>
            <a:fld id="{E5B90FFC-8EE2-A240-8441-CFE4BDACB0EC}" type="datetimeFigureOut">
              <a:rPr lang="pt-PT" smtClean="0"/>
              <a:pPr/>
              <a:t>04-07-2017</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F5564BA-76C3-684D-AA6F-F611F7AF4B49}" type="slidenum">
              <a:rPr lang="pt-PT" smtClean="0"/>
              <a:pPr/>
              <a:t>‹nº›</a:t>
            </a:fld>
            <a:endParaRPr lang="pt-PT"/>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pt-PT"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pt-PT" smtClean="0"/>
              <a:t>Click to edit Master text styles</a:t>
            </a:r>
          </a:p>
          <a:p>
            <a:pPr lvl="1" eaLnBrk="1" latinLnBrk="0" hangingPunct="1"/>
            <a:r>
              <a:rPr lang="pt-PT" smtClean="0"/>
              <a:t>Second level</a:t>
            </a:r>
          </a:p>
          <a:p>
            <a:pPr lvl="2" eaLnBrk="1" latinLnBrk="0" hangingPunct="1"/>
            <a:r>
              <a:rPr lang="pt-PT" smtClean="0"/>
              <a:t>Third level</a:t>
            </a:r>
          </a:p>
          <a:p>
            <a:pPr lvl="3" eaLnBrk="1" latinLnBrk="0" hangingPunct="1"/>
            <a:r>
              <a:rPr lang="pt-PT" smtClean="0"/>
              <a:t>Fourth level</a:t>
            </a:r>
          </a:p>
          <a:p>
            <a:pPr lvl="4" eaLnBrk="1" latinLnBrk="0" hangingPunct="1"/>
            <a:r>
              <a:rPr lang="pt-PT"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pt-PT"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pt-PT"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E5B90FFC-8EE2-A240-8441-CFE4BDACB0EC}" type="datetimeFigureOut">
              <a:rPr lang="pt-PT" smtClean="0"/>
              <a:pPr/>
              <a:t>04-07-2017</a:t>
            </a:fld>
            <a:endParaRPr lang="pt-PT"/>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F5564BA-76C3-684D-AA6F-F611F7AF4B49}" type="slidenum">
              <a:rPr lang="pt-PT" smtClean="0"/>
              <a:pPr/>
              <a:t>‹nº›</a:t>
            </a:fld>
            <a:endParaRPr lang="pt-PT"/>
          </a:p>
        </p:txBody>
      </p:sp>
      <p:sp>
        <p:nvSpPr>
          <p:cNvPr id="14" name="Footer Placeholder 13"/>
          <p:cNvSpPr>
            <a:spLocks noGrp="1"/>
          </p:cNvSpPr>
          <p:nvPr>
            <p:ph type="ftr" sz="quarter" idx="12"/>
          </p:nvPr>
        </p:nvSpPr>
        <p:spPr>
          <a:xfrm>
            <a:off x="1600200" y="6248206"/>
            <a:ext cx="4572000" cy="365125"/>
          </a:xfrm>
        </p:spPr>
        <p:txBody>
          <a:bodyPr rtlCol="0"/>
          <a:lstStyle/>
          <a:p>
            <a:endParaRPr lang="pt-PT"/>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pt-PT"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pt-PT"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pt-PT" smtClean="0"/>
              <a:t>Click to edit Master text styles</a:t>
            </a:r>
          </a:p>
          <a:p>
            <a:pPr lvl="1" eaLnBrk="1" latinLnBrk="0" hangingPunct="1"/>
            <a:r>
              <a:rPr kumimoji="0" lang="pt-PT" smtClean="0"/>
              <a:t>Second level</a:t>
            </a:r>
          </a:p>
          <a:p>
            <a:pPr lvl="2" eaLnBrk="1" latinLnBrk="0" hangingPunct="1"/>
            <a:r>
              <a:rPr kumimoji="0" lang="pt-PT" smtClean="0"/>
              <a:t>Third level</a:t>
            </a:r>
          </a:p>
          <a:p>
            <a:pPr lvl="3" eaLnBrk="1" latinLnBrk="0" hangingPunct="1"/>
            <a:r>
              <a:rPr kumimoji="0" lang="pt-PT" smtClean="0"/>
              <a:t>Fourth level</a:t>
            </a:r>
          </a:p>
          <a:p>
            <a:pPr lvl="4" eaLnBrk="1" latinLnBrk="0" hangingPunct="1"/>
            <a:r>
              <a:rPr kumimoji="0" lang="pt-PT"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E5B90FFC-8EE2-A240-8441-CFE4BDACB0EC}" type="datetimeFigureOut">
              <a:rPr lang="pt-PT" smtClean="0"/>
              <a:pPr/>
              <a:t>04-07-2017</a:t>
            </a:fld>
            <a:endParaRPr lang="pt-PT"/>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pt-PT"/>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F5564BA-76C3-684D-AA6F-F611F7AF4B49}" type="slidenum">
              <a:rPr lang="pt-PT" smtClean="0"/>
              <a:pPr/>
              <a:t>‹nº›</a:t>
            </a:fld>
            <a:endParaRPr lang="pt-P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diagramLayout" Target="../diagrams/layout4.xml"/><Relationship Id="rId18" Type="http://schemas.microsoft.com/office/2007/relationships/hdphoto" Target="../media/hdphoto3.wdp"/><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diagramData" Target="../diagrams/data4.xml"/><Relationship Id="rId17" Type="http://schemas.openxmlformats.org/officeDocument/2006/relationships/image" Target="../media/image28.png"/><Relationship Id="rId2" Type="http://schemas.openxmlformats.org/officeDocument/2006/relationships/notesSlide" Target="../notesSlides/notesSlide11.xml"/><Relationship Id="rId16" Type="http://schemas.microsoft.com/office/2007/relationships/diagramDrawing" Target="../diagrams/drawing4.xml"/><Relationship Id="rId1" Type="http://schemas.openxmlformats.org/officeDocument/2006/relationships/slideLayout" Target="../slideLayouts/slideLayout4.xml"/><Relationship Id="rId6" Type="http://schemas.openxmlformats.org/officeDocument/2006/relationships/diagramColors" Target="../diagrams/colors3.xml"/><Relationship Id="rId11" Type="http://schemas.openxmlformats.org/officeDocument/2006/relationships/image" Target="../media/image27.png"/><Relationship Id="rId5" Type="http://schemas.openxmlformats.org/officeDocument/2006/relationships/diagramQuickStyle" Target="../diagrams/quickStyle3.xml"/><Relationship Id="rId15" Type="http://schemas.openxmlformats.org/officeDocument/2006/relationships/diagramColors" Target="../diagrams/colors4.xml"/><Relationship Id="rId10" Type="http://schemas.openxmlformats.org/officeDocument/2006/relationships/image" Target="../media/image26.png"/><Relationship Id="rId4" Type="http://schemas.openxmlformats.org/officeDocument/2006/relationships/diagramLayout" Target="../diagrams/layout3.xml"/><Relationship Id="rId9" Type="http://schemas.openxmlformats.org/officeDocument/2006/relationships/image" Target="../media/image25.png"/><Relationship Id="rId1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3" Type="http://schemas.openxmlformats.org/officeDocument/2006/relationships/hyperlink" Target="http://alfa.fct.mctes.pt/" TargetMode="External"/><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3.jpg"/><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1.jpg"/><Relationship Id="rId5" Type="http://schemas.openxmlformats.org/officeDocument/2006/relationships/image" Target="../media/image10.png"/><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2.jpg"/><Relationship Id="rId7" Type="http://schemas.openxmlformats.org/officeDocument/2006/relationships/diagramQuickStyle" Target="../diagrams/quickStyle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3.jpg"/><Relationship Id="rId9" Type="http://schemas.microsoft.com/office/2007/relationships/diagramDrawing" Target="../diagrams/drawin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7.xml"/><Relationship Id="rId7" Type="http://schemas.microsoft.com/office/2007/relationships/hdphoto" Target="../media/hdphoto1.wdp"/><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18.jpeg"/><Relationship Id="rId5" Type="http://schemas.openxmlformats.org/officeDocument/2006/relationships/image" Target="../media/image17.wmf"/><Relationship Id="rId4" Type="http://schemas.openxmlformats.org/officeDocument/2006/relationships/oleObject" Target="../embeddings/oleObject1.bin"/><Relationship Id="rId9"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23.tiff"/><Relationship Id="rId4" Type="http://schemas.openxmlformats.org/officeDocument/2006/relationships/image" Target="../media/image22.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pt-PT" b="1" dirty="0" smtClean="0"/>
              <a:t>Têxteis revestidos com </a:t>
            </a:r>
            <a:r>
              <a:rPr lang="pt-PT" b="1" dirty="0" err="1" smtClean="0"/>
              <a:t>grafeno</a:t>
            </a:r>
            <a:r>
              <a:rPr lang="pt-PT" b="1" dirty="0" smtClean="0"/>
              <a:t>: Uma plataforma para a eletrónica têxtil</a:t>
            </a:r>
            <a:endParaRPr lang="pt-PT" dirty="0"/>
          </a:p>
        </p:txBody>
      </p:sp>
      <p:sp>
        <p:nvSpPr>
          <p:cNvPr id="3" name="Subtitle 2"/>
          <p:cNvSpPr>
            <a:spLocks noGrp="1"/>
          </p:cNvSpPr>
          <p:nvPr>
            <p:ph type="subTitle" idx="1"/>
          </p:nvPr>
        </p:nvSpPr>
        <p:spPr/>
        <p:txBody>
          <a:bodyPr>
            <a:normAutofit/>
          </a:bodyPr>
          <a:lstStyle/>
          <a:p>
            <a:r>
              <a:rPr lang="pt-PT" dirty="0" smtClean="0"/>
              <a:t>Helena Alves</a:t>
            </a:r>
          </a:p>
        </p:txBody>
      </p:sp>
      <p:sp>
        <p:nvSpPr>
          <p:cNvPr id="10" name="TextBox 9"/>
          <p:cNvSpPr txBox="1"/>
          <p:nvPr/>
        </p:nvSpPr>
        <p:spPr>
          <a:xfrm>
            <a:off x="-76200" y="6096000"/>
            <a:ext cx="2743200" cy="646331"/>
          </a:xfrm>
          <a:prstGeom prst="rect">
            <a:avLst/>
          </a:prstGeom>
          <a:noFill/>
        </p:spPr>
        <p:txBody>
          <a:bodyPr wrap="square" rtlCol="0">
            <a:spAutoFit/>
          </a:bodyPr>
          <a:lstStyle/>
          <a:p>
            <a:r>
              <a:rPr lang="en-GB" dirty="0" err="1" smtClean="0"/>
              <a:t>Encontro</a:t>
            </a:r>
            <a:r>
              <a:rPr lang="en-GB" dirty="0" smtClean="0"/>
              <a:t> </a:t>
            </a:r>
            <a:r>
              <a:rPr lang="en-GB" dirty="0" err="1" smtClean="0"/>
              <a:t>Ciência</a:t>
            </a:r>
            <a:r>
              <a:rPr lang="en-GB" dirty="0" smtClean="0"/>
              <a:t> </a:t>
            </a:r>
          </a:p>
          <a:p>
            <a:r>
              <a:rPr lang="en-GB" dirty="0" smtClean="0"/>
              <a:t>4 </a:t>
            </a:r>
            <a:r>
              <a:rPr lang="en-GB" dirty="0" err="1" smtClean="0"/>
              <a:t>Julho</a:t>
            </a:r>
            <a:endParaRPr lang="en-GB" dirty="0"/>
          </a:p>
        </p:txBody>
      </p:sp>
      <p:grpSp>
        <p:nvGrpSpPr>
          <p:cNvPr id="7" name="Grupo 6"/>
          <p:cNvGrpSpPr/>
          <p:nvPr/>
        </p:nvGrpSpPr>
        <p:grpSpPr>
          <a:xfrm>
            <a:off x="7308304" y="6096000"/>
            <a:ext cx="1530896" cy="580572"/>
            <a:chOff x="7308304" y="6096000"/>
            <a:chExt cx="1530896" cy="580572"/>
          </a:xfrm>
        </p:grpSpPr>
        <p:pic>
          <p:nvPicPr>
            <p:cNvPr id="12" name="Imagem 11"/>
            <p:cNvPicPr>
              <a:picLocks noChangeAspect="1"/>
            </p:cNvPicPr>
            <p:nvPr/>
          </p:nvPicPr>
          <p:blipFill rotWithShape="1">
            <a:blip r:embed="rId3">
              <a:extLst>
                <a:ext uri="{28A0092B-C50C-407E-A947-70E740481C1C}">
                  <a14:useLocalDpi xmlns:a14="http://schemas.microsoft.com/office/drawing/2010/main" val="0"/>
                </a:ext>
              </a:extLst>
            </a:blip>
            <a:srcRect b="38374"/>
            <a:stretch/>
          </p:blipFill>
          <p:spPr>
            <a:xfrm>
              <a:off x="7308304" y="6109302"/>
              <a:ext cx="902208" cy="567270"/>
            </a:xfrm>
            <a:prstGeom prst="rect">
              <a:avLst/>
            </a:prstGeom>
            <a:noFill/>
          </p:spPr>
        </p:pic>
        <p:sp>
          <p:nvSpPr>
            <p:cNvPr id="6" name="Retângulo 5"/>
            <p:cNvSpPr/>
            <p:nvPr/>
          </p:nvSpPr>
          <p:spPr>
            <a:xfrm>
              <a:off x="7936992" y="6096000"/>
              <a:ext cx="902208" cy="58057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pic>
          <p:nvPicPr>
            <p:cNvPr id="13" name="Imagem 12"/>
            <p:cNvPicPr>
              <a:picLocks noChangeAspect="1"/>
            </p:cNvPicPr>
            <p:nvPr/>
          </p:nvPicPr>
          <p:blipFill rotWithShape="1">
            <a:blip r:embed="rId3">
              <a:extLst>
                <a:ext uri="{28A0092B-C50C-407E-A947-70E740481C1C}">
                  <a14:useLocalDpi xmlns:a14="http://schemas.microsoft.com/office/drawing/2010/main" val="0"/>
                </a:ext>
              </a:extLst>
            </a:blip>
            <a:srcRect t="62002"/>
            <a:stretch/>
          </p:blipFill>
          <p:spPr>
            <a:xfrm>
              <a:off x="7936992" y="6208913"/>
              <a:ext cx="902208" cy="349768"/>
            </a:xfrm>
            <a:prstGeom prst="rect">
              <a:avLst/>
            </a:prstGeom>
            <a:noFill/>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228600"/>
            <a:ext cx="8892480" cy="990600"/>
          </a:xfrm>
        </p:spPr>
        <p:txBody>
          <a:bodyPr>
            <a:normAutofit/>
          </a:bodyPr>
          <a:lstStyle/>
          <a:p>
            <a:r>
              <a:rPr lang="en-US" dirty="0" err="1"/>
              <a:t>Toxicidade</a:t>
            </a:r>
            <a:r>
              <a:rPr lang="en-US" dirty="0"/>
              <a:t> </a:t>
            </a:r>
            <a:r>
              <a:rPr lang="en-US" dirty="0" err="1"/>
              <a:t>grafeno</a:t>
            </a:r>
            <a:endParaRPr lang="pt-PT" baseline="-25000" dirty="0"/>
          </a:p>
        </p:txBody>
      </p:sp>
      <p:graphicFrame>
        <p:nvGraphicFramePr>
          <p:cNvPr id="6" name="Marcador de Posição de Conteúdo 5"/>
          <p:cNvGraphicFramePr>
            <a:graphicFrameLocks noGrp="1"/>
          </p:cNvGraphicFramePr>
          <p:nvPr>
            <p:ph sz="quarter" idx="1"/>
            <p:extLst>
              <p:ext uri="{D42A27DB-BD31-4B8C-83A1-F6EECF244321}">
                <p14:modId xmlns:p14="http://schemas.microsoft.com/office/powerpoint/2010/main" val="3506039476"/>
              </p:ext>
            </p:extLst>
          </p:nvPr>
        </p:nvGraphicFramePr>
        <p:xfrm>
          <a:off x="609600" y="1589088"/>
          <a:ext cx="8283575"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Retângulo 10"/>
          <p:cNvSpPr/>
          <p:nvPr/>
        </p:nvSpPr>
        <p:spPr>
          <a:xfrm>
            <a:off x="141182" y="6021288"/>
            <a:ext cx="4950296" cy="738664"/>
          </a:xfrm>
          <a:prstGeom prst="rect">
            <a:avLst/>
          </a:prstGeom>
        </p:spPr>
        <p:txBody>
          <a:bodyPr wrap="square">
            <a:spAutoFit/>
          </a:bodyPr>
          <a:lstStyle/>
          <a:p>
            <a:pPr>
              <a:spcBef>
                <a:spcPct val="0"/>
              </a:spcBef>
            </a:pPr>
            <a:r>
              <a:rPr lang="en-US" sz="1400" dirty="0" smtClean="0">
                <a:solidFill>
                  <a:schemeClr val="accent2"/>
                </a:solidFill>
              </a:rPr>
              <a:t>C. </a:t>
            </a:r>
            <a:r>
              <a:rPr lang="en-US" sz="1400" dirty="0" err="1" smtClean="0">
                <a:solidFill>
                  <a:schemeClr val="accent2"/>
                </a:solidFill>
              </a:rPr>
              <a:t>Bussy</a:t>
            </a:r>
            <a:r>
              <a:rPr lang="en-US" sz="1400" dirty="0" smtClean="0">
                <a:solidFill>
                  <a:schemeClr val="accent2"/>
                </a:solidFill>
              </a:rPr>
              <a:t> </a:t>
            </a:r>
            <a:r>
              <a:rPr lang="en-US" sz="1400" dirty="0">
                <a:solidFill>
                  <a:schemeClr val="accent2"/>
                </a:solidFill>
              </a:rPr>
              <a:t>et al</a:t>
            </a:r>
            <a:r>
              <a:rPr lang="en-US" sz="1400" dirty="0" smtClean="0">
                <a:solidFill>
                  <a:schemeClr val="accent2"/>
                </a:solidFill>
              </a:rPr>
              <a:t>. </a:t>
            </a:r>
            <a:r>
              <a:rPr lang="en-US" sz="1400" i="1" dirty="0" smtClean="0">
                <a:solidFill>
                  <a:schemeClr val="accent2"/>
                </a:solidFill>
              </a:rPr>
              <a:t>Acc. Chem. Res.</a:t>
            </a:r>
            <a:r>
              <a:rPr lang="en-US" sz="1400" dirty="0" smtClean="0">
                <a:solidFill>
                  <a:schemeClr val="accent2"/>
                </a:solidFill>
              </a:rPr>
              <a:t> </a:t>
            </a:r>
            <a:r>
              <a:rPr lang="en-US" sz="1400" b="1" dirty="0" smtClean="0">
                <a:solidFill>
                  <a:schemeClr val="accent2"/>
                </a:solidFill>
              </a:rPr>
              <a:t>46</a:t>
            </a:r>
            <a:r>
              <a:rPr lang="en-US" sz="1400" dirty="0" smtClean="0">
                <a:solidFill>
                  <a:schemeClr val="accent2"/>
                </a:solidFill>
              </a:rPr>
              <a:t> </a:t>
            </a:r>
            <a:r>
              <a:rPr lang="en-US" sz="1400" dirty="0">
                <a:solidFill>
                  <a:schemeClr val="accent2"/>
                </a:solidFill>
              </a:rPr>
              <a:t>(</a:t>
            </a:r>
            <a:r>
              <a:rPr lang="en-US" sz="1400" dirty="0" smtClean="0">
                <a:solidFill>
                  <a:schemeClr val="accent2"/>
                </a:solidFill>
              </a:rPr>
              <a:t>2013) 692</a:t>
            </a:r>
          </a:p>
          <a:p>
            <a:pPr>
              <a:spcBef>
                <a:spcPct val="0"/>
              </a:spcBef>
            </a:pPr>
            <a:r>
              <a:rPr lang="en-US" sz="1400" dirty="0">
                <a:solidFill>
                  <a:schemeClr val="accent2"/>
                </a:solidFill>
              </a:rPr>
              <a:t>A. </a:t>
            </a:r>
            <a:r>
              <a:rPr lang="en-US" sz="1400" dirty="0" smtClean="0">
                <a:solidFill>
                  <a:schemeClr val="accent2"/>
                </a:solidFill>
              </a:rPr>
              <a:t>Bianco </a:t>
            </a:r>
            <a:r>
              <a:rPr lang="en-US" sz="1400" dirty="0">
                <a:solidFill>
                  <a:schemeClr val="accent2"/>
                </a:solidFill>
              </a:rPr>
              <a:t>et al. </a:t>
            </a:r>
            <a:r>
              <a:rPr lang="en-US" sz="1400" i="1" dirty="0" err="1" smtClean="0">
                <a:solidFill>
                  <a:schemeClr val="accent2"/>
                </a:solidFill>
              </a:rPr>
              <a:t>Angew</a:t>
            </a:r>
            <a:r>
              <a:rPr lang="en-US" sz="1400" i="1" dirty="0" smtClean="0">
                <a:solidFill>
                  <a:schemeClr val="accent2"/>
                </a:solidFill>
              </a:rPr>
              <a:t>. Chem. Int. Ed.</a:t>
            </a:r>
            <a:r>
              <a:rPr lang="en-US" sz="1400" dirty="0" smtClean="0">
                <a:solidFill>
                  <a:schemeClr val="accent2"/>
                </a:solidFill>
              </a:rPr>
              <a:t> </a:t>
            </a:r>
            <a:r>
              <a:rPr lang="en-US" sz="1400" b="1" dirty="0" smtClean="0">
                <a:solidFill>
                  <a:schemeClr val="accent2"/>
                </a:solidFill>
              </a:rPr>
              <a:t>52</a:t>
            </a:r>
            <a:r>
              <a:rPr lang="en-US" sz="1400" dirty="0" smtClean="0">
                <a:solidFill>
                  <a:schemeClr val="accent2"/>
                </a:solidFill>
              </a:rPr>
              <a:t> </a:t>
            </a:r>
            <a:r>
              <a:rPr lang="en-US" sz="1400" dirty="0">
                <a:solidFill>
                  <a:schemeClr val="accent2"/>
                </a:solidFill>
              </a:rPr>
              <a:t>(</a:t>
            </a:r>
            <a:r>
              <a:rPr lang="en-US" sz="1400" dirty="0" smtClean="0">
                <a:solidFill>
                  <a:schemeClr val="accent2"/>
                </a:solidFill>
              </a:rPr>
              <a:t>2013) 4986</a:t>
            </a:r>
            <a:endParaRPr lang="en-US" sz="1400" dirty="0">
              <a:solidFill>
                <a:schemeClr val="accent2"/>
              </a:solidFill>
            </a:endParaRPr>
          </a:p>
          <a:p>
            <a:pPr>
              <a:spcBef>
                <a:spcPct val="0"/>
              </a:spcBef>
            </a:pPr>
            <a:endParaRPr lang="en-US" sz="1400" dirty="0">
              <a:solidFill>
                <a:schemeClr val="accent2"/>
              </a:solidFill>
            </a:endParaRPr>
          </a:p>
        </p:txBody>
      </p:sp>
    </p:spTree>
    <p:extLst>
      <p:ext uri="{BB962C8B-B14F-4D97-AF65-F5344CB8AC3E}">
        <p14:creationId xmlns:p14="http://schemas.microsoft.com/office/powerpoint/2010/main" val="39775391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228600"/>
            <a:ext cx="8892480" cy="990600"/>
          </a:xfrm>
        </p:spPr>
        <p:txBody>
          <a:bodyPr>
            <a:normAutofit/>
          </a:bodyPr>
          <a:lstStyle/>
          <a:p>
            <a:r>
              <a:rPr lang="en-US" dirty="0" err="1" smtClean="0"/>
              <a:t>Grafeno</a:t>
            </a:r>
            <a:r>
              <a:rPr lang="en-US" dirty="0" smtClean="0"/>
              <a:t> </a:t>
            </a:r>
            <a:r>
              <a:rPr lang="en-US" dirty="0" err="1" smtClean="0"/>
              <a:t>toxicidade</a:t>
            </a:r>
            <a:endParaRPr lang="pt-PT" baseline="-25000" dirty="0"/>
          </a:p>
        </p:txBody>
      </p:sp>
      <p:sp>
        <p:nvSpPr>
          <p:cNvPr id="3" name="Marcador de Posição de Conteúdo 2"/>
          <p:cNvSpPr>
            <a:spLocks noGrp="1"/>
          </p:cNvSpPr>
          <p:nvPr>
            <p:ph sz="quarter" idx="1"/>
          </p:nvPr>
        </p:nvSpPr>
        <p:spPr>
          <a:xfrm>
            <a:off x="609600" y="1589567"/>
            <a:ext cx="8282880" cy="4572000"/>
          </a:xfrm>
        </p:spPr>
        <p:txBody>
          <a:bodyPr>
            <a:normAutofit/>
          </a:bodyPr>
          <a:lstStyle/>
          <a:p>
            <a:pPr marL="0" indent="0">
              <a:buNone/>
            </a:pPr>
            <a:endParaRPr lang="pt-PT" dirty="0"/>
          </a:p>
        </p:txBody>
      </p:sp>
      <p:grpSp>
        <p:nvGrpSpPr>
          <p:cNvPr id="11" name="Grupo 10"/>
          <p:cNvGrpSpPr/>
          <p:nvPr/>
        </p:nvGrpSpPr>
        <p:grpSpPr>
          <a:xfrm>
            <a:off x="761349" y="1677875"/>
            <a:ext cx="7369782" cy="4856022"/>
            <a:chOff x="1945878" y="1212043"/>
            <a:chExt cx="7401322" cy="4856022"/>
          </a:xfrm>
        </p:grpSpPr>
        <p:grpSp>
          <p:nvGrpSpPr>
            <p:cNvPr id="12" name="Grupo 11"/>
            <p:cNvGrpSpPr/>
            <p:nvPr/>
          </p:nvGrpSpPr>
          <p:grpSpPr>
            <a:xfrm>
              <a:off x="2791211" y="1212043"/>
              <a:ext cx="6555989" cy="4856022"/>
              <a:chOff x="2791211" y="1212043"/>
              <a:chExt cx="6555989" cy="4856022"/>
            </a:xfrm>
          </p:grpSpPr>
          <p:grpSp>
            <p:nvGrpSpPr>
              <p:cNvPr id="35" name="Grupo 34"/>
              <p:cNvGrpSpPr/>
              <p:nvPr/>
            </p:nvGrpSpPr>
            <p:grpSpPr>
              <a:xfrm>
                <a:off x="2791211" y="1212043"/>
                <a:ext cx="6555989" cy="4856022"/>
                <a:chOff x="2791211" y="2344157"/>
                <a:chExt cx="6555989" cy="4856022"/>
              </a:xfrm>
            </p:grpSpPr>
            <p:graphicFrame>
              <p:nvGraphicFramePr>
                <p:cNvPr id="37" name="Diagrama 36"/>
                <p:cNvGraphicFramePr/>
                <p:nvPr>
                  <p:extLst>
                    <p:ext uri="{D42A27DB-BD31-4B8C-83A1-F6EECF244321}">
                      <p14:modId xmlns:p14="http://schemas.microsoft.com/office/powerpoint/2010/main" val="234015312"/>
                    </p:ext>
                  </p:extLst>
                </p:nvPr>
              </p:nvGraphicFramePr>
              <p:xfrm>
                <a:off x="7094460" y="4296232"/>
                <a:ext cx="2252740" cy="29039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8" name="Picture 2" descr="http://www.somersault1824.com/wp-content/uploads/2014/03/a100a_bacterium_section.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02314" y="3776256"/>
                  <a:ext cx="14287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8" descr="http://www.somersault1824.com/wp-content/uploads/2014/03/aaa_human_body.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67659" y="4978837"/>
                  <a:ext cx="14287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http://www.somersault1824.com/wp-content/uploads/2014/03/a100a_bacterium_section.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71351" y="4730296"/>
                  <a:ext cx="1428750" cy="1428750"/>
                </a:xfrm>
                <a:prstGeom prst="rect">
                  <a:avLst/>
                </a:prstGeom>
                <a:noFill/>
                <a:extLst>
                  <a:ext uri="{909E8E84-426E-40DD-AFC4-6F175D3DCCD1}">
                    <a14:hiddenFill xmlns:a14="http://schemas.microsoft.com/office/drawing/2010/main">
                      <a:solidFill>
                        <a:srgbClr val="FFFFFF"/>
                      </a:solidFill>
                    </a14:hiddenFill>
                  </a:ext>
                </a:extLst>
              </p:spPr>
            </p:pic>
            <p:sp>
              <p:nvSpPr>
                <p:cNvPr id="41" name="Seta para a direita 40"/>
                <p:cNvSpPr/>
                <p:nvPr/>
              </p:nvSpPr>
              <p:spPr>
                <a:xfrm>
                  <a:off x="6563631" y="5229316"/>
                  <a:ext cx="699135" cy="502920"/>
                </a:xfrm>
                <a:prstGeom prst="rightArrow">
                  <a:avLst/>
                </a:prstGeom>
                <a:gradFill flip="none" rotWithShape="1">
                  <a:gsLst>
                    <a:gs pos="43750">
                      <a:srgbClr val="132A54"/>
                    </a:gs>
                    <a:gs pos="37500">
                      <a:srgbClr val="122850"/>
                    </a:gs>
                    <a:gs pos="25000">
                      <a:srgbClr val="102449"/>
                    </a:gs>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path path="circle">
                    <a:fillToRect l="50000" t="50000" r="50000" b="50000"/>
                  </a:path>
                  <a:tileRect/>
                </a:gradFill>
                <a:effectLst>
                  <a:outerShdw blurRad="50800" dist="50800" dir="5400000" algn="ctr" rotWithShape="0">
                    <a:schemeClr val="accent5">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effectLst>
                      <a:glow rad="228600">
                        <a:schemeClr val="accent1">
                          <a:satMod val="175000"/>
                          <a:alpha val="40000"/>
                        </a:schemeClr>
                      </a:glow>
                    </a:effectLst>
                  </a:endParaRPr>
                </a:p>
              </p:txBody>
            </p:sp>
            <p:pic>
              <p:nvPicPr>
                <p:cNvPr id="42" name="Picture 14" descr="Grafeno, Grafite, Estrutura Química, Modelo 3D"/>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2924942">
                  <a:off x="2849530" y="3775428"/>
                  <a:ext cx="1331258" cy="1447895"/>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3" name="Seta para a direita 42"/>
                <p:cNvSpPr/>
                <p:nvPr/>
              </p:nvSpPr>
              <p:spPr>
                <a:xfrm rot="1159665">
                  <a:off x="4454932" y="4940844"/>
                  <a:ext cx="699135" cy="502920"/>
                </a:xfrm>
                <a:prstGeom prst="rightArrow">
                  <a:avLst/>
                </a:prstGeom>
                <a:gradFill flip="none" rotWithShape="1">
                  <a:gsLst>
                    <a:gs pos="43750">
                      <a:srgbClr val="132A54"/>
                    </a:gs>
                    <a:gs pos="37500">
                      <a:srgbClr val="122850"/>
                    </a:gs>
                    <a:gs pos="25000">
                      <a:srgbClr val="102449"/>
                    </a:gs>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path path="circle">
                    <a:fillToRect l="50000" t="50000" r="50000" b="50000"/>
                  </a:path>
                  <a:tileRect/>
                </a:gradFill>
                <a:effectLst>
                  <a:outerShdw blurRad="50800" dist="50800" dir="5400000" algn="ctr" rotWithShape="0">
                    <a:schemeClr val="accent5">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effectLst>
                      <a:glow rad="228600">
                        <a:schemeClr val="accent1">
                          <a:satMod val="175000"/>
                          <a:alpha val="40000"/>
                        </a:schemeClr>
                      </a:glow>
                    </a:effectLst>
                  </a:endParaRPr>
                </a:p>
              </p:txBody>
            </p:sp>
            <p:sp>
              <p:nvSpPr>
                <p:cNvPr id="44" name="Seta para a direita 43"/>
                <p:cNvSpPr/>
                <p:nvPr/>
              </p:nvSpPr>
              <p:spPr>
                <a:xfrm rot="20551358">
                  <a:off x="4469834" y="3582131"/>
                  <a:ext cx="699135" cy="502920"/>
                </a:xfrm>
                <a:prstGeom prst="rightArrow">
                  <a:avLst/>
                </a:prstGeom>
                <a:gradFill flip="none" rotWithShape="1">
                  <a:gsLst>
                    <a:gs pos="43750">
                      <a:srgbClr val="E05050"/>
                    </a:gs>
                    <a:gs pos="37500">
                      <a:srgbClr val="E05050"/>
                    </a:gs>
                    <a:gs pos="25000">
                      <a:srgbClr val="E05050"/>
                    </a:gs>
                    <a:gs pos="0">
                      <a:srgbClr val="E05050"/>
                    </a:gs>
                    <a:gs pos="30950">
                      <a:srgbClr val="E05050"/>
                    </a:gs>
                    <a:gs pos="19050">
                      <a:srgbClr val="E05050"/>
                    </a:gs>
                    <a:gs pos="50000">
                      <a:srgbClr val="E05050"/>
                    </a:gs>
                    <a:gs pos="100000">
                      <a:schemeClr val="accent5">
                        <a:lumMod val="50000"/>
                        <a:shade val="100000"/>
                        <a:satMod val="115000"/>
                      </a:schemeClr>
                    </a:gs>
                  </a:gsLst>
                  <a:path path="circle">
                    <a:fillToRect l="50000" t="50000" r="50000" b="50000"/>
                  </a:path>
                  <a:tileRect/>
                </a:gradFill>
                <a:ln>
                  <a:solidFill>
                    <a:srgbClr val="E05050"/>
                  </a:solidFill>
                </a:ln>
                <a:effectLst>
                  <a:outerShdw blurRad="50800" dist="50800" dir="5400000" algn="ctr" rotWithShape="0">
                    <a:schemeClr val="accent5">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effectLst>
                      <a:glow rad="228600">
                        <a:schemeClr val="accent1">
                          <a:satMod val="175000"/>
                          <a:alpha val="40000"/>
                        </a:schemeClr>
                      </a:glow>
                    </a:effectLst>
                  </a:endParaRPr>
                </a:p>
              </p:txBody>
            </p:sp>
            <p:pic>
              <p:nvPicPr>
                <p:cNvPr id="45" name="Picture 16" descr="http://www.somersault1824.com/wp-content/uploads/2014/03/aaj_human_skeleton.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467659" y="2903636"/>
                  <a:ext cx="1428750" cy="14287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6" name="Diagrama 45"/>
                <p:cNvGraphicFramePr/>
                <p:nvPr>
                  <p:extLst>
                    <p:ext uri="{D42A27DB-BD31-4B8C-83A1-F6EECF244321}">
                      <p14:modId xmlns:p14="http://schemas.microsoft.com/office/powerpoint/2010/main" val="68600428"/>
                    </p:ext>
                  </p:extLst>
                </p:nvPr>
              </p:nvGraphicFramePr>
              <p:xfrm>
                <a:off x="7048407" y="2344157"/>
                <a:ext cx="2267253" cy="248194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pSp>
          <p:sp>
            <p:nvSpPr>
              <p:cNvPr id="36" name="CaixaDeTexto 35"/>
              <p:cNvSpPr txBox="1"/>
              <p:nvPr/>
            </p:nvSpPr>
            <p:spPr>
              <a:xfrm>
                <a:off x="2858771" y="4035407"/>
                <a:ext cx="1287275" cy="646331"/>
              </a:xfrm>
              <a:prstGeom prst="rect">
                <a:avLst/>
              </a:prstGeom>
              <a:noFill/>
            </p:spPr>
            <p:txBody>
              <a:bodyPr wrap="square" rtlCol="0">
                <a:spAutoFit/>
              </a:bodyPr>
              <a:lstStyle/>
              <a:p>
                <a:pPr algn="ctr"/>
                <a:r>
                  <a:rPr lang="pt-PT" b="1" dirty="0" smtClean="0"/>
                  <a:t> </a:t>
                </a:r>
                <a:r>
                  <a:rPr lang="pt-PT" b="1" dirty="0" err="1" smtClean="0"/>
                  <a:t>Grafeno</a:t>
                </a:r>
                <a:endParaRPr lang="pt-PT" b="1" dirty="0" smtClean="0"/>
              </a:p>
              <a:p>
                <a:pPr algn="ctr"/>
                <a:r>
                  <a:rPr lang="pt-PT" b="1" dirty="0" smtClean="0"/>
                  <a:t>Dopado</a:t>
                </a:r>
                <a:endParaRPr lang="pt-PT" b="1" dirty="0"/>
              </a:p>
            </p:txBody>
          </p:sp>
        </p:grpSp>
        <p:sp>
          <p:nvSpPr>
            <p:cNvPr id="13" name="Seta para a direita 12"/>
            <p:cNvSpPr/>
            <p:nvPr/>
          </p:nvSpPr>
          <p:spPr>
            <a:xfrm>
              <a:off x="6567410" y="1964900"/>
              <a:ext cx="699135" cy="502920"/>
            </a:xfrm>
            <a:prstGeom prst="rightArrow">
              <a:avLst/>
            </a:prstGeom>
            <a:gradFill flip="none" rotWithShape="1">
              <a:gsLst>
                <a:gs pos="43750">
                  <a:srgbClr val="E05050"/>
                </a:gs>
                <a:gs pos="37500">
                  <a:srgbClr val="E05050"/>
                </a:gs>
                <a:gs pos="25000">
                  <a:srgbClr val="E05050"/>
                </a:gs>
                <a:gs pos="0">
                  <a:srgbClr val="E05050"/>
                </a:gs>
                <a:gs pos="30950">
                  <a:srgbClr val="E05050"/>
                </a:gs>
                <a:gs pos="19050">
                  <a:srgbClr val="E05050"/>
                </a:gs>
                <a:gs pos="50000">
                  <a:srgbClr val="E05050"/>
                </a:gs>
                <a:gs pos="100000">
                  <a:schemeClr val="accent5">
                    <a:lumMod val="50000"/>
                    <a:shade val="100000"/>
                    <a:satMod val="115000"/>
                  </a:schemeClr>
                </a:gs>
              </a:gsLst>
              <a:path path="circle">
                <a:fillToRect l="50000" t="50000" r="50000" b="50000"/>
              </a:path>
              <a:tileRect/>
            </a:gradFill>
            <a:ln>
              <a:solidFill>
                <a:srgbClr val="E05050"/>
              </a:solidFill>
            </a:ln>
            <a:effectLst>
              <a:outerShdw blurRad="50800" dist="50800" dir="5400000" algn="ctr" rotWithShape="0">
                <a:schemeClr val="accent5">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effectLst>
                  <a:glow rad="228600">
                    <a:schemeClr val="accent1">
                      <a:satMod val="175000"/>
                      <a:alpha val="40000"/>
                    </a:schemeClr>
                  </a:glow>
                </a:effectLst>
              </a:endParaRPr>
            </a:p>
          </p:txBody>
        </p:sp>
        <p:pic>
          <p:nvPicPr>
            <p:cNvPr id="14" name="Picture 2" descr="http://www.somersault1824.com/wp-content/uploads/2014/03/3ej_lobular_nucleus.png"/>
            <p:cNvPicPr>
              <a:picLocks noChangeAspect="1" noChangeArrowheads="1"/>
            </p:cNvPicPr>
            <p:nvPr/>
          </p:nvPicPr>
          <p:blipFill>
            <a:blip r:embed="rId17">
              <a:extLst>
                <a:ext uri="{BEBA8EAE-BF5A-486C-A8C5-ECC9F3942E4B}">
                  <a14:imgProps xmlns:a14="http://schemas.microsoft.com/office/drawing/2010/main">
                    <a14:imgLayer r:embed="rId18">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5230897" y="1831068"/>
              <a:ext cx="1369204" cy="1369204"/>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Conexão reta 14"/>
            <p:cNvCxnSpPr/>
            <p:nvPr/>
          </p:nvCxnSpPr>
          <p:spPr>
            <a:xfrm flipV="1">
              <a:off x="3541486" y="2216360"/>
              <a:ext cx="29028" cy="251460"/>
            </a:xfrm>
            <a:prstGeom prst="line">
              <a:avLst/>
            </a:prstGeom>
          </p:spPr>
          <p:style>
            <a:lnRef idx="1">
              <a:schemeClr val="accent1"/>
            </a:lnRef>
            <a:fillRef idx="0">
              <a:schemeClr val="accent1"/>
            </a:fillRef>
            <a:effectRef idx="0">
              <a:schemeClr val="accent1"/>
            </a:effectRef>
            <a:fontRef idx="minor">
              <a:schemeClr val="tx1"/>
            </a:fontRef>
          </p:style>
        </p:cxnSp>
        <p:grpSp>
          <p:nvGrpSpPr>
            <p:cNvPr id="16" name="Grupo 15"/>
            <p:cNvGrpSpPr/>
            <p:nvPr/>
          </p:nvGrpSpPr>
          <p:grpSpPr>
            <a:xfrm>
              <a:off x="3146515" y="1672128"/>
              <a:ext cx="844684" cy="844684"/>
              <a:chOff x="304" y="285663"/>
              <a:chExt cx="844684" cy="844684"/>
            </a:xfrm>
          </p:grpSpPr>
          <p:sp>
            <p:nvSpPr>
              <p:cNvPr id="33" name="Retângulo 32"/>
              <p:cNvSpPr/>
              <p:nvPr/>
            </p:nvSpPr>
            <p:spPr>
              <a:xfrm>
                <a:off x="304" y="285663"/>
                <a:ext cx="844684" cy="84468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4" name="CaixaDeTexto 33"/>
              <p:cNvSpPr txBox="1"/>
              <p:nvPr/>
            </p:nvSpPr>
            <p:spPr>
              <a:xfrm>
                <a:off x="304" y="285663"/>
                <a:ext cx="844684" cy="84468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pt-PT" sz="1400" b="1" kern="1200" dirty="0"/>
                  <a:t>H</a:t>
                </a:r>
                <a:r>
                  <a:rPr lang="pt-PT" sz="1400" b="1" kern="1200" baseline="-25000" dirty="0"/>
                  <a:t>2</a:t>
                </a:r>
                <a:r>
                  <a:rPr lang="pt-PT" sz="1400" b="1" kern="1200" baseline="0" dirty="0"/>
                  <a:t>O</a:t>
                </a:r>
                <a:r>
                  <a:rPr lang="pt-PT" sz="1400" b="1" kern="1200" baseline="-25000" dirty="0"/>
                  <a:t>2</a:t>
                </a:r>
                <a:endParaRPr lang="pt-PT" sz="1400" b="1" kern="1200" dirty="0"/>
              </a:p>
            </p:txBody>
          </p:sp>
        </p:grpSp>
        <p:cxnSp>
          <p:nvCxnSpPr>
            <p:cNvPr id="17" name="Conexão reta 16"/>
            <p:cNvCxnSpPr/>
            <p:nvPr/>
          </p:nvCxnSpPr>
          <p:spPr>
            <a:xfrm flipH="1" flipV="1">
              <a:off x="2873286" y="2756959"/>
              <a:ext cx="217498" cy="95350"/>
            </a:xfrm>
            <a:prstGeom prst="line">
              <a:avLst/>
            </a:prstGeom>
          </p:spPr>
          <p:style>
            <a:lnRef idx="1">
              <a:schemeClr val="accent1"/>
            </a:lnRef>
            <a:fillRef idx="0">
              <a:schemeClr val="accent1"/>
            </a:fillRef>
            <a:effectRef idx="0">
              <a:schemeClr val="accent1"/>
            </a:effectRef>
            <a:fontRef idx="minor">
              <a:schemeClr val="tx1"/>
            </a:fontRef>
          </p:style>
        </p:cxnSp>
        <p:grpSp>
          <p:nvGrpSpPr>
            <p:cNvPr id="18" name="Grupo 17"/>
            <p:cNvGrpSpPr/>
            <p:nvPr/>
          </p:nvGrpSpPr>
          <p:grpSpPr>
            <a:xfrm>
              <a:off x="2207337" y="2235593"/>
              <a:ext cx="4311005" cy="1615749"/>
              <a:chOff x="-2755037" y="826343"/>
              <a:chExt cx="4311005" cy="1615749"/>
            </a:xfrm>
          </p:grpSpPr>
          <p:sp>
            <p:nvSpPr>
              <p:cNvPr id="31" name="Retângulo 30"/>
              <p:cNvSpPr/>
              <p:nvPr/>
            </p:nvSpPr>
            <p:spPr>
              <a:xfrm>
                <a:off x="711284" y="1597408"/>
                <a:ext cx="844684" cy="84468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2" name="CaixaDeTexto 31"/>
              <p:cNvSpPr txBox="1"/>
              <p:nvPr/>
            </p:nvSpPr>
            <p:spPr>
              <a:xfrm>
                <a:off x="-2755037" y="826343"/>
                <a:ext cx="844684" cy="84468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pt-PT" sz="1400" b="1" kern="1200" dirty="0"/>
                  <a:t>HNO</a:t>
                </a:r>
                <a:r>
                  <a:rPr lang="pt-PT" sz="1400" b="1" kern="1200" baseline="-25000" dirty="0"/>
                  <a:t>3</a:t>
                </a:r>
                <a:endParaRPr lang="pt-PT" sz="1400" b="1" kern="1200" dirty="0"/>
              </a:p>
            </p:txBody>
          </p:sp>
        </p:grpSp>
        <p:cxnSp>
          <p:nvCxnSpPr>
            <p:cNvPr id="19" name="Conexão reta 18"/>
            <p:cNvCxnSpPr>
              <a:stCxn id="42" idx="0"/>
            </p:cNvCxnSpPr>
            <p:nvPr/>
          </p:nvCxnSpPr>
          <p:spPr>
            <a:xfrm flipV="1">
              <a:off x="4059443" y="2667989"/>
              <a:ext cx="86604" cy="221932"/>
            </a:xfrm>
            <a:prstGeom prst="line">
              <a:avLst/>
            </a:prstGeom>
          </p:spPr>
          <p:style>
            <a:lnRef idx="1">
              <a:schemeClr val="accent1"/>
            </a:lnRef>
            <a:fillRef idx="0">
              <a:schemeClr val="accent1"/>
            </a:fillRef>
            <a:effectRef idx="0">
              <a:schemeClr val="accent1"/>
            </a:effectRef>
            <a:fontRef idx="minor">
              <a:schemeClr val="tx1"/>
            </a:fontRef>
          </p:style>
        </p:cxnSp>
        <p:grpSp>
          <p:nvGrpSpPr>
            <p:cNvPr id="20" name="Grupo 19"/>
            <p:cNvGrpSpPr/>
            <p:nvPr/>
          </p:nvGrpSpPr>
          <p:grpSpPr>
            <a:xfrm>
              <a:off x="3774676" y="2151010"/>
              <a:ext cx="1086020" cy="897333"/>
              <a:chOff x="1166417" y="444726"/>
              <a:chExt cx="1086020" cy="897333"/>
            </a:xfrm>
          </p:grpSpPr>
          <p:sp>
            <p:nvSpPr>
              <p:cNvPr id="29" name="Retângulo 28"/>
              <p:cNvSpPr/>
              <p:nvPr/>
            </p:nvSpPr>
            <p:spPr>
              <a:xfrm>
                <a:off x="1413160" y="502782"/>
                <a:ext cx="839277" cy="839277"/>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0" name="CaixaDeTexto 29"/>
              <p:cNvSpPr txBox="1"/>
              <p:nvPr/>
            </p:nvSpPr>
            <p:spPr>
              <a:xfrm>
                <a:off x="1166417" y="444726"/>
                <a:ext cx="839277" cy="83927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pt-PT" sz="1400" b="1" kern="1200" dirty="0"/>
                  <a:t>Cs</a:t>
                </a:r>
                <a:r>
                  <a:rPr lang="pt-PT" sz="1400" b="1" kern="1200" baseline="-25000" dirty="0"/>
                  <a:t>2</a:t>
                </a:r>
                <a:r>
                  <a:rPr lang="pt-PT" sz="1400" b="1" kern="1200" baseline="0" dirty="0"/>
                  <a:t>CO</a:t>
                </a:r>
                <a:r>
                  <a:rPr lang="pt-PT" sz="1400" b="1" kern="1200" baseline="-25000" dirty="0"/>
                  <a:t>3</a:t>
                </a:r>
              </a:p>
            </p:txBody>
          </p:sp>
        </p:grpSp>
        <p:grpSp>
          <p:nvGrpSpPr>
            <p:cNvPr id="21" name="Grupo 20"/>
            <p:cNvGrpSpPr/>
            <p:nvPr/>
          </p:nvGrpSpPr>
          <p:grpSpPr>
            <a:xfrm>
              <a:off x="1945878" y="2920872"/>
              <a:ext cx="4569760" cy="927766"/>
              <a:chOff x="-3730181" y="414293"/>
              <a:chExt cx="4569760" cy="927766"/>
            </a:xfrm>
          </p:grpSpPr>
          <p:sp>
            <p:nvSpPr>
              <p:cNvPr id="27" name="Retângulo 26"/>
              <p:cNvSpPr/>
              <p:nvPr/>
            </p:nvSpPr>
            <p:spPr>
              <a:xfrm>
                <a:off x="302" y="502782"/>
                <a:ext cx="839277" cy="839277"/>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8" name="CaixaDeTexto 27"/>
              <p:cNvSpPr txBox="1"/>
              <p:nvPr/>
            </p:nvSpPr>
            <p:spPr>
              <a:xfrm>
                <a:off x="-3730181" y="414293"/>
                <a:ext cx="839277" cy="83927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pt-PT" sz="1400" b="1" kern="1200" dirty="0" err="1"/>
                  <a:t>CsF</a:t>
                </a:r>
                <a:endParaRPr lang="pt-PT" sz="1400" b="1" kern="1200" dirty="0"/>
              </a:p>
            </p:txBody>
          </p:sp>
        </p:grpSp>
        <p:cxnSp>
          <p:nvCxnSpPr>
            <p:cNvPr id="22" name="Conexão reta 21"/>
            <p:cNvCxnSpPr/>
            <p:nvPr/>
          </p:nvCxnSpPr>
          <p:spPr>
            <a:xfrm flipH="1" flipV="1">
              <a:off x="2531986" y="3331649"/>
              <a:ext cx="167907" cy="49038"/>
            </a:xfrm>
            <a:prstGeom prst="line">
              <a:avLst/>
            </a:prstGeom>
          </p:spPr>
          <p:style>
            <a:lnRef idx="1">
              <a:schemeClr val="accent1"/>
            </a:lnRef>
            <a:fillRef idx="0">
              <a:schemeClr val="accent1"/>
            </a:fillRef>
            <a:effectRef idx="0">
              <a:schemeClr val="accent1"/>
            </a:effectRef>
            <a:fontRef idx="minor">
              <a:schemeClr val="tx1"/>
            </a:fontRef>
          </p:style>
        </p:cxnSp>
        <p:grpSp>
          <p:nvGrpSpPr>
            <p:cNvPr id="23" name="Grupo 22"/>
            <p:cNvGrpSpPr/>
            <p:nvPr/>
          </p:nvGrpSpPr>
          <p:grpSpPr>
            <a:xfrm>
              <a:off x="4537344" y="2839877"/>
              <a:ext cx="1081233" cy="853791"/>
              <a:chOff x="677703" y="1726353"/>
              <a:chExt cx="1081233" cy="853791"/>
            </a:xfrm>
          </p:grpSpPr>
          <p:sp>
            <p:nvSpPr>
              <p:cNvPr id="25" name="Retângulo 24"/>
              <p:cNvSpPr/>
              <p:nvPr/>
            </p:nvSpPr>
            <p:spPr>
              <a:xfrm>
                <a:off x="706731" y="1726353"/>
                <a:ext cx="839277" cy="839277"/>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6" name="CaixaDeTexto 25"/>
              <p:cNvSpPr txBox="1"/>
              <p:nvPr/>
            </p:nvSpPr>
            <p:spPr>
              <a:xfrm>
                <a:off x="677703" y="1740867"/>
                <a:ext cx="1081233" cy="83927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pt-PT" sz="1400" b="1" kern="1200" dirty="0" err="1"/>
                  <a:t>CsF</a:t>
                </a:r>
                <a:r>
                  <a:rPr lang="pt-PT" sz="1400" b="1" kern="1200" dirty="0"/>
                  <a:t>/Cs</a:t>
                </a:r>
                <a:r>
                  <a:rPr lang="pt-PT" sz="1400" b="1" kern="1200" baseline="-25000" dirty="0"/>
                  <a:t>2</a:t>
                </a:r>
                <a:r>
                  <a:rPr lang="pt-PT" sz="1400" b="1" kern="1200" baseline="0" dirty="0"/>
                  <a:t>CO</a:t>
                </a:r>
                <a:r>
                  <a:rPr lang="pt-PT" sz="1400" b="1" kern="1200" baseline="-25000" dirty="0"/>
                  <a:t>3</a:t>
                </a:r>
                <a:endParaRPr lang="pt-PT" sz="1400" b="1" kern="1200" dirty="0"/>
              </a:p>
            </p:txBody>
          </p:sp>
        </p:grpSp>
        <p:cxnSp>
          <p:nvCxnSpPr>
            <p:cNvPr id="24" name="Conexão reta 23"/>
            <p:cNvCxnSpPr>
              <a:endCxn id="26" idx="1"/>
            </p:cNvCxnSpPr>
            <p:nvPr/>
          </p:nvCxnSpPr>
          <p:spPr>
            <a:xfrm flipV="1">
              <a:off x="4348089" y="3274030"/>
              <a:ext cx="189255" cy="33392"/>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875950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p:txBody>
          <a:bodyPr>
            <a:normAutofit/>
          </a:bodyPr>
          <a:lstStyle/>
          <a:p>
            <a:pPr eaLnBrk="1" hangingPunct="1"/>
            <a:r>
              <a:rPr lang="en-US" dirty="0" err="1" smtClean="0">
                <a:ea typeface="ＭＳ Ｐゴシック" pitchFamily="-65" charset="-128"/>
                <a:cs typeface="ＭＳ Ｐゴシック" pitchFamily="-65" charset="-128"/>
              </a:rPr>
              <a:t>Agradecimentos</a:t>
            </a:r>
            <a:endParaRPr lang="nl-NL" dirty="0">
              <a:ea typeface="ＭＳ Ｐゴシック" pitchFamily="-65" charset="-128"/>
              <a:cs typeface="ＭＳ Ｐゴシック" pitchFamily="-65" charset="-128"/>
            </a:endParaRPr>
          </a:p>
        </p:txBody>
      </p:sp>
      <p:pic>
        <p:nvPicPr>
          <p:cNvPr id="33801" name="Picture 11" descr="FCT">
            <a:hlinkClick r:id="rId3"/>
          </p:cNvPr>
          <p:cNvPicPr>
            <a:picLocks noGrp="1" noChangeAspect="1" noChangeArrowheads="1"/>
          </p:cNvPicPr>
          <p:nvPr>
            <p:ph sz="quarter" idx="1"/>
          </p:nvPr>
        </p:nvPicPr>
        <p:blipFill>
          <a:blip r:embed="rId4"/>
          <a:stretch>
            <a:fillRect/>
          </a:stretch>
        </p:blipFill>
        <p:spPr>
          <a:xfrm>
            <a:off x="609600" y="3691927"/>
            <a:ext cx="3886200" cy="366322"/>
          </a:xfrm>
        </p:spPr>
      </p:pic>
      <p:sp>
        <p:nvSpPr>
          <p:cNvPr id="33796" name="Rectangle 3"/>
          <p:cNvSpPr>
            <a:spLocks noGrp="1" noChangeArrowheads="1"/>
          </p:cNvSpPr>
          <p:nvPr>
            <p:ph sz="quarter" idx="2"/>
          </p:nvPr>
        </p:nvSpPr>
        <p:spPr/>
        <p:txBody>
          <a:bodyPr numCol="2">
            <a:normAutofit/>
          </a:bodyPr>
          <a:lstStyle/>
          <a:p>
            <a:pPr eaLnBrk="1" hangingPunct="1">
              <a:buFont typeface="Wingdings" pitchFamily="-65" charset="2"/>
              <a:buNone/>
            </a:pPr>
            <a:r>
              <a:rPr lang="en-US" sz="1800" b="1" dirty="0" err="1" smtClean="0">
                <a:ea typeface="ＭＳ Ｐゴシック" pitchFamily="-65" charset="-128"/>
                <a:cs typeface="ＭＳ Ｐゴシック" pitchFamily="-65" charset="-128"/>
              </a:rPr>
              <a:t>Pessoas</a:t>
            </a:r>
            <a:r>
              <a:rPr lang="en-US" sz="1800" b="1" dirty="0" smtClean="0">
                <a:ea typeface="ＭＳ Ｐゴシック" pitchFamily="-65" charset="-128"/>
                <a:cs typeface="ＭＳ Ｐゴシック" pitchFamily="-65" charset="-128"/>
              </a:rPr>
              <a:t>:</a:t>
            </a:r>
            <a:endParaRPr lang="en-US" sz="1800" b="1" dirty="0" smtClean="0">
              <a:ea typeface="Arial" pitchFamily="-65" charset="0"/>
              <a:cs typeface="Arial" pitchFamily="-65" charset="0"/>
            </a:endParaRPr>
          </a:p>
          <a:p>
            <a:pPr lvl="1"/>
            <a:r>
              <a:rPr lang="pt-PT" sz="1500" b="1" dirty="0" smtClean="0">
                <a:ea typeface="Arial" pitchFamily="-65" charset="0"/>
                <a:cs typeface="Arial" pitchFamily="-65" charset="0"/>
              </a:rPr>
              <a:t>Daniela Rodrigues</a:t>
            </a:r>
            <a:endParaRPr lang="en-US" sz="1500" b="1" dirty="0" smtClean="0">
              <a:ea typeface="Arial" pitchFamily="-65" charset="0"/>
              <a:cs typeface="Arial" pitchFamily="-65" charset="0"/>
            </a:endParaRPr>
          </a:p>
          <a:p>
            <a:pPr lvl="1"/>
            <a:r>
              <a:rPr lang="en-US" sz="1500" b="1" dirty="0" smtClean="0">
                <a:ea typeface="Arial" pitchFamily="-65" charset="0"/>
                <a:cs typeface="Arial" pitchFamily="-65" charset="0"/>
              </a:rPr>
              <a:t>Dr. </a:t>
            </a:r>
            <a:r>
              <a:rPr lang="en-US" sz="1500" b="1" dirty="0">
                <a:ea typeface="Arial" pitchFamily="-65" charset="0"/>
                <a:cs typeface="Arial" pitchFamily="-65" charset="0"/>
              </a:rPr>
              <a:t>Ana Neves</a:t>
            </a:r>
          </a:p>
          <a:p>
            <a:pPr lvl="1"/>
            <a:r>
              <a:rPr lang="pt-PT" sz="1500" b="1" dirty="0" smtClean="0">
                <a:ea typeface="Arial" pitchFamily="-65" charset="0"/>
                <a:cs typeface="Arial" pitchFamily="-65" charset="0"/>
              </a:rPr>
              <a:t>Dr. </a:t>
            </a:r>
            <a:r>
              <a:rPr lang="pt-PT" sz="1500" b="1" dirty="0" err="1" smtClean="0">
                <a:ea typeface="Arial" pitchFamily="-65" charset="0"/>
                <a:cs typeface="Arial" pitchFamily="-65" charset="0"/>
              </a:rPr>
              <a:t>Monica</a:t>
            </a:r>
            <a:r>
              <a:rPr lang="pt-PT" sz="1500" b="1" dirty="0" smtClean="0">
                <a:ea typeface="Arial" pitchFamily="-65" charset="0"/>
                <a:cs typeface="Arial" pitchFamily="-65" charset="0"/>
              </a:rPr>
              <a:t> </a:t>
            </a:r>
            <a:r>
              <a:rPr lang="pt-PT" sz="1500" b="1" dirty="0" err="1" smtClean="0">
                <a:ea typeface="Arial" pitchFamily="-65" charset="0"/>
                <a:cs typeface="Arial" pitchFamily="-65" charset="0"/>
              </a:rPr>
              <a:t>Craciun</a:t>
            </a:r>
            <a:endParaRPr lang="en-US" sz="1500" b="1" dirty="0" smtClean="0">
              <a:ea typeface="Arial" pitchFamily="-65" charset="0"/>
              <a:cs typeface="Arial" pitchFamily="-65" charset="0"/>
            </a:endParaRPr>
          </a:p>
          <a:p>
            <a:pPr>
              <a:buNone/>
            </a:pPr>
            <a:endParaRPr lang="en-US" sz="1800" b="1" dirty="0" smtClean="0">
              <a:ea typeface="Arial" pitchFamily="-65" charset="0"/>
              <a:cs typeface="Arial" pitchFamily="-65" charset="0"/>
            </a:endParaRPr>
          </a:p>
        </p:txBody>
      </p:sp>
      <p:sp>
        <p:nvSpPr>
          <p:cNvPr id="33794" name="Slide Number Placeholder 5"/>
          <p:cNvSpPr>
            <a:spLocks noGrp="1"/>
          </p:cNvSpPr>
          <p:nvPr>
            <p:ph type="sldNum" sz="quarter" idx="16"/>
          </p:nvPr>
        </p:nvSpPr>
        <p:spPr>
          <a:noFill/>
        </p:spPr>
        <p:txBody>
          <a:bodyPr>
            <a:normAutofit fontScale="85000" lnSpcReduction="20000"/>
          </a:bodyPr>
          <a:lstStyle/>
          <a:p>
            <a:fld id="{BB8821E1-CAB6-FD4D-8463-0F148685BBC1}" type="slidenum">
              <a:rPr lang="en-US" smtClean="0">
                <a:latin typeface="Arial" pitchFamily="-65" charset="0"/>
              </a:rPr>
              <a:pPr/>
              <a:t>12</a:t>
            </a:fld>
            <a:endParaRPr lang="en-US" smtClean="0">
              <a:latin typeface="Arial" pitchFamily="-65" charset="0"/>
            </a:endParaRPr>
          </a:p>
        </p:txBody>
      </p:sp>
      <p:grpSp>
        <p:nvGrpSpPr>
          <p:cNvPr id="13" name="Group 12"/>
          <p:cNvGrpSpPr/>
          <p:nvPr/>
        </p:nvGrpSpPr>
        <p:grpSpPr>
          <a:xfrm>
            <a:off x="4709945" y="5881836"/>
            <a:ext cx="1485900" cy="571500"/>
            <a:chOff x="4211638" y="5810250"/>
            <a:chExt cx="1485900" cy="571500"/>
          </a:xfrm>
        </p:grpSpPr>
        <p:sp>
          <p:nvSpPr>
            <p:cNvPr id="14" name="Rectangle 26"/>
            <p:cNvSpPr>
              <a:spLocks noChangeArrowheads="1"/>
            </p:cNvSpPr>
            <p:nvPr/>
          </p:nvSpPr>
          <p:spPr bwMode="auto">
            <a:xfrm>
              <a:off x="4211638" y="5810250"/>
              <a:ext cx="1485900" cy="457200"/>
            </a:xfrm>
            <a:prstGeom prst="rect">
              <a:avLst/>
            </a:prstGeom>
            <a:solidFill>
              <a:srgbClr val="003366"/>
            </a:solidFill>
            <a:ln w="9525">
              <a:solidFill>
                <a:srgbClr val="003366"/>
              </a:solidFill>
              <a:miter lim="800000"/>
              <a:headEnd/>
              <a:tailEnd/>
            </a:ln>
          </p:spPr>
          <p:txBody>
            <a:bodyPr>
              <a:prstTxWarp prst="textNoShape">
                <a:avLst/>
              </a:prstTxWarp>
            </a:bodyPr>
            <a:lstStyle/>
            <a:p>
              <a:endParaRPr lang="pt-PT"/>
            </a:p>
          </p:txBody>
        </p:sp>
        <p:sp>
          <p:nvSpPr>
            <p:cNvPr id="15" name="Text Box 27"/>
            <p:cNvSpPr txBox="1">
              <a:spLocks noChangeArrowheads="1"/>
            </p:cNvSpPr>
            <p:nvPr/>
          </p:nvSpPr>
          <p:spPr bwMode="auto">
            <a:xfrm>
              <a:off x="4211638" y="5810250"/>
              <a:ext cx="1485900" cy="571500"/>
            </a:xfrm>
            <a:prstGeom prst="rect">
              <a:avLst/>
            </a:prstGeom>
            <a:noFill/>
            <a:ln w="9525">
              <a:noFill/>
              <a:miter lim="800000"/>
              <a:headEnd/>
              <a:tailEnd/>
            </a:ln>
          </p:spPr>
          <p:txBody>
            <a:bodyPr>
              <a:prstTxWarp prst="textNoShape">
                <a:avLst/>
              </a:prstTxWarp>
            </a:bodyPr>
            <a:lstStyle/>
            <a:p>
              <a:pPr algn="l" eaLnBrk="0" hangingPunct="0">
                <a:spcBef>
                  <a:spcPct val="0"/>
                </a:spcBef>
                <a:buClrTx/>
                <a:buFontTx/>
                <a:buNone/>
              </a:pPr>
              <a:r>
                <a:rPr lang="pt-PT" b="1" dirty="0">
                  <a:solidFill>
                    <a:srgbClr val="008000"/>
                  </a:solidFill>
                  <a:latin typeface="Tahoma" pitchFamily="-65" charset="0"/>
                  <a:ea typeface="Tahoma" pitchFamily="-65" charset="0"/>
                  <a:cs typeface="Tahoma" pitchFamily="-65" charset="0"/>
                </a:rPr>
                <a:t>INESC MN</a:t>
              </a:r>
              <a:endParaRPr lang="en-US" sz="1600" b="1" dirty="0">
                <a:ea typeface="Arial" pitchFamily="-65" charset="0"/>
                <a:cs typeface="Arial" pitchFamily="-65" charset="0"/>
              </a:endParaRPr>
            </a:p>
            <a:p>
              <a:pPr algn="l" eaLnBrk="0" hangingPunct="0">
                <a:spcBef>
                  <a:spcPct val="0"/>
                </a:spcBef>
                <a:buClrTx/>
                <a:buFontTx/>
                <a:buNone/>
              </a:pPr>
              <a:endParaRPr lang="en-US" sz="2400" dirty="0">
                <a:latin typeface="Times New Roman" pitchFamily="-65" charset="0"/>
              </a:endParaRPr>
            </a:p>
          </p:txBody>
        </p:sp>
      </p:grpSp>
      <p:pic>
        <p:nvPicPr>
          <p:cNvPr id="11" name="Picture 10"/>
          <p:cNvPicPr>
            <a:picLocks noChangeAspect="1"/>
          </p:cNvPicPr>
          <p:nvPr/>
        </p:nvPicPr>
        <p:blipFill>
          <a:blip r:embed="rId5"/>
          <a:stretch>
            <a:fillRect/>
          </a:stretch>
        </p:blipFill>
        <p:spPr>
          <a:xfrm>
            <a:off x="457200" y="2543144"/>
            <a:ext cx="1295400" cy="739319"/>
          </a:xfrm>
          <a:prstGeom prst="rect">
            <a:avLst/>
          </a:prstGeom>
        </p:spPr>
      </p:pic>
      <p:grpSp>
        <p:nvGrpSpPr>
          <p:cNvPr id="21" name="Grupo 20"/>
          <p:cNvGrpSpPr/>
          <p:nvPr/>
        </p:nvGrpSpPr>
        <p:grpSpPr>
          <a:xfrm>
            <a:off x="715114" y="5728748"/>
            <a:ext cx="1551514" cy="580572"/>
            <a:chOff x="7287686" y="6096000"/>
            <a:chExt cx="1551514" cy="580572"/>
          </a:xfrm>
        </p:grpSpPr>
        <p:pic>
          <p:nvPicPr>
            <p:cNvPr id="22" name="Imagem 21"/>
            <p:cNvPicPr>
              <a:picLocks noChangeAspect="1"/>
            </p:cNvPicPr>
            <p:nvPr/>
          </p:nvPicPr>
          <p:blipFill rotWithShape="1">
            <a:blip r:embed="rId6">
              <a:extLst>
                <a:ext uri="{28A0092B-C50C-407E-A947-70E740481C1C}">
                  <a14:useLocalDpi xmlns:a14="http://schemas.microsoft.com/office/drawing/2010/main" val="0"/>
                </a:ext>
              </a:extLst>
            </a:blip>
            <a:srcRect b="38374"/>
            <a:stretch/>
          </p:blipFill>
          <p:spPr>
            <a:xfrm>
              <a:off x="7287686" y="6109302"/>
              <a:ext cx="902208" cy="567270"/>
            </a:xfrm>
            <a:prstGeom prst="rect">
              <a:avLst/>
            </a:prstGeom>
            <a:noFill/>
          </p:spPr>
        </p:pic>
        <p:sp>
          <p:nvSpPr>
            <p:cNvPr id="23" name="Retângulo 22"/>
            <p:cNvSpPr/>
            <p:nvPr/>
          </p:nvSpPr>
          <p:spPr>
            <a:xfrm>
              <a:off x="7936992" y="6096000"/>
              <a:ext cx="902208" cy="58057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pt-PT"/>
            </a:p>
          </p:txBody>
        </p:sp>
        <p:pic>
          <p:nvPicPr>
            <p:cNvPr id="24" name="Imagem 23"/>
            <p:cNvPicPr>
              <a:picLocks noChangeAspect="1"/>
            </p:cNvPicPr>
            <p:nvPr/>
          </p:nvPicPr>
          <p:blipFill rotWithShape="1">
            <a:blip r:embed="rId6">
              <a:extLst>
                <a:ext uri="{28A0092B-C50C-407E-A947-70E740481C1C}">
                  <a14:useLocalDpi xmlns:a14="http://schemas.microsoft.com/office/drawing/2010/main" val="0"/>
                </a:ext>
              </a:extLst>
            </a:blip>
            <a:srcRect t="62002"/>
            <a:stretch/>
          </p:blipFill>
          <p:spPr>
            <a:xfrm>
              <a:off x="7936992" y="6096000"/>
              <a:ext cx="902208" cy="580572"/>
            </a:xfrm>
            <a:prstGeom prst="rect">
              <a:avLst/>
            </a:prstGeom>
            <a:noFill/>
          </p:spPr>
        </p:pic>
      </p:grpSp>
      <p:pic>
        <p:nvPicPr>
          <p:cNvPr id="2" name="Imagem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5934" y="5601419"/>
            <a:ext cx="1428750" cy="923925"/>
          </a:xfrm>
          <a:prstGeom prst="rect">
            <a:avLst/>
          </a:prstGeom>
        </p:spPr>
      </p:pic>
      <p:sp>
        <p:nvSpPr>
          <p:cNvPr id="25" name="Rectangle 3"/>
          <p:cNvSpPr txBox="1">
            <a:spLocks noChangeArrowheads="1"/>
          </p:cNvSpPr>
          <p:nvPr/>
        </p:nvSpPr>
        <p:spPr>
          <a:xfrm>
            <a:off x="323528" y="1628800"/>
            <a:ext cx="3886200" cy="4572000"/>
          </a:xfrm>
          <a:prstGeom prst="rect">
            <a:avLst/>
          </a:prstGeom>
        </p:spPr>
        <p:txBody>
          <a:bodyPr vert="horz" numCol="2">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defTabSz="914400">
              <a:buFont typeface="Wingdings" pitchFamily="-65" charset="2"/>
              <a:buNone/>
            </a:pPr>
            <a:r>
              <a:rPr lang="en-US" sz="1800" b="1" dirty="0" err="1" smtClean="0">
                <a:ea typeface="ＭＳ Ｐゴシック" pitchFamily="-65" charset="-128"/>
                <a:cs typeface="ＭＳ Ｐゴシック" pitchFamily="-65" charset="-128"/>
              </a:rPr>
              <a:t>Suporte</a:t>
            </a:r>
            <a:r>
              <a:rPr lang="en-US" sz="1800" b="1" dirty="0" smtClean="0">
                <a:ea typeface="ＭＳ Ｐゴシック" pitchFamily="-65" charset="-128"/>
                <a:cs typeface="ＭＳ Ｐゴシック" pitchFamily="-65" charset="-128"/>
              </a:rPr>
              <a:t> </a:t>
            </a:r>
            <a:r>
              <a:rPr lang="en-US" sz="1800" b="1" dirty="0" err="1" smtClean="0">
                <a:ea typeface="ＭＳ Ｐゴシック" pitchFamily="-65" charset="-128"/>
                <a:cs typeface="ＭＳ Ｐゴシック" pitchFamily="-65" charset="-128"/>
              </a:rPr>
              <a:t>Financeiro</a:t>
            </a:r>
            <a:r>
              <a:rPr lang="en-US" sz="1800" b="1" dirty="0" smtClean="0">
                <a:ea typeface="ＭＳ Ｐゴシック" pitchFamily="-65" charset="-128"/>
                <a:cs typeface="ＭＳ Ｐゴシック" pitchFamily="-65" charset="-128"/>
              </a:rPr>
              <a:t>:</a:t>
            </a:r>
          </a:p>
          <a:p>
            <a:pPr defTabSz="914400"/>
            <a:endParaRPr lang="en-US" sz="1800" b="1" dirty="0" smtClean="0">
              <a:ea typeface="ＭＳ Ｐゴシック" pitchFamily="-65" charset="-128"/>
              <a:cs typeface="ＭＳ Ｐゴシック" pitchFamily="-65" charset="-128"/>
            </a:endParaRPr>
          </a:p>
          <a:p>
            <a:pPr defTabSz="914400">
              <a:buFont typeface="Wingdings" pitchFamily="-65" charset="2"/>
              <a:buNone/>
            </a:pPr>
            <a:endParaRPr lang="en-US" sz="1800" b="1" dirty="0" smtClean="0">
              <a:ea typeface="ＭＳ Ｐゴシック" pitchFamily="-65" charset="-128"/>
              <a:cs typeface="ＭＳ Ｐゴシック" pitchFamily="-65" charset="-128"/>
            </a:endParaRPr>
          </a:p>
          <a:p>
            <a:pPr defTabSz="914400">
              <a:buFont typeface="Wingdings" pitchFamily="-65" charset="2"/>
              <a:buNone/>
            </a:pPr>
            <a:endParaRPr lang="en-US" sz="1800" b="1" dirty="0" smtClean="0">
              <a:ea typeface="ＭＳ Ｐゴシック" pitchFamily="-65" charset="-128"/>
              <a:cs typeface="ＭＳ Ｐゴシック" pitchFamily="-65" charset="-128"/>
            </a:endParaRPr>
          </a:p>
          <a:p>
            <a:pPr defTabSz="914400">
              <a:buFont typeface="Wingdings" pitchFamily="-65" charset="2"/>
              <a:buNone/>
            </a:pPr>
            <a:endParaRPr lang="en-US" sz="1800" b="1" dirty="0" smtClean="0">
              <a:ea typeface="ＭＳ Ｐゴシック" pitchFamily="-65" charset="-128"/>
              <a:cs typeface="ＭＳ Ｐゴシック" pitchFamily="-65" charset="-128"/>
            </a:endParaRPr>
          </a:p>
          <a:p>
            <a:pPr defTabSz="914400">
              <a:buFont typeface="Wingdings"/>
              <a:buNone/>
            </a:pPr>
            <a:endParaRPr lang="en-US" sz="1800" b="1" dirty="0" smtClean="0">
              <a:ea typeface="Arial" pitchFamily="-65" charset="0"/>
              <a:cs typeface="Arial" pitchFamily="-65"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smtClean="0"/>
              <a:t>Eletrónica têxtil</a:t>
            </a:r>
            <a:endParaRPr lang="en-US" dirty="0"/>
          </a:p>
        </p:txBody>
      </p:sp>
      <p:sp>
        <p:nvSpPr>
          <p:cNvPr id="3" name="Marcador de Posição de Conteúdo 2"/>
          <p:cNvSpPr>
            <a:spLocks noGrp="1"/>
          </p:cNvSpPr>
          <p:nvPr>
            <p:ph sz="quarter" idx="1"/>
          </p:nvPr>
        </p:nvSpPr>
        <p:spPr/>
        <p:txBody>
          <a:bodyPr/>
          <a:lstStyle/>
          <a:p>
            <a:r>
              <a:rPr lang="pt-PT" dirty="0" smtClean="0"/>
              <a:t>Hoje: eletrónica convencional + substratos têxteis</a:t>
            </a:r>
          </a:p>
          <a:p>
            <a:pPr marL="0" indent="0">
              <a:buNone/>
            </a:pPr>
            <a:r>
              <a:rPr lang="pt-PT" b="1" dirty="0" smtClean="0"/>
              <a:t>=&gt; Frágil, caro</a:t>
            </a:r>
            <a:endParaRPr lang="en-US" b="1" dirty="0"/>
          </a:p>
        </p:txBody>
      </p:sp>
      <p:grpSp>
        <p:nvGrpSpPr>
          <p:cNvPr id="5" name="Group 44"/>
          <p:cNvGrpSpPr/>
          <p:nvPr/>
        </p:nvGrpSpPr>
        <p:grpSpPr>
          <a:xfrm>
            <a:off x="3944111" y="1806160"/>
            <a:ext cx="5239686" cy="4138814"/>
            <a:chOff x="2357496" y="692696"/>
            <a:chExt cx="4436772" cy="3982428"/>
          </a:xfrm>
        </p:grpSpPr>
        <p:grpSp>
          <p:nvGrpSpPr>
            <p:cNvPr id="6" name="Group 45"/>
            <p:cNvGrpSpPr/>
            <p:nvPr/>
          </p:nvGrpSpPr>
          <p:grpSpPr>
            <a:xfrm>
              <a:off x="2357496" y="692696"/>
              <a:ext cx="4436772" cy="3982428"/>
              <a:chOff x="554941" y="1884623"/>
              <a:chExt cx="4910879" cy="4238414"/>
            </a:xfrm>
          </p:grpSpPr>
          <p:sp>
            <p:nvSpPr>
              <p:cNvPr id="8" name="TextBox 49"/>
              <p:cNvSpPr txBox="1"/>
              <p:nvPr/>
            </p:nvSpPr>
            <p:spPr>
              <a:xfrm>
                <a:off x="4480399" y="2901397"/>
                <a:ext cx="360040" cy="229819"/>
              </a:xfrm>
              <a:prstGeom prst="rect">
                <a:avLst/>
              </a:prstGeom>
              <a:noFill/>
            </p:spPr>
            <p:txBody>
              <a:bodyPr wrap="square" rtlCol="0">
                <a:spAutoFit/>
              </a:bodyPr>
              <a:lstStyle/>
              <a:p>
                <a:pPr algn="r"/>
                <a:r>
                  <a:rPr lang="en-US" sz="1100" dirty="0">
                    <a:solidFill>
                      <a:srgbClr val="FFFF66"/>
                    </a:solidFill>
                  </a:rPr>
                  <a:t>1</a:t>
                </a:r>
              </a:p>
            </p:txBody>
          </p:sp>
          <p:grpSp>
            <p:nvGrpSpPr>
              <p:cNvPr id="9" name="Group 50"/>
              <p:cNvGrpSpPr/>
              <p:nvPr/>
            </p:nvGrpSpPr>
            <p:grpSpPr>
              <a:xfrm>
                <a:off x="774542" y="1884623"/>
                <a:ext cx="4550066" cy="3681235"/>
                <a:chOff x="738638" y="1556633"/>
                <a:chExt cx="4550066" cy="3681235"/>
              </a:xfrm>
            </p:grpSpPr>
            <p:sp>
              <p:nvSpPr>
                <p:cNvPr id="17" name="Oval 16"/>
                <p:cNvSpPr/>
                <p:nvPr/>
              </p:nvSpPr>
              <p:spPr>
                <a:xfrm>
                  <a:off x="1294453" y="1764266"/>
                  <a:ext cx="3351454" cy="3365532"/>
                </a:xfrm>
                <a:prstGeom prst="ellipse">
                  <a:avLst/>
                </a:prstGeom>
                <a:solidFill>
                  <a:srgbClr val="FFFF9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8" name="Rounded Rectangle 59"/>
                <p:cNvSpPr/>
                <p:nvPr/>
              </p:nvSpPr>
              <p:spPr>
                <a:xfrm>
                  <a:off x="2432244" y="4769868"/>
                  <a:ext cx="1150926" cy="468000"/>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smtClean="0">
                      <a:solidFill>
                        <a:schemeClr val="tx1">
                          <a:lumMod val="65000"/>
                          <a:lumOff val="35000"/>
                        </a:schemeClr>
                      </a:solidFill>
                    </a:rPr>
                    <a:t>moda</a:t>
                  </a:r>
                  <a:endParaRPr lang="en-US" sz="2000" b="1" dirty="0">
                    <a:solidFill>
                      <a:schemeClr val="tx1">
                        <a:lumMod val="65000"/>
                        <a:lumOff val="35000"/>
                      </a:schemeClr>
                    </a:solidFill>
                  </a:endParaRPr>
                </a:p>
              </p:txBody>
            </p:sp>
            <p:sp>
              <p:nvSpPr>
                <p:cNvPr id="19" name="Rounded Rectangle 60"/>
                <p:cNvSpPr/>
                <p:nvPr/>
              </p:nvSpPr>
              <p:spPr>
                <a:xfrm>
                  <a:off x="738638" y="2552541"/>
                  <a:ext cx="1195407" cy="459769"/>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smtClean="0">
                      <a:solidFill>
                        <a:schemeClr val="tx1">
                          <a:lumMod val="65000"/>
                          <a:lumOff val="35000"/>
                        </a:schemeClr>
                      </a:solidFill>
                    </a:rPr>
                    <a:t>militar</a:t>
                  </a:r>
                  <a:endParaRPr lang="en-US" sz="2000" b="1" dirty="0">
                    <a:solidFill>
                      <a:schemeClr val="tx1">
                        <a:lumMod val="65000"/>
                        <a:lumOff val="35000"/>
                      </a:schemeClr>
                    </a:solidFill>
                  </a:endParaRPr>
                </a:p>
              </p:txBody>
            </p:sp>
            <p:sp>
              <p:nvSpPr>
                <p:cNvPr id="20" name="Rounded Rectangle 61"/>
                <p:cNvSpPr/>
                <p:nvPr/>
              </p:nvSpPr>
              <p:spPr>
                <a:xfrm>
                  <a:off x="738638" y="3908562"/>
                  <a:ext cx="1195407" cy="459769"/>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smtClean="0">
                      <a:solidFill>
                        <a:schemeClr val="tx1">
                          <a:lumMod val="65000"/>
                          <a:lumOff val="35000"/>
                        </a:schemeClr>
                      </a:solidFill>
                    </a:rPr>
                    <a:t>logística</a:t>
                  </a:r>
                  <a:endParaRPr lang="en-US" sz="2000" b="1" dirty="0">
                    <a:solidFill>
                      <a:schemeClr val="tx1">
                        <a:lumMod val="65000"/>
                        <a:lumOff val="35000"/>
                      </a:schemeClr>
                    </a:solidFill>
                  </a:endParaRPr>
                </a:p>
              </p:txBody>
            </p:sp>
            <p:sp>
              <p:nvSpPr>
                <p:cNvPr id="21" name="Rounded Rectangle 62"/>
                <p:cNvSpPr/>
                <p:nvPr/>
              </p:nvSpPr>
              <p:spPr>
                <a:xfrm>
                  <a:off x="2147625" y="1556633"/>
                  <a:ext cx="1645109" cy="651339"/>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800"/>
                    </a:lnSpc>
                  </a:pPr>
                  <a:r>
                    <a:rPr lang="en-US" sz="2000" b="1" dirty="0" err="1" smtClean="0">
                      <a:solidFill>
                        <a:schemeClr val="tx1">
                          <a:lumMod val="65000"/>
                          <a:lumOff val="35000"/>
                        </a:schemeClr>
                      </a:solidFill>
                    </a:rPr>
                    <a:t>automóvel</a:t>
                  </a:r>
                  <a:r>
                    <a:rPr lang="en-US" sz="2000" b="1" dirty="0" smtClean="0">
                      <a:solidFill>
                        <a:schemeClr val="tx1">
                          <a:lumMod val="65000"/>
                          <a:lumOff val="35000"/>
                        </a:schemeClr>
                      </a:solidFill>
                    </a:rPr>
                    <a:t>/</a:t>
                  </a:r>
                  <a:endParaRPr lang="en-US" sz="2000" b="1" dirty="0">
                    <a:solidFill>
                      <a:schemeClr val="tx1">
                        <a:lumMod val="65000"/>
                        <a:lumOff val="35000"/>
                      </a:schemeClr>
                    </a:solidFill>
                  </a:endParaRPr>
                </a:p>
                <a:p>
                  <a:pPr algn="ctr">
                    <a:lnSpc>
                      <a:spcPts val="1800"/>
                    </a:lnSpc>
                  </a:pPr>
                  <a:r>
                    <a:rPr lang="en-US" sz="2000" b="1" dirty="0" err="1" smtClean="0">
                      <a:solidFill>
                        <a:schemeClr val="tx1">
                          <a:lumMod val="65000"/>
                          <a:lumOff val="35000"/>
                        </a:schemeClr>
                      </a:solidFill>
                    </a:rPr>
                    <a:t>aeronáutica</a:t>
                  </a:r>
                  <a:endParaRPr lang="en-US" sz="2000" b="1" dirty="0">
                    <a:solidFill>
                      <a:schemeClr val="tx1">
                        <a:lumMod val="65000"/>
                        <a:lumOff val="35000"/>
                      </a:schemeClr>
                    </a:solidFill>
                  </a:endParaRPr>
                </a:p>
              </p:txBody>
            </p:sp>
            <p:pic>
              <p:nvPicPr>
                <p:cNvPr id="22" name="Picture 9" descr="C:\Users\Ana\AppData\Local\Microsoft\Windows\Temporary Internet Files\Content.IE5\LWLUKXE9\MC900113450[1].wmf"/>
                <p:cNvPicPr>
                  <a:picLocks noChangeAspect="1" noChangeArrowheads="1"/>
                </p:cNvPicPr>
                <p:nvPr/>
              </p:nvPicPr>
              <p:blipFill>
                <a:blip r:embed="rId3" cstate="print">
                  <a:duotone>
                    <a:schemeClr val="bg2">
                      <a:shade val="45000"/>
                      <a:satMod val="135000"/>
                    </a:schemeClr>
                    <a:prstClr val="white"/>
                  </a:duotone>
                  <a:lum bright="-6000" contrast="11000"/>
                  <a:extLst>
                    <a:ext uri="{28A0092B-C50C-407E-A947-70E740481C1C}">
                      <a14:useLocalDpi xmlns:a14="http://schemas.microsoft.com/office/drawing/2010/main" val="0"/>
                    </a:ext>
                  </a:extLst>
                </a:blip>
                <a:srcRect/>
                <a:stretch>
                  <a:fillRect/>
                </a:stretch>
              </p:blipFill>
              <p:spPr bwMode="auto">
                <a:xfrm>
                  <a:off x="1934045" y="2349785"/>
                  <a:ext cx="2003932" cy="2194493"/>
                </a:xfrm>
                <a:prstGeom prst="rect">
                  <a:avLst/>
                </a:prstGeom>
                <a:noFill/>
                <a:effectLst>
                  <a:glow>
                    <a:schemeClr val="accent1"/>
                  </a:glow>
                </a:effectLst>
                <a:extLst>
                  <a:ext uri="{909E8E84-426E-40DD-AFC4-6F175D3DCCD1}">
                    <a14:hiddenFill xmlns:a14="http://schemas.microsoft.com/office/drawing/2010/main">
                      <a:solidFill>
                        <a:srgbClr val="FFFFFF"/>
                      </a:solidFill>
                    </a14:hiddenFill>
                  </a:ext>
                </a:extLst>
              </p:spPr>
            </p:pic>
            <p:sp>
              <p:nvSpPr>
                <p:cNvPr id="23" name="Rounded Rectangle 64"/>
                <p:cNvSpPr/>
                <p:nvPr/>
              </p:nvSpPr>
              <p:spPr>
                <a:xfrm>
                  <a:off x="3140583" y="3193393"/>
                  <a:ext cx="1503352" cy="540000"/>
                </a:xfrm>
                <a:prstGeom prst="roundRect">
                  <a:avLst/>
                </a:prstGeom>
                <a:solidFill>
                  <a:schemeClr val="bg1">
                    <a:alpha val="6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800"/>
                    </a:lnSpc>
                  </a:pPr>
                  <a:r>
                    <a:rPr lang="en-US" sz="2000" b="1" dirty="0" err="1" smtClean="0">
                      <a:solidFill>
                        <a:schemeClr val="tx1"/>
                      </a:solidFill>
                      <a:effectLst>
                        <a:outerShdw blurRad="38100" dist="38100" dir="2700000" algn="tl">
                          <a:srgbClr val="000000">
                            <a:alpha val="43137"/>
                          </a:srgbClr>
                        </a:outerShdw>
                      </a:effectLst>
                    </a:rPr>
                    <a:t>Têxteis</a:t>
                  </a:r>
                  <a:r>
                    <a:rPr lang="en-US" sz="2000" b="1" dirty="0" smtClean="0">
                      <a:solidFill>
                        <a:schemeClr val="tx1"/>
                      </a:solidFill>
                      <a:effectLst>
                        <a:outerShdw blurRad="38100" dist="38100" dir="2700000" algn="tl">
                          <a:srgbClr val="000000">
                            <a:alpha val="43137"/>
                          </a:srgbClr>
                        </a:outerShdw>
                      </a:effectLst>
                    </a:rPr>
                    <a:t> </a:t>
                  </a:r>
                  <a:r>
                    <a:rPr lang="en-US" sz="2000" b="1" dirty="0" err="1" smtClean="0">
                      <a:solidFill>
                        <a:schemeClr val="tx1"/>
                      </a:solidFill>
                      <a:effectLst>
                        <a:outerShdw blurRad="38100" dist="38100" dir="2700000" algn="tl">
                          <a:srgbClr val="000000">
                            <a:alpha val="43137"/>
                          </a:srgbClr>
                        </a:outerShdw>
                      </a:effectLst>
                    </a:rPr>
                    <a:t>funcionais</a:t>
                  </a:r>
                  <a:endParaRPr lang="en-US" sz="2000" b="1" dirty="0">
                    <a:solidFill>
                      <a:schemeClr val="tx1"/>
                    </a:solidFill>
                    <a:effectLst>
                      <a:outerShdw blurRad="38100" dist="38100" dir="2700000" algn="tl">
                        <a:srgbClr val="000000">
                          <a:alpha val="43137"/>
                        </a:srgbClr>
                      </a:outerShdw>
                    </a:effectLst>
                  </a:endParaRPr>
                </a:p>
              </p:txBody>
            </p:sp>
            <p:sp>
              <p:nvSpPr>
                <p:cNvPr id="24" name="Rounded Rectangle 65"/>
                <p:cNvSpPr/>
                <p:nvPr/>
              </p:nvSpPr>
              <p:spPr>
                <a:xfrm>
                  <a:off x="1296424" y="3193393"/>
                  <a:ext cx="1585812" cy="540000"/>
                </a:xfrm>
                <a:prstGeom prst="roundRect">
                  <a:avLst/>
                </a:prstGeom>
                <a:solidFill>
                  <a:schemeClr val="bg1">
                    <a:alpha val="6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800"/>
                    </a:lnSpc>
                  </a:pPr>
                  <a:r>
                    <a:rPr lang="en-US" sz="2000" b="1" dirty="0" err="1" smtClean="0">
                      <a:solidFill>
                        <a:schemeClr val="tx1"/>
                      </a:solidFill>
                      <a:effectLst>
                        <a:outerShdw blurRad="38100" dist="38100" dir="2700000" algn="tl">
                          <a:srgbClr val="000000">
                            <a:alpha val="43137"/>
                          </a:srgbClr>
                        </a:outerShdw>
                      </a:effectLst>
                    </a:rPr>
                    <a:t>Tecnologia</a:t>
                  </a:r>
                  <a:r>
                    <a:rPr lang="en-US" sz="2000" b="1" dirty="0" smtClean="0">
                      <a:solidFill>
                        <a:schemeClr val="tx1"/>
                      </a:solidFill>
                      <a:effectLst>
                        <a:outerShdw blurRad="38100" dist="38100" dir="2700000" algn="tl">
                          <a:srgbClr val="000000">
                            <a:alpha val="43137"/>
                          </a:srgbClr>
                        </a:outerShdw>
                      </a:effectLst>
                    </a:rPr>
                    <a:t> </a:t>
                  </a:r>
                  <a:r>
                    <a:rPr lang="en-US" sz="2000" b="1" dirty="0" err="1" smtClean="0">
                      <a:solidFill>
                        <a:schemeClr val="tx1"/>
                      </a:solidFill>
                      <a:effectLst>
                        <a:outerShdw blurRad="38100" dist="38100" dir="2700000" algn="tl">
                          <a:srgbClr val="000000">
                            <a:alpha val="43137"/>
                          </a:srgbClr>
                        </a:outerShdw>
                      </a:effectLst>
                    </a:rPr>
                    <a:t>vestível</a:t>
                  </a:r>
                  <a:endParaRPr lang="en-US" sz="2000" b="1" dirty="0">
                    <a:solidFill>
                      <a:schemeClr val="tx1"/>
                    </a:solidFill>
                    <a:effectLst>
                      <a:outerShdw blurRad="38100" dist="38100" dir="2700000" algn="tl">
                        <a:srgbClr val="000000">
                          <a:alpha val="43137"/>
                        </a:srgbClr>
                      </a:outerShdw>
                    </a:effectLst>
                  </a:endParaRPr>
                </a:p>
              </p:txBody>
            </p:sp>
            <p:sp>
              <p:nvSpPr>
                <p:cNvPr id="25" name="Rounded Rectangle 66"/>
                <p:cNvSpPr/>
                <p:nvPr/>
              </p:nvSpPr>
              <p:spPr>
                <a:xfrm>
                  <a:off x="3926612" y="3908562"/>
                  <a:ext cx="1356917" cy="459769"/>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smtClean="0">
                      <a:solidFill>
                        <a:schemeClr val="tx1">
                          <a:lumMod val="65000"/>
                          <a:lumOff val="35000"/>
                        </a:schemeClr>
                      </a:solidFill>
                    </a:rPr>
                    <a:t>desporto</a:t>
                  </a:r>
                  <a:endParaRPr lang="en-US" sz="2000" b="1" dirty="0">
                    <a:solidFill>
                      <a:schemeClr val="tx1">
                        <a:lumMod val="65000"/>
                        <a:lumOff val="35000"/>
                      </a:schemeClr>
                    </a:solidFill>
                  </a:endParaRPr>
                </a:p>
              </p:txBody>
            </p:sp>
            <p:sp>
              <p:nvSpPr>
                <p:cNvPr id="26" name="Rounded Rectangle 67"/>
                <p:cNvSpPr/>
                <p:nvPr/>
              </p:nvSpPr>
              <p:spPr>
                <a:xfrm>
                  <a:off x="3854215" y="2552540"/>
                  <a:ext cx="1434489" cy="459769"/>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smtClean="0">
                      <a:solidFill>
                        <a:schemeClr val="tx1">
                          <a:lumMod val="65000"/>
                          <a:lumOff val="35000"/>
                        </a:schemeClr>
                      </a:solidFill>
                    </a:rPr>
                    <a:t>saúde</a:t>
                  </a:r>
                  <a:endParaRPr lang="en-US" sz="2000" b="1" dirty="0">
                    <a:solidFill>
                      <a:schemeClr val="tx1">
                        <a:lumMod val="65000"/>
                        <a:lumOff val="35000"/>
                      </a:schemeClr>
                    </a:solidFill>
                  </a:endParaRPr>
                </a:p>
              </p:txBody>
            </p:sp>
          </p:grpSp>
          <p:cxnSp>
            <p:nvCxnSpPr>
              <p:cNvPr id="10" name="Straight Arrow Connector 51"/>
              <p:cNvCxnSpPr/>
              <p:nvPr/>
            </p:nvCxnSpPr>
            <p:spPr>
              <a:xfrm flipH="1">
                <a:off x="554941" y="3791383"/>
                <a:ext cx="740595" cy="0"/>
              </a:xfrm>
              <a:prstGeom prst="straightConnector1">
                <a:avLst/>
              </a:prstGeom>
              <a:ln w="25400">
                <a:solidFill>
                  <a:srgbClr val="FFC000"/>
                </a:solidFill>
                <a:headEnd type="arrow" w="lg" len="lg"/>
                <a:tailEnd type="none"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52"/>
              <p:cNvCxnSpPr/>
              <p:nvPr/>
            </p:nvCxnSpPr>
            <p:spPr>
              <a:xfrm>
                <a:off x="554941" y="3793110"/>
                <a:ext cx="0" cy="2091836"/>
              </a:xfrm>
              <a:prstGeom prst="straightConnector1">
                <a:avLst/>
              </a:prstGeom>
              <a:ln w="25400">
                <a:solidFill>
                  <a:srgbClr val="FFC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Arrow Connector 53"/>
              <p:cNvCxnSpPr/>
              <p:nvPr/>
            </p:nvCxnSpPr>
            <p:spPr>
              <a:xfrm>
                <a:off x="5465203" y="3772242"/>
                <a:ext cx="617" cy="2112704"/>
              </a:xfrm>
              <a:prstGeom prst="straightConnector1">
                <a:avLst/>
              </a:prstGeom>
              <a:ln w="25400">
                <a:solidFill>
                  <a:srgbClr val="FFC00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3" name="Rounded Rectangle 54"/>
              <p:cNvSpPr/>
              <p:nvPr/>
            </p:nvSpPr>
            <p:spPr>
              <a:xfrm>
                <a:off x="1542374" y="5655037"/>
                <a:ext cx="2927419" cy="46800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lumMod val="65000"/>
                        <a:lumOff val="35000"/>
                      </a:schemeClr>
                    </a:solidFill>
                  </a:rPr>
                  <a:t>Potencial</a:t>
                </a:r>
                <a:r>
                  <a:rPr lang="en-US" sz="2400" b="1" dirty="0" smtClean="0">
                    <a:solidFill>
                      <a:schemeClr val="tx1">
                        <a:lumMod val="65000"/>
                        <a:lumOff val="35000"/>
                      </a:schemeClr>
                    </a:solidFill>
                  </a:rPr>
                  <a:t> </a:t>
                </a:r>
                <a:r>
                  <a:rPr lang="en-US" sz="2400" b="1" dirty="0" err="1" smtClean="0">
                    <a:solidFill>
                      <a:schemeClr val="tx1">
                        <a:lumMod val="65000"/>
                        <a:lumOff val="35000"/>
                      </a:schemeClr>
                    </a:solidFill>
                  </a:rPr>
                  <a:t>comercial</a:t>
                </a:r>
                <a:endParaRPr lang="en-US" sz="2400" b="1" dirty="0">
                  <a:solidFill>
                    <a:schemeClr val="tx1">
                      <a:lumMod val="65000"/>
                      <a:lumOff val="35000"/>
                    </a:schemeClr>
                  </a:solidFill>
                </a:endParaRPr>
              </a:p>
            </p:txBody>
          </p:sp>
          <p:cxnSp>
            <p:nvCxnSpPr>
              <p:cNvPr id="14" name="Straight Arrow Connector 55"/>
              <p:cNvCxnSpPr/>
              <p:nvPr/>
            </p:nvCxnSpPr>
            <p:spPr>
              <a:xfrm>
                <a:off x="4716015" y="3772999"/>
                <a:ext cx="741153" cy="0"/>
              </a:xfrm>
              <a:prstGeom prst="straightConnector1">
                <a:avLst/>
              </a:prstGeom>
              <a:ln w="25400">
                <a:solidFill>
                  <a:srgbClr val="FFC000"/>
                </a:solidFill>
                <a:headEnd type="arrow" w="lg" len="lg"/>
                <a:tailEnd type="none"/>
              </a:ln>
            </p:spPr>
            <p:style>
              <a:lnRef idx="1">
                <a:schemeClr val="accent1"/>
              </a:lnRef>
              <a:fillRef idx="0">
                <a:schemeClr val="accent1"/>
              </a:fillRef>
              <a:effectRef idx="0">
                <a:schemeClr val="accent1"/>
              </a:effectRef>
              <a:fontRef idx="minor">
                <a:schemeClr val="tx1"/>
              </a:fontRef>
            </p:style>
          </p:cxnSp>
          <p:cxnSp>
            <p:nvCxnSpPr>
              <p:cNvPr id="15" name="Straight Arrow Connector 56"/>
              <p:cNvCxnSpPr>
                <a:endCxn id="13" idx="1"/>
              </p:cNvCxnSpPr>
              <p:nvPr/>
            </p:nvCxnSpPr>
            <p:spPr>
              <a:xfrm>
                <a:off x="554941" y="5884946"/>
                <a:ext cx="987433" cy="0"/>
              </a:xfrm>
              <a:prstGeom prst="straightConnector1">
                <a:avLst/>
              </a:prstGeom>
              <a:ln w="25400">
                <a:solidFill>
                  <a:srgbClr val="FFC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Arrow Connector 57"/>
              <p:cNvCxnSpPr/>
              <p:nvPr/>
            </p:nvCxnSpPr>
            <p:spPr>
              <a:xfrm>
                <a:off x="4469794" y="5884946"/>
                <a:ext cx="988203" cy="0"/>
              </a:xfrm>
              <a:prstGeom prst="straightConnector1">
                <a:avLst/>
              </a:prstGeom>
              <a:ln w="25400">
                <a:solidFill>
                  <a:srgbClr val="FFC000"/>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7" name="TextBox 48"/>
            <p:cNvSpPr txBox="1"/>
            <p:nvPr/>
          </p:nvSpPr>
          <p:spPr>
            <a:xfrm rot="4159694">
              <a:off x="4094037" y="2414437"/>
              <a:ext cx="1294410" cy="443043"/>
            </a:xfrm>
            <a:prstGeom prst="rect">
              <a:avLst/>
            </a:prstGeom>
            <a:noFill/>
          </p:spPr>
          <p:txBody>
            <a:bodyPr wrap="none" rtlCol="0">
              <a:spAutoFit/>
            </a:bodyPr>
            <a:lstStyle/>
            <a:p>
              <a:r>
                <a:rPr lang="en-US" sz="2800" b="1" dirty="0" smtClean="0">
                  <a:solidFill>
                    <a:schemeClr val="tx1">
                      <a:lumMod val="75000"/>
                      <a:lumOff val="25000"/>
                    </a:schemeClr>
                  </a:solidFill>
                </a:rPr>
                <a:t>e-</a:t>
              </a:r>
              <a:r>
                <a:rPr lang="en-US" sz="2800" b="1" dirty="0" err="1" smtClean="0">
                  <a:solidFill>
                    <a:schemeClr val="tx1">
                      <a:lumMod val="75000"/>
                      <a:lumOff val="25000"/>
                    </a:schemeClr>
                  </a:solidFill>
                </a:rPr>
                <a:t>textil</a:t>
              </a:r>
              <a:endParaRPr lang="en-US" sz="2800" b="1" dirty="0">
                <a:solidFill>
                  <a:schemeClr val="tx1">
                    <a:lumMod val="75000"/>
                    <a:lumOff val="25000"/>
                  </a:schemeClr>
                </a:solidFill>
              </a:endParaRPr>
            </a:p>
          </p:txBody>
        </p:sp>
      </p:grpSp>
      <p:grpSp>
        <p:nvGrpSpPr>
          <p:cNvPr id="27" name="Group 29"/>
          <p:cNvGrpSpPr/>
          <p:nvPr/>
        </p:nvGrpSpPr>
        <p:grpSpPr>
          <a:xfrm>
            <a:off x="35878" y="4164920"/>
            <a:ext cx="3803517" cy="1300181"/>
            <a:chOff x="385120" y="3483064"/>
            <a:chExt cx="3718718" cy="1270269"/>
          </a:xfrm>
        </p:grpSpPr>
        <p:sp>
          <p:nvSpPr>
            <p:cNvPr id="28" name="Rectangle 27"/>
            <p:cNvSpPr/>
            <p:nvPr/>
          </p:nvSpPr>
          <p:spPr>
            <a:xfrm>
              <a:off x="385120" y="3483064"/>
              <a:ext cx="3718718" cy="12702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9" name="Picture 25"/>
            <p:cNvPicPr>
              <a:picLocks noChangeAspect="1"/>
            </p:cNvPicPr>
            <p:nvPr/>
          </p:nvPicPr>
          <p:blipFill>
            <a:blip r:embed="rId4"/>
            <a:stretch>
              <a:fillRect/>
            </a:stretch>
          </p:blipFill>
          <p:spPr>
            <a:xfrm>
              <a:off x="3378751" y="3610011"/>
              <a:ext cx="705452" cy="665141"/>
            </a:xfrm>
            <a:prstGeom prst="rect">
              <a:avLst/>
            </a:prstGeom>
          </p:spPr>
        </p:pic>
        <p:pic>
          <p:nvPicPr>
            <p:cNvPr id="30" name="Picture 26"/>
            <p:cNvPicPr>
              <a:picLocks noChangeAspect="1"/>
            </p:cNvPicPr>
            <p:nvPr/>
          </p:nvPicPr>
          <p:blipFill rotWithShape="1">
            <a:blip r:embed="rId5"/>
            <a:srcRect r="951"/>
            <a:stretch/>
          </p:blipFill>
          <p:spPr>
            <a:xfrm>
              <a:off x="391098" y="3483064"/>
              <a:ext cx="1751000" cy="1234393"/>
            </a:xfrm>
            <a:prstGeom prst="rect">
              <a:avLst/>
            </a:prstGeom>
          </p:spPr>
        </p:pic>
        <p:pic>
          <p:nvPicPr>
            <p:cNvPr id="31" name="Picture 24"/>
            <p:cNvPicPr>
              <a:picLocks noChangeAspect="1"/>
            </p:cNvPicPr>
            <p:nvPr/>
          </p:nvPicPr>
          <p:blipFill>
            <a:blip r:embed="rId6"/>
            <a:stretch>
              <a:fillRect/>
            </a:stretch>
          </p:blipFill>
          <p:spPr>
            <a:xfrm>
              <a:off x="2123728" y="3484845"/>
              <a:ext cx="1209111" cy="1243239"/>
            </a:xfrm>
            <a:prstGeom prst="rect">
              <a:avLst/>
            </a:prstGeom>
          </p:spPr>
        </p:pic>
      </p:grpSp>
    </p:spTree>
    <p:extLst>
      <p:ext uri="{BB962C8B-B14F-4D97-AF65-F5344CB8AC3E}">
        <p14:creationId xmlns:p14="http://schemas.microsoft.com/office/powerpoint/2010/main" val="37939726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p:cNvPicPr>
            <a:picLocks noChangeAspect="1"/>
          </p:cNvPicPr>
          <p:nvPr/>
        </p:nvPicPr>
        <p:blipFill rotWithShape="1">
          <a:blip r:embed="rId3">
            <a:extLst>
              <a:ext uri="{28A0092B-C50C-407E-A947-70E740481C1C}">
                <a14:useLocalDpi xmlns:a14="http://schemas.microsoft.com/office/drawing/2010/main" val="0"/>
              </a:ext>
            </a:extLst>
          </a:blip>
          <a:srcRect l="9112" r="13465"/>
          <a:stretch/>
        </p:blipFill>
        <p:spPr>
          <a:xfrm>
            <a:off x="5724128" y="1556792"/>
            <a:ext cx="3312368" cy="3567205"/>
          </a:xfrm>
          <a:prstGeom prst="rect">
            <a:avLst/>
          </a:prstGeom>
        </p:spPr>
      </p:pic>
      <p:sp>
        <p:nvSpPr>
          <p:cNvPr id="2" name="Título 1"/>
          <p:cNvSpPr>
            <a:spLocks noGrp="1"/>
          </p:cNvSpPr>
          <p:nvPr>
            <p:ph type="title"/>
          </p:nvPr>
        </p:nvSpPr>
        <p:spPr/>
        <p:txBody>
          <a:bodyPr>
            <a:normAutofit/>
          </a:bodyPr>
          <a:lstStyle/>
          <a:p>
            <a:r>
              <a:rPr lang="pt-BR" dirty="0" smtClean="0"/>
              <a:t>Desafios</a:t>
            </a:r>
            <a:endParaRPr lang="pt-PT" dirty="0"/>
          </a:p>
        </p:txBody>
      </p:sp>
      <p:pic>
        <p:nvPicPr>
          <p:cNvPr id="4" name="Imagem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6" y="1806664"/>
            <a:ext cx="3278324" cy="2185549"/>
          </a:xfrm>
          <a:prstGeom prst="rect">
            <a:avLst/>
          </a:prstGeom>
        </p:spPr>
      </p:pic>
      <p:pic>
        <p:nvPicPr>
          <p:cNvPr id="6" name="Imagem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520" y="4077072"/>
            <a:ext cx="2925351" cy="2662637"/>
          </a:xfrm>
          <a:prstGeom prst="rect">
            <a:avLst/>
          </a:prstGeom>
        </p:spPr>
      </p:pic>
      <p:sp>
        <p:nvSpPr>
          <p:cNvPr id="8" name="Seta para a direita 7"/>
          <p:cNvSpPr/>
          <p:nvPr/>
        </p:nvSpPr>
        <p:spPr>
          <a:xfrm>
            <a:off x="3385828" y="4916231"/>
            <a:ext cx="576064" cy="72008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Imagem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71154" y="4048876"/>
            <a:ext cx="3614936" cy="2707713"/>
          </a:xfrm>
          <a:prstGeom prst="rect">
            <a:avLst/>
          </a:prstGeom>
        </p:spPr>
      </p:pic>
    </p:spTree>
    <p:extLst>
      <p:ext uri="{BB962C8B-B14F-4D97-AF65-F5344CB8AC3E}">
        <p14:creationId xmlns:p14="http://schemas.microsoft.com/office/powerpoint/2010/main" val="18865219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PT" dirty="0" smtClean="0"/>
              <a:t>Como? Dispositivos</a:t>
            </a:r>
            <a:endParaRPr lang="pt-PT" dirty="0"/>
          </a:p>
        </p:txBody>
      </p:sp>
      <p:pic>
        <p:nvPicPr>
          <p:cNvPr id="3" name="Image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4168" y="1611085"/>
            <a:ext cx="2131013" cy="2610003"/>
          </a:xfrm>
          <a:prstGeom prst="rect">
            <a:avLst/>
          </a:prstGeom>
        </p:spPr>
      </p:pic>
      <p:pic>
        <p:nvPicPr>
          <p:cNvPr id="7" name="Imagem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2200" y="4581128"/>
            <a:ext cx="1733951" cy="1733951"/>
          </a:xfrm>
          <a:prstGeom prst="rect">
            <a:avLst/>
          </a:prstGeom>
        </p:spPr>
      </p:pic>
      <p:graphicFrame>
        <p:nvGraphicFramePr>
          <p:cNvPr id="8" name="Diagrama 7"/>
          <p:cNvGraphicFramePr/>
          <p:nvPr>
            <p:extLst>
              <p:ext uri="{D42A27DB-BD31-4B8C-83A1-F6EECF244321}">
                <p14:modId xmlns:p14="http://schemas.microsoft.com/office/powerpoint/2010/main" val="2634729630"/>
              </p:ext>
            </p:extLst>
          </p:nvPr>
        </p:nvGraphicFramePr>
        <p:xfrm>
          <a:off x="-443880" y="2101304"/>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9879018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PT" dirty="0" smtClean="0"/>
              <a:t>Caso especial: </a:t>
            </a:r>
            <a:r>
              <a:rPr lang="pt-PT" dirty="0" err="1" smtClean="0"/>
              <a:t>Grafeno</a:t>
            </a:r>
            <a:endParaRPr lang="en-US" dirty="0"/>
          </a:p>
        </p:txBody>
      </p:sp>
      <p:sp>
        <p:nvSpPr>
          <p:cNvPr id="3" name="Marcador de Posição do Texto 2"/>
          <p:cNvSpPr>
            <a:spLocks noGrp="1"/>
          </p:cNvSpPr>
          <p:nvPr>
            <p:ph type="body" sz="half" idx="1"/>
          </p:nvPr>
        </p:nvSpPr>
        <p:spPr>
          <a:xfrm>
            <a:off x="344486" y="1744563"/>
            <a:ext cx="7034207" cy="4276725"/>
          </a:xfrm>
        </p:spPr>
        <p:txBody>
          <a:bodyPr/>
          <a:lstStyle/>
          <a:p>
            <a:r>
              <a:rPr lang="pt-PT" dirty="0" err="1" smtClean="0"/>
              <a:t>Grafeno</a:t>
            </a:r>
            <a:r>
              <a:rPr lang="pt-PT" dirty="0" smtClean="0"/>
              <a:t> </a:t>
            </a:r>
            <a:r>
              <a:rPr lang="pt-PT" dirty="0" err="1"/>
              <a:t>m</a:t>
            </a:r>
            <a:r>
              <a:rPr lang="pt-PT" dirty="0" err="1" smtClean="0"/>
              <a:t>onocamada</a:t>
            </a:r>
            <a:endParaRPr lang="pt-PT" dirty="0" smtClean="0"/>
          </a:p>
          <a:p>
            <a:pPr lvl="1"/>
            <a:r>
              <a:rPr lang="en-US" sz="2800" dirty="0" err="1" smtClean="0"/>
              <a:t>Resistência</a:t>
            </a:r>
            <a:r>
              <a:rPr lang="en-US" sz="2800" dirty="0" smtClean="0"/>
              <a:t> à </a:t>
            </a:r>
            <a:r>
              <a:rPr lang="en-US" sz="2800" dirty="0" err="1" smtClean="0"/>
              <a:t>tração</a:t>
            </a:r>
            <a:r>
              <a:rPr lang="en-US" sz="2800" dirty="0" smtClean="0"/>
              <a:t> (130 </a:t>
            </a:r>
            <a:r>
              <a:rPr lang="en-US" sz="2800" dirty="0" err="1" smtClean="0"/>
              <a:t>GPa</a:t>
            </a:r>
            <a:r>
              <a:rPr lang="en-US" sz="2800" dirty="0" smtClean="0"/>
              <a:t>)</a:t>
            </a:r>
          </a:p>
          <a:p>
            <a:pPr lvl="1"/>
            <a:r>
              <a:rPr lang="pt-PT" sz="2800" dirty="0" smtClean="0"/>
              <a:t>Módulo de </a:t>
            </a:r>
            <a:r>
              <a:rPr lang="pt-PT" sz="2800" dirty="0" err="1" smtClean="0"/>
              <a:t>Young</a:t>
            </a:r>
            <a:r>
              <a:rPr lang="pt-PT" sz="2800" dirty="0" smtClean="0"/>
              <a:t> (~1000 </a:t>
            </a:r>
            <a:r>
              <a:rPr lang="pt-PT" sz="2800" dirty="0" err="1" smtClean="0"/>
              <a:t>GPa</a:t>
            </a:r>
            <a:r>
              <a:rPr lang="pt-PT" sz="2800" dirty="0" smtClean="0"/>
              <a:t>)</a:t>
            </a:r>
          </a:p>
          <a:p>
            <a:pPr lvl="1"/>
            <a:r>
              <a:rPr lang="pt-PT" sz="2800" dirty="0" smtClean="0"/>
              <a:t>Condutividade térmica (&gt;500W/</a:t>
            </a:r>
            <a:r>
              <a:rPr lang="pt-PT" sz="2800" dirty="0" err="1" smtClean="0"/>
              <a:t>mK</a:t>
            </a:r>
            <a:r>
              <a:rPr lang="pt-PT" sz="2800" dirty="0" smtClean="0"/>
              <a:t>)</a:t>
            </a:r>
          </a:p>
          <a:p>
            <a:pPr lvl="1"/>
            <a:r>
              <a:rPr lang="pt-PT" sz="2800" dirty="0" smtClean="0"/>
              <a:t>Mobilidade eletrónica (&gt;2x10</a:t>
            </a:r>
            <a:r>
              <a:rPr lang="pt-PT" sz="2800" baseline="30000" dirty="0" smtClean="0"/>
              <a:t>5</a:t>
            </a:r>
            <a:r>
              <a:rPr lang="pt-PT" sz="2800" dirty="0" smtClean="0"/>
              <a:t>cm</a:t>
            </a:r>
            <a:r>
              <a:rPr lang="pt-PT" sz="2800" baseline="30000" dirty="0" smtClean="0"/>
              <a:t>2</a:t>
            </a:r>
            <a:r>
              <a:rPr lang="pt-PT" sz="2800" dirty="0" smtClean="0"/>
              <a:t>/</a:t>
            </a:r>
            <a:r>
              <a:rPr lang="pt-PT" sz="2800" dirty="0" err="1" smtClean="0"/>
              <a:t>Vs</a:t>
            </a:r>
            <a:r>
              <a:rPr lang="pt-PT" sz="2800" dirty="0" smtClean="0"/>
              <a:t>)</a:t>
            </a:r>
          </a:p>
          <a:p>
            <a:pPr lvl="1"/>
            <a:r>
              <a:rPr lang="pt-PT" sz="2800" dirty="0" smtClean="0"/>
              <a:t>Transparência (</a:t>
            </a:r>
            <a:r>
              <a:rPr lang="pt-PT" sz="2800" dirty="0" err="1" smtClean="0"/>
              <a:t>Tr</a:t>
            </a:r>
            <a:r>
              <a:rPr lang="pt-PT" sz="2800" dirty="0" smtClean="0"/>
              <a:t>=98%)</a:t>
            </a:r>
            <a:endParaRPr lang="en-US" sz="2800" dirty="0"/>
          </a:p>
        </p:txBody>
      </p:sp>
      <p:grpSp>
        <p:nvGrpSpPr>
          <p:cNvPr id="5" name="Group 146"/>
          <p:cNvGrpSpPr/>
          <p:nvPr/>
        </p:nvGrpSpPr>
        <p:grpSpPr>
          <a:xfrm>
            <a:off x="6510768" y="1884639"/>
            <a:ext cx="2347200" cy="1901361"/>
            <a:chOff x="755576" y="877006"/>
            <a:chExt cx="1655904" cy="1439790"/>
          </a:xfrm>
        </p:grpSpPr>
        <p:grpSp>
          <p:nvGrpSpPr>
            <p:cNvPr id="6" name="Group 147"/>
            <p:cNvGrpSpPr/>
            <p:nvPr/>
          </p:nvGrpSpPr>
          <p:grpSpPr>
            <a:xfrm>
              <a:off x="755576" y="877006"/>
              <a:ext cx="1655904" cy="1439790"/>
              <a:chOff x="755576" y="877006"/>
              <a:chExt cx="1655904" cy="1439790"/>
            </a:xfrm>
          </p:grpSpPr>
          <p:sp>
            <p:nvSpPr>
              <p:cNvPr id="8" name="Flowchart: Preparation 149"/>
              <p:cNvSpPr/>
              <p:nvPr/>
            </p:nvSpPr>
            <p:spPr>
              <a:xfrm>
                <a:off x="755576" y="1236716"/>
                <a:ext cx="396000" cy="360000"/>
              </a:xfrm>
              <a:prstGeom prst="flowChartPreparation">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Flowchart: Preparation 150"/>
              <p:cNvSpPr/>
              <p:nvPr/>
            </p:nvSpPr>
            <p:spPr>
              <a:xfrm>
                <a:off x="1079656" y="1052736"/>
                <a:ext cx="396000" cy="360000"/>
              </a:xfrm>
              <a:prstGeom prst="flowChartPreparation">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Flowchart: Preparation 151"/>
              <p:cNvSpPr/>
              <p:nvPr/>
            </p:nvSpPr>
            <p:spPr>
              <a:xfrm>
                <a:off x="1079656" y="1412446"/>
                <a:ext cx="396000" cy="360000"/>
              </a:xfrm>
              <a:prstGeom prst="flowChartPreparation">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Flowchart: Preparation 152"/>
              <p:cNvSpPr/>
              <p:nvPr/>
            </p:nvSpPr>
            <p:spPr>
              <a:xfrm>
                <a:off x="1389358" y="877006"/>
                <a:ext cx="396000" cy="360000"/>
              </a:xfrm>
              <a:prstGeom prst="flowChartPreparation">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 name="Flowchart: Preparation 153"/>
              <p:cNvSpPr/>
              <p:nvPr/>
            </p:nvSpPr>
            <p:spPr>
              <a:xfrm>
                <a:off x="1389358" y="1236716"/>
                <a:ext cx="396000" cy="360000"/>
              </a:xfrm>
              <a:prstGeom prst="flowChartPreparation">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 name="Flowchart: Preparation 154"/>
              <p:cNvSpPr/>
              <p:nvPr/>
            </p:nvSpPr>
            <p:spPr>
              <a:xfrm>
                <a:off x="1389358" y="1596716"/>
                <a:ext cx="396000" cy="360000"/>
              </a:xfrm>
              <a:prstGeom prst="flowChartPreparation">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Flowchart: Preparation 155"/>
              <p:cNvSpPr/>
              <p:nvPr/>
            </p:nvSpPr>
            <p:spPr>
              <a:xfrm>
                <a:off x="1691680" y="1052736"/>
                <a:ext cx="396000" cy="360000"/>
              </a:xfrm>
              <a:prstGeom prst="flowChartPreparation">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Flowchart: Preparation 156"/>
              <p:cNvSpPr/>
              <p:nvPr/>
            </p:nvSpPr>
            <p:spPr>
              <a:xfrm>
                <a:off x="1691680" y="1412446"/>
                <a:ext cx="396000" cy="360000"/>
              </a:xfrm>
              <a:prstGeom prst="flowChartPreparation">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Flowchart: Preparation 157"/>
              <p:cNvSpPr/>
              <p:nvPr/>
            </p:nvSpPr>
            <p:spPr>
              <a:xfrm>
                <a:off x="2015480" y="1236426"/>
                <a:ext cx="396000" cy="360000"/>
              </a:xfrm>
              <a:prstGeom prst="flowChartPreparation">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Flowchart: Preparation 158"/>
              <p:cNvSpPr/>
              <p:nvPr/>
            </p:nvSpPr>
            <p:spPr>
              <a:xfrm>
                <a:off x="1079920" y="1772816"/>
                <a:ext cx="396000" cy="360000"/>
              </a:xfrm>
              <a:prstGeom prst="flowChartPreparation">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8" name="Flowchart: Preparation 159"/>
              <p:cNvSpPr/>
              <p:nvPr/>
            </p:nvSpPr>
            <p:spPr>
              <a:xfrm>
                <a:off x="1389622" y="1956796"/>
                <a:ext cx="396000" cy="360000"/>
              </a:xfrm>
              <a:prstGeom prst="flowChartPreparation">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Flowchart: Preparation 160"/>
              <p:cNvSpPr/>
              <p:nvPr/>
            </p:nvSpPr>
            <p:spPr>
              <a:xfrm>
                <a:off x="1691944" y="1772816"/>
                <a:ext cx="396000" cy="360000"/>
              </a:xfrm>
              <a:prstGeom prst="flowChartPreparation">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0" name="Flowchart: Preparation 161"/>
              <p:cNvSpPr/>
              <p:nvPr/>
            </p:nvSpPr>
            <p:spPr>
              <a:xfrm>
                <a:off x="755576" y="1596796"/>
                <a:ext cx="396000" cy="360000"/>
              </a:xfrm>
              <a:prstGeom prst="flowChartPreparation">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Flowchart: Preparation 162"/>
              <p:cNvSpPr/>
              <p:nvPr/>
            </p:nvSpPr>
            <p:spPr>
              <a:xfrm>
                <a:off x="2015480" y="1596506"/>
                <a:ext cx="396000" cy="360000"/>
              </a:xfrm>
              <a:prstGeom prst="flowChartPreparation">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7" name="Rectangle 148"/>
            <p:cNvSpPr/>
            <p:nvPr/>
          </p:nvSpPr>
          <p:spPr>
            <a:xfrm>
              <a:off x="889490" y="1343742"/>
              <a:ext cx="1438193" cy="349592"/>
            </a:xfrm>
            <a:prstGeom prst="rect">
              <a:avLst/>
            </a:prstGeom>
            <a:solidFill>
              <a:schemeClr val="bg1">
                <a:alpha val="75000"/>
              </a:schemeClr>
            </a:solidFill>
          </p:spPr>
          <p:txBody>
            <a:bodyPr wrap="square">
              <a:spAutoFit/>
            </a:bodyPr>
            <a:lstStyle/>
            <a:p>
              <a:pPr lvl="0" algn="ctr"/>
              <a:r>
                <a:rPr lang="en-US" sz="2400" b="1" dirty="0" err="1" smtClean="0"/>
                <a:t>grafeno</a:t>
              </a:r>
              <a:r>
                <a:rPr lang="en-US" sz="2400" b="1" dirty="0" smtClean="0"/>
                <a:t>!</a:t>
              </a:r>
              <a:endParaRPr lang="en-US" sz="2400" b="1" dirty="0"/>
            </a:p>
          </p:txBody>
        </p:sp>
      </p:grpSp>
      <p:sp>
        <p:nvSpPr>
          <p:cNvPr id="23" name="Retângulo 22"/>
          <p:cNvSpPr/>
          <p:nvPr/>
        </p:nvSpPr>
        <p:spPr>
          <a:xfrm>
            <a:off x="5436096" y="6021288"/>
            <a:ext cx="3707904" cy="523220"/>
          </a:xfrm>
          <a:prstGeom prst="rect">
            <a:avLst/>
          </a:prstGeom>
        </p:spPr>
        <p:txBody>
          <a:bodyPr wrap="square">
            <a:spAutoFit/>
          </a:bodyPr>
          <a:lstStyle/>
          <a:p>
            <a:pPr>
              <a:spcBef>
                <a:spcPct val="0"/>
              </a:spcBef>
            </a:pPr>
            <a:r>
              <a:rPr lang="en-US" sz="1400" dirty="0" smtClean="0">
                <a:solidFill>
                  <a:schemeClr val="accent2"/>
                </a:solidFill>
              </a:rPr>
              <a:t>N</a:t>
            </a:r>
            <a:r>
              <a:rPr lang="en-US" sz="1400" dirty="0">
                <a:solidFill>
                  <a:schemeClr val="accent2"/>
                </a:solidFill>
              </a:rPr>
              <a:t>. Savage, Nature </a:t>
            </a:r>
            <a:r>
              <a:rPr lang="en-US" sz="1400" b="1" dirty="0">
                <a:solidFill>
                  <a:schemeClr val="accent2"/>
                </a:solidFill>
              </a:rPr>
              <a:t>483</a:t>
            </a:r>
            <a:r>
              <a:rPr lang="en-US" sz="1400" dirty="0">
                <a:solidFill>
                  <a:schemeClr val="accent2"/>
                </a:solidFill>
              </a:rPr>
              <a:t> (2012) </a:t>
            </a:r>
            <a:r>
              <a:rPr lang="en-US" sz="1400" dirty="0" smtClean="0">
                <a:solidFill>
                  <a:schemeClr val="accent2"/>
                </a:solidFill>
              </a:rPr>
              <a:t>S30</a:t>
            </a:r>
            <a:endParaRPr lang="en-US" sz="1400" dirty="0">
              <a:solidFill>
                <a:schemeClr val="accent2"/>
              </a:solidFill>
            </a:endParaRPr>
          </a:p>
          <a:p>
            <a:pPr>
              <a:spcBef>
                <a:spcPct val="0"/>
              </a:spcBef>
            </a:pPr>
            <a:r>
              <a:rPr lang="en-US" sz="1400" dirty="0" smtClean="0">
                <a:solidFill>
                  <a:schemeClr val="accent2"/>
                </a:solidFill>
              </a:rPr>
              <a:t>R</a:t>
            </a:r>
            <a:r>
              <a:rPr lang="en-US" sz="1400" dirty="0">
                <a:solidFill>
                  <a:schemeClr val="accent2"/>
                </a:solidFill>
              </a:rPr>
              <a:t>. R. Nair et al., Science </a:t>
            </a:r>
            <a:r>
              <a:rPr lang="en-US" sz="1400" b="1" dirty="0">
                <a:solidFill>
                  <a:schemeClr val="accent2"/>
                </a:solidFill>
              </a:rPr>
              <a:t>320</a:t>
            </a:r>
            <a:r>
              <a:rPr lang="en-US" sz="1400" dirty="0">
                <a:solidFill>
                  <a:schemeClr val="accent2"/>
                </a:solidFill>
              </a:rPr>
              <a:t> (2008) 1380</a:t>
            </a:r>
          </a:p>
        </p:txBody>
      </p:sp>
    </p:spTree>
    <p:extLst>
      <p:ext uri="{BB962C8B-B14F-4D97-AF65-F5344CB8AC3E}">
        <p14:creationId xmlns:p14="http://schemas.microsoft.com/office/powerpoint/2010/main" val="3950717960"/>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smtClean="0"/>
              <a:t>Método de transferência </a:t>
            </a:r>
            <a:endParaRPr lang="pt-PT" dirty="0"/>
          </a:p>
        </p:txBody>
      </p:sp>
      <p:sp>
        <p:nvSpPr>
          <p:cNvPr id="4" name="Marcador de Posição de Conteúdo 3"/>
          <p:cNvSpPr>
            <a:spLocks noGrp="1"/>
          </p:cNvSpPr>
          <p:nvPr>
            <p:ph sz="quarter" idx="2"/>
          </p:nvPr>
        </p:nvSpPr>
        <p:spPr>
          <a:xfrm>
            <a:off x="101600" y="1791402"/>
            <a:ext cx="3886200" cy="4572000"/>
          </a:xfrm>
        </p:spPr>
        <p:txBody>
          <a:bodyPr/>
          <a:lstStyle/>
          <a:p>
            <a:r>
              <a:rPr lang="pt-PT" dirty="0" smtClean="0"/>
              <a:t>Solução de </a:t>
            </a:r>
            <a:r>
              <a:rPr lang="pt-PT" dirty="0" err="1" smtClean="0"/>
              <a:t>grafeno</a:t>
            </a:r>
            <a:endParaRPr lang="pt-PT" dirty="0" smtClean="0"/>
          </a:p>
          <a:p>
            <a:r>
              <a:rPr lang="pt-PT" dirty="0" err="1" smtClean="0"/>
              <a:t>Grafeno</a:t>
            </a:r>
            <a:r>
              <a:rPr lang="pt-PT" dirty="0" smtClean="0"/>
              <a:t> CVD</a:t>
            </a:r>
            <a:endParaRPr lang="pt-PT" dirty="0"/>
          </a:p>
        </p:txBody>
      </p:sp>
      <p:cxnSp>
        <p:nvCxnSpPr>
          <p:cNvPr id="36" name="Straight Arrow Connector 36"/>
          <p:cNvCxnSpPr/>
          <p:nvPr/>
        </p:nvCxnSpPr>
        <p:spPr>
          <a:xfrm>
            <a:off x="2257550" y="5754231"/>
            <a:ext cx="0" cy="360040"/>
          </a:xfrm>
          <a:prstGeom prst="straightConnector1">
            <a:avLst/>
          </a:prstGeom>
          <a:ln w="15875">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97428" name="Grupo 97427"/>
          <p:cNvGrpSpPr/>
          <p:nvPr/>
        </p:nvGrpSpPr>
        <p:grpSpPr>
          <a:xfrm>
            <a:off x="4895884" y="1732522"/>
            <a:ext cx="2996615" cy="2296587"/>
            <a:chOff x="5081881" y="3910367"/>
            <a:chExt cx="3687064" cy="2862554"/>
          </a:xfrm>
        </p:grpSpPr>
        <p:sp>
          <p:nvSpPr>
            <p:cNvPr id="217" name="Cubo 216"/>
            <p:cNvSpPr/>
            <p:nvPr/>
          </p:nvSpPr>
          <p:spPr>
            <a:xfrm rot="18965962" flipV="1">
              <a:off x="5081881" y="5733375"/>
              <a:ext cx="3687064" cy="594745"/>
            </a:xfrm>
            <a:prstGeom prst="cube">
              <a:avLst>
                <a:gd name="adj" fmla="val 94550"/>
              </a:avLst>
            </a:prstGeom>
            <a:pattFill prst="wave">
              <a:fgClr>
                <a:schemeClr val="bg1">
                  <a:lumMod val="75000"/>
                </a:schemeClr>
              </a:fgClr>
              <a:bgClr>
                <a:schemeClr val="bg1">
                  <a:lumMod val="95000"/>
                </a:schemeClr>
              </a:bgClr>
            </a:pattFill>
            <a:ln>
              <a:solidFill>
                <a:schemeClr val="bg1">
                  <a:lumMod val="85000"/>
                </a:schemeClr>
              </a:solidFill>
            </a:ln>
            <a:effectLst>
              <a:outerShdw dist="50800" dir="5400000" algn="ctr" rotWithShape="0">
                <a:srgbClr val="000000">
                  <a:alpha val="43137"/>
                </a:srgbClr>
              </a:outerShdw>
            </a:effectLst>
            <a:scene3d>
              <a:camera prst="isometricOffAxis1Lef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pic>
          <p:nvPicPr>
            <p:cNvPr id="218" name="Picture 8" descr="https://thumbs.dreamstime.com/z/gota-do-conta-gotas-do-soro-4463616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1353" b="43466"/>
            <a:stretch/>
          </p:blipFill>
          <p:spPr bwMode="auto">
            <a:xfrm>
              <a:off x="6303684" y="3910367"/>
              <a:ext cx="762722" cy="761062"/>
            </a:xfrm>
            <a:prstGeom prst="rect">
              <a:avLst/>
            </a:prstGeom>
            <a:noFill/>
            <a:extLst>
              <a:ext uri="{909E8E84-426E-40DD-AFC4-6F175D3DCCD1}">
                <a14:hiddenFill xmlns:a14="http://schemas.microsoft.com/office/drawing/2010/main">
                  <a:solidFill>
                    <a:srgbClr val="FFFFFF"/>
                  </a:solidFill>
                </a14:hiddenFill>
              </a:ext>
            </a:extLst>
          </p:spPr>
        </p:pic>
        <p:sp>
          <p:nvSpPr>
            <p:cNvPr id="219" name="Lágrima 218"/>
            <p:cNvSpPr/>
            <p:nvPr/>
          </p:nvSpPr>
          <p:spPr>
            <a:xfrm rot="18936256">
              <a:off x="6593010" y="5070797"/>
              <a:ext cx="649042" cy="654308"/>
            </a:xfrm>
            <a:prstGeom prst="teardrop">
              <a:avLst>
                <a:gd name="adj" fmla="val 150000"/>
              </a:avLst>
            </a:prstGeom>
            <a:solidFill>
              <a:schemeClr val="accent1">
                <a:alpha val="11000"/>
              </a:schemeClr>
            </a:solidFill>
            <a:ln>
              <a:solidFill>
                <a:schemeClr val="bg1">
                  <a:lumMod val="65000"/>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20" name="Picture 14" descr="Grafeno, Grafite, Estrutura Química, Modelo 3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2649063">
              <a:off x="6702641" y="5345045"/>
              <a:ext cx="282644" cy="30740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21" name="Picture 14" descr="Grafeno, Grafite, Estrutura Química, Modelo 3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2649063">
              <a:off x="6776210" y="4948719"/>
              <a:ext cx="282644" cy="307408"/>
            </a:xfrm>
            <a:prstGeom prst="rect">
              <a:avLst/>
            </a:prstGeom>
            <a:noFill/>
            <a:effectLst/>
            <a:scene3d>
              <a:camera prst="orthographicFront">
                <a:rot lat="18000000" lon="18600000" rev="0"/>
              </a:camera>
              <a:lightRig rig="threePt" dir="t"/>
            </a:scene3d>
            <a:extLst>
              <a:ext uri="{909E8E84-426E-40DD-AFC4-6F175D3DCCD1}">
                <a14:hiddenFill xmlns:a14="http://schemas.microsoft.com/office/drawing/2010/main">
                  <a:solidFill>
                    <a:srgbClr val="FFFFFF"/>
                  </a:solidFill>
                </a14:hiddenFill>
              </a:ext>
            </a:extLst>
          </p:spPr>
        </p:pic>
        <p:pic>
          <p:nvPicPr>
            <p:cNvPr id="222" name="Picture 14" descr="Grafeno, Grafite, Estrutura Química, Modelo 3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2649063">
              <a:off x="6943778" y="5318389"/>
              <a:ext cx="282644" cy="307408"/>
            </a:xfrm>
            <a:prstGeom prst="rect">
              <a:avLst/>
            </a:prstGeom>
            <a:noFill/>
            <a:effectLst/>
            <a:scene3d>
              <a:camera prst="orthographicFront">
                <a:rot lat="13800000" lon="19200000" rev="0"/>
              </a:camera>
              <a:lightRig rig="threePt" dir="t"/>
            </a:scene3d>
            <a:extLst>
              <a:ext uri="{909E8E84-426E-40DD-AFC4-6F175D3DCCD1}">
                <a14:hiddenFill xmlns:a14="http://schemas.microsoft.com/office/drawing/2010/main">
                  <a:solidFill>
                    <a:srgbClr val="FFFFFF"/>
                  </a:solidFill>
                </a14:hiddenFill>
              </a:ext>
            </a:extLst>
          </p:spPr>
        </p:pic>
        <p:sp>
          <p:nvSpPr>
            <p:cNvPr id="223" name="CaixaDeTexto 222"/>
            <p:cNvSpPr txBox="1"/>
            <p:nvPr/>
          </p:nvSpPr>
          <p:spPr>
            <a:xfrm>
              <a:off x="6643852" y="6427659"/>
              <a:ext cx="857984" cy="345262"/>
            </a:xfrm>
            <a:prstGeom prst="rect">
              <a:avLst/>
            </a:prstGeom>
            <a:noFill/>
          </p:spPr>
          <p:txBody>
            <a:bodyPr wrap="square" rtlCol="0">
              <a:spAutoFit/>
            </a:bodyPr>
            <a:lstStyle/>
            <a:p>
              <a:r>
                <a:rPr lang="pt-PT" sz="1200" b="1" dirty="0" err="1" smtClean="0">
                  <a:latin typeface="Arial Narrow" panose="020B0606020202030204" pitchFamily="34" charset="0"/>
                </a:rPr>
                <a:t>Textil</a:t>
              </a:r>
              <a:endParaRPr lang="pt-PT" sz="1200" b="1" dirty="0">
                <a:latin typeface="Arial Narrow" panose="020B0606020202030204" pitchFamily="34" charset="0"/>
              </a:endParaRPr>
            </a:p>
          </p:txBody>
        </p:sp>
        <p:sp>
          <p:nvSpPr>
            <p:cNvPr id="224" name="CaixaDeTexto 223"/>
            <p:cNvSpPr txBox="1"/>
            <p:nvPr/>
          </p:nvSpPr>
          <p:spPr>
            <a:xfrm>
              <a:off x="7134679" y="4781273"/>
              <a:ext cx="1107381" cy="805612"/>
            </a:xfrm>
            <a:prstGeom prst="rect">
              <a:avLst/>
            </a:prstGeom>
            <a:noFill/>
          </p:spPr>
          <p:txBody>
            <a:bodyPr wrap="square" rtlCol="0">
              <a:spAutoFit/>
            </a:bodyPr>
            <a:lstStyle/>
            <a:p>
              <a:pPr algn="ctr"/>
              <a:r>
                <a:rPr lang="pt-PT" sz="1200" b="1" dirty="0" smtClean="0">
                  <a:latin typeface="Arial Narrow" panose="020B0606020202030204" pitchFamily="34" charset="0"/>
                </a:rPr>
                <a:t>Solução </a:t>
              </a:r>
              <a:r>
                <a:rPr lang="pt-PT" sz="1200" b="1" dirty="0" err="1">
                  <a:latin typeface="Arial Narrow" panose="020B0606020202030204" pitchFamily="34" charset="0"/>
                </a:rPr>
                <a:t>Grafeno</a:t>
              </a:r>
              <a:endParaRPr lang="pt-PT" sz="1200" b="1" dirty="0">
                <a:latin typeface="Arial Narrow" panose="020B0606020202030204" pitchFamily="34" charset="0"/>
              </a:endParaRPr>
            </a:p>
            <a:p>
              <a:pPr algn="ctr"/>
              <a:endParaRPr lang="pt-PT" sz="1200" b="1" dirty="0">
                <a:latin typeface="Arial Narrow" panose="020B0606020202030204" pitchFamily="34" charset="0"/>
              </a:endParaRPr>
            </a:p>
          </p:txBody>
        </p:sp>
      </p:grpSp>
      <p:grpSp>
        <p:nvGrpSpPr>
          <p:cNvPr id="97430" name="Grupo 97429"/>
          <p:cNvGrpSpPr/>
          <p:nvPr/>
        </p:nvGrpSpPr>
        <p:grpSpPr>
          <a:xfrm>
            <a:off x="-265367" y="4646679"/>
            <a:ext cx="9903333" cy="1710953"/>
            <a:chOff x="-847952" y="935954"/>
            <a:chExt cx="11469298" cy="2444501"/>
          </a:xfrm>
        </p:grpSpPr>
        <p:sp>
          <p:nvSpPr>
            <p:cNvPr id="250" name="Cubo 249"/>
            <p:cNvSpPr/>
            <p:nvPr/>
          </p:nvSpPr>
          <p:spPr>
            <a:xfrm rot="19998919">
              <a:off x="-847952" y="984277"/>
              <a:ext cx="3359957" cy="1435378"/>
            </a:xfrm>
            <a:prstGeom prst="cube">
              <a:avLst>
                <a:gd name="adj" fmla="val 98095"/>
              </a:avLst>
            </a:prstGeom>
            <a:solidFill>
              <a:schemeClr val="accent2">
                <a:lumMod val="50000"/>
                <a:alpha val="15000"/>
              </a:schemeClr>
            </a:solidFill>
            <a:ln>
              <a:solidFill>
                <a:schemeClr val="accent2">
                  <a:lumMod val="50000"/>
                </a:schemeClr>
              </a:solidFill>
            </a:ln>
            <a:effectLst>
              <a:glow rad="63500">
                <a:schemeClr val="accent2">
                  <a:satMod val="175000"/>
                  <a:alpha val="40000"/>
                </a:schemeClr>
              </a:glow>
              <a:outerShdw blurRad="50800" dist="38100" dir="5400000" algn="t" rotWithShape="0">
                <a:prstClr val="black">
                  <a:alpha val="40000"/>
                </a:prstClr>
              </a:outerShdw>
            </a:effectLst>
            <a:scene3d>
              <a:camera prst="isometricOffAxis1Left"/>
              <a:lightRig rig="sunse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51" name="Cubo 250"/>
            <p:cNvSpPr/>
            <p:nvPr/>
          </p:nvSpPr>
          <p:spPr>
            <a:xfrm rot="19998919">
              <a:off x="6975986" y="1016916"/>
              <a:ext cx="3645360" cy="1495208"/>
            </a:xfrm>
            <a:prstGeom prst="cube">
              <a:avLst>
                <a:gd name="adj" fmla="val 94550"/>
              </a:avLst>
            </a:prstGeom>
            <a:pattFill prst="wave">
              <a:fgClr>
                <a:schemeClr val="bg1">
                  <a:lumMod val="75000"/>
                </a:schemeClr>
              </a:fgClr>
              <a:bgClr>
                <a:schemeClr val="bg1">
                  <a:lumMod val="95000"/>
                </a:schemeClr>
              </a:bgClr>
            </a:pattFill>
            <a:ln>
              <a:solidFill>
                <a:schemeClr val="bg1">
                  <a:lumMod val="85000"/>
                </a:schemeClr>
              </a:solidFill>
            </a:ln>
            <a:effectLst>
              <a:outerShdw dist="50800" dir="5400000" algn="ctr" rotWithShape="0">
                <a:srgbClr val="000000">
                  <a:alpha val="43137"/>
                </a:srgbClr>
              </a:outerShdw>
            </a:effectLst>
            <a:scene3d>
              <a:camera prst="isometricOffAxis1Lef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pic>
          <p:nvPicPr>
            <p:cNvPr id="252" name="Picture 14" descr="Grafeno, Grafite, Estrutura Química, Modelo 3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1217916" flipH="1">
              <a:off x="389917" y="1181931"/>
              <a:ext cx="867754" cy="962944"/>
            </a:xfrm>
            <a:prstGeom prst="rect">
              <a:avLst/>
            </a:prstGeom>
            <a:noFill/>
            <a:effectLst/>
            <a:extLst>
              <a:ext uri="{909E8E84-426E-40DD-AFC4-6F175D3DCCD1}">
                <a14:hiddenFill xmlns:a14="http://schemas.microsoft.com/office/drawing/2010/main">
                  <a:solidFill>
                    <a:srgbClr val="FFFFFF"/>
                  </a:solidFill>
                </a14:hiddenFill>
              </a:ext>
            </a:extLst>
          </p:spPr>
        </p:pic>
        <p:sp>
          <p:nvSpPr>
            <p:cNvPr id="253" name="Cubo 252"/>
            <p:cNvSpPr/>
            <p:nvPr/>
          </p:nvSpPr>
          <p:spPr>
            <a:xfrm rot="19998919">
              <a:off x="1136053" y="985110"/>
              <a:ext cx="3359957" cy="1435378"/>
            </a:xfrm>
            <a:prstGeom prst="cube">
              <a:avLst>
                <a:gd name="adj" fmla="val 98095"/>
              </a:avLst>
            </a:prstGeom>
            <a:solidFill>
              <a:schemeClr val="accent2">
                <a:lumMod val="50000"/>
                <a:alpha val="7000"/>
              </a:schemeClr>
            </a:solidFill>
            <a:ln>
              <a:solidFill>
                <a:schemeClr val="accent2">
                  <a:lumMod val="50000"/>
                </a:schemeClr>
              </a:solidFill>
            </a:ln>
            <a:effectLst>
              <a:glow rad="63500">
                <a:schemeClr val="accent2">
                  <a:satMod val="175000"/>
                  <a:alpha val="40000"/>
                </a:schemeClr>
              </a:glow>
              <a:outerShdw blurRad="50800" dist="38100" dir="5400000" algn="t" rotWithShape="0">
                <a:prstClr val="black">
                  <a:alpha val="40000"/>
                </a:prstClr>
              </a:outerShdw>
            </a:effectLst>
            <a:scene3d>
              <a:camera prst="isometricOffAxis1Left"/>
              <a:lightRig rig="sunse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54" name="Picture 14" descr="Grafeno, Grafite, Estrutura Química, Modelo 3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1217916" flipH="1">
              <a:off x="2345916" y="1218215"/>
              <a:ext cx="867754" cy="96294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55" name="Picture 14" descr="Grafeno, Grafite, Estrutura Química, Modelo 3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1217916" flipH="1">
              <a:off x="4300116" y="1276224"/>
              <a:ext cx="867754" cy="962944"/>
            </a:xfrm>
            <a:prstGeom prst="rect">
              <a:avLst/>
            </a:prstGeom>
            <a:noFill/>
            <a:effectLst/>
            <a:extLst>
              <a:ext uri="{909E8E84-426E-40DD-AFC4-6F175D3DCCD1}">
                <a14:hiddenFill xmlns:a14="http://schemas.microsoft.com/office/drawing/2010/main">
                  <a:solidFill>
                    <a:srgbClr val="FFFFFF"/>
                  </a:solidFill>
                </a14:hiddenFill>
              </a:ext>
            </a:extLst>
          </p:spPr>
        </p:pic>
        <p:sp>
          <p:nvSpPr>
            <p:cNvPr id="256" name="Cubo 255"/>
            <p:cNvSpPr/>
            <p:nvPr/>
          </p:nvSpPr>
          <p:spPr>
            <a:xfrm rot="19998919">
              <a:off x="3168869" y="1118210"/>
              <a:ext cx="3168285" cy="1278973"/>
            </a:xfrm>
            <a:prstGeom prst="cube">
              <a:avLst>
                <a:gd name="adj" fmla="val 98102"/>
              </a:avLst>
            </a:prstGeom>
            <a:solidFill>
              <a:schemeClr val="bg1">
                <a:lumMod val="85000"/>
                <a:alpha val="51000"/>
              </a:schemeClr>
            </a:solidFill>
            <a:ln>
              <a:solidFill>
                <a:schemeClr val="bg1">
                  <a:lumMod val="85000"/>
                </a:schemeClr>
              </a:solidFill>
            </a:ln>
            <a:effectLst/>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257" name="Cubo 256"/>
            <p:cNvSpPr/>
            <p:nvPr/>
          </p:nvSpPr>
          <p:spPr>
            <a:xfrm rot="19998919">
              <a:off x="4923345" y="1016917"/>
              <a:ext cx="3645359" cy="1495208"/>
            </a:xfrm>
            <a:prstGeom prst="cube">
              <a:avLst>
                <a:gd name="adj" fmla="val 94550"/>
              </a:avLst>
            </a:prstGeom>
            <a:pattFill prst="wave">
              <a:fgClr>
                <a:schemeClr val="bg1">
                  <a:lumMod val="75000"/>
                </a:schemeClr>
              </a:fgClr>
              <a:bgClr>
                <a:schemeClr val="bg1">
                  <a:lumMod val="95000"/>
                </a:schemeClr>
              </a:bgClr>
            </a:pattFill>
            <a:ln>
              <a:solidFill>
                <a:schemeClr val="bg1">
                  <a:lumMod val="85000"/>
                </a:schemeClr>
              </a:solidFill>
            </a:ln>
            <a:effectLst>
              <a:outerShdw blurRad="12700" dist="50800" dir="5400000" algn="ctr" rotWithShape="0">
                <a:srgbClr val="000000">
                  <a:alpha val="43137"/>
                </a:srgbClr>
              </a:outerShdw>
            </a:effectLst>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pic>
          <p:nvPicPr>
            <p:cNvPr id="258" name="Picture 14" descr="Grafeno, Grafite, Estrutura Química, Modelo 3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1217916" flipH="1">
              <a:off x="6281631" y="1262543"/>
              <a:ext cx="867754" cy="962944"/>
            </a:xfrm>
            <a:prstGeom prst="rect">
              <a:avLst/>
            </a:prstGeom>
            <a:noFill/>
            <a:effectLst/>
            <a:extLst>
              <a:ext uri="{909E8E84-426E-40DD-AFC4-6F175D3DCCD1}">
                <a14:hiddenFill xmlns:a14="http://schemas.microsoft.com/office/drawing/2010/main">
                  <a:solidFill>
                    <a:srgbClr val="FFFFFF"/>
                  </a:solidFill>
                </a14:hiddenFill>
              </a:ext>
            </a:extLst>
          </p:spPr>
        </p:pic>
        <p:sp>
          <p:nvSpPr>
            <p:cNvPr id="259" name="Cubo 258"/>
            <p:cNvSpPr/>
            <p:nvPr/>
          </p:nvSpPr>
          <p:spPr>
            <a:xfrm rot="19998919">
              <a:off x="5150384" y="1139980"/>
              <a:ext cx="3168285" cy="1278973"/>
            </a:xfrm>
            <a:prstGeom prst="cube">
              <a:avLst>
                <a:gd name="adj" fmla="val 98102"/>
              </a:avLst>
            </a:prstGeom>
            <a:solidFill>
              <a:schemeClr val="bg1">
                <a:lumMod val="75000"/>
                <a:alpha val="54000"/>
              </a:schemeClr>
            </a:solidFill>
            <a:ln>
              <a:solidFill>
                <a:schemeClr val="bg1">
                  <a:lumMod val="85000"/>
                </a:schemeClr>
              </a:solidFill>
            </a:ln>
            <a:effectLst/>
            <a:scene3d>
              <a:camera prst="isometricOffAxis1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pic>
          <p:nvPicPr>
            <p:cNvPr id="260" name="Picture 14" descr="Grafeno, Grafite, Estrutura Química, Modelo 3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1217916" flipH="1">
              <a:off x="8355103" y="1262543"/>
              <a:ext cx="867754" cy="962944"/>
            </a:xfrm>
            <a:prstGeom prst="rect">
              <a:avLst/>
            </a:prstGeom>
            <a:noFill/>
            <a:effectLst/>
            <a:extLst>
              <a:ext uri="{909E8E84-426E-40DD-AFC4-6F175D3DCCD1}">
                <a14:hiddenFill xmlns:a14="http://schemas.microsoft.com/office/drawing/2010/main">
                  <a:solidFill>
                    <a:srgbClr val="FFFFFF"/>
                  </a:solidFill>
                </a14:hiddenFill>
              </a:ext>
            </a:extLst>
          </p:spPr>
        </p:pic>
        <p:cxnSp>
          <p:nvCxnSpPr>
            <p:cNvPr id="261" name="Conexão reta unidirecional 260"/>
            <p:cNvCxnSpPr/>
            <p:nvPr/>
          </p:nvCxnSpPr>
          <p:spPr>
            <a:xfrm>
              <a:off x="1466668" y="1628868"/>
              <a:ext cx="640146" cy="0"/>
            </a:xfrm>
            <a:prstGeom prst="straightConnector1">
              <a:avLst/>
            </a:prstGeom>
            <a:ln cap="rnd">
              <a:solidFill>
                <a:schemeClr val="bg1">
                  <a:lumMod val="50000"/>
                </a:schemeClr>
              </a:solidFill>
              <a:bevel/>
              <a:tailEnd type="stealth"/>
            </a:ln>
          </p:spPr>
          <p:style>
            <a:lnRef idx="1">
              <a:schemeClr val="accent1"/>
            </a:lnRef>
            <a:fillRef idx="0">
              <a:schemeClr val="accent1"/>
            </a:fillRef>
            <a:effectRef idx="0">
              <a:schemeClr val="accent1"/>
            </a:effectRef>
            <a:fontRef idx="minor">
              <a:schemeClr val="tx1"/>
            </a:fontRef>
          </p:style>
        </p:cxnSp>
        <p:cxnSp>
          <p:nvCxnSpPr>
            <p:cNvPr id="262" name="Conexão reta unidirecional 261"/>
            <p:cNvCxnSpPr/>
            <p:nvPr/>
          </p:nvCxnSpPr>
          <p:spPr>
            <a:xfrm>
              <a:off x="3464899" y="1621613"/>
              <a:ext cx="640146" cy="0"/>
            </a:xfrm>
            <a:prstGeom prst="straightConnector1">
              <a:avLst/>
            </a:prstGeom>
            <a:ln cap="rnd">
              <a:solidFill>
                <a:schemeClr val="bg1">
                  <a:lumMod val="50000"/>
                </a:schemeClr>
              </a:solidFill>
              <a:bevel/>
              <a:tailEnd type="stealth"/>
            </a:ln>
          </p:spPr>
          <p:style>
            <a:lnRef idx="1">
              <a:schemeClr val="accent1"/>
            </a:lnRef>
            <a:fillRef idx="0">
              <a:schemeClr val="accent1"/>
            </a:fillRef>
            <a:effectRef idx="0">
              <a:schemeClr val="accent1"/>
            </a:effectRef>
            <a:fontRef idx="minor">
              <a:schemeClr val="tx1"/>
            </a:fontRef>
          </p:style>
        </p:cxnSp>
        <p:cxnSp>
          <p:nvCxnSpPr>
            <p:cNvPr id="263" name="Conexão reta unidirecional 262"/>
            <p:cNvCxnSpPr/>
            <p:nvPr/>
          </p:nvCxnSpPr>
          <p:spPr>
            <a:xfrm>
              <a:off x="5363996" y="1628873"/>
              <a:ext cx="640146" cy="0"/>
            </a:xfrm>
            <a:prstGeom prst="straightConnector1">
              <a:avLst/>
            </a:prstGeom>
            <a:ln cap="rnd">
              <a:solidFill>
                <a:schemeClr val="bg1">
                  <a:lumMod val="50000"/>
                </a:schemeClr>
              </a:solidFill>
              <a:bevel/>
              <a:tailEnd type="stealth"/>
            </a:ln>
          </p:spPr>
          <p:style>
            <a:lnRef idx="1">
              <a:schemeClr val="accent1"/>
            </a:lnRef>
            <a:fillRef idx="0">
              <a:schemeClr val="accent1"/>
            </a:fillRef>
            <a:effectRef idx="0">
              <a:schemeClr val="accent1"/>
            </a:effectRef>
            <a:fontRef idx="minor">
              <a:schemeClr val="tx1"/>
            </a:fontRef>
          </p:style>
        </p:cxnSp>
        <p:cxnSp>
          <p:nvCxnSpPr>
            <p:cNvPr id="264" name="Conexão reta unidirecional 263"/>
            <p:cNvCxnSpPr/>
            <p:nvPr/>
          </p:nvCxnSpPr>
          <p:spPr>
            <a:xfrm>
              <a:off x="7476472" y="1586167"/>
              <a:ext cx="640146" cy="0"/>
            </a:xfrm>
            <a:prstGeom prst="straightConnector1">
              <a:avLst/>
            </a:prstGeom>
            <a:ln cap="rnd">
              <a:solidFill>
                <a:schemeClr val="bg1">
                  <a:lumMod val="50000"/>
                </a:schemeClr>
              </a:solidFill>
              <a:bevel/>
              <a:tailEnd type="stealth"/>
            </a:ln>
          </p:spPr>
          <p:style>
            <a:lnRef idx="1">
              <a:schemeClr val="accent1"/>
            </a:lnRef>
            <a:fillRef idx="0">
              <a:schemeClr val="accent1"/>
            </a:fillRef>
            <a:effectRef idx="0">
              <a:schemeClr val="accent1"/>
            </a:effectRef>
            <a:fontRef idx="minor">
              <a:schemeClr val="tx1"/>
            </a:fontRef>
          </p:style>
        </p:cxnSp>
        <p:sp>
          <p:nvSpPr>
            <p:cNvPr id="265" name="CaixaDeTexto 264"/>
            <p:cNvSpPr txBox="1"/>
            <p:nvPr/>
          </p:nvSpPr>
          <p:spPr>
            <a:xfrm>
              <a:off x="191043" y="2370841"/>
              <a:ext cx="1130774" cy="659598"/>
            </a:xfrm>
            <a:prstGeom prst="rect">
              <a:avLst/>
            </a:prstGeom>
            <a:noFill/>
          </p:spPr>
          <p:txBody>
            <a:bodyPr wrap="square" rtlCol="0">
              <a:spAutoFit/>
            </a:bodyPr>
            <a:lstStyle/>
            <a:p>
              <a:pPr algn="ctr"/>
              <a:r>
                <a:rPr lang="pt-PT" sz="1200" b="1" dirty="0" err="1" smtClean="0">
                  <a:latin typeface="Arial Narrow" panose="020B0606020202030204" pitchFamily="34" charset="0"/>
                </a:rPr>
                <a:t>Grafeno</a:t>
              </a:r>
              <a:r>
                <a:rPr lang="pt-PT" sz="1200" b="1" dirty="0" smtClean="0">
                  <a:latin typeface="Arial Narrow" panose="020B0606020202030204" pitchFamily="34" charset="0"/>
                </a:rPr>
                <a:t> </a:t>
              </a:r>
              <a:endParaRPr lang="pt-PT" sz="1200" b="1" dirty="0">
                <a:latin typeface="Arial Narrow" panose="020B0606020202030204" pitchFamily="34" charset="0"/>
              </a:endParaRPr>
            </a:p>
            <a:p>
              <a:pPr algn="ctr"/>
              <a:r>
                <a:rPr lang="pt-PT" sz="1200" b="1" dirty="0">
                  <a:latin typeface="Arial Narrow" panose="020B0606020202030204" pitchFamily="34" charset="0"/>
                </a:rPr>
                <a:t>Cu</a:t>
              </a:r>
            </a:p>
          </p:txBody>
        </p:sp>
        <p:sp>
          <p:nvSpPr>
            <p:cNvPr id="266" name="CaixaDeTexto 265"/>
            <p:cNvSpPr txBox="1"/>
            <p:nvPr/>
          </p:nvSpPr>
          <p:spPr>
            <a:xfrm>
              <a:off x="6132329" y="2457018"/>
              <a:ext cx="1130774" cy="923437"/>
            </a:xfrm>
            <a:prstGeom prst="rect">
              <a:avLst/>
            </a:prstGeom>
            <a:noFill/>
          </p:spPr>
          <p:txBody>
            <a:bodyPr wrap="square" rtlCol="0">
              <a:spAutoFit/>
            </a:bodyPr>
            <a:lstStyle/>
            <a:p>
              <a:pPr algn="ctr"/>
              <a:r>
                <a:rPr lang="pt-PT" sz="1200" b="1" dirty="0">
                  <a:latin typeface="Arial Narrow" panose="020B0606020202030204" pitchFamily="34" charset="0"/>
                </a:rPr>
                <a:t>PMMA</a:t>
              </a:r>
            </a:p>
            <a:p>
              <a:pPr algn="ctr"/>
              <a:r>
                <a:rPr lang="pt-PT" sz="1200" b="1" dirty="0" err="1" smtClean="0">
                  <a:latin typeface="Arial Narrow" panose="020B0606020202030204" pitchFamily="34" charset="0"/>
                </a:rPr>
                <a:t>Grafen</a:t>
              </a:r>
              <a:endParaRPr lang="pt-PT" sz="1200" b="1" dirty="0">
                <a:latin typeface="Arial Narrow" panose="020B0606020202030204" pitchFamily="34" charset="0"/>
              </a:endParaRPr>
            </a:p>
            <a:p>
              <a:pPr algn="ctr"/>
              <a:r>
                <a:rPr lang="pt-PT" sz="1200" b="1" dirty="0" err="1" smtClean="0">
                  <a:latin typeface="Arial Narrow" panose="020B0606020202030204" pitchFamily="34" charset="0"/>
                </a:rPr>
                <a:t>Texil</a:t>
              </a:r>
              <a:r>
                <a:rPr lang="pt-PT" sz="1200" b="1" dirty="0" smtClean="0">
                  <a:latin typeface="Arial Narrow" panose="020B0606020202030204" pitchFamily="34" charset="0"/>
                </a:rPr>
                <a:t> </a:t>
              </a:r>
              <a:endParaRPr lang="pt-PT" sz="1200" b="1" dirty="0">
                <a:latin typeface="Arial Narrow" panose="020B0606020202030204" pitchFamily="34" charset="0"/>
              </a:endParaRPr>
            </a:p>
          </p:txBody>
        </p:sp>
        <p:sp>
          <p:nvSpPr>
            <p:cNvPr id="267" name="CaixaDeTexto 266"/>
            <p:cNvSpPr txBox="1"/>
            <p:nvPr/>
          </p:nvSpPr>
          <p:spPr>
            <a:xfrm>
              <a:off x="4091815" y="2370841"/>
              <a:ext cx="1130774" cy="659598"/>
            </a:xfrm>
            <a:prstGeom prst="rect">
              <a:avLst/>
            </a:prstGeom>
            <a:noFill/>
          </p:spPr>
          <p:txBody>
            <a:bodyPr wrap="square" rtlCol="0">
              <a:spAutoFit/>
            </a:bodyPr>
            <a:lstStyle/>
            <a:p>
              <a:pPr algn="ctr"/>
              <a:r>
                <a:rPr lang="pt-PT" sz="1200" b="1" dirty="0">
                  <a:latin typeface="Arial Narrow" panose="020B0606020202030204" pitchFamily="34" charset="0"/>
                </a:rPr>
                <a:t>PMMA</a:t>
              </a:r>
            </a:p>
            <a:p>
              <a:pPr algn="ctr"/>
              <a:r>
                <a:rPr lang="pt-PT" sz="1200" b="1" dirty="0" err="1" smtClean="0">
                  <a:latin typeface="Arial Narrow" panose="020B0606020202030204" pitchFamily="34" charset="0"/>
                </a:rPr>
                <a:t>Grafeno</a:t>
              </a:r>
              <a:endParaRPr lang="pt-PT" sz="1200" b="1" dirty="0">
                <a:latin typeface="Arial Narrow" panose="020B0606020202030204" pitchFamily="34" charset="0"/>
              </a:endParaRPr>
            </a:p>
          </p:txBody>
        </p:sp>
        <p:sp>
          <p:nvSpPr>
            <p:cNvPr id="268" name="CaixaDeTexto 267"/>
            <p:cNvSpPr txBox="1"/>
            <p:nvPr/>
          </p:nvSpPr>
          <p:spPr>
            <a:xfrm>
              <a:off x="2207334" y="2364989"/>
              <a:ext cx="1130774" cy="923437"/>
            </a:xfrm>
            <a:prstGeom prst="rect">
              <a:avLst/>
            </a:prstGeom>
            <a:noFill/>
          </p:spPr>
          <p:txBody>
            <a:bodyPr wrap="square" rtlCol="0">
              <a:spAutoFit/>
            </a:bodyPr>
            <a:lstStyle/>
            <a:p>
              <a:pPr algn="ctr"/>
              <a:r>
                <a:rPr lang="pt-PT" sz="1200" b="1" dirty="0">
                  <a:latin typeface="Arial Narrow" panose="020B0606020202030204" pitchFamily="34" charset="0"/>
                </a:rPr>
                <a:t>PMMA</a:t>
              </a:r>
            </a:p>
            <a:p>
              <a:pPr algn="ctr"/>
              <a:r>
                <a:rPr lang="pt-PT" sz="1200" b="1" dirty="0" err="1" smtClean="0">
                  <a:latin typeface="Arial Narrow" panose="020B0606020202030204" pitchFamily="34" charset="0"/>
                </a:rPr>
                <a:t>Grafeno</a:t>
              </a:r>
              <a:r>
                <a:rPr lang="pt-PT" sz="1200" b="1" dirty="0" smtClean="0">
                  <a:latin typeface="Arial Narrow" panose="020B0606020202030204" pitchFamily="34" charset="0"/>
                </a:rPr>
                <a:t> </a:t>
              </a:r>
              <a:endParaRPr lang="pt-PT" sz="1200" b="1" dirty="0">
                <a:latin typeface="Arial Narrow" panose="020B0606020202030204" pitchFamily="34" charset="0"/>
              </a:endParaRPr>
            </a:p>
            <a:p>
              <a:pPr algn="ctr"/>
              <a:r>
                <a:rPr lang="pt-PT" sz="1200" b="1" dirty="0">
                  <a:latin typeface="Arial Narrow" panose="020B0606020202030204" pitchFamily="34" charset="0"/>
                </a:rPr>
                <a:t>Cu</a:t>
              </a:r>
            </a:p>
          </p:txBody>
        </p:sp>
        <p:sp>
          <p:nvSpPr>
            <p:cNvPr id="269" name="CaixaDeTexto 268"/>
            <p:cNvSpPr txBox="1"/>
            <p:nvPr/>
          </p:nvSpPr>
          <p:spPr>
            <a:xfrm>
              <a:off x="8196113" y="2468914"/>
              <a:ext cx="1130774" cy="659598"/>
            </a:xfrm>
            <a:prstGeom prst="rect">
              <a:avLst/>
            </a:prstGeom>
            <a:noFill/>
          </p:spPr>
          <p:txBody>
            <a:bodyPr wrap="square" rtlCol="0">
              <a:spAutoFit/>
            </a:bodyPr>
            <a:lstStyle/>
            <a:p>
              <a:pPr algn="ctr"/>
              <a:r>
                <a:rPr lang="pt-PT" sz="1200" b="1" dirty="0" err="1" smtClean="0">
                  <a:latin typeface="Arial Narrow" panose="020B0606020202030204" pitchFamily="34" charset="0"/>
                </a:rPr>
                <a:t>Grafeno</a:t>
              </a:r>
              <a:r>
                <a:rPr lang="pt-PT" sz="1200" b="1" dirty="0" smtClean="0">
                  <a:latin typeface="Arial Narrow" panose="020B0606020202030204" pitchFamily="34" charset="0"/>
                </a:rPr>
                <a:t> </a:t>
              </a:r>
              <a:endParaRPr lang="pt-PT" sz="1200" b="1" dirty="0">
                <a:latin typeface="Arial Narrow" panose="020B0606020202030204" pitchFamily="34" charset="0"/>
              </a:endParaRPr>
            </a:p>
            <a:p>
              <a:pPr algn="ctr"/>
              <a:r>
                <a:rPr lang="pt-PT" sz="1200" b="1" dirty="0" err="1" smtClean="0">
                  <a:latin typeface="Arial Narrow" panose="020B0606020202030204" pitchFamily="34" charset="0"/>
                </a:rPr>
                <a:t>Texil</a:t>
              </a:r>
              <a:endParaRPr lang="pt-PT" sz="1200" b="1" dirty="0">
                <a:latin typeface="Arial Narrow" panose="020B0606020202030204" pitchFamily="34" charset="0"/>
              </a:endParaRPr>
            </a:p>
          </p:txBody>
        </p:sp>
        <p:sp>
          <p:nvSpPr>
            <p:cNvPr id="270" name="CaixaDeTexto 269"/>
            <p:cNvSpPr txBox="1"/>
            <p:nvPr/>
          </p:nvSpPr>
          <p:spPr>
            <a:xfrm>
              <a:off x="1092341" y="935954"/>
              <a:ext cx="1541357" cy="461665"/>
            </a:xfrm>
            <a:prstGeom prst="rect">
              <a:avLst/>
            </a:prstGeom>
            <a:noFill/>
          </p:spPr>
          <p:txBody>
            <a:bodyPr wrap="square" rtlCol="0">
              <a:spAutoFit/>
            </a:bodyPr>
            <a:lstStyle/>
            <a:p>
              <a:pPr algn="ctr"/>
              <a:r>
                <a:rPr lang="pt-PT" sz="1200" b="1" dirty="0">
                  <a:latin typeface="Arial Narrow" panose="020B0606020202030204" pitchFamily="34" charset="0"/>
                </a:rPr>
                <a:t>PMMA</a:t>
              </a:r>
            </a:p>
            <a:p>
              <a:pPr algn="ctr"/>
              <a:r>
                <a:rPr lang="pt-PT" sz="1200" b="1" dirty="0">
                  <a:latin typeface="Arial Narrow" panose="020B0606020202030204" pitchFamily="34" charset="0"/>
                </a:rPr>
                <a:t> spin-</a:t>
              </a:r>
              <a:r>
                <a:rPr lang="pt-PT" sz="1200" b="1" dirty="0" err="1">
                  <a:latin typeface="Arial Narrow" panose="020B0606020202030204" pitchFamily="34" charset="0"/>
                </a:rPr>
                <a:t>coating</a:t>
              </a:r>
              <a:endParaRPr lang="pt-PT" sz="1200" b="1" dirty="0">
                <a:latin typeface="Arial Narrow" panose="020B0606020202030204" pitchFamily="34" charset="0"/>
              </a:endParaRPr>
            </a:p>
          </p:txBody>
        </p:sp>
        <p:sp>
          <p:nvSpPr>
            <p:cNvPr id="271" name="CaixaDeTexto 270"/>
            <p:cNvSpPr txBox="1"/>
            <p:nvPr/>
          </p:nvSpPr>
          <p:spPr>
            <a:xfrm>
              <a:off x="3003949" y="1093130"/>
              <a:ext cx="1541357" cy="461665"/>
            </a:xfrm>
            <a:prstGeom prst="rect">
              <a:avLst/>
            </a:prstGeom>
            <a:noFill/>
          </p:spPr>
          <p:txBody>
            <a:bodyPr wrap="square" rtlCol="0">
              <a:spAutoFit/>
            </a:bodyPr>
            <a:lstStyle/>
            <a:p>
              <a:pPr algn="ctr"/>
              <a:r>
                <a:rPr lang="pt-PT" sz="1200" b="1" dirty="0">
                  <a:latin typeface="Arial Narrow" panose="020B0606020202030204" pitchFamily="34" charset="0"/>
                </a:rPr>
                <a:t>Cu</a:t>
              </a:r>
            </a:p>
            <a:p>
              <a:pPr algn="ctr"/>
              <a:r>
                <a:rPr lang="pt-PT" sz="1200" b="1" dirty="0" err="1">
                  <a:latin typeface="Arial Narrow" panose="020B0606020202030204" pitchFamily="34" charset="0"/>
                </a:rPr>
                <a:t>etching</a:t>
              </a:r>
              <a:endParaRPr lang="pt-PT" sz="1200" b="1" dirty="0">
                <a:latin typeface="Arial Narrow" panose="020B0606020202030204" pitchFamily="34" charset="0"/>
              </a:endParaRPr>
            </a:p>
          </p:txBody>
        </p:sp>
        <p:sp>
          <p:nvSpPr>
            <p:cNvPr id="272" name="CaixaDeTexto 271"/>
            <p:cNvSpPr txBox="1"/>
            <p:nvPr/>
          </p:nvSpPr>
          <p:spPr>
            <a:xfrm>
              <a:off x="4938363" y="1106685"/>
              <a:ext cx="1541357" cy="461665"/>
            </a:xfrm>
            <a:prstGeom prst="rect">
              <a:avLst/>
            </a:prstGeom>
            <a:noFill/>
          </p:spPr>
          <p:txBody>
            <a:bodyPr wrap="square" rtlCol="0">
              <a:spAutoFit/>
            </a:bodyPr>
            <a:lstStyle/>
            <a:p>
              <a:pPr algn="ctr"/>
              <a:r>
                <a:rPr lang="pt-PT" sz="1200" b="1" dirty="0" err="1">
                  <a:latin typeface="Arial Narrow" panose="020B0606020202030204" pitchFamily="34" charset="0"/>
                </a:rPr>
                <a:t>Graphene</a:t>
              </a:r>
              <a:endParaRPr lang="pt-PT" sz="1200" b="1" dirty="0">
                <a:latin typeface="Arial Narrow" panose="020B0606020202030204" pitchFamily="34" charset="0"/>
              </a:endParaRPr>
            </a:p>
            <a:p>
              <a:pPr algn="ctr"/>
              <a:r>
                <a:rPr lang="pt-PT" sz="1200" b="1" dirty="0" err="1">
                  <a:latin typeface="Arial Narrow" panose="020B0606020202030204" pitchFamily="34" charset="0"/>
                </a:rPr>
                <a:t>tranfer</a:t>
              </a:r>
              <a:endParaRPr lang="pt-PT" sz="1200" b="1" dirty="0">
                <a:latin typeface="Arial Narrow" panose="020B0606020202030204" pitchFamily="34" charset="0"/>
              </a:endParaRPr>
            </a:p>
          </p:txBody>
        </p:sp>
        <p:sp>
          <p:nvSpPr>
            <p:cNvPr id="273" name="CaixaDeTexto 272"/>
            <p:cNvSpPr txBox="1"/>
            <p:nvPr/>
          </p:nvSpPr>
          <p:spPr>
            <a:xfrm>
              <a:off x="7034481" y="1090100"/>
              <a:ext cx="1541357" cy="659598"/>
            </a:xfrm>
            <a:prstGeom prst="rect">
              <a:avLst/>
            </a:prstGeom>
            <a:noFill/>
          </p:spPr>
          <p:txBody>
            <a:bodyPr wrap="square" rtlCol="0">
              <a:spAutoFit/>
            </a:bodyPr>
            <a:lstStyle/>
            <a:p>
              <a:pPr algn="ctr"/>
              <a:r>
                <a:rPr lang="pt-PT" sz="1200" b="1" dirty="0">
                  <a:latin typeface="Arial Narrow" panose="020B0606020202030204" pitchFamily="34" charset="0"/>
                </a:rPr>
                <a:t>PMMA</a:t>
              </a:r>
            </a:p>
            <a:p>
              <a:pPr algn="ctr"/>
              <a:r>
                <a:rPr lang="pt-PT" sz="1200" b="1" dirty="0" err="1" smtClean="0">
                  <a:latin typeface="Arial Narrow" panose="020B0606020202030204" pitchFamily="34" charset="0"/>
                </a:rPr>
                <a:t>removção</a:t>
              </a:r>
              <a:endParaRPr lang="pt-PT" sz="1200" b="1" dirty="0">
                <a:latin typeface="Arial Narrow" panose="020B0606020202030204" pitchFamily="34" charset="0"/>
              </a:endParaRPr>
            </a:p>
          </p:txBody>
        </p:sp>
      </p:grpSp>
      <p:cxnSp>
        <p:nvCxnSpPr>
          <p:cNvPr id="37" name="Conexão reta unidirecional 36"/>
          <p:cNvCxnSpPr/>
          <p:nvPr/>
        </p:nvCxnSpPr>
        <p:spPr>
          <a:xfrm>
            <a:off x="2285968" y="3433674"/>
            <a:ext cx="0" cy="100343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9" name="Conexão reta unidirecional 38"/>
          <p:cNvCxnSpPr/>
          <p:nvPr/>
        </p:nvCxnSpPr>
        <p:spPr>
          <a:xfrm>
            <a:off x="3458627" y="2222827"/>
            <a:ext cx="2192546" cy="7031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00520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dirty="0" smtClean="0"/>
              <a:t>Resistência </a:t>
            </a:r>
            <a:endParaRPr lang="pt-PT" dirty="0"/>
          </a:p>
        </p:txBody>
      </p:sp>
      <p:sp>
        <p:nvSpPr>
          <p:cNvPr id="3" name="Marcador de Posição de Conteúdo 2"/>
          <p:cNvSpPr>
            <a:spLocks noGrp="1"/>
          </p:cNvSpPr>
          <p:nvPr>
            <p:ph sz="quarter" idx="1"/>
          </p:nvPr>
        </p:nvSpPr>
        <p:spPr>
          <a:xfrm>
            <a:off x="609600" y="1589567"/>
            <a:ext cx="8153400" cy="4572000"/>
          </a:xfrm>
        </p:spPr>
        <p:txBody>
          <a:bodyPr/>
          <a:lstStyle/>
          <a:p>
            <a:r>
              <a:rPr lang="en-US" dirty="0"/>
              <a:t>R ~1 k</a:t>
            </a:r>
            <a:r>
              <a:rPr lang="el-GR" dirty="0"/>
              <a:t>Ω</a:t>
            </a:r>
            <a:r>
              <a:rPr lang="pt-PT" dirty="0" smtClean="0"/>
              <a:t>/□ valor igual em </a:t>
            </a:r>
            <a:r>
              <a:rPr lang="pt-PT" dirty="0"/>
              <a:t>SiO</a:t>
            </a:r>
            <a:r>
              <a:rPr lang="pt-PT" baseline="-25000" dirty="0"/>
              <a:t>2</a:t>
            </a:r>
          </a:p>
          <a:p>
            <a:endParaRPr lang="pt-PT" dirty="0"/>
          </a:p>
        </p:txBody>
      </p:sp>
      <p:graphicFrame>
        <p:nvGraphicFramePr>
          <p:cNvPr id="5" name="Object 46"/>
          <p:cNvGraphicFramePr>
            <a:graphicFrameLocks noChangeAspect="1"/>
          </p:cNvGraphicFramePr>
          <p:nvPr>
            <p:extLst>
              <p:ext uri="{D42A27DB-BD31-4B8C-83A1-F6EECF244321}">
                <p14:modId xmlns:p14="http://schemas.microsoft.com/office/powerpoint/2010/main" val="3129797732"/>
              </p:ext>
            </p:extLst>
          </p:nvPr>
        </p:nvGraphicFramePr>
        <p:xfrm>
          <a:off x="3075922" y="2198002"/>
          <a:ext cx="5687078" cy="3970766"/>
        </p:xfrm>
        <a:graphic>
          <a:graphicData uri="http://schemas.openxmlformats.org/presentationml/2006/ole">
            <mc:AlternateContent xmlns:mc="http://schemas.openxmlformats.org/markup-compatibility/2006">
              <mc:Choice xmlns:v="urn:schemas-microsoft-com:vml" Requires="v">
                <p:oleObj spid="_x0000_s96290" name="Graph" r:id="rId4" imgW="4160520" imgH="2905200" progId="Origin50.Graph">
                  <p:embed/>
                </p:oleObj>
              </mc:Choice>
              <mc:Fallback>
                <p:oleObj name="Graph" r:id="rId4" imgW="4160520" imgH="2905200" progId="Origin50.Graph">
                  <p:embed/>
                  <p:pic>
                    <p:nvPicPr>
                      <p:cNvPr id="0" name=""/>
                      <p:cNvPicPr/>
                      <p:nvPr/>
                    </p:nvPicPr>
                    <p:blipFill>
                      <a:blip r:embed="rId5"/>
                      <a:stretch>
                        <a:fillRect/>
                      </a:stretch>
                    </p:blipFill>
                    <p:spPr>
                      <a:xfrm>
                        <a:off x="3075922" y="2198002"/>
                        <a:ext cx="5687078" cy="3970766"/>
                      </a:xfrm>
                      <a:prstGeom prst="rect">
                        <a:avLst/>
                      </a:prstGeom>
                      <a:solidFill>
                        <a:schemeClr val="accent1"/>
                      </a:solidFill>
                    </p:spPr>
                  </p:pic>
                </p:oleObj>
              </mc:Fallback>
            </mc:AlternateContent>
          </a:graphicData>
        </a:graphic>
      </p:graphicFrame>
      <p:pic>
        <p:nvPicPr>
          <p:cNvPr id="6" name="Picture 14"/>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12000"/>
                    </a14:imgEffect>
                  </a14:imgLayer>
                </a14:imgProps>
              </a:ext>
              <a:ext uri="{28A0092B-C50C-407E-A947-70E740481C1C}">
                <a14:useLocalDpi xmlns:a14="http://schemas.microsoft.com/office/drawing/2010/main" val="0"/>
              </a:ext>
            </a:extLst>
          </a:blip>
          <a:srcRect l="2914" b="13570"/>
          <a:stretch/>
        </p:blipFill>
        <p:spPr>
          <a:xfrm>
            <a:off x="251519" y="2996952"/>
            <a:ext cx="2669237" cy="1584176"/>
          </a:xfrm>
          <a:prstGeom prst="rect">
            <a:avLst/>
          </a:prstGeom>
        </p:spPr>
      </p:pic>
      <p:sp>
        <p:nvSpPr>
          <p:cNvPr id="7" name="Retângulo 6"/>
          <p:cNvSpPr/>
          <p:nvPr/>
        </p:nvSpPr>
        <p:spPr>
          <a:xfrm>
            <a:off x="4270962" y="6237312"/>
            <a:ext cx="4950296" cy="307777"/>
          </a:xfrm>
          <a:prstGeom prst="rect">
            <a:avLst/>
          </a:prstGeom>
        </p:spPr>
        <p:txBody>
          <a:bodyPr wrap="square">
            <a:spAutoFit/>
          </a:bodyPr>
          <a:lstStyle/>
          <a:p>
            <a:pPr>
              <a:spcBef>
                <a:spcPct val="0"/>
              </a:spcBef>
            </a:pPr>
            <a:r>
              <a:rPr lang="en-US" sz="1400" dirty="0">
                <a:solidFill>
                  <a:schemeClr val="accent2"/>
                </a:solidFill>
              </a:rPr>
              <a:t>A. I. S. </a:t>
            </a:r>
            <a:r>
              <a:rPr lang="en-US" sz="1400" dirty="0" smtClean="0">
                <a:solidFill>
                  <a:schemeClr val="accent2"/>
                </a:solidFill>
              </a:rPr>
              <a:t>Neves </a:t>
            </a:r>
            <a:r>
              <a:rPr lang="en-US" sz="1400" dirty="0">
                <a:solidFill>
                  <a:schemeClr val="accent2"/>
                </a:solidFill>
              </a:rPr>
              <a:t>et al</a:t>
            </a:r>
            <a:r>
              <a:rPr lang="en-US" sz="1400" dirty="0" smtClean="0">
                <a:solidFill>
                  <a:schemeClr val="accent2"/>
                </a:solidFill>
              </a:rPr>
              <a:t>. </a:t>
            </a:r>
            <a:r>
              <a:rPr lang="en-US" sz="1400" i="1" dirty="0">
                <a:solidFill>
                  <a:schemeClr val="accent2"/>
                </a:solidFill>
              </a:rPr>
              <a:t>Scientific Reports</a:t>
            </a:r>
            <a:r>
              <a:rPr lang="en-US" sz="1400" dirty="0">
                <a:solidFill>
                  <a:schemeClr val="accent2"/>
                </a:solidFill>
              </a:rPr>
              <a:t> </a:t>
            </a:r>
            <a:r>
              <a:rPr lang="en-US" sz="1400" b="1" dirty="0">
                <a:solidFill>
                  <a:schemeClr val="accent2"/>
                </a:solidFill>
              </a:rPr>
              <a:t>5</a:t>
            </a:r>
            <a:r>
              <a:rPr lang="en-US" sz="1400" dirty="0">
                <a:solidFill>
                  <a:schemeClr val="accent2"/>
                </a:solidFill>
              </a:rPr>
              <a:t> (2015) 9866</a:t>
            </a:r>
          </a:p>
        </p:txBody>
      </p:sp>
      <p:pic>
        <p:nvPicPr>
          <p:cNvPr id="8" name="Picture 3"/>
          <p:cNvPicPr>
            <a:picLocks noChangeAspect="1" noChangeArrowheads="1"/>
          </p:cNvPicPr>
          <p:nvPr/>
        </p:nvPicPr>
        <p:blipFill>
          <a:blip r:embed="rId8">
            <a:extLst>
              <a:ext uri="{BEBA8EAE-BF5A-486C-A8C5-ECC9F3942E4B}">
                <a14:imgProps xmlns:a14="http://schemas.microsoft.com/office/drawing/2010/main">
                  <a14:imgLayer r:embed="rId9">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731558" y="4906816"/>
            <a:ext cx="1709158" cy="1081697"/>
          </a:xfrm>
          <a:prstGeom prst="rect">
            <a:avLst/>
          </a:prstGeom>
          <a:noFill/>
          <a:ln w="15875">
            <a:solidFill>
              <a:schemeClr val="bg1">
                <a:lumMod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96319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228600"/>
            <a:ext cx="8892480" cy="990600"/>
          </a:xfrm>
        </p:spPr>
        <p:txBody>
          <a:bodyPr>
            <a:normAutofit/>
          </a:bodyPr>
          <a:lstStyle/>
          <a:p>
            <a:r>
              <a:rPr lang="en-US" dirty="0" err="1" smtClean="0"/>
              <a:t>Dopagem</a:t>
            </a:r>
            <a:r>
              <a:rPr lang="en-US" dirty="0" smtClean="0"/>
              <a:t> de </a:t>
            </a:r>
            <a:r>
              <a:rPr lang="en-US" dirty="0" err="1" smtClean="0"/>
              <a:t>grafeno</a:t>
            </a:r>
            <a:r>
              <a:rPr lang="en-US" dirty="0" smtClean="0"/>
              <a:t> com HNO</a:t>
            </a:r>
            <a:r>
              <a:rPr lang="en-US" baseline="-25000" dirty="0" smtClean="0"/>
              <a:t>3</a:t>
            </a:r>
            <a:endParaRPr lang="pt-PT" baseline="-25000" dirty="0"/>
          </a:p>
        </p:txBody>
      </p:sp>
      <p:sp>
        <p:nvSpPr>
          <p:cNvPr id="3" name="Marcador de Posição de Conteúdo 2"/>
          <p:cNvSpPr>
            <a:spLocks noGrp="1"/>
          </p:cNvSpPr>
          <p:nvPr>
            <p:ph sz="quarter" idx="1"/>
          </p:nvPr>
        </p:nvSpPr>
        <p:spPr>
          <a:xfrm>
            <a:off x="609600" y="1589567"/>
            <a:ext cx="8282880" cy="4572000"/>
          </a:xfrm>
        </p:spPr>
        <p:txBody>
          <a:bodyPr>
            <a:normAutofit/>
          </a:bodyPr>
          <a:lstStyle/>
          <a:p>
            <a:pPr algn="just">
              <a:spcBef>
                <a:spcPts val="600"/>
              </a:spcBef>
              <a:buFont typeface="Wingdings" panose="05000000000000000000" pitchFamily="2" charset="2"/>
              <a:buChar char="q"/>
            </a:pPr>
            <a:r>
              <a:rPr lang="pt-PT" dirty="0" smtClean="0"/>
              <a:t>R/</a:t>
            </a:r>
            <a:r>
              <a:rPr lang="pt-PT" baseline="-25000" dirty="0" smtClean="0"/>
              <a:t>□</a:t>
            </a:r>
            <a:r>
              <a:rPr lang="pt-PT" dirty="0" smtClean="0"/>
              <a:t>=&gt;</a:t>
            </a:r>
            <a:r>
              <a:rPr lang="pt-PT" dirty="0"/>
              <a:t> </a:t>
            </a:r>
            <a:r>
              <a:rPr lang="pt-PT" dirty="0" err="1" smtClean="0"/>
              <a:t>Sensivel</a:t>
            </a:r>
            <a:r>
              <a:rPr lang="pt-PT" dirty="0" smtClean="0"/>
              <a:t> à quantidade de HNO</a:t>
            </a:r>
            <a:r>
              <a:rPr lang="pt-PT" baseline="-25000" dirty="0" smtClean="0"/>
              <a:t>3</a:t>
            </a:r>
            <a:endParaRPr lang="pt-PT" dirty="0" smtClean="0"/>
          </a:p>
          <a:p>
            <a:endParaRPr lang="pt-PT" dirty="0"/>
          </a:p>
          <a:p>
            <a:endParaRPr lang="pt-PT" dirty="0"/>
          </a:p>
        </p:txBody>
      </p:sp>
      <p:pic>
        <p:nvPicPr>
          <p:cNvPr id="6" name="Imagem 5"/>
          <p:cNvPicPr>
            <a:picLocks noChangeAspect="1"/>
          </p:cNvPicPr>
          <p:nvPr/>
        </p:nvPicPr>
        <p:blipFill>
          <a:blip r:embed="rId3"/>
          <a:stretch>
            <a:fillRect/>
          </a:stretch>
        </p:blipFill>
        <p:spPr>
          <a:xfrm>
            <a:off x="1331640" y="2348880"/>
            <a:ext cx="6365797" cy="3826251"/>
          </a:xfrm>
          <a:prstGeom prst="rect">
            <a:avLst/>
          </a:prstGeom>
        </p:spPr>
      </p:pic>
    </p:spTree>
    <p:extLst>
      <p:ext uri="{BB962C8B-B14F-4D97-AF65-F5344CB8AC3E}">
        <p14:creationId xmlns:p14="http://schemas.microsoft.com/office/powerpoint/2010/main" val="40743893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228600"/>
            <a:ext cx="8892480" cy="990600"/>
          </a:xfrm>
        </p:spPr>
        <p:txBody>
          <a:bodyPr>
            <a:normAutofit/>
          </a:bodyPr>
          <a:lstStyle/>
          <a:p>
            <a:r>
              <a:rPr lang="en-US" dirty="0" err="1" smtClean="0"/>
              <a:t>Toxicidade</a:t>
            </a:r>
            <a:r>
              <a:rPr lang="en-US" dirty="0" smtClean="0"/>
              <a:t> </a:t>
            </a:r>
            <a:r>
              <a:rPr lang="en-US" dirty="0" err="1" smtClean="0"/>
              <a:t>grafeno</a:t>
            </a:r>
            <a:endParaRPr lang="pt-PT" baseline="-25000" dirty="0"/>
          </a:p>
        </p:txBody>
      </p:sp>
      <p:sp>
        <p:nvSpPr>
          <p:cNvPr id="3" name="Marcador de Posição de Conteúdo 2"/>
          <p:cNvSpPr>
            <a:spLocks noGrp="1"/>
          </p:cNvSpPr>
          <p:nvPr>
            <p:ph sz="quarter" idx="1"/>
          </p:nvPr>
        </p:nvSpPr>
        <p:spPr>
          <a:xfrm>
            <a:off x="609600" y="1589567"/>
            <a:ext cx="8282880" cy="4572000"/>
          </a:xfrm>
        </p:spPr>
        <p:txBody>
          <a:bodyPr>
            <a:normAutofit/>
          </a:bodyPr>
          <a:lstStyle/>
          <a:p>
            <a:pPr algn="just">
              <a:spcBef>
                <a:spcPts val="600"/>
              </a:spcBef>
              <a:buFont typeface="Wingdings" panose="05000000000000000000" pitchFamily="2" charset="2"/>
              <a:buChar char="q"/>
            </a:pPr>
            <a:r>
              <a:rPr lang="pt-PT" dirty="0" err="1" smtClean="0"/>
              <a:t>Grafeno</a:t>
            </a:r>
            <a:r>
              <a:rPr lang="pt-PT" dirty="0" smtClean="0"/>
              <a:t>, G + H</a:t>
            </a:r>
            <a:r>
              <a:rPr lang="pt-PT" baseline="-25000" dirty="0" smtClean="0"/>
              <a:t>2</a:t>
            </a:r>
            <a:r>
              <a:rPr lang="pt-PT" dirty="0" smtClean="0"/>
              <a:t>O</a:t>
            </a:r>
            <a:r>
              <a:rPr lang="pt-PT" baseline="-25000" dirty="0" smtClean="0"/>
              <a:t>2</a:t>
            </a:r>
            <a:r>
              <a:rPr lang="pt-PT" dirty="0"/>
              <a:t>, G + </a:t>
            </a:r>
            <a:r>
              <a:rPr lang="pt-PT" dirty="0" smtClean="0"/>
              <a:t>HNO</a:t>
            </a:r>
            <a:r>
              <a:rPr lang="pt-PT" baseline="-25000" dirty="0" smtClean="0"/>
              <a:t>3</a:t>
            </a:r>
            <a:r>
              <a:rPr lang="pt-PT" dirty="0" smtClean="0"/>
              <a:t> =&gt; </a:t>
            </a:r>
            <a:r>
              <a:rPr lang="pt-PT" b="1" cap="all" dirty="0" smtClean="0"/>
              <a:t>tóxico</a:t>
            </a:r>
            <a:endParaRPr lang="pt-PT" b="1" cap="all" dirty="0"/>
          </a:p>
          <a:p>
            <a:pPr algn="just">
              <a:spcBef>
                <a:spcPts val="600"/>
              </a:spcBef>
              <a:buFont typeface="Wingdings" panose="05000000000000000000" pitchFamily="2" charset="2"/>
              <a:buChar char="q"/>
            </a:pPr>
            <a:r>
              <a:rPr lang="pt-PT" dirty="0"/>
              <a:t>G </a:t>
            </a:r>
            <a:r>
              <a:rPr lang="pt-PT" dirty="0" smtClean="0"/>
              <a:t>+ </a:t>
            </a:r>
            <a:r>
              <a:rPr lang="pt-PT" dirty="0" err="1" smtClean="0"/>
              <a:t>CsF</a:t>
            </a:r>
            <a:r>
              <a:rPr lang="pt-PT" dirty="0" smtClean="0"/>
              <a:t>, </a:t>
            </a:r>
            <a:r>
              <a:rPr lang="pt-PT" dirty="0"/>
              <a:t>G </a:t>
            </a:r>
            <a:r>
              <a:rPr lang="pt-PT" dirty="0" smtClean="0"/>
              <a:t>+ Cs</a:t>
            </a:r>
            <a:r>
              <a:rPr lang="pt-PT" baseline="-25000" dirty="0" smtClean="0"/>
              <a:t>2</a:t>
            </a:r>
            <a:r>
              <a:rPr lang="pt-PT" dirty="0" smtClean="0"/>
              <a:t>CO</a:t>
            </a:r>
            <a:r>
              <a:rPr lang="pt-PT" baseline="-25000" dirty="0" smtClean="0"/>
              <a:t>3</a:t>
            </a:r>
            <a:r>
              <a:rPr lang="pt-PT" dirty="0"/>
              <a:t> =&gt; </a:t>
            </a:r>
            <a:r>
              <a:rPr lang="pt-PT" b="1" dirty="0" smtClean="0"/>
              <a:t>INÓCUO</a:t>
            </a:r>
            <a:endParaRPr lang="pt-PT" b="1" dirty="0"/>
          </a:p>
          <a:p>
            <a:endParaRPr lang="pt-PT" dirty="0"/>
          </a:p>
        </p:txBody>
      </p:sp>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96" y="3447002"/>
            <a:ext cx="2952328" cy="2214246"/>
          </a:xfrm>
          <a:prstGeom prst="rect">
            <a:avLst/>
          </a:prstGeom>
        </p:spPr>
      </p:pic>
      <p:sp>
        <p:nvSpPr>
          <p:cNvPr id="4" name="CaixaDeTexto 3"/>
          <p:cNvSpPr txBox="1"/>
          <p:nvPr/>
        </p:nvSpPr>
        <p:spPr>
          <a:xfrm>
            <a:off x="934616" y="5661248"/>
            <a:ext cx="1658144" cy="369332"/>
          </a:xfrm>
          <a:prstGeom prst="rect">
            <a:avLst/>
          </a:prstGeom>
          <a:noFill/>
        </p:spPr>
        <p:txBody>
          <a:bodyPr wrap="square" rtlCol="0">
            <a:spAutoFit/>
          </a:bodyPr>
          <a:lstStyle/>
          <a:p>
            <a:r>
              <a:rPr lang="pt-PT" dirty="0" err="1" smtClean="0"/>
              <a:t>Grafeno</a:t>
            </a:r>
            <a:endParaRPr lang="en-US" dirty="0"/>
          </a:p>
        </p:txBody>
      </p:sp>
      <p:pic>
        <p:nvPicPr>
          <p:cNvPr id="7" name="Imagem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1840" y="3447002"/>
            <a:ext cx="2939572" cy="2204679"/>
          </a:xfrm>
          <a:prstGeom prst="rect">
            <a:avLst/>
          </a:prstGeom>
        </p:spPr>
      </p:pic>
      <p:sp>
        <p:nvSpPr>
          <p:cNvPr id="8" name="CaixaDeTexto 7"/>
          <p:cNvSpPr txBox="1"/>
          <p:nvPr/>
        </p:nvSpPr>
        <p:spPr>
          <a:xfrm>
            <a:off x="3707904" y="5661356"/>
            <a:ext cx="1987578" cy="369332"/>
          </a:xfrm>
          <a:prstGeom prst="rect">
            <a:avLst/>
          </a:prstGeom>
          <a:noFill/>
        </p:spPr>
        <p:txBody>
          <a:bodyPr wrap="square" rtlCol="0">
            <a:spAutoFit/>
          </a:bodyPr>
          <a:lstStyle/>
          <a:p>
            <a:r>
              <a:rPr lang="pt-PT" dirty="0" err="1" smtClean="0"/>
              <a:t>Grafeno</a:t>
            </a:r>
            <a:r>
              <a:rPr lang="pt-PT" dirty="0" smtClean="0"/>
              <a:t> + HNO</a:t>
            </a:r>
            <a:r>
              <a:rPr lang="pt-PT" baseline="-25000" dirty="0" smtClean="0"/>
              <a:t>3</a:t>
            </a:r>
            <a:endParaRPr lang="en-US" baseline="-25000" dirty="0"/>
          </a:p>
        </p:txBody>
      </p:sp>
      <p:pic>
        <p:nvPicPr>
          <p:cNvPr id="9" name="Imagem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57829" y="3429000"/>
            <a:ext cx="2950675" cy="2213006"/>
          </a:xfrm>
          <a:prstGeom prst="rect">
            <a:avLst/>
          </a:prstGeom>
        </p:spPr>
      </p:pic>
      <p:sp>
        <p:nvSpPr>
          <p:cNvPr id="10" name="CaixaDeTexto 9"/>
          <p:cNvSpPr txBox="1"/>
          <p:nvPr/>
        </p:nvSpPr>
        <p:spPr>
          <a:xfrm>
            <a:off x="6622270" y="5629090"/>
            <a:ext cx="2171516" cy="369332"/>
          </a:xfrm>
          <a:prstGeom prst="rect">
            <a:avLst/>
          </a:prstGeom>
          <a:noFill/>
        </p:spPr>
        <p:txBody>
          <a:bodyPr wrap="square" rtlCol="0">
            <a:spAutoFit/>
          </a:bodyPr>
          <a:lstStyle/>
          <a:p>
            <a:r>
              <a:rPr lang="pt-PT" dirty="0" err="1" smtClean="0"/>
              <a:t>Grafeno</a:t>
            </a:r>
            <a:r>
              <a:rPr lang="pt-PT" dirty="0" smtClean="0"/>
              <a:t> + Cs</a:t>
            </a:r>
            <a:r>
              <a:rPr lang="pt-PT" baseline="-25000" dirty="0" smtClean="0"/>
              <a:t>2</a:t>
            </a:r>
            <a:r>
              <a:rPr lang="pt-PT" dirty="0" smtClean="0"/>
              <a:t>CO</a:t>
            </a:r>
            <a:r>
              <a:rPr lang="pt-PT" baseline="-25000" dirty="0" smtClean="0"/>
              <a:t>3</a:t>
            </a:r>
            <a:endParaRPr lang="en-US" baseline="-25000" dirty="0"/>
          </a:p>
        </p:txBody>
      </p:sp>
    </p:spTree>
    <p:extLst>
      <p:ext uri="{BB962C8B-B14F-4D97-AF65-F5344CB8AC3E}">
        <p14:creationId xmlns:p14="http://schemas.microsoft.com/office/powerpoint/2010/main" val="38000722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8087</TotalTime>
  <Words>1395</Words>
  <Application>Microsoft Office PowerPoint</Application>
  <PresentationFormat>Apresentação no Ecrã (4:3)</PresentationFormat>
  <Paragraphs>141</Paragraphs>
  <Slides>12</Slides>
  <Notes>12</Notes>
  <HiddenSlides>0</HiddenSlides>
  <MMClips>0</MMClips>
  <ScaleCrop>false</ScaleCrop>
  <HeadingPairs>
    <vt:vector size="8" baseType="variant">
      <vt:variant>
        <vt:lpstr>Tipos de letra usados</vt:lpstr>
      </vt:variant>
      <vt:variant>
        <vt:i4>9</vt:i4>
      </vt:variant>
      <vt:variant>
        <vt:lpstr>Tema</vt:lpstr>
      </vt:variant>
      <vt:variant>
        <vt:i4>1</vt:i4>
      </vt:variant>
      <vt:variant>
        <vt:lpstr>Servidores OLE incorporados</vt:lpstr>
      </vt:variant>
      <vt:variant>
        <vt:i4>1</vt:i4>
      </vt:variant>
      <vt:variant>
        <vt:lpstr>Títulos dos diapositivos</vt:lpstr>
      </vt:variant>
      <vt:variant>
        <vt:i4>12</vt:i4>
      </vt:variant>
    </vt:vector>
  </HeadingPairs>
  <TitlesOfParts>
    <vt:vector size="23" baseType="lpstr">
      <vt:lpstr>ＭＳ Ｐゴシック</vt:lpstr>
      <vt:lpstr>Arial</vt:lpstr>
      <vt:lpstr>Arial Narrow</vt:lpstr>
      <vt:lpstr>Calibri</vt:lpstr>
      <vt:lpstr>Tahoma</vt:lpstr>
      <vt:lpstr>Times New Roman</vt:lpstr>
      <vt:lpstr>Tw Cen MT</vt:lpstr>
      <vt:lpstr>Wingdings</vt:lpstr>
      <vt:lpstr>Wingdings 2</vt:lpstr>
      <vt:lpstr>Median</vt:lpstr>
      <vt:lpstr>Graph</vt:lpstr>
      <vt:lpstr>Têxteis revestidos com grafeno: Uma plataforma para a eletrónica têxtil</vt:lpstr>
      <vt:lpstr>Eletrónica têxtil</vt:lpstr>
      <vt:lpstr>Desafios</vt:lpstr>
      <vt:lpstr>Como? Dispositivos</vt:lpstr>
      <vt:lpstr>Caso especial: Grafeno</vt:lpstr>
      <vt:lpstr>Método de transferência </vt:lpstr>
      <vt:lpstr>Resistência </vt:lpstr>
      <vt:lpstr>Dopagem de grafeno com HNO3</vt:lpstr>
      <vt:lpstr>Toxicidade grafeno</vt:lpstr>
      <vt:lpstr>Toxicidade grafeno</vt:lpstr>
      <vt:lpstr>Grafeno toxicidade</vt:lpstr>
      <vt:lpstr>Agradecimentos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Improving charge transport in molecular materials, from materials to devices</dc:title>
  <dc:creator>Helena Alves</dc:creator>
  <cp:lastModifiedBy>POPO</cp:lastModifiedBy>
  <cp:revision>474</cp:revision>
  <dcterms:created xsi:type="dcterms:W3CDTF">2015-05-12T16:50:13Z</dcterms:created>
  <dcterms:modified xsi:type="dcterms:W3CDTF">2017-07-04T10:00:37Z</dcterms:modified>
</cp:coreProperties>
</file>