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17"/>
  </p:notesMasterIdLst>
  <p:sldIdLst>
    <p:sldId id="260" r:id="rId2"/>
    <p:sldId id="271" r:id="rId3"/>
    <p:sldId id="257" r:id="rId4"/>
    <p:sldId id="256" r:id="rId5"/>
    <p:sldId id="259" r:id="rId6"/>
    <p:sldId id="261" r:id="rId7"/>
    <p:sldId id="272" r:id="rId8"/>
    <p:sldId id="263" r:id="rId9"/>
    <p:sldId id="264" r:id="rId10"/>
    <p:sldId id="266" r:id="rId11"/>
    <p:sldId id="268" r:id="rId12"/>
    <p:sldId id="269" r:id="rId13"/>
    <p:sldId id="270" r:id="rId14"/>
    <p:sldId id="267" r:id="rId15"/>
    <p:sldId id="273"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20" autoAdjust="0"/>
    <p:restoredTop sz="79758" autoAdjust="0"/>
  </p:normalViewPr>
  <p:slideViewPr>
    <p:cSldViewPr snapToGrid="0" showGuides="1">
      <p:cViewPr varScale="1">
        <p:scale>
          <a:sx n="68" d="100"/>
          <a:sy n="68" d="100"/>
        </p:scale>
        <p:origin x="480" y="53"/>
      </p:cViewPr>
      <p:guideLst>
        <p:guide orient="horz" pos="2183"/>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CB612C-19F0-4851-9006-1EB9CDBEE195}" type="datetimeFigureOut">
              <a:rPr lang="en-US" smtClean="0"/>
              <a:t>7/2/2017</a:t>
            </a:fld>
            <a:endParaRPr lang="en-US"/>
          </a:p>
        </p:txBody>
      </p:sp>
      <p:sp>
        <p:nvSpPr>
          <p:cNvPr id="4" name="Marcador de Posição da Imagem do Diapositivo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B52C0A-6A55-40F0-B3E2-B3ECED8CC038}" type="slidenum">
              <a:rPr lang="en-US" smtClean="0"/>
              <a:t>‹nº›</a:t>
            </a:fld>
            <a:endParaRPr lang="en-US"/>
          </a:p>
        </p:txBody>
      </p:sp>
    </p:spTree>
    <p:extLst>
      <p:ext uri="{BB962C8B-B14F-4D97-AF65-F5344CB8AC3E}">
        <p14:creationId xmlns:p14="http://schemas.microsoft.com/office/powerpoint/2010/main" val="74530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noProof="0" dirty="0" smtClean="0"/>
              <a:t>There is no</a:t>
            </a:r>
            <a:r>
              <a:rPr lang="en-US" baseline="0" noProof="0" dirty="0" smtClean="0"/>
              <a:t> high-tech industry or life area without an important impact or application of polymer-based composites. Some examples are…. which are difficult to imagine nowadays without polymer composites.   </a:t>
            </a:r>
            <a:endParaRPr lang="en-US" noProof="0" dirty="0"/>
          </a:p>
        </p:txBody>
      </p:sp>
      <p:sp>
        <p:nvSpPr>
          <p:cNvPr id="4" name="Marcador de Posição do Número do Diapositivo 3"/>
          <p:cNvSpPr>
            <a:spLocks noGrp="1"/>
          </p:cNvSpPr>
          <p:nvPr>
            <p:ph type="sldNum" sz="quarter" idx="10"/>
          </p:nvPr>
        </p:nvSpPr>
        <p:spPr/>
        <p:txBody>
          <a:bodyPr/>
          <a:lstStyle/>
          <a:p>
            <a:fld id="{91B52C0A-6A55-40F0-B3E2-B3ECED8CC038}" type="slidenum">
              <a:rPr lang="en-US" smtClean="0"/>
              <a:t>3</a:t>
            </a:fld>
            <a:endParaRPr lang="en-US"/>
          </a:p>
        </p:txBody>
      </p:sp>
    </p:spTree>
    <p:extLst>
      <p:ext uri="{BB962C8B-B14F-4D97-AF65-F5344CB8AC3E}">
        <p14:creationId xmlns:p14="http://schemas.microsoft.com/office/powerpoint/2010/main" val="31975890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bg-BG" dirty="0" smtClean="0"/>
              <a:t>Този слайд показва резултатйт от селективна адсорбция на същият</a:t>
            </a:r>
            <a:r>
              <a:rPr lang="bg-BG" baseline="0" dirty="0" smtClean="0"/>
              <a:t> таргет </a:t>
            </a:r>
            <a:r>
              <a:rPr lang="pt-PT" baseline="0" dirty="0" smtClean="0"/>
              <a:t>–</a:t>
            </a:r>
            <a:r>
              <a:rPr lang="bg-BG" baseline="0" dirty="0" smtClean="0"/>
              <a:t> </a:t>
            </a:r>
            <a:r>
              <a:rPr lang="en-US" baseline="0" dirty="0" smtClean="0"/>
              <a:t>BSA . </a:t>
            </a:r>
            <a:r>
              <a:rPr lang="bg-BG" baseline="0" dirty="0" smtClean="0"/>
              <a:t>За сравнение е дадена адсобрция и със неимпринтвани частици </a:t>
            </a:r>
            <a:r>
              <a:rPr lang="pt-PT" baseline="0" dirty="0" smtClean="0"/>
              <a:t>–</a:t>
            </a:r>
            <a:r>
              <a:rPr lang="bg-BG" baseline="0" dirty="0" smtClean="0"/>
              <a:t> </a:t>
            </a:r>
            <a:r>
              <a:rPr lang="en-US" baseline="0" dirty="0" smtClean="0"/>
              <a:t>NIP. </a:t>
            </a:r>
            <a:r>
              <a:rPr lang="bg-BG" baseline="0" dirty="0" smtClean="0"/>
              <a:t>Вижда се явното преимущество на </a:t>
            </a:r>
            <a:r>
              <a:rPr lang="en-US" baseline="0" dirty="0" smtClean="0"/>
              <a:t>MIP  Enter</a:t>
            </a:r>
            <a:r>
              <a:rPr lang="pt-PT" baseline="0" dirty="0" smtClean="0"/>
              <a:t>.</a:t>
            </a:r>
          </a:p>
          <a:p>
            <a:r>
              <a:rPr lang="bg-BG" baseline="0" dirty="0" smtClean="0"/>
              <a:t>Съотношението межу капацитета за адсорбция </a:t>
            </a:r>
            <a:r>
              <a:rPr lang="pt-PT" baseline="0" dirty="0" smtClean="0"/>
              <a:t>MIP/NIP </a:t>
            </a:r>
            <a:r>
              <a:rPr lang="bg-BG" baseline="0" dirty="0" smtClean="0"/>
              <a:t>дава т.н. Импринтинг фактор. На графиките се показани няколко системи съдържащи различно съдържание на магнитни мастицил Изследването е във 2 ръзлични среди – Фосфатен буфер </a:t>
            </a:r>
            <a:r>
              <a:rPr lang="en-US" baseline="0" dirty="0" smtClean="0"/>
              <a:t>pH </a:t>
            </a:r>
            <a:r>
              <a:rPr lang="bg-BG" baseline="0" dirty="0" smtClean="0"/>
              <a:t>по голямо от изоелектрик пойнт на БСА и в МЕШ буффер </a:t>
            </a:r>
            <a:r>
              <a:rPr lang="en-US" baseline="0" dirty="0" smtClean="0"/>
              <a:t>pH </a:t>
            </a:r>
            <a:r>
              <a:rPr lang="bg-BG" baseline="0" dirty="0" smtClean="0"/>
              <a:t>по малко от изоелектрик пойнт. Има голяма разлика.. Една от системите показа </a:t>
            </a:r>
            <a:r>
              <a:rPr lang="en-US" baseline="0" dirty="0" smtClean="0"/>
              <a:t>IF 3,4 </a:t>
            </a:r>
            <a:r>
              <a:rPr lang="bg-BG" baseline="0" dirty="0" smtClean="0"/>
              <a:t>т.е. Инпринтнатата частица има 3 и половина пъти по-голям капацитет за одсорбция към таргета отколкото неимрпринтнатата...Ентер</a:t>
            </a:r>
          </a:p>
          <a:p>
            <a:r>
              <a:rPr lang="bg-BG" baseline="0" dirty="0" smtClean="0"/>
              <a:t>И накрая този експеримент показва интелигентността на частиците, че те реагират на външно магнитно поле и лесно могат да бъдат изведени от реакционната среда без всякаква нужда от центрофугиране, филтруване и т.н.</a:t>
            </a:r>
          </a:p>
          <a:p>
            <a:endParaRPr lang="en-US" dirty="0"/>
          </a:p>
        </p:txBody>
      </p:sp>
      <p:sp>
        <p:nvSpPr>
          <p:cNvPr id="4" name="Marcador de Posição do Número do Diapositivo 3"/>
          <p:cNvSpPr>
            <a:spLocks noGrp="1"/>
          </p:cNvSpPr>
          <p:nvPr>
            <p:ph type="sldNum" sz="quarter" idx="10"/>
          </p:nvPr>
        </p:nvSpPr>
        <p:spPr/>
        <p:txBody>
          <a:bodyPr/>
          <a:lstStyle/>
          <a:p>
            <a:fld id="{91B52C0A-6A55-40F0-B3E2-B3ECED8CC038}" type="slidenum">
              <a:rPr lang="en-US" smtClean="0"/>
              <a:t>12</a:t>
            </a:fld>
            <a:endParaRPr lang="en-US"/>
          </a:p>
        </p:txBody>
      </p:sp>
    </p:spTree>
    <p:extLst>
      <p:ext uri="{BB962C8B-B14F-4D97-AF65-F5344CB8AC3E}">
        <p14:creationId xmlns:p14="http://schemas.microsoft.com/office/powerpoint/2010/main" val="1621000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bg-BG" dirty="0" smtClean="0"/>
              <a:t>Това е. </a:t>
            </a:r>
          </a:p>
          <a:p>
            <a:r>
              <a:rPr lang="bg-BG" dirty="0" smtClean="0"/>
              <a:t>Този процес</a:t>
            </a:r>
            <a:r>
              <a:rPr lang="bg-BG" baseline="0" dirty="0" smtClean="0"/>
              <a:t> за микро:нано енкапсулиране, който ви представих, дава възможност за синтез на много верзатил  частици от които могат да се паолучат както композити с тайлърд свойствар така могат и самостоятелно да се използват за много и най-разнообразни приложения.</a:t>
            </a:r>
          </a:p>
          <a:p>
            <a:r>
              <a:rPr lang="bg-BG" baseline="0" dirty="0" smtClean="0"/>
              <a:t>И най-важното този метод за енкапсулиране е лесен за </a:t>
            </a:r>
            <a:r>
              <a:rPr lang="pt-PT" baseline="0" dirty="0" err="1" smtClean="0"/>
              <a:t>scaled</a:t>
            </a:r>
            <a:r>
              <a:rPr lang="pt-PT" baseline="0" dirty="0" smtClean="0"/>
              <a:t> </a:t>
            </a:r>
            <a:r>
              <a:rPr lang="pt-PT" baseline="0" dirty="0" err="1" smtClean="0"/>
              <a:t>up</a:t>
            </a:r>
            <a:r>
              <a:rPr lang="bg-BG" baseline="0" dirty="0" smtClean="0"/>
              <a:t>  </a:t>
            </a:r>
            <a:endParaRPr lang="en-US" dirty="0"/>
          </a:p>
        </p:txBody>
      </p:sp>
      <p:sp>
        <p:nvSpPr>
          <p:cNvPr id="4" name="Marcador de Posição do Número do Diapositivo 3"/>
          <p:cNvSpPr>
            <a:spLocks noGrp="1"/>
          </p:cNvSpPr>
          <p:nvPr>
            <p:ph type="sldNum" sz="quarter" idx="10"/>
          </p:nvPr>
        </p:nvSpPr>
        <p:spPr/>
        <p:txBody>
          <a:bodyPr/>
          <a:lstStyle/>
          <a:p>
            <a:fld id="{91B52C0A-6A55-40F0-B3E2-B3ECED8CC038}" type="slidenum">
              <a:rPr lang="en-US" smtClean="0"/>
              <a:t>13</a:t>
            </a:fld>
            <a:endParaRPr lang="en-US"/>
          </a:p>
        </p:txBody>
      </p:sp>
    </p:spTree>
    <p:extLst>
      <p:ext uri="{BB962C8B-B14F-4D97-AF65-F5344CB8AC3E}">
        <p14:creationId xmlns:p14="http://schemas.microsoft.com/office/powerpoint/2010/main" val="31891330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bg-BG" dirty="0" smtClean="0"/>
              <a:t>Екипът</a:t>
            </a:r>
            <a:r>
              <a:rPr lang="bg-BG" baseline="0" dirty="0" smtClean="0"/>
              <a:t> с който работя..</a:t>
            </a:r>
          </a:p>
          <a:p>
            <a:r>
              <a:rPr lang="bg-BG" baseline="0" dirty="0" smtClean="0"/>
              <a:t>...</a:t>
            </a:r>
          </a:p>
          <a:p>
            <a:r>
              <a:rPr lang="bg-BG" baseline="0" dirty="0" smtClean="0"/>
              <a:t>...</a:t>
            </a:r>
          </a:p>
          <a:p>
            <a:r>
              <a:rPr lang="bg-BG" baseline="0" dirty="0" smtClean="0"/>
              <a:t>...</a:t>
            </a:r>
          </a:p>
          <a:p>
            <a:r>
              <a:rPr lang="bg-BG" baseline="0" dirty="0" smtClean="0"/>
              <a:t>Отворени сме към всякакъв вид сътрудничество с фирми </a:t>
            </a:r>
            <a:r>
              <a:rPr lang="bg-BG" baseline="0" smtClean="0"/>
              <a:t>и научни </a:t>
            </a:r>
            <a:r>
              <a:rPr lang="bg-BG" baseline="0" dirty="0" smtClean="0"/>
              <a:t>колективи.</a:t>
            </a:r>
          </a:p>
          <a:p>
            <a:r>
              <a:rPr lang="bg-BG" baseline="0" dirty="0" smtClean="0"/>
              <a:t>Благодаря за вниманието.</a:t>
            </a:r>
          </a:p>
          <a:p>
            <a:endParaRPr lang="bg-BG" baseline="0" dirty="0" smtClean="0"/>
          </a:p>
          <a:p>
            <a:endParaRPr lang="en-US" dirty="0"/>
          </a:p>
        </p:txBody>
      </p:sp>
      <p:sp>
        <p:nvSpPr>
          <p:cNvPr id="4" name="Marcador de Posição do Número do Diapositivo 3"/>
          <p:cNvSpPr>
            <a:spLocks noGrp="1"/>
          </p:cNvSpPr>
          <p:nvPr>
            <p:ph type="sldNum" sz="quarter" idx="10"/>
          </p:nvPr>
        </p:nvSpPr>
        <p:spPr/>
        <p:txBody>
          <a:bodyPr/>
          <a:lstStyle/>
          <a:p>
            <a:fld id="{91B52C0A-6A55-40F0-B3E2-B3ECED8CC038}" type="slidenum">
              <a:rPr lang="en-US" smtClean="0"/>
              <a:t>14</a:t>
            </a:fld>
            <a:endParaRPr lang="en-US"/>
          </a:p>
        </p:txBody>
      </p:sp>
    </p:spTree>
    <p:extLst>
      <p:ext uri="{BB962C8B-B14F-4D97-AF65-F5344CB8AC3E}">
        <p14:creationId xmlns:p14="http://schemas.microsoft.com/office/powerpoint/2010/main" val="793228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noProof="0" dirty="0" smtClean="0"/>
              <a:t>The most frequent way</a:t>
            </a:r>
            <a:r>
              <a:rPr lang="en-US" baseline="0" noProof="0" dirty="0" smtClean="0"/>
              <a:t> for industrial preparation of polymer composites uses ready-made polymer and </a:t>
            </a:r>
            <a:r>
              <a:rPr lang="en-US" baseline="0" noProof="0" dirty="0" err="1" smtClean="0"/>
              <a:t>nano</a:t>
            </a:r>
            <a:r>
              <a:rPr lang="en-US" baseline="0" noProof="0" dirty="0" smtClean="0"/>
              <a:t>-filler that are melt mixed and then the final article is produced by extrusion, compression molding, injection molding etc. The drawback of this method is in the admixing and distribution of the </a:t>
            </a:r>
            <a:r>
              <a:rPr lang="en-US" baseline="0" noProof="0" dirty="0" err="1" smtClean="0"/>
              <a:t>nanofiller</a:t>
            </a:r>
            <a:r>
              <a:rPr lang="en-US" baseline="0" noProof="0" dirty="0" smtClean="0"/>
              <a:t> within the matrix material. Without a proper filler distribution the resulting composite will not display the properties and characteristics typical of nanocomposites. One of the ways to overcome this critical point that we suggest in this presentation is the reactive micro- and </a:t>
            </a:r>
            <a:r>
              <a:rPr lang="en-US" baseline="0" noProof="0" dirty="0" err="1" smtClean="0"/>
              <a:t>nanoencapsulation</a:t>
            </a:r>
            <a:r>
              <a:rPr lang="en-US" baseline="0" noProof="0" dirty="0" smtClean="0"/>
              <a:t> of the filler in the matrix polymer. In such a way, the stages of the separate matrix polymerization and matrix/filler admixture are eliminate</a:t>
            </a:r>
            <a:r>
              <a:rPr lang="pt-PT" baseline="0" dirty="0" smtClean="0"/>
              <a:t>d</a:t>
            </a:r>
            <a:r>
              <a:rPr lang="bg-BG" baseline="0" dirty="0" smtClean="0"/>
              <a:t>.</a:t>
            </a:r>
            <a:endParaRPr lang="en-US" dirty="0"/>
          </a:p>
        </p:txBody>
      </p:sp>
      <p:sp>
        <p:nvSpPr>
          <p:cNvPr id="4" name="Marcador de Posição do Número do Diapositivo 3"/>
          <p:cNvSpPr>
            <a:spLocks noGrp="1"/>
          </p:cNvSpPr>
          <p:nvPr>
            <p:ph type="sldNum" sz="quarter" idx="10"/>
          </p:nvPr>
        </p:nvSpPr>
        <p:spPr/>
        <p:txBody>
          <a:bodyPr/>
          <a:lstStyle/>
          <a:p>
            <a:fld id="{91B52C0A-6A55-40F0-B3E2-B3ECED8CC038}" type="slidenum">
              <a:rPr lang="en-US" smtClean="0"/>
              <a:t>4</a:t>
            </a:fld>
            <a:endParaRPr lang="en-US"/>
          </a:p>
        </p:txBody>
      </p:sp>
    </p:spTree>
    <p:extLst>
      <p:ext uri="{BB962C8B-B14F-4D97-AF65-F5344CB8AC3E}">
        <p14:creationId xmlns:p14="http://schemas.microsoft.com/office/powerpoint/2010/main" val="14800433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kern="1200" dirty="0" smtClean="0">
                <a:solidFill>
                  <a:schemeClr val="tx1"/>
                </a:solidFill>
                <a:effectLst/>
                <a:latin typeface="+mn-lt"/>
                <a:ea typeface="+mn-ea"/>
                <a:cs typeface="+mn-cs"/>
              </a:rPr>
              <a:t>This is the general scheme of the reactive encapsulation process. Fine admixture occurs right in the stage of monomer/solvent/filler preparation. Then, appropriately catalyzed polymerization takes place in the presence of the filler, followed by precipitation and purification of the hybrid particles. </a:t>
            </a:r>
            <a:r>
              <a:rPr lang="bg-BG"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Enter</a:t>
            </a:r>
          </a:p>
          <a:p>
            <a:r>
              <a:rPr lang="en-US" sz="1200" kern="1200" dirty="0" smtClean="0">
                <a:solidFill>
                  <a:schemeClr val="tx1"/>
                </a:solidFill>
                <a:effectLst/>
                <a:latin typeface="+mn-lt"/>
                <a:ea typeface="+mn-ea"/>
                <a:cs typeface="+mn-cs"/>
              </a:rPr>
              <a:t>Various fillers were employed</a:t>
            </a:r>
            <a:r>
              <a:rPr lang="bg-BG"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metal micro/nanoparticles, magnetic particles, C-allotrope particles - </a:t>
            </a:r>
            <a:r>
              <a:rPr lang="en-US" sz="1200" kern="1200" dirty="0" err="1" smtClean="0">
                <a:solidFill>
                  <a:schemeClr val="tx1"/>
                </a:solidFill>
                <a:effectLst/>
                <a:latin typeface="+mn-lt"/>
                <a:ea typeface="+mn-ea"/>
                <a:cs typeface="+mn-cs"/>
              </a:rPr>
              <a:t>CNT</a:t>
            </a:r>
            <a:r>
              <a:rPr lang="en-US" sz="1200" kern="1200" dirty="0" smtClean="0">
                <a:solidFill>
                  <a:schemeClr val="tx1"/>
                </a:solidFill>
                <a:effectLst/>
                <a:latin typeface="+mn-lt"/>
                <a:ea typeface="+mn-ea"/>
                <a:cs typeface="+mn-cs"/>
              </a:rPr>
              <a:t>, GR, graphene, </a:t>
            </a:r>
            <a:r>
              <a:rPr lang="en-US" sz="1200" kern="1200" dirty="0" err="1" smtClean="0">
                <a:solidFill>
                  <a:schemeClr val="tx1"/>
                </a:solidFill>
                <a:effectLst/>
                <a:latin typeface="+mn-lt"/>
                <a:ea typeface="+mn-ea"/>
                <a:cs typeface="+mn-cs"/>
              </a:rPr>
              <a:t>nanoclays</a:t>
            </a:r>
            <a:r>
              <a:rPr lang="en-US" sz="1200" kern="1200" dirty="0" smtClean="0">
                <a:solidFill>
                  <a:schemeClr val="tx1"/>
                </a:solidFill>
                <a:effectLst/>
                <a:latin typeface="+mn-lt"/>
                <a:ea typeface="+mn-ea"/>
                <a:cs typeface="+mn-cs"/>
              </a:rPr>
              <a:t>, among others. Bioactive compounds as vitamins were also tried.</a:t>
            </a:r>
            <a:r>
              <a:rPr lang="bg-BG" sz="1200" kern="12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Enter</a:t>
            </a:r>
          </a:p>
          <a:p>
            <a:r>
              <a:rPr lang="en-US" sz="1200" kern="1200" dirty="0" smtClean="0">
                <a:solidFill>
                  <a:schemeClr val="tx1"/>
                </a:solidFill>
                <a:effectLst/>
                <a:latin typeface="+mn-lt"/>
                <a:ea typeface="+mn-ea"/>
                <a:cs typeface="+mn-cs"/>
              </a:rPr>
              <a:t>As monomers we have used: ε-</a:t>
            </a:r>
            <a:r>
              <a:rPr lang="en-US" sz="1200" kern="1200" dirty="0" err="1" smtClean="0">
                <a:solidFill>
                  <a:schemeClr val="tx1"/>
                </a:solidFill>
                <a:effectLst/>
                <a:latin typeface="+mn-lt"/>
                <a:ea typeface="+mn-ea"/>
                <a:cs typeface="+mn-cs"/>
              </a:rPr>
              <a:t>caprolactam</a:t>
            </a:r>
            <a:r>
              <a:rPr lang="en-US" sz="1200" kern="1200" dirty="0" smtClean="0">
                <a:solidFill>
                  <a:schemeClr val="tx1"/>
                </a:solidFill>
                <a:effectLst/>
                <a:latin typeface="+mn-lt"/>
                <a:ea typeface="+mn-ea"/>
                <a:cs typeface="+mn-cs"/>
              </a:rPr>
              <a:t> to produce PA6, </a:t>
            </a:r>
            <a:r>
              <a:rPr lang="en-US" sz="1200" kern="1200" dirty="0" err="1" smtClean="0">
                <a:solidFill>
                  <a:schemeClr val="tx1"/>
                </a:solidFill>
                <a:effectLst/>
                <a:latin typeface="+mn-lt"/>
                <a:ea typeface="+mn-ea"/>
                <a:cs typeface="+mn-cs"/>
              </a:rPr>
              <a:t>dodecalactam</a:t>
            </a:r>
            <a:r>
              <a:rPr lang="en-US" sz="1200" kern="1200" dirty="0" smtClean="0">
                <a:solidFill>
                  <a:schemeClr val="tx1"/>
                </a:solidFill>
                <a:effectLst/>
                <a:latin typeface="+mn-lt"/>
                <a:ea typeface="+mn-ea"/>
                <a:cs typeface="+mn-cs"/>
              </a:rPr>
              <a:t> to PA12, recently we work with 2.pyrrolidone that polymerizes to PA4 used mostly for biological purposes.</a:t>
            </a:r>
            <a:r>
              <a:rPr lang="bg-BG"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Enter</a:t>
            </a:r>
          </a:p>
          <a:p>
            <a:r>
              <a:rPr lang="en-US" sz="1200" kern="1200" dirty="0" smtClean="0">
                <a:solidFill>
                  <a:schemeClr val="tx1"/>
                </a:solidFill>
                <a:effectLst/>
                <a:latin typeface="+mn-lt"/>
                <a:ea typeface="+mn-ea"/>
                <a:cs typeface="+mn-cs"/>
              </a:rPr>
              <a:t>This kind of polymerization is known as activated anionic ring-opening polymerization. Our innovation is that we carry out the process in the presence of all of these fillers without permitting catalyst deactivation.</a:t>
            </a:r>
            <a:r>
              <a:rPr lang="bg-BG" sz="1200" kern="1200" dirty="0" smtClean="0">
                <a:solidFill>
                  <a:schemeClr val="tx1"/>
                </a:solidFill>
                <a:effectLst/>
                <a:latin typeface="+mn-lt"/>
                <a:ea typeface="+mn-ea"/>
                <a:cs typeface="+mn-cs"/>
              </a:rPr>
              <a:t>. ... </a:t>
            </a:r>
            <a:r>
              <a:rPr lang="en-US" sz="1200" kern="1200" dirty="0" smtClean="0">
                <a:solidFill>
                  <a:schemeClr val="tx1"/>
                </a:solidFill>
                <a:effectLst/>
                <a:latin typeface="+mn-lt"/>
                <a:ea typeface="+mn-ea"/>
                <a:cs typeface="+mn-cs"/>
              </a:rPr>
              <a:t>enter</a:t>
            </a:r>
          </a:p>
          <a:p>
            <a:r>
              <a:rPr lang="en-US" sz="1200" kern="1200" dirty="0" smtClean="0">
                <a:solidFill>
                  <a:schemeClr val="tx1"/>
                </a:solidFill>
                <a:effectLst/>
                <a:latin typeface="+mn-lt"/>
                <a:ea typeface="+mn-ea"/>
                <a:cs typeface="+mn-cs"/>
              </a:rPr>
              <a:t>This is how the microcapsules look like. They are highly porous, scaffold-like .</a:t>
            </a:r>
            <a:r>
              <a:rPr lang="bg-BG"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Enter</a:t>
            </a:r>
          </a:p>
          <a:p>
            <a:r>
              <a:rPr lang="en-US" sz="1200" kern="1200" dirty="0" smtClean="0">
                <a:solidFill>
                  <a:schemeClr val="tx1"/>
                </a:solidFill>
                <a:effectLst/>
                <a:latin typeface="+mn-lt"/>
                <a:ea typeface="+mn-ea"/>
                <a:cs typeface="+mn-cs"/>
              </a:rPr>
              <a:t>There is a pending patent application. The advantages of our process and micro-particles are</a:t>
            </a:r>
            <a:r>
              <a:rPr lang="bg-BG"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No by products………..Easy to scale/up.</a:t>
            </a:r>
          </a:p>
        </p:txBody>
      </p:sp>
      <p:sp>
        <p:nvSpPr>
          <p:cNvPr id="4" name="Marcador de Posição do Número do Diapositivo 3"/>
          <p:cNvSpPr>
            <a:spLocks noGrp="1"/>
          </p:cNvSpPr>
          <p:nvPr>
            <p:ph type="sldNum" sz="quarter" idx="10"/>
          </p:nvPr>
        </p:nvSpPr>
        <p:spPr/>
        <p:txBody>
          <a:bodyPr/>
          <a:lstStyle/>
          <a:p>
            <a:fld id="{91B52C0A-6A55-40F0-B3E2-B3ECED8CC038}" type="slidenum">
              <a:rPr lang="en-US" smtClean="0"/>
              <a:t>5</a:t>
            </a:fld>
            <a:endParaRPr lang="en-US"/>
          </a:p>
        </p:txBody>
      </p:sp>
    </p:spTree>
    <p:extLst>
      <p:ext uri="{BB962C8B-B14F-4D97-AF65-F5344CB8AC3E}">
        <p14:creationId xmlns:p14="http://schemas.microsoft.com/office/powerpoint/2010/main" val="2878011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kern="1200" dirty="0" smtClean="0">
                <a:solidFill>
                  <a:schemeClr val="tx1"/>
                </a:solidFill>
                <a:effectLst/>
                <a:latin typeface="+mn-lt"/>
                <a:ea typeface="+mn-ea"/>
                <a:cs typeface="+mn-cs"/>
              </a:rPr>
              <a:t>These loaded micro particles can be used for various different applications. I will show you two different ways to use them with two possible applications in each.</a:t>
            </a:r>
            <a:r>
              <a:rPr lang="bg-BG" sz="1200" kern="1200" dirty="0" smtClean="0">
                <a:solidFill>
                  <a:srgbClr val="FF0000"/>
                </a:solidFill>
                <a:effectLst/>
                <a:latin typeface="+mn-lt"/>
                <a:ea typeface="+mn-ea"/>
                <a:cs typeface="+mn-cs"/>
              </a:rPr>
              <a:t>...</a:t>
            </a:r>
            <a:r>
              <a:rPr lang="en-US" sz="1200" kern="1200" dirty="0" smtClean="0">
                <a:solidFill>
                  <a:srgbClr val="FF0000"/>
                </a:solidFill>
                <a:effectLst/>
                <a:latin typeface="+mn-lt"/>
                <a:ea typeface="+mn-ea"/>
                <a:cs typeface="+mn-cs"/>
              </a:rPr>
              <a:t>enter</a:t>
            </a:r>
          </a:p>
          <a:p>
            <a:r>
              <a:rPr lang="en-US" sz="1200" kern="1200" dirty="0" smtClean="0">
                <a:solidFill>
                  <a:schemeClr val="tx1"/>
                </a:solidFill>
                <a:effectLst/>
                <a:latin typeface="+mn-lt"/>
                <a:ea typeface="+mn-ea"/>
                <a:cs typeface="+mn-cs"/>
              </a:rPr>
              <a:t>The first way is to mold the hybrid particles to polymer composites through conventional processing methods – IM, </a:t>
            </a:r>
            <a:r>
              <a:rPr lang="en-US" sz="1200" kern="1200" dirty="0" err="1" smtClean="0">
                <a:solidFill>
                  <a:schemeClr val="tx1"/>
                </a:solidFill>
                <a:effectLst/>
                <a:latin typeface="+mn-lt"/>
                <a:ea typeface="+mn-ea"/>
                <a:cs typeface="+mn-cs"/>
              </a:rPr>
              <a:t>Extr</a:t>
            </a:r>
            <a:r>
              <a:rPr lang="en-US" sz="1200" kern="1200" dirty="0" smtClean="0">
                <a:solidFill>
                  <a:schemeClr val="tx1"/>
                </a:solidFill>
                <a:effectLst/>
                <a:latin typeface="+mn-lt"/>
                <a:ea typeface="+mn-ea"/>
                <a:cs typeface="+mn-cs"/>
              </a:rPr>
              <a:t>, CM. Ether hybrid or single-polymer composites can be obtained in this way. </a:t>
            </a:r>
            <a:r>
              <a:rPr lang="en-US" sz="1200" kern="1200" dirty="0" smtClean="0">
                <a:solidFill>
                  <a:srgbClr val="FF0000"/>
                </a:solidFill>
                <a:effectLst/>
                <a:latin typeface="+mn-lt"/>
                <a:ea typeface="+mn-ea"/>
                <a:cs typeface="+mn-cs"/>
              </a:rPr>
              <a:t>---- Enter</a:t>
            </a:r>
          </a:p>
          <a:p>
            <a:r>
              <a:rPr lang="en-US" sz="1200" kern="1200" dirty="0" smtClean="0">
                <a:solidFill>
                  <a:schemeClr val="tx1"/>
                </a:solidFill>
                <a:effectLst/>
                <a:latin typeface="+mn-lt"/>
                <a:ea typeface="+mn-ea"/>
                <a:cs typeface="+mn-cs"/>
              </a:rPr>
              <a:t>Read advantages in the middle.</a:t>
            </a:r>
            <a:r>
              <a:rPr lang="bg-BG" sz="1200" kern="1200" dirty="0" smtClean="0">
                <a:solidFill>
                  <a:srgbClr val="FF0000"/>
                </a:solidFill>
                <a:effectLst/>
                <a:latin typeface="+mn-lt"/>
                <a:ea typeface="+mn-ea"/>
                <a:cs typeface="+mn-cs"/>
              </a:rPr>
              <a:t>... </a:t>
            </a:r>
            <a:r>
              <a:rPr lang="en-US" sz="1200" kern="1200" dirty="0" smtClean="0">
                <a:solidFill>
                  <a:srgbClr val="FF0000"/>
                </a:solidFill>
                <a:effectLst/>
                <a:latin typeface="+mn-lt"/>
                <a:ea typeface="+mn-ea"/>
                <a:cs typeface="+mn-cs"/>
              </a:rPr>
              <a:t>Enter</a:t>
            </a:r>
          </a:p>
          <a:p>
            <a:r>
              <a:rPr lang="en-US" sz="1200" kern="1200" dirty="0" smtClean="0">
                <a:solidFill>
                  <a:schemeClr val="tx1"/>
                </a:solidFill>
                <a:effectLst/>
                <a:latin typeface="+mn-lt"/>
                <a:ea typeface="+mn-ea"/>
                <a:cs typeface="+mn-cs"/>
              </a:rPr>
              <a:t>The second way is as free-standing particles that are functionalized, or molecularly imprinted to get smart stimuli-responsive particles for biomedical applications. </a:t>
            </a:r>
            <a:endParaRPr lang="pt-PT" baseline="0" dirty="0" smtClean="0"/>
          </a:p>
          <a:p>
            <a:endParaRPr lang="pt-PT" baseline="0" dirty="0" smtClean="0"/>
          </a:p>
          <a:p>
            <a:endParaRPr lang="en-US" dirty="0"/>
          </a:p>
        </p:txBody>
      </p:sp>
      <p:sp>
        <p:nvSpPr>
          <p:cNvPr id="4" name="Marcador de Posição do Número do Diapositivo 3"/>
          <p:cNvSpPr>
            <a:spLocks noGrp="1"/>
          </p:cNvSpPr>
          <p:nvPr>
            <p:ph type="sldNum" sz="quarter" idx="10"/>
          </p:nvPr>
        </p:nvSpPr>
        <p:spPr/>
        <p:txBody>
          <a:bodyPr/>
          <a:lstStyle/>
          <a:p>
            <a:fld id="{91B52C0A-6A55-40F0-B3E2-B3ECED8CC038}" type="slidenum">
              <a:rPr lang="en-US" smtClean="0"/>
              <a:t>6</a:t>
            </a:fld>
            <a:endParaRPr lang="en-US"/>
          </a:p>
        </p:txBody>
      </p:sp>
    </p:spTree>
    <p:extLst>
      <p:ext uri="{BB962C8B-B14F-4D97-AF65-F5344CB8AC3E}">
        <p14:creationId xmlns:p14="http://schemas.microsoft.com/office/powerpoint/2010/main" val="2387254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This slide exemplifies the transformation by CM into hybrid composite materials of </a:t>
            </a:r>
            <a:r>
              <a:rPr lang="en-US" sz="1200" kern="1200" dirty="0" err="1" smtClean="0">
                <a:solidFill>
                  <a:schemeClr val="tx1"/>
                </a:solidFill>
                <a:effectLst/>
                <a:latin typeface="+mn-lt"/>
                <a:ea typeface="+mn-ea"/>
                <a:cs typeface="+mn-cs"/>
              </a:rPr>
              <a:t>microparticles</a:t>
            </a:r>
            <a:r>
              <a:rPr lang="en-US" sz="1200" kern="1200" dirty="0" smtClean="0">
                <a:solidFill>
                  <a:schemeClr val="tx1"/>
                </a:solidFill>
                <a:effectLst/>
                <a:latin typeface="+mn-lt"/>
                <a:ea typeface="+mn-ea"/>
                <a:cs typeface="+mn-cs"/>
              </a:rPr>
              <a:t> that comprise </a:t>
            </a:r>
            <a:r>
              <a:rPr lang="bg-BG" sz="1200" kern="1200" dirty="0" smtClean="0">
                <a:solidFill>
                  <a:schemeClr val="tx1"/>
                </a:solidFill>
                <a:effectLst/>
                <a:latin typeface="+mn-lt"/>
                <a:ea typeface="+mn-ea"/>
                <a:cs typeface="+mn-cs"/>
              </a:rPr>
              <a:t>о</a:t>
            </a:r>
            <a:r>
              <a:rPr lang="en-US" sz="1200" kern="1200" dirty="0" smtClean="0">
                <a:solidFill>
                  <a:schemeClr val="tx1"/>
                </a:solidFill>
                <a:effectLst/>
                <a:latin typeface="+mn-lt"/>
                <a:ea typeface="+mn-ea"/>
                <a:cs typeface="+mn-cs"/>
              </a:rPr>
              <a:t>ne filler (i.e., one-core)  or two (dual-core). In such a way PA composites containing up to 30 </a:t>
            </a:r>
            <a:r>
              <a:rPr lang="en-US" sz="1200" kern="1200" dirty="0" err="1" smtClean="0">
                <a:solidFill>
                  <a:schemeClr val="tx1"/>
                </a:solidFill>
                <a:effectLst/>
                <a:latin typeface="+mn-lt"/>
                <a:ea typeface="+mn-ea"/>
                <a:cs typeface="+mn-cs"/>
              </a:rPr>
              <a:t>wt</a:t>
            </a:r>
            <a:r>
              <a:rPr lang="en-US" sz="1200" kern="1200" dirty="0" smtClean="0">
                <a:solidFill>
                  <a:schemeClr val="tx1"/>
                </a:solidFill>
                <a:effectLst/>
                <a:latin typeface="+mn-lt"/>
                <a:ea typeface="+mn-ea"/>
                <a:cs typeface="+mn-cs"/>
              </a:rPr>
              <a:t>% of carbon allotrope and metal are prepared. From dual </a:t>
            </a:r>
            <a:r>
              <a:rPr lang="en-US" sz="1200" kern="1200" dirty="0" err="1" smtClean="0">
                <a:solidFill>
                  <a:schemeClr val="tx1"/>
                </a:solidFill>
                <a:effectLst/>
                <a:latin typeface="+mn-lt"/>
                <a:ea typeface="+mn-ea"/>
                <a:cs typeface="+mn-cs"/>
              </a:rPr>
              <a:t>CNT</a:t>
            </a:r>
            <a:r>
              <a:rPr lang="en-US" sz="1200" kern="1200" dirty="0" smtClean="0">
                <a:solidFill>
                  <a:schemeClr val="tx1"/>
                </a:solidFill>
                <a:effectLst/>
                <a:latin typeface="+mn-lt"/>
                <a:ea typeface="+mn-ea"/>
                <a:cs typeface="+mn-cs"/>
              </a:rPr>
              <a:t>/Al core particles and carbon textile laminate hybrids were prepared containing up to 50% volume fraction of carbon textile possessing high mechanical resistance combined with magnetic/electro conductive properties.</a:t>
            </a:r>
            <a:r>
              <a:rPr lang="pt-PT" baseline="0" dirty="0" smtClean="0"/>
              <a:t> </a:t>
            </a:r>
            <a:endParaRPr lang="en-US" dirty="0"/>
          </a:p>
        </p:txBody>
      </p:sp>
      <p:sp>
        <p:nvSpPr>
          <p:cNvPr id="4" name="Marcador de Posição do Número do Diapositivo 3"/>
          <p:cNvSpPr>
            <a:spLocks noGrp="1"/>
          </p:cNvSpPr>
          <p:nvPr>
            <p:ph type="sldNum" sz="quarter" idx="10"/>
          </p:nvPr>
        </p:nvSpPr>
        <p:spPr/>
        <p:txBody>
          <a:bodyPr/>
          <a:lstStyle/>
          <a:p>
            <a:fld id="{91B52C0A-6A55-40F0-B3E2-B3ECED8CC038}" type="slidenum">
              <a:rPr lang="en-US" smtClean="0"/>
              <a:t>7</a:t>
            </a:fld>
            <a:endParaRPr lang="en-US"/>
          </a:p>
        </p:txBody>
      </p:sp>
    </p:spTree>
    <p:extLst>
      <p:ext uri="{BB962C8B-B14F-4D97-AF65-F5344CB8AC3E}">
        <p14:creationId xmlns:p14="http://schemas.microsoft.com/office/powerpoint/2010/main" val="36311210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kern="1200" dirty="0" smtClean="0">
                <a:solidFill>
                  <a:schemeClr val="tx1"/>
                </a:solidFill>
                <a:effectLst/>
                <a:latin typeface="+mn-lt"/>
                <a:ea typeface="+mn-ea"/>
                <a:cs typeface="+mn-cs"/>
              </a:rPr>
              <a:t>This slide shows the electrical properties of the composites. The neat matrix obtained from empty particles is an insulator. </a:t>
            </a:r>
          </a:p>
          <a:p>
            <a:r>
              <a:rPr lang="en-US" sz="1200" kern="1200" dirty="0" smtClean="0">
                <a:solidFill>
                  <a:schemeClr val="tx1"/>
                </a:solidFill>
                <a:effectLst/>
                <a:latin typeface="+mn-lt"/>
                <a:ea typeface="+mn-ea"/>
                <a:cs typeface="+mn-cs"/>
              </a:rPr>
              <a:t>The composites with C-allotrope filler and with combined C-allotrope/metal filler, i.e., </a:t>
            </a:r>
            <a:r>
              <a:rPr lang="bg-BG" sz="1200" kern="1200" dirty="0" smtClean="0">
                <a:solidFill>
                  <a:schemeClr val="tx1"/>
                </a:solidFill>
                <a:effectLst/>
                <a:latin typeface="+mn-lt"/>
                <a:ea typeface="+mn-ea"/>
                <a:cs typeface="+mn-cs"/>
              </a:rPr>
              <a:t>Ме </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CNT</a:t>
            </a:r>
            <a:r>
              <a:rPr lang="en-US" sz="1200" kern="1200" dirty="0" smtClean="0">
                <a:solidFill>
                  <a:schemeClr val="tx1"/>
                </a:solidFill>
                <a:effectLst/>
                <a:latin typeface="+mn-lt"/>
                <a:ea typeface="+mn-ea"/>
                <a:cs typeface="+mn-cs"/>
              </a:rPr>
              <a:t>/ </a:t>
            </a:r>
            <a:r>
              <a:rPr lang="bg-BG" sz="1200" kern="1200" dirty="0" smtClean="0">
                <a:solidFill>
                  <a:schemeClr val="tx1"/>
                </a:solidFill>
                <a:effectLst/>
                <a:latin typeface="+mn-lt"/>
                <a:ea typeface="+mn-ea"/>
                <a:cs typeface="+mn-cs"/>
              </a:rPr>
              <a:t>или</a:t>
            </a:r>
            <a:r>
              <a:rPr lang="en-US" sz="1200" kern="1200" dirty="0" smtClean="0">
                <a:solidFill>
                  <a:schemeClr val="tx1"/>
                </a:solidFill>
                <a:effectLst/>
                <a:latin typeface="+mn-lt"/>
                <a:ea typeface="+mn-ea"/>
                <a:cs typeface="+mn-cs"/>
              </a:rPr>
              <a:t> CB</a:t>
            </a:r>
            <a:r>
              <a:rPr lang="bg-BG"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also those with variable Al content should be noted---Enter</a:t>
            </a:r>
          </a:p>
          <a:p>
            <a:r>
              <a:rPr lang="en-US" sz="1200" kern="1200" dirty="0" smtClean="0">
                <a:solidFill>
                  <a:schemeClr val="tx1"/>
                </a:solidFill>
                <a:effectLst/>
                <a:latin typeface="+mn-lt"/>
                <a:ea typeface="+mn-ea"/>
                <a:cs typeface="+mn-cs"/>
              </a:rPr>
              <a:t>All these composites display semiconductor properties, i.e., a more than 9 order of magnitudes improvement in the conductivity. And this is not the limit of the technology. We are currently developing new systems in which the conductivity grows with several more orders. </a:t>
            </a:r>
            <a:endParaRPr lang="en-US" dirty="0"/>
          </a:p>
        </p:txBody>
      </p:sp>
      <p:sp>
        <p:nvSpPr>
          <p:cNvPr id="4" name="Marcador de Posição do Número do Diapositivo 3"/>
          <p:cNvSpPr>
            <a:spLocks noGrp="1"/>
          </p:cNvSpPr>
          <p:nvPr>
            <p:ph type="sldNum" sz="quarter" idx="10"/>
          </p:nvPr>
        </p:nvSpPr>
        <p:spPr/>
        <p:txBody>
          <a:bodyPr/>
          <a:lstStyle/>
          <a:p>
            <a:fld id="{91B52C0A-6A55-40F0-B3E2-B3ECED8CC038}" type="slidenum">
              <a:rPr lang="en-US" smtClean="0"/>
              <a:t>8</a:t>
            </a:fld>
            <a:endParaRPr lang="en-US"/>
          </a:p>
        </p:txBody>
      </p:sp>
    </p:spTree>
    <p:extLst>
      <p:ext uri="{BB962C8B-B14F-4D97-AF65-F5344CB8AC3E}">
        <p14:creationId xmlns:p14="http://schemas.microsoft.com/office/powerpoint/2010/main" val="3497333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kern="1200" dirty="0" smtClean="0">
                <a:solidFill>
                  <a:schemeClr val="tx1"/>
                </a:solidFill>
                <a:effectLst/>
                <a:latin typeface="+mn-lt"/>
                <a:ea typeface="+mn-ea"/>
                <a:cs typeface="+mn-cs"/>
              </a:rPr>
              <a:t>Testing of the mechanical properties showed that introducing of big percentages of fillers not only did not decrease the moduli and the strength but in the case of the laminate systems we had: ….Young modulus improvement and …..Tensile strength improvement. </a:t>
            </a:r>
            <a:endParaRPr lang="bg-BG" baseline="0" dirty="0" smtClean="0"/>
          </a:p>
          <a:p>
            <a:endParaRPr lang="en-US" dirty="0"/>
          </a:p>
        </p:txBody>
      </p:sp>
      <p:sp>
        <p:nvSpPr>
          <p:cNvPr id="4" name="Marcador de Posição do Número do Diapositivo 3"/>
          <p:cNvSpPr>
            <a:spLocks noGrp="1"/>
          </p:cNvSpPr>
          <p:nvPr>
            <p:ph type="sldNum" sz="quarter" idx="10"/>
          </p:nvPr>
        </p:nvSpPr>
        <p:spPr/>
        <p:txBody>
          <a:bodyPr/>
          <a:lstStyle/>
          <a:p>
            <a:fld id="{91B52C0A-6A55-40F0-B3E2-B3ECED8CC038}" type="slidenum">
              <a:rPr lang="en-US" smtClean="0"/>
              <a:t>9</a:t>
            </a:fld>
            <a:endParaRPr lang="en-US"/>
          </a:p>
        </p:txBody>
      </p:sp>
    </p:spTree>
    <p:extLst>
      <p:ext uri="{BB962C8B-B14F-4D97-AF65-F5344CB8AC3E}">
        <p14:creationId xmlns:p14="http://schemas.microsoft.com/office/powerpoint/2010/main" val="1508275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err="1" smtClean="0"/>
              <a:t>With</a:t>
            </a:r>
            <a:r>
              <a:rPr lang="pt-PT" dirty="0" smtClean="0"/>
              <a:t> </a:t>
            </a:r>
            <a:r>
              <a:rPr lang="pt-PT" dirty="0" err="1" smtClean="0"/>
              <a:t>the</a:t>
            </a:r>
            <a:r>
              <a:rPr lang="pt-PT" dirty="0" smtClean="0"/>
              <a:t> </a:t>
            </a:r>
            <a:r>
              <a:rPr lang="pt-PT" dirty="0" err="1" smtClean="0"/>
              <a:t>next</a:t>
            </a:r>
            <a:r>
              <a:rPr lang="pt-PT" dirty="0" smtClean="0"/>
              <a:t> slide I </a:t>
            </a:r>
            <a:r>
              <a:rPr lang="pt-PT" dirty="0" err="1" smtClean="0"/>
              <a:t>will</a:t>
            </a:r>
            <a:r>
              <a:rPr lang="pt-PT" dirty="0" smtClean="0"/>
              <a:t> show </a:t>
            </a:r>
            <a:r>
              <a:rPr lang="pt-PT" dirty="0" err="1" smtClean="0"/>
              <a:t>the</a:t>
            </a:r>
            <a:r>
              <a:rPr lang="pt-PT" dirty="0" smtClean="0"/>
              <a:t> </a:t>
            </a:r>
            <a:r>
              <a:rPr lang="pt-PT" dirty="0" err="1" smtClean="0"/>
              <a:t>application</a:t>
            </a:r>
            <a:r>
              <a:rPr lang="pt-PT" dirty="0" smtClean="0"/>
              <a:t> </a:t>
            </a:r>
            <a:r>
              <a:rPr lang="pt-PT" dirty="0" err="1" smtClean="0"/>
              <a:t>of</a:t>
            </a:r>
            <a:r>
              <a:rPr lang="pt-PT" dirty="0" smtClean="0"/>
              <a:t> free-</a:t>
            </a:r>
            <a:r>
              <a:rPr lang="pt-PT" dirty="0" err="1" smtClean="0"/>
              <a:t>standing</a:t>
            </a:r>
            <a:r>
              <a:rPr lang="pt-PT" dirty="0" smtClean="0"/>
              <a:t> </a:t>
            </a:r>
            <a:r>
              <a:rPr lang="pt-PT" dirty="0" err="1" smtClean="0"/>
              <a:t>loaded</a:t>
            </a:r>
            <a:r>
              <a:rPr lang="pt-PT" dirty="0" smtClean="0"/>
              <a:t> PA </a:t>
            </a:r>
            <a:r>
              <a:rPr lang="pt-PT" dirty="0" err="1" smtClean="0"/>
              <a:t>microparticles</a:t>
            </a:r>
            <a:r>
              <a:rPr lang="pt-PT" dirty="0" smtClean="0"/>
              <a:t>. In </a:t>
            </a:r>
            <a:r>
              <a:rPr lang="pt-PT" dirty="0" err="1" smtClean="0"/>
              <a:t>this</a:t>
            </a:r>
            <a:r>
              <a:rPr lang="pt-PT" dirty="0" smtClean="0"/>
              <a:t> case </a:t>
            </a:r>
            <a:r>
              <a:rPr lang="pt-PT" baseline="0" dirty="0" smtClean="0"/>
              <a:t>PA6 </a:t>
            </a:r>
            <a:r>
              <a:rPr lang="pt-PT" baseline="0" dirty="0" err="1" smtClean="0"/>
              <a:t>based</a:t>
            </a:r>
            <a:r>
              <a:rPr lang="pt-PT" baseline="0" dirty="0" smtClean="0"/>
              <a:t> </a:t>
            </a:r>
            <a:r>
              <a:rPr lang="pt-PT" baseline="0" dirty="0" err="1" smtClean="0"/>
              <a:t>particles</a:t>
            </a:r>
            <a:r>
              <a:rPr lang="pt-PT" baseline="0" dirty="0" smtClean="0"/>
              <a:t> </a:t>
            </a:r>
            <a:r>
              <a:rPr lang="pt-PT" baseline="0" dirty="0" err="1" smtClean="0"/>
              <a:t>with</a:t>
            </a:r>
            <a:r>
              <a:rPr lang="pt-PT" baseline="0" dirty="0" smtClean="0"/>
              <a:t> </a:t>
            </a:r>
            <a:r>
              <a:rPr lang="pt-PT" baseline="0" dirty="0" err="1" smtClean="0"/>
              <a:t>and</a:t>
            </a:r>
            <a:r>
              <a:rPr lang="pt-PT" baseline="0" dirty="0" smtClean="0"/>
              <a:t> </a:t>
            </a:r>
            <a:r>
              <a:rPr lang="pt-PT" baseline="0" dirty="0" err="1" smtClean="0"/>
              <a:t>without</a:t>
            </a:r>
            <a:r>
              <a:rPr lang="pt-PT" baseline="0" dirty="0" smtClean="0"/>
              <a:t> </a:t>
            </a:r>
            <a:r>
              <a:rPr lang="pt-PT" baseline="0" dirty="0" err="1" smtClean="0"/>
              <a:t>magnetic</a:t>
            </a:r>
            <a:r>
              <a:rPr lang="pt-PT" baseline="0" dirty="0" smtClean="0"/>
              <a:t> core </a:t>
            </a:r>
            <a:r>
              <a:rPr lang="pt-PT" baseline="0" dirty="0" err="1" smtClean="0"/>
              <a:t>were</a:t>
            </a:r>
            <a:r>
              <a:rPr lang="pt-PT" baseline="0" dirty="0" smtClean="0"/>
              <a:t> </a:t>
            </a:r>
            <a:r>
              <a:rPr lang="pt-PT" baseline="0" dirty="0" err="1" smtClean="0"/>
              <a:t>used</a:t>
            </a:r>
            <a:r>
              <a:rPr lang="pt-PT" baseline="0" dirty="0" smtClean="0"/>
              <a:t>. </a:t>
            </a:r>
            <a:r>
              <a:rPr lang="pt-PT" baseline="0" dirty="0" err="1" smtClean="0"/>
              <a:t>They</a:t>
            </a:r>
            <a:r>
              <a:rPr lang="pt-PT" baseline="0" dirty="0" smtClean="0"/>
              <a:t> </a:t>
            </a:r>
            <a:r>
              <a:rPr lang="pt-PT" baseline="0" dirty="0" err="1" smtClean="0"/>
              <a:t>were</a:t>
            </a:r>
            <a:r>
              <a:rPr lang="pt-PT" baseline="0" dirty="0" smtClean="0"/>
              <a:t> </a:t>
            </a:r>
            <a:r>
              <a:rPr lang="pt-PT" baseline="0" dirty="0" err="1" smtClean="0"/>
              <a:t>additionally</a:t>
            </a:r>
            <a:r>
              <a:rPr lang="pt-PT" baseline="0" dirty="0" smtClean="0"/>
              <a:t> </a:t>
            </a:r>
            <a:r>
              <a:rPr lang="pt-PT" baseline="0" dirty="0" err="1" smtClean="0"/>
              <a:t>functionalized</a:t>
            </a:r>
            <a:r>
              <a:rPr lang="pt-PT" baseline="0" dirty="0" smtClean="0"/>
              <a:t> </a:t>
            </a:r>
            <a:r>
              <a:rPr lang="pt-PT" baseline="0" dirty="0" err="1" smtClean="0"/>
              <a:t>with</a:t>
            </a:r>
            <a:r>
              <a:rPr lang="pt-PT" baseline="0" dirty="0" smtClean="0"/>
              <a:t> PAA</a:t>
            </a:r>
            <a:r>
              <a:rPr lang="bg-BG" baseline="0" dirty="0" smtClean="0"/>
              <a:t>. Знае се, че ПАА приема различна конформация в зависимост на </a:t>
            </a:r>
            <a:r>
              <a:rPr lang="en-US" baseline="0" dirty="0" err="1" smtClean="0"/>
              <a:t>pH.</a:t>
            </a:r>
            <a:r>
              <a:rPr lang="en-US" baseline="0" dirty="0" smtClean="0"/>
              <a:t>  </a:t>
            </a:r>
            <a:r>
              <a:rPr lang="bg-BG" baseline="0" dirty="0" smtClean="0"/>
              <a:t>Така след </a:t>
            </a:r>
            <a:r>
              <a:rPr lang="en-US" baseline="0" dirty="0" smtClean="0"/>
              <a:t>PAA surface grafting PAMC </a:t>
            </a:r>
            <a:r>
              <a:rPr lang="bg-BG" baseline="0" dirty="0" smtClean="0"/>
              <a:t>стават чувствителни към </a:t>
            </a:r>
            <a:r>
              <a:rPr lang="en-US" baseline="0" dirty="0" err="1" smtClean="0"/>
              <a:t>pH.</a:t>
            </a:r>
            <a:r>
              <a:rPr lang="bg-BG" baseline="0" dirty="0" smtClean="0"/>
              <a:t> Това е реакцията.. Така изглеждат частиците преди и след графтинга.</a:t>
            </a:r>
          </a:p>
          <a:p>
            <a:r>
              <a:rPr lang="bg-BG" baseline="0" dirty="0" smtClean="0"/>
              <a:t>Чувствителността кам </a:t>
            </a:r>
            <a:r>
              <a:rPr lang="en-US" baseline="0" dirty="0" smtClean="0"/>
              <a:t> pH </a:t>
            </a:r>
            <a:r>
              <a:rPr lang="bg-BG" baseline="0" dirty="0" smtClean="0"/>
              <a:t>е изследвана при използване на моделно съединение – </a:t>
            </a:r>
            <a:r>
              <a:rPr lang="en-US" baseline="0" dirty="0" smtClean="0"/>
              <a:t>VIT.</a:t>
            </a:r>
            <a:r>
              <a:rPr lang="bg-BG" baseline="0" dirty="0" smtClean="0"/>
              <a:t> </a:t>
            </a:r>
            <a:r>
              <a:rPr lang="en-US" baseline="0" dirty="0" smtClean="0"/>
              <a:t>B12.</a:t>
            </a:r>
            <a:r>
              <a:rPr lang="bg-BG" baseline="0" dirty="0" smtClean="0"/>
              <a:t>  Имобилизиран е </a:t>
            </a:r>
            <a:r>
              <a:rPr lang="pt-PT" baseline="0" dirty="0" smtClean="0"/>
              <a:t>B12</a:t>
            </a:r>
            <a:r>
              <a:rPr lang="bg-BG" baseline="0" dirty="0" smtClean="0"/>
              <a:t> , </a:t>
            </a:r>
            <a:r>
              <a:rPr lang="pt-PT" baseline="0" dirty="0" smtClean="0"/>
              <a:t> </a:t>
            </a:r>
            <a:r>
              <a:rPr lang="pt-PT" baseline="0" dirty="0" err="1" smtClean="0"/>
              <a:t>released</a:t>
            </a:r>
            <a:r>
              <a:rPr lang="pt-PT" baseline="0" dirty="0" smtClean="0"/>
              <a:t> </a:t>
            </a:r>
            <a:r>
              <a:rPr lang="pt-PT" baseline="0" dirty="0" err="1" smtClean="0"/>
              <a:t>exp</a:t>
            </a:r>
            <a:r>
              <a:rPr lang="pt-PT" baseline="0" dirty="0" smtClean="0"/>
              <a:t>. </a:t>
            </a:r>
            <a:r>
              <a:rPr lang="bg-BG" baseline="0" dirty="0" smtClean="0"/>
              <a:t>е </a:t>
            </a:r>
            <a:r>
              <a:rPr lang="bg-BG" baseline="0" dirty="0" smtClean="0"/>
              <a:t>проведен в 2 среди с различно </a:t>
            </a:r>
            <a:r>
              <a:rPr lang="pt-PT" baseline="0" dirty="0" smtClean="0"/>
              <a:t>pH. </a:t>
            </a:r>
            <a:r>
              <a:rPr lang="bg-BG" baseline="0" dirty="0" smtClean="0"/>
              <a:t>При </a:t>
            </a:r>
            <a:r>
              <a:rPr lang="pt-PT" baseline="0" dirty="0" smtClean="0"/>
              <a:t>pH 2 </a:t>
            </a:r>
            <a:r>
              <a:rPr lang="bg-BG" baseline="0" dirty="0" smtClean="0"/>
              <a:t>където би трябвало да има отворени пори се вижда, че имаме повече и по-бързо излизане на витамина от </a:t>
            </a:r>
            <a:r>
              <a:rPr lang="bg-BG" baseline="0" dirty="0" smtClean="0"/>
              <a:t>порите на частиците, </a:t>
            </a:r>
            <a:r>
              <a:rPr lang="bg-BG" baseline="0" dirty="0" smtClean="0"/>
              <a:t>отколкото при </a:t>
            </a:r>
            <a:r>
              <a:rPr lang="en-US" baseline="0" dirty="0" smtClean="0"/>
              <a:t>pH 7.</a:t>
            </a:r>
            <a:endParaRPr lang="en-US" dirty="0"/>
          </a:p>
        </p:txBody>
      </p:sp>
      <p:sp>
        <p:nvSpPr>
          <p:cNvPr id="4" name="Marcador de Posição do Número do Diapositivo 3"/>
          <p:cNvSpPr>
            <a:spLocks noGrp="1"/>
          </p:cNvSpPr>
          <p:nvPr>
            <p:ph type="sldNum" sz="quarter" idx="10"/>
          </p:nvPr>
        </p:nvSpPr>
        <p:spPr/>
        <p:txBody>
          <a:bodyPr/>
          <a:lstStyle/>
          <a:p>
            <a:fld id="{91B52C0A-6A55-40F0-B3E2-B3ECED8CC038}" type="slidenum">
              <a:rPr lang="en-US" smtClean="0"/>
              <a:t>10</a:t>
            </a:fld>
            <a:endParaRPr lang="en-US"/>
          </a:p>
        </p:txBody>
      </p:sp>
    </p:spTree>
    <p:extLst>
      <p:ext uri="{BB962C8B-B14F-4D97-AF65-F5344CB8AC3E}">
        <p14:creationId xmlns:p14="http://schemas.microsoft.com/office/powerpoint/2010/main" val="14206291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bg-BG" dirty="0" smtClean="0"/>
              <a:t>Средващият слайд показва още</a:t>
            </a:r>
            <a:r>
              <a:rPr lang="bg-BG" baseline="0" dirty="0" smtClean="0"/>
              <a:t> едно приложение на частиците – в този случай сме синтезирали </a:t>
            </a:r>
            <a:r>
              <a:rPr lang="pt-PT" baseline="0" dirty="0" err="1" smtClean="0"/>
              <a:t>Smart</a:t>
            </a:r>
            <a:r>
              <a:rPr lang="pt-PT" baseline="0" dirty="0" smtClean="0"/>
              <a:t> </a:t>
            </a:r>
            <a:r>
              <a:rPr lang="pt-PT" baseline="0" dirty="0" err="1" smtClean="0"/>
              <a:t>Molecylarly</a:t>
            </a:r>
            <a:r>
              <a:rPr lang="pt-PT" baseline="0" dirty="0" smtClean="0"/>
              <a:t> </a:t>
            </a:r>
            <a:r>
              <a:rPr lang="pt-PT" baseline="0" dirty="0" err="1" smtClean="0"/>
              <a:t>Imprinted</a:t>
            </a:r>
            <a:r>
              <a:rPr lang="pt-PT" baseline="0" dirty="0" smtClean="0"/>
              <a:t> </a:t>
            </a:r>
            <a:r>
              <a:rPr lang="pt-PT" baseline="0" dirty="0" err="1" smtClean="0"/>
              <a:t>Particles</a:t>
            </a:r>
            <a:r>
              <a:rPr lang="pt-PT" baseline="0" dirty="0" smtClean="0"/>
              <a:t>, i.e. MIP(</a:t>
            </a:r>
            <a:r>
              <a:rPr lang="bg-BG" baseline="0" dirty="0" smtClean="0"/>
              <a:t>с тази абревиация са известни в полимерната химия</a:t>
            </a:r>
            <a:r>
              <a:rPr lang="pt-PT" baseline="0" dirty="0" smtClean="0"/>
              <a:t>)</a:t>
            </a:r>
          </a:p>
          <a:p>
            <a:r>
              <a:rPr lang="bg-BG" baseline="0" dirty="0" smtClean="0"/>
              <a:t>Схемата показва най общо идеята за </a:t>
            </a:r>
            <a:r>
              <a:rPr lang="pt-PT" baseline="0" dirty="0" smtClean="0"/>
              <a:t>MIT (Molecular </a:t>
            </a:r>
            <a:r>
              <a:rPr lang="pt-PT" baseline="0" dirty="0" err="1" smtClean="0"/>
              <a:t>Imprinting</a:t>
            </a:r>
            <a:r>
              <a:rPr lang="pt-PT" baseline="0" dirty="0" smtClean="0"/>
              <a:t> </a:t>
            </a:r>
            <a:r>
              <a:rPr lang="pt-PT" baseline="0" dirty="0" err="1" smtClean="0"/>
              <a:t>Technolohgy</a:t>
            </a:r>
            <a:r>
              <a:rPr lang="pt-PT" baseline="0" dirty="0" smtClean="0"/>
              <a:t>) </a:t>
            </a:r>
            <a:r>
              <a:rPr lang="bg-BG" baseline="0" dirty="0" smtClean="0"/>
              <a:t>процеса. Имаме функционален мономер, един темплейт който ще се импринтва по време на полимеризацията. Имаме предполимеризационен комплекс между тях. Следва полимеризация с включване на темплейта. След това ремувал на темплейта и овбазуване на кавитис, които запазват импринтената форма..    Ентер..Т.е. Това е едно артифишъл антибоди, което в случай че „срещне“ таргет т.е. Антиген , захваща го, както антибоди антиген комплекса. .. Ентер... Затова </a:t>
            </a:r>
            <a:r>
              <a:rPr lang="pt-PT" baseline="0" dirty="0" smtClean="0"/>
              <a:t>MIP </a:t>
            </a:r>
            <a:r>
              <a:rPr lang="bg-BG" baseline="0" dirty="0" smtClean="0"/>
              <a:t>намират приложение  навсякъде в биотехнолониите или др. Индустрии където има процесите исзискват селективна рекогнишън и адсорпция....Ентер</a:t>
            </a:r>
          </a:p>
          <a:p>
            <a:r>
              <a:rPr lang="bg-BG" baseline="0" dirty="0" smtClean="0"/>
              <a:t>В нашия случай темплейт беше биологична макромолекула – </a:t>
            </a:r>
            <a:r>
              <a:rPr lang="en-US" baseline="0" dirty="0" smtClean="0"/>
              <a:t>BSA</a:t>
            </a:r>
            <a:r>
              <a:rPr lang="bg-BG" baseline="0" dirty="0" smtClean="0"/>
              <a:t>  Ентер</a:t>
            </a:r>
          </a:p>
          <a:p>
            <a:r>
              <a:rPr lang="bg-BG" baseline="0" dirty="0" smtClean="0"/>
              <a:t>Функционален мономер – 2 –пиролидон – знаем че неговият полимер е биодеградъбъл и биокомпатибъл. Ентер</a:t>
            </a:r>
          </a:p>
          <a:p>
            <a:r>
              <a:rPr lang="bg-BG" baseline="0" dirty="0" smtClean="0"/>
              <a:t>Предполимеризационния комплекс се образува на аза годоробни връзки – и двата компонента имат сходни функционални групи . Ентер</a:t>
            </a:r>
          </a:p>
          <a:p>
            <a:r>
              <a:rPr lang="bg-BG" baseline="0" dirty="0" smtClean="0"/>
              <a:t>Самата полимеризация е същият </a:t>
            </a:r>
            <a:r>
              <a:rPr lang="pt-PT" baseline="0" dirty="0" smtClean="0"/>
              <a:t>AAROP </a:t>
            </a:r>
            <a:r>
              <a:rPr lang="bg-BG" baseline="0" dirty="0" smtClean="0"/>
              <a:t>процес, в присъствие на магнитни частици и специално подбрани меки условия– </a:t>
            </a:r>
            <a:r>
              <a:rPr lang="pt-PT" baseline="0" dirty="0" smtClean="0"/>
              <a:t>4</a:t>
            </a:r>
            <a:r>
              <a:rPr lang="bg-BG" baseline="0" dirty="0" smtClean="0"/>
              <a:t>0 </a:t>
            </a:r>
            <a:r>
              <a:rPr lang="pt-PT" baseline="0" dirty="0" err="1" smtClean="0"/>
              <a:t>ºC</a:t>
            </a:r>
            <a:r>
              <a:rPr lang="pt-PT" baseline="0" dirty="0" smtClean="0"/>
              <a:t> i 50 </a:t>
            </a:r>
            <a:r>
              <a:rPr lang="pt-PT" baseline="0" dirty="0" err="1" smtClean="0"/>
              <a:t>mbarr</a:t>
            </a:r>
            <a:r>
              <a:rPr lang="pt-PT" baseline="0" dirty="0" smtClean="0"/>
              <a:t>. </a:t>
            </a:r>
            <a:r>
              <a:rPr lang="pt-PT" baseline="0" dirty="0" err="1" smtClean="0"/>
              <a:t>Enter</a:t>
            </a:r>
            <a:r>
              <a:rPr lang="pt-PT" baseline="0" dirty="0" smtClean="0"/>
              <a:t>.</a:t>
            </a:r>
          </a:p>
          <a:p>
            <a:r>
              <a:rPr lang="bg-BG" baseline="0" dirty="0" smtClean="0"/>
              <a:t>Ето така изглеждат частиците след полимеризация все още съдържащи темплейта.  Ентер.</a:t>
            </a:r>
          </a:p>
          <a:p>
            <a:r>
              <a:rPr lang="bg-BG" baseline="0" dirty="0" smtClean="0"/>
              <a:t>Следва най отговорния етап – ремувал на темплейта </a:t>
            </a:r>
            <a:r>
              <a:rPr lang="en-US" baseline="0" dirty="0" smtClean="0"/>
              <a:t>BSA</a:t>
            </a:r>
            <a:r>
              <a:rPr lang="pt-PT" baseline="0" dirty="0" smtClean="0"/>
              <a:t> </a:t>
            </a:r>
            <a:r>
              <a:rPr lang="bg-BG" baseline="0" dirty="0" smtClean="0"/>
              <a:t> и отварянето на кавитис. Ентер.  Виждат се кавитис</a:t>
            </a:r>
            <a:endParaRPr lang="en-US" dirty="0"/>
          </a:p>
        </p:txBody>
      </p:sp>
      <p:sp>
        <p:nvSpPr>
          <p:cNvPr id="4" name="Marcador de Posição do Número do Diapositivo 3"/>
          <p:cNvSpPr>
            <a:spLocks noGrp="1"/>
          </p:cNvSpPr>
          <p:nvPr>
            <p:ph type="sldNum" sz="quarter" idx="10"/>
          </p:nvPr>
        </p:nvSpPr>
        <p:spPr/>
        <p:txBody>
          <a:bodyPr/>
          <a:lstStyle/>
          <a:p>
            <a:fld id="{91B52C0A-6A55-40F0-B3E2-B3ECED8CC038}" type="slidenum">
              <a:rPr lang="en-US" smtClean="0"/>
              <a:t>11</a:t>
            </a:fld>
            <a:endParaRPr lang="en-US"/>
          </a:p>
        </p:txBody>
      </p:sp>
    </p:spTree>
    <p:extLst>
      <p:ext uri="{BB962C8B-B14F-4D97-AF65-F5344CB8AC3E}">
        <p14:creationId xmlns:p14="http://schemas.microsoft.com/office/powerpoint/2010/main" val="41858451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pt-PT" smtClean="0"/>
              <a:t>Clique para editar o estilo</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en-US" dirty="0"/>
          </a:p>
        </p:txBody>
      </p:sp>
      <p:sp>
        <p:nvSpPr>
          <p:cNvPr id="4" name="Date Placeholder 3"/>
          <p:cNvSpPr>
            <a:spLocks noGrp="1"/>
          </p:cNvSpPr>
          <p:nvPr>
            <p:ph type="dt" sz="half" idx="10"/>
          </p:nvPr>
        </p:nvSpPr>
        <p:spPr/>
        <p:txBody>
          <a:bodyPr/>
          <a:lstStyle/>
          <a:p>
            <a:fld id="{E743D411-82D6-4D06-8EB4-328734684A44}" type="datetimeFigureOut">
              <a:rPr lang="en-US" smtClean="0"/>
              <a:t>7/2/2017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B5925E-6B7D-4C09-815D-03035E376EB1}" type="slidenum">
              <a:rPr lang="en-US" smtClean="0"/>
              <a:t>‹nº›</a:t>
            </a:fld>
            <a:endParaRPr lang="en-US"/>
          </a:p>
        </p:txBody>
      </p:sp>
    </p:spTree>
    <p:extLst>
      <p:ext uri="{BB962C8B-B14F-4D97-AF65-F5344CB8AC3E}">
        <p14:creationId xmlns:p14="http://schemas.microsoft.com/office/powerpoint/2010/main" val="22153070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Fotografia Panorâmica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pt-PT" smtClean="0"/>
              <a:t>Clique para editar o estilo</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t-PT" smtClean="0"/>
              <a:t>Clique no ícone para adicionar uma imagem</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Date Placeholder 4"/>
          <p:cNvSpPr>
            <a:spLocks noGrp="1"/>
          </p:cNvSpPr>
          <p:nvPr>
            <p:ph type="dt" sz="half" idx="10"/>
          </p:nvPr>
        </p:nvSpPr>
        <p:spPr/>
        <p:txBody>
          <a:bodyPr/>
          <a:lstStyle/>
          <a:p>
            <a:fld id="{E743D411-82D6-4D06-8EB4-328734684A44}" type="datetimeFigureOut">
              <a:rPr lang="en-US" smtClean="0"/>
              <a:t>7/2/2017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B5925E-6B7D-4C09-815D-03035E376EB1}" type="slidenum">
              <a:rPr lang="en-US" smtClean="0"/>
              <a:t>‹nº›</a:t>
            </a:fld>
            <a:endParaRPr lang="en-US"/>
          </a:p>
        </p:txBody>
      </p:sp>
    </p:spTree>
    <p:extLst>
      <p:ext uri="{BB962C8B-B14F-4D97-AF65-F5344CB8AC3E}">
        <p14:creationId xmlns:p14="http://schemas.microsoft.com/office/powerpoint/2010/main" val="1963173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e Legenda">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pt-PT" smtClean="0"/>
              <a:t>Clique para editar o estilo</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4" name="Date Placeholder 3"/>
          <p:cNvSpPr>
            <a:spLocks noGrp="1"/>
          </p:cNvSpPr>
          <p:nvPr>
            <p:ph type="dt" sz="half" idx="10"/>
          </p:nvPr>
        </p:nvSpPr>
        <p:spPr/>
        <p:txBody>
          <a:bodyPr/>
          <a:lstStyle/>
          <a:p>
            <a:fld id="{E743D411-82D6-4D06-8EB4-328734684A44}" type="datetimeFigureOut">
              <a:rPr lang="en-US" smtClean="0"/>
              <a:t>7/2/2017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B5925E-6B7D-4C09-815D-03035E376EB1}" type="slidenum">
              <a:rPr lang="en-US" smtClean="0"/>
              <a:t>‹nº›</a:t>
            </a:fld>
            <a:endParaRPr lang="en-US"/>
          </a:p>
        </p:txBody>
      </p:sp>
    </p:spTree>
    <p:extLst>
      <p:ext uri="{BB962C8B-B14F-4D97-AF65-F5344CB8AC3E}">
        <p14:creationId xmlns:p14="http://schemas.microsoft.com/office/powerpoint/2010/main" val="5845091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çã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pt-PT" smtClean="0"/>
              <a:t>Clique para editar o estilo</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pt-PT" smtClean="0"/>
              <a:t>Clique para editar os estilos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4" name="Date Placeholder 3"/>
          <p:cNvSpPr>
            <a:spLocks noGrp="1"/>
          </p:cNvSpPr>
          <p:nvPr>
            <p:ph type="dt" sz="half" idx="10"/>
          </p:nvPr>
        </p:nvSpPr>
        <p:spPr/>
        <p:txBody>
          <a:bodyPr/>
          <a:lstStyle/>
          <a:p>
            <a:fld id="{E743D411-82D6-4D06-8EB4-328734684A44}" type="datetimeFigureOut">
              <a:rPr lang="en-US" smtClean="0"/>
              <a:t>7/2/2017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B5925E-6B7D-4C09-815D-03035E376EB1}" type="slidenum">
              <a:rPr lang="en-US" smtClean="0"/>
              <a:t>‹nº›</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5350742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ão de Nome">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pt-PT" smtClean="0"/>
              <a:t>Clique para editar o estilo</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Date Placeholder 3"/>
          <p:cNvSpPr>
            <a:spLocks noGrp="1"/>
          </p:cNvSpPr>
          <p:nvPr>
            <p:ph type="dt" sz="half" idx="10"/>
          </p:nvPr>
        </p:nvSpPr>
        <p:spPr/>
        <p:txBody>
          <a:bodyPr/>
          <a:lstStyle/>
          <a:p>
            <a:fld id="{E743D411-82D6-4D06-8EB4-328734684A44}" type="datetimeFigureOut">
              <a:rPr lang="en-US" smtClean="0"/>
              <a:t>7/2/2017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B5925E-6B7D-4C09-815D-03035E376EB1}" type="slidenum">
              <a:rPr lang="en-US" smtClean="0"/>
              <a:t>‹nº›</a:t>
            </a:fld>
            <a:endParaRPr lang="en-US"/>
          </a:p>
        </p:txBody>
      </p:sp>
    </p:spTree>
    <p:extLst>
      <p:ext uri="{BB962C8B-B14F-4D97-AF65-F5344CB8AC3E}">
        <p14:creationId xmlns:p14="http://schemas.microsoft.com/office/powerpoint/2010/main" val="26039539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na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pt-PT" smtClean="0"/>
              <a:t>Clique para editar o estilo</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E743D411-82D6-4D06-8EB4-328734684A44}" type="datetimeFigureOut">
              <a:rPr lang="en-US" smtClean="0"/>
              <a:t>7/2/2017</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B5925E-6B7D-4C09-815D-03035E376EB1}" type="slidenum">
              <a:rPr lang="en-US" smtClean="0"/>
              <a:t>‹nº›</a:t>
            </a:fld>
            <a:endParaRPr lang="en-US"/>
          </a:p>
        </p:txBody>
      </p:sp>
    </p:spTree>
    <p:extLst>
      <p:ext uri="{BB962C8B-B14F-4D97-AF65-F5344CB8AC3E}">
        <p14:creationId xmlns:p14="http://schemas.microsoft.com/office/powerpoint/2010/main" val="15441815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na de 3 Image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pt-PT" smtClean="0"/>
              <a:t>Clique para editar o estilo</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t-PT" smtClean="0"/>
              <a:t>Clique no ícone para adicionar uma imagem</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t-PT" smtClean="0"/>
              <a:t>Clique no ícone para adicionar uma imagem</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t-PT" smtClean="0"/>
              <a:t>Clique no ícone para adicionar uma imagem</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E743D411-82D6-4D06-8EB4-328734684A44}" type="datetimeFigureOut">
              <a:rPr lang="en-US" smtClean="0"/>
              <a:t>7/2/2017</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B5925E-6B7D-4C09-815D-03035E376EB1}" type="slidenum">
              <a:rPr lang="en-US" smtClean="0"/>
              <a:t>‹nº›</a:t>
            </a:fld>
            <a:endParaRPr lang="en-US"/>
          </a:p>
        </p:txBody>
      </p:sp>
    </p:spTree>
    <p:extLst>
      <p:ext uri="{BB962C8B-B14F-4D97-AF65-F5344CB8AC3E}">
        <p14:creationId xmlns:p14="http://schemas.microsoft.com/office/powerpoint/2010/main" val="6363430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Clique para editar o estilo</a:t>
            </a:r>
            <a:endParaRPr lang="en-US" dirty="0"/>
          </a:p>
        </p:txBody>
      </p:sp>
      <p:sp>
        <p:nvSpPr>
          <p:cNvPr id="3" name="Vertical Text Placeholder 2"/>
          <p:cNvSpPr>
            <a:spLocks noGrp="1"/>
          </p:cNvSpPr>
          <p:nvPr>
            <p:ph type="body" orient="vert" idx="1"/>
          </p:nvPr>
        </p:nvSpPr>
        <p:spPr/>
        <p:txBody>
          <a:bodyPr vert="eaVert" anchor="t" anchorCtr="0"/>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4" name="Date Placeholder 3"/>
          <p:cNvSpPr>
            <a:spLocks noGrp="1"/>
          </p:cNvSpPr>
          <p:nvPr>
            <p:ph type="dt" sz="half" idx="10"/>
          </p:nvPr>
        </p:nvSpPr>
        <p:spPr/>
        <p:txBody>
          <a:bodyPr/>
          <a:lstStyle/>
          <a:p>
            <a:fld id="{E743D411-82D6-4D06-8EB4-328734684A44}" type="datetimeFigureOut">
              <a:rPr lang="en-US" smtClean="0"/>
              <a:t>7/2/2017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B5925E-6B7D-4C09-815D-03035E376EB1}" type="slidenum">
              <a:rPr lang="en-US" smtClean="0"/>
              <a:t>‹nº›</a:t>
            </a:fld>
            <a:endParaRPr lang="en-US"/>
          </a:p>
        </p:txBody>
      </p:sp>
    </p:spTree>
    <p:extLst>
      <p:ext uri="{BB962C8B-B14F-4D97-AF65-F5344CB8AC3E}">
        <p14:creationId xmlns:p14="http://schemas.microsoft.com/office/powerpoint/2010/main" val="3598938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pt-PT" smtClean="0"/>
              <a:t>Clique para editar o estilo</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4" name="Date Placeholder 3"/>
          <p:cNvSpPr>
            <a:spLocks noGrp="1"/>
          </p:cNvSpPr>
          <p:nvPr>
            <p:ph type="dt" sz="half" idx="10"/>
          </p:nvPr>
        </p:nvSpPr>
        <p:spPr/>
        <p:txBody>
          <a:bodyPr/>
          <a:lstStyle/>
          <a:p>
            <a:fld id="{E743D411-82D6-4D06-8EB4-328734684A44}" type="datetimeFigureOut">
              <a:rPr lang="en-US" smtClean="0"/>
              <a:t>7/2/2017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B5925E-6B7D-4C09-815D-03035E376EB1}" type="slidenum">
              <a:rPr lang="en-US" smtClean="0"/>
              <a:t>‹nº›</a:t>
            </a:fld>
            <a:endParaRPr lang="en-US"/>
          </a:p>
        </p:txBody>
      </p:sp>
    </p:spTree>
    <p:extLst>
      <p:ext uri="{BB962C8B-B14F-4D97-AF65-F5344CB8AC3E}">
        <p14:creationId xmlns:p14="http://schemas.microsoft.com/office/powerpoint/2010/main" val="1501928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Clique para editar o estilo</a:t>
            </a:r>
            <a:endParaRPr lang="en-US" dirty="0"/>
          </a:p>
        </p:txBody>
      </p:sp>
      <p:sp>
        <p:nvSpPr>
          <p:cNvPr id="3" name="Content Placeholder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7" name="Date Placeholder 3"/>
          <p:cNvSpPr>
            <a:spLocks noGrp="1"/>
          </p:cNvSpPr>
          <p:nvPr>
            <p:ph type="dt" sz="half" idx="10"/>
          </p:nvPr>
        </p:nvSpPr>
        <p:spPr/>
        <p:txBody>
          <a:bodyPr/>
          <a:lstStyle/>
          <a:p>
            <a:fld id="{E743D411-82D6-4D06-8EB4-328734684A44}" type="datetimeFigureOut">
              <a:rPr lang="en-US" smtClean="0"/>
              <a:t>7/2/2017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B5925E-6B7D-4C09-815D-03035E376EB1}" type="slidenum">
              <a:rPr lang="en-US" smtClean="0"/>
              <a:t>‹nº›</a:t>
            </a:fld>
            <a:endParaRPr lang="en-US"/>
          </a:p>
        </p:txBody>
      </p:sp>
    </p:spTree>
    <p:extLst>
      <p:ext uri="{BB962C8B-B14F-4D97-AF65-F5344CB8AC3E}">
        <p14:creationId xmlns:p14="http://schemas.microsoft.com/office/powerpoint/2010/main" val="3501260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pt-PT" smtClean="0"/>
              <a:t>Clique para editar o estilo</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Date Placeholder 3"/>
          <p:cNvSpPr>
            <a:spLocks noGrp="1"/>
          </p:cNvSpPr>
          <p:nvPr>
            <p:ph type="dt" sz="half" idx="10"/>
          </p:nvPr>
        </p:nvSpPr>
        <p:spPr/>
        <p:txBody>
          <a:bodyPr/>
          <a:lstStyle/>
          <a:p>
            <a:fld id="{E743D411-82D6-4D06-8EB4-328734684A44}" type="datetimeFigureOut">
              <a:rPr lang="en-US" smtClean="0"/>
              <a:t>7/2/2017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B5925E-6B7D-4C09-815D-03035E376EB1}" type="slidenum">
              <a:rPr lang="en-US" smtClean="0"/>
              <a:t>‹nº›</a:t>
            </a:fld>
            <a:endParaRPr lang="en-US"/>
          </a:p>
        </p:txBody>
      </p:sp>
    </p:spTree>
    <p:extLst>
      <p:ext uri="{BB962C8B-B14F-4D97-AF65-F5344CB8AC3E}">
        <p14:creationId xmlns:p14="http://schemas.microsoft.com/office/powerpoint/2010/main" val="34068848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Clique para editar o estilo</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5" name="Date Placeholder 4"/>
          <p:cNvSpPr>
            <a:spLocks noGrp="1"/>
          </p:cNvSpPr>
          <p:nvPr>
            <p:ph type="dt" sz="half" idx="10"/>
          </p:nvPr>
        </p:nvSpPr>
        <p:spPr/>
        <p:txBody>
          <a:bodyPr/>
          <a:lstStyle/>
          <a:p>
            <a:fld id="{E743D411-82D6-4D06-8EB4-328734684A44}" type="datetimeFigureOut">
              <a:rPr lang="en-US" smtClean="0"/>
              <a:t>7/2/2017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B5925E-6B7D-4C09-815D-03035E376EB1}" type="slidenum">
              <a:rPr lang="en-US" smtClean="0"/>
              <a:t>‹nº›</a:t>
            </a:fld>
            <a:endParaRPr lang="en-US"/>
          </a:p>
        </p:txBody>
      </p:sp>
    </p:spTree>
    <p:extLst>
      <p:ext uri="{BB962C8B-B14F-4D97-AF65-F5344CB8AC3E}">
        <p14:creationId xmlns:p14="http://schemas.microsoft.com/office/powerpoint/2010/main" val="5506865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pt-PT" smtClean="0"/>
              <a:t>Clique para editar o estilo</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7" name="Date Placeholder 6"/>
          <p:cNvSpPr>
            <a:spLocks noGrp="1"/>
          </p:cNvSpPr>
          <p:nvPr>
            <p:ph type="dt" sz="half" idx="10"/>
          </p:nvPr>
        </p:nvSpPr>
        <p:spPr/>
        <p:txBody>
          <a:bodyPr/>
          <a:lstStyle/>
          <a:p>
            <a:fld id="{E743D411-82D6-4D06-8EB4-328734684A44}" type="datetimeFigureOut">
              <a:rPr lang="en-US" smtClean="0"/>
              <a:t>7/2/2017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B5925E-6B7D-4C09-815D-03035E376EB1}" type="slidenum">
              <a:rPr lang="en-US" smtClean="0"/>
              <a:t>‹nº›</a:t>
            </a:fld>
            <a:endParaRPr lang="en-US"/>
          </a:p>
        </p:txBody>
      </p:sp>
    </p:spTree>
    <p:extLst>
      <p:ext uri="{BB962C8B-B14F-4D97-AF65-F5344CB8AC3E}">
        <p14:creationId xmlns:p14="http://schemas.microsoft.com/office/powerpoint/2010/main" val="1490754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Clique para editar o estilo</a:t>
            </a:r>
            <a:endParaRPr lang="en-US" dirty="0"/>
          </a:p>
        </p:txBody>
      </p:sp>
      <p:sp>
        <p:nvSpPr>
          <p:cNvPr id="7" name="Date Placeholder 2"/>
          <p:cNvSpPr>
            <a:spLocks noGrp="1"/>
          </p:cNvSpPr>
          <p:nvPr>
            <p:ph type="dt" sz="half" idx="10"/>
          </p:nvPr>
        </p:nvSpPr>
        <p:spPr/>
        <p:txBody>
          <a:bodyPr/>
          <a:lstStyle/>
          <a:p>
            <a:fld id="{E743D411-82D6-4D06-8EB4-328734684A44}" type="datetimeFigureOut">
              <a:rPr lang="en-US" smtClean="0"/>
              <a:t>7/2/2017</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28B5925E-6B7D-4C09-815D-03035E376EB1}" type="slidenum">
              <a:rPr lang="en-US" smtClean="0"/>
              <a:t>‹nº›</a:t>
            </a:fld>
            <a:endParaRPr lang="en-US"/>
          </a:p>
        </p:txBody>
      </p:sp>
    </p:spTree>
    <p:extLst>
      <p:ext uri="{BB962C8B-B14F-4D97-AF65-F5344CB8AC3E}">
        <p14:creationId xmlns:p14="http://schemas.microsoft.com/office/powerpoint/2010/main" val="1892456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E743D411-82D6-4D06-8EB4-328734684A44}" type="datetimeFigureOut">
              <a:rPr lang="en-US" smtClean="0"/>
              <a:t>7/2/2017</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28B5925E-6B7D-4C09-815D-03035E376EB1}" type="slidenum">
              <a:rPr lang="en-US" smtClean="0"/>
              <a:t>‹nº›</a:t>
            </a:fld>
            <a:endParaRPr lang="en-US"/>
          </a:p>
        </p:txBody>
      </p:sp>
    </p:spTree>
    <p:extLst>
      <p:ext uri="{BB962C8B-B14F-4D97-AF65-F5344CB8AC3E}">
        <p14:creationId xmlns:p14="http://schemas.microsoft.com/office/powerpoint/2010/main" val="8151287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pt-PT" smtClean="0"/>
              <a:t>Clique para editar o estilo</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7" name="Date Placeholder 4"/>
          <p:cNvSpPr>
            <a:spLocks noGrp="1"/>
          </p:cNvSpPr>
          <p:nvPr>
            <p:ph type="dt" sz="half" idx="10"/>
          </p:nvPr>
        </p:nvSpPr>
        <p:spPr/>
        <p:txBody>
          <a:bodyPr/>
          <a:lstStyle/>
          <a:p>
            <a:fld id="{E743D411-82D6-4D06-8EB4-328734684A44}" type="datetimeFigureOut">
              <a:rPr lang="en-US" smtClean="0"/>
              <a:t>7/2/2017</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28B5925E-6B7D-4C09-815D-03035E376EB1}" type="slidenum">
              <a:rPr lang="en-US" smtClean="0"/>
              <a:t>‹nº›</a:t>
            </a:fld>
            <a:endParaRPr lang="en-US"/>
          </a:p>
        </p:txBody>
      </p:sp>
    </p:spTree>
    <p:extLst>
      <p:ext uri="{BB962C8B-B14F-4D97-AF65-F5344CB8AC3E}">
        <p14:creationId xmlns:p14="http://schemas.microsoft.com/office/powerpoint/2010/main" val="1937802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pt-PT" smtClean="0"/>
              <a:t>Clique para editar o estilo</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t-PT" smtClean="0"/>
              <a:t>Clique no ícone para adicionar uma imagem</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Date Placeholder 4"/>
          <p:cNvSpPr>
            <a:spLocks noGrp="1"/>
          </p:cNvSpPr>
          <p:nvPr>
            <p:ph type="dt" sz="half" idx="10"/>
          </p:nvPr>
        </p:nvSpPr>
        <p:spPr/>
        <p:txBody>
          <a:bodyPr/>
          <a:lstStyle/>
          <a:p>
            <a:fld id="{E743D411-82D6-4D06-8EB4-328734684A44}" type="datetimeFigureOut">
              <a:rPr lang="en-US" smtClean="0"/>
              <a:t>7/2/2017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B5925E-6B7D-4C09-815D-03035E376EB1}" type="slidenum">
              <a:rPr lang="en-US" smtClean="0"/>
              <a:t>‹nº›</a:t>
            </a:fld>
            <a:endParaRPr lang="en-US"/>
          </a:p>
        </p:txBody>
      </p:sp>
    </p:spTree>
    <p:extLst>
      <p:ext uri="{BB962C8B-B14F-4D97-AF65-F5344CB8AC3E}">
        <p14:creationId xmlns:p14="http://schemas.microsoft.com/office/powerpoint/2010/main" val="6566207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pt-PT" smtClean="0"/>
              <a:t>Clique para editar o estilo</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E743D411-82D6-4D06-8EB4-328734684A44}" type="datetimeFigureOut">
              <a:rPr lang="en-US" smtClean="0"/>
              <a:t>7/2/2017</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28B5925E-6B7D-4C09-815D-03035E376EB1}" type="slidenum">
              <a:rPr lang="en-US" smtClean="0"/>
              <a:t>‹nº›</a:t>
            </a:fld>
            <a:endParaRPr lang="en-US"/>
          </a:p>
        </p:txBody>
      </p:sp>
    </p:spTree>
    <p:extLst>
      <p:ext uri="{BB962C8B-B14F-4D97-AF65-F5344CB8AC3E}">
        <p14:creationId xmlns:p14="http://schemas.microsoft.com/office/powerpoint/2010/main" val="2732847865"/>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xml"/><Relationship Id="rId5" Type="http://schemas.openxmlformats.org/officeDocument/2006/relationships/image" Target="../media/image9.jpg"/><Relationship Id="rId4" Type="http://schemas.openxmlformats.org/officeDocument/2006/relationships/image" Target="../media/image8.jpg"/></Relationships>
</file>

<file path=ppt/slides/_rels/slide1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1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s/_rels/slide1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5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xml"/><Relationship Id="rId5" Type="http://schemas.openxmlformats.org/officeDocument/2006/relationships/image" Target="../media/image9.jpg"/><Relationship Id="rId4" Type="http://schemas.openxmlformats.org/officeDocument/2006/relationships/image" Target="../media/image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821632" y="2281890"/>
            <a:ext cx="10424159" cy="1938992"/>
          </a:xfrm>
          <a:prstGeom prst="rect">
            <a:avLst/>
          </a:prstGeom>
          <a:noFill/>
        </p:spPr>
        <p:txBody>
          <a:bodyPr wrap="square" lIns="91440" tIns="45720" rIns="91440" bIns="45720">
            <a:spAutoFit/>
          </a:bodyPr>
          <a:lstStyle/>
          <a:p>
            <a:pPr algn="ctr"/>
            <a:r>
              <a:rPr lang="pt-PT" sz="4000" b="1" cap="none" spc="0"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Reactive</a:t>
            </a:r>
            <a:r>
              <a:rPr lang="pt-PT" sz="40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Micro/Nano </a:t>
            </a:r>
            <a:r>
              <a:rPr lang="pt-PT" sz="4000" b="1" cap="none" spc="0"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Encapsulation</a:t>
            </a:r>
            <a:r>
              <a:rPr lang="pt-PT" sz="40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p>
          <a:p>
            <a:pPr algn="ctr"/>
            <a:r>
              <a:rPr lang="pt-PT" sz="40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as a </a:t>
            </a:r>
            <a:r>
              <a:rPr lang="pt-PT" sz="40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Way</a:t>
            </a:r>
            <a:r>
              <a:rPr lang="pt-PT" sz="40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to </a:t>
            </a:r>
            <a:r>
              <a:rPr lang="pt-PT" sz="40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High</a:t>
            </a:r>
            <a:r>
              <a:rPr lang="pt-PT" sz="40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Performance </a:t>
            </a:r>
          </a:p>
          <a:p>
            <a:pPr algn="ctr"/>
            <a:r>
              <a:rPr lang="pt-PT" sz="40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Polymer</a:t>
            </a:r>
            <a:r>
              <a:rPr lang="pt-PT" sz="40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40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Materials</a:t>
            </a:r>
            <a:endParaRPr lang="pt-PT" sz="40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grpSp>
        <p:nvGrpSpPr>
          <p:cNvPr id="11" name="Grupo 10"/>
          <p:cNvGrpSpPr/>
          <p:nvPr/>
        </p:nvGrpSpPr>
        <p:grpSpPr>
          <a:xfrm>
            <a:off x="48592" y="8394"/>
            <a:ext cx="9883772" cy="1728147"/>
            <a:chOff x="48592" y="8394"/>
            <a:chExt cx="9883772" cy="1728147"/>
          </a:xfrm>
        </p:grpSpPr>
        <p:pic>
          <p:nvPicPr>
            <p:cNvPr id="2" name="Image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0996" y="17672"/>
              <a:ext cx="4064001" cy="1718394"/>
            </a:xfrm>
            <a:prstGeom prst="rect">
              <a:avLst/>
            </a:prstGeom>
          </p:spPr>
        </p:pic>
        <p:pic>
          <p:nvPicPr>
            <p:cNvPr id="7" name="Imagem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92" y="17672"/>
              <a:ext cx="1960880" cy="1715770"/>
            </a:xfrm>
            <a:prstGeom prst="rect">
              <a:avLst/>
            </a:prstGeom>
          </p:spPr>
        </p:pic>
        <p:pic>
          <p:nvPicPr>
            <p:cNvPr id="8" name="Imagem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3268" y="19341"/>
              <a:ext cx="1717200" cy="1717200"/>
            </a:xfrm>
            <a:prstGeom prst="rect">
              <a:avLst/>
            </a:prstGeom>
          </p:spPr>
        </p:pic>
        <p:pic>
          <p:nvPicPr>
            <p:cNvPr id="9" name="Imagem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64765" y="8394"/>
              <a:ext cx="2467599" cy="1717200"/>
            </a:xfrm>
            <a:prstGeom prst="rect">
              <a:avLst/>
            </a:prstGeom>
          </p:spPr>
        </p:pic>
      </p:grpSp>
      <p:sp>
        <p:nvSpPr>
          <p:cNvPr id="10" name="Retângulo 9"/>
          <p:cNvSpPr/>
          <p:nvPr/>
        </p:nvSpPr>
        <p:spPr>
          <a:xfrm>
            <a:off x="4830269" y="4571147"/>
            <a:ext cx="2531462" cy="461665"/>
          </a:xfrm>
          <a:prstGeom prst="rect">
            <a:avLst/>
          </a:prstGeom>
          <a:noFill/>
        </p:spPr>
        <p:txBody>
          <a:bodyPr wrap="none" lIns="91440" tIns="45720" rIns="91440" bIns="45720">
            <a:spAutoFit/>
          </a:bodyPr>
          <a:lstStyle/>
          <a:p>
            <a:pPr algn="ctr"/>
            <a:r>
              <a:rPr lang="pt-PT" sz="2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Zlatan Denchev</a:t>
            </a:r>
            <a:endParaRPr lang="pt-PT" sz="2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12" name="CaixaDeTexto 11"/>
          <p:cNvSpPr txBox="1"/>
          <p:nvPr/>
        </p:nvSpPr>
        <p:spPr>
          <a:xfrm>
            <a:off x="3114256" y="5246060"/>
            <a:ext cx="5876930" cy="369332"/>
          </a:xfrm>
          <a:prstGeom prst="rect">
            <a:avLst/>
          </a:prstGeom>
          <a:noFill/>
        </p:spPr>
        <p:txBody>
          <a:bodyPr wrap="none" rtlCol="0">
            <a:spAutoFit/>
          </a:bodyPr>
          <a:lstStyle/>
          <a:p>
            <a:r>
              <a:rPr lang="pt-PT" b="1" i="1" dirty="0" smtClean="0"/>
              <a:t>i3N-IPC, </a:t>
            </a:r>
            <a:r>
              <a:rPr lang="pt-PT" b="1" i="1" dirty="0" err="1" smtClean="0"/>
              <a:t>University</a:t>
            </a:r>
            <a:r>
              <a:rPr lang="pt-PT" b="1" i="1" dirty="0" smtClean="0"/>
              <a:t> </a:t>
            </a:r>
            <a:r>
              <a:rPr lang="pt-PT" b="1" i="1" dirty="0" err="1" smtClean="0"/>
              <a:t>of</a:t>
            </a:r>
            <a:r>
              <a:rPr lang="pt-PT" b="1" i="1" dirty="0" smtClean="0"/>
              <a:t> Minho, Guimarães, PORTUGAL</a:t>
            </a:r>
            <a:endParaRPr lang="en-US" b="1" i="1" dirty="0"/>
          </a:p>
        </p:txBody>
      </p:sp>
    </p:spTree>
    <p:extLst>
      <p:ext uri="{BB962C8B-B14F-4D97-AF65-F5344CB8AC3E}">
        <p14:creationId xmlns:p14="http://schemas.microsoft.com/office/powerpoint/2010/main" val="38684254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a:blip r:embed="rId3"/>
          <a:stretch>
            <a:fillRect/>
          </a:stretch>
        </p:blipFill>
        <p:spPr>
          <a:xfrm>
            <a:off x="78597" y="1383633"/>
            <a:ext cx="3742857" cy="5400000"/>
          </a:xfrm>
          <a:prstGeom prst="rect">
            <a:avLst/>
          </a:prstGeom>
        </p:spPr>
      </p:pic>
      <p:sp>
        <p:nvSpPr>
          <p:cNvPr id="6" name="CaixaDeTexto 5"/>
          <p:cNvSpPr txBox="1"/>
          <p:nvPr/>
        </p:nvSpPr>
        <p:spPr>
          <a:xfrm>
            <a:off x="11700165" y="11638"/>
            <a:ext cx="480008" cy="400110"/>
          </a:xfrm>
          <a:prstGeom prst="rect">
            <a:avLst/>
          </a:prstGeom>
          <a:solidFill>
            <a:schemeClr val="tx1"/>
          </a:solidFill>
        </p:spPr>
        <p:txBody>
          <a:bodyPr wrap="square" rtlCol="0">
            <a:spAutoFit/>
          </a:bodyPr>
          <a:lstStyle/>
          <a:p>
            <a:r>
              <a:rPr lang="pt-PT" sz="2000" b="1" dirty="0" smtClean="0">
                <a:solidFill>
                  <a:schemeClr val="accent4">
                    <a:lumMod val="50000"/>
                  </a:schemeClr>
                </a:solidFill>
              </a:rPr>
              <a:t>10</a:t>
            </a:r>
            <a:endParaRPr lang="en-US" sz="2000" b="1" dirty="0">
              <a:solidFill>
                <a:schemeClr val="accent4">
                  <a:lumMod val="50000"/>
                </a:schemeClr>
              </a:solidFill>
            </a:endParaRPr>
          </a:p>
        </p:txBody>
      </p:sp>
      <p:grpSp>
        <p:nvGrpSpPr>
          <p:cNvPr id="27" name="Grupo 26"/>
          <p:cNvGrpSpPr/>
          <p:nvPr/>
        </p:nvGrpSpPr>
        <p:grpSpPr>
          <a:xfrm>
            <a:off x="3891049" y="5143503"/>
            <a:ext cx="3330632" cy="1637786"/>
            <a:chOff x="3891049" y="5143503"/>
            <a:chExt cx="3330632" cy="1637786"/>
          </a:xfrm>
        </p:grpSpPr>
        <p:grpSp>
          <p:nvGrpSpPr>
            <p:cNvPr id="12" name="Grupo 11"/>
            <p:cNvGrpSpPr/>
            <p:nvPr/>
          </p:nvGrpSpPr>
          <p:grpSpPr>
            <a:xfrm>
              <a:off x="3891049" y="5262178"/>
              <a:ext cx="3330632" cy="1519111"/>
              <a:chOff x="3922222" y="4683787"/>
              <a:chExt cx="2846774" cy="1349350"/>
            </a:xfrm>
          </p:grpSpPr>
          <p:pic>
            <p:nvPicPr>
              <p:cNvPr id="10" name="Imagem 9"/>
              <p:cNvPicPr>
                <a:picLocks noChangeAspect="1"/>
              </p:cNvPicPr>
              <p:nvPr/>
            </p:nvPicPr>
            <p:blipFill>
              <a:blip r:embed="rId4"/>
              <a:stretch>
                <a:fillRect/>
              </a:stretch>
            </p:blipFill>
            <p:spPr>
              <a:xfrm>
                <a:off x="3922222" y="4690280"/>
                <a:ext cx="1438095" cy="1342857"/>
              </a:xfrm>
              <a:prstGeom prst="rect">
                <a:avLst/>
              </a:prstGeom>
            </p:spPr>
          </p:pic>
          <p:pic>
            <p:nvPicPr>
              <p:cNvPr id="11" name="Imagem 10"/>
              <p:cNvPicPr preferRelativeResize="0">
                <a:picLocks noChangeAspect="1"/>
              </p:cNvPicPr>
              <p:nvPr/>
            </p:nvPicPr>
            <p:blipFill>
              <a:blip r:embed="rId5"/>
              <a:stretch>
                <a:fillRect/>
              </a:stretch>
            </p:blipFill>
            <p:spPr>
              <a:xfrm>
                <a:off x="5328892" y="4683787"/>
                <a:ext cx="1440104" cy="1342800"/>
              </a:xfrm>
              <a:prstGeom prst="rect">
                <a:avLst/>
              </a:prstGeom>
            </p:spPr>
          </p:pic>
        </p:grpSp>
        <p:sp>
          <p:nvSpPr>
            <p:cNvPr id="13" name="CaixaDeTexto 12"/>
            <p:cNvSpPr txBox="1"/>
            <p:nvPr/>
          </p:nvSpPr>
          <p:spPr>
            <a:xfrm>
              <a:off x="5091546" y="5143503"/>
              <a:ext cx="1210588" cy="338554"/>
            </a:xfrm>
            <a:prstGeom prst="rect">
              <a:avLst/>
            </a:prstGeom>
          </p:spPr>
          <p:style>
            <a:lnRef idx="1">
              <a:schemeClr val="accent5"/>
            </a:lnRef>
            <a:fillRef idx="3">
              <a:schemeClr val="accent5"/>
            </a:fillRef>
            <a:effectRef idx="2">
              <a:schemeClr val="accent5"/>
            </a:effectRef>
            <a:fontRef idx="minor">
              <a:schemeClr val="lt1"/>
            </a:fontRef>
          </p:style>
          <p:txBody>
            <a:bodyPr wrap="none" rtlCol="0">
              <a:spAutoFit/>
            </a:bodyPr>
            <a:lstStyle/>
            <a:p>
              <a:r>
                <a:rPr lang="pt-PT" sz="1600" b="1" dirty="0" smtClean="0"/>
                <a:t>PA6-Fe</a:t>
              </a:r>
              <a:r>
                <a:rPr lang="pt-PT" sz="1600" b="1" baseline="-25000" dirty="0" smtClean="0"/>
                <a:t>3</a:t>
              </a:r>
              <a:r>
                <a:rPr lang="pt-PT" sz="1600" b="1" dirty="0" smtClean="0"/>
                <a:t>O</a:t>
              </a:r>
              <a:r>
                <a:rPr lang="pt-PT" sz="1600" b="1" baseline="-25000" dirty="0" smtClean="0"/>
                <a:t>4</a:t>
              </a:r>
              <a:endParaRPr lang="en-US" sz="1600" b="1" baseline="-25000" dirty="0"/>
            </a:p>
          </p:txBody>
        </p:sp>
      </p:grpSp>
      <p:grpSp>
        <p:nvGrpSpPr>
          <p:cNvPr id="26" name="Grupo 25"/>
          <p:cNvGrpSpPr/>
          <p:nvPr/>
        </p:nvGrpSpPr>
        <p:grpSpPr>
          <a:xfrm>
            <a:off x="3864038" y="3290459"/>
            <a:ext cx="3346232" cy="1790700"/>
            <a:chOff x="3864038" y="3290459"/>
            <a:chExt cx="3346232" cy="1790700"/>
          </a:xfrm>
        </p:grpSpPr>
        <p:grpSp>
          <p:nvGrpSpPr>
            <p:cNvPr id="7" name="Grupo 6"/>
            <p:cNvGrpSpPr/>
            <p:nvPr/>
          </p:nvGrpSpPr>
          <p:grpSpPr>
            <a:xfrm>
              <a:off x="3864038" y="3475258"/>
              <a:ext cx="3346232" cy="1605901"/>
              <a:chOff x="7820535" y="2862332"/>
              <a:chExt cx="2465091" cy="1133334"/>
            </a:xfrm>
          </p:grpSpPr>
          <p:pic>
            <p:nvPicPr>
              <p:cNvPr id="8" name="Imagem 7"/>
              <p:cNvPicPr>
                <a:picLocks noChangeAspect="1"/>
              </p:cNvPicPr>
              <p:nvPr/>
            </p:nvPicPr>
            <p:blipFill>
              <a:blip r:embed="rId6"/>
              <a:stretch>
                <a:fillRect/>
              </a:stretch>
            </p:blipFill>
            <p:spPr>
              <a:xfrm>
                <a:off x="7820535" y="2862333"/>
                <a:ext cx="1247619" cy="1133333"/>
              </a:xfrm>
              <a:prstGeom prst="rect">
                <a:avLst/>
              </a:prstGeom>
            </p:spPr>
          </p:pic>
          <p:pic>
            <p:nvPicPr>
              <p:cNvPr id="9" name="Imagem 8"/>
              <p:cNvPicPr>
                <a:picLocks noChangeAspect="1"/>
              </p:cNvPicPr>
              <p:nvPr/>
            </p:nvPicPr>
            <p:blipFill>
              <a:blip r:embed="rId7"/>
              <a:stretch>
                <a:fillRect/>
              </a:stretch>
            </p:blipFill>
            <p:spPr>
              <a:xfrm>
                <a:off x="9076102" y="2862332"/>
                <a:ext cx="1209524" cy="1133333"/>
              </a:xfrm>
              <a:prstGeom prst="rect">
                <a:avLst/>
              </a:prstGeom>
            </p:spPr>
          </p:pic>
        </p:grpSp>
        <p:sp>
          <p:nvSpPr>
            <p:cNvPr id="14" name="CaixaDeTexto 13"/>
            <p:cNvSpPr txBox="1"/>
            <p:nvPr/>
          </p:nvSpPr>
          <p:spPr>
            <a:xfrm>
              <a:off x="5129645" y="3290459"/>
              <a:ext cx="883575" cy="338554"/>
            </a:xfrm>
            <a:prstGeom prst="rect">
              <a:avLst/>
            </a:prstGeom>
          </p:spPr>
          <p:style>
            <a:lnRef idx="1">
              <a:schemeClr val="accent5"/>
            </a:lnRef>
            <a:fillRef idx="3">
              <a:schemeClr val="accent5"/>
            </a:fillRef>
            <a:effectRef idx="2">
              <a:schemeClr val="accent5"/>
            </a:effectRef>
            <a:fontRef idx="minor">
              <a:schemeClr val="lt1"/>
            </a:fontRef>
          </p:style>
          <p:txBody>
            <a:bodyPr wrap="none" rtlCol="0">
              <a:spAutoFit/>
            </a:bodyPr>
            <a:lstStyle/>
            <a:p>
              <a:r>
                <a:rPr lang="pt-PT" sz="1600" b="1" dirty="0" smtClean="0"/>
                <a:t>PA6-Fe</a:t>
              </a:r>
              <a:endParaRPr lang="en-US" sz="1600" b="1" baseline="-25000" dirty="0"/>
            </a:p>
          </p:txBody>
        </p:sp>
      </p:grpSp>
      <p:grpSp>
        <p:nvGrpSpPr>
          <p:cNvPr id="25" name="Grupo 24"/>
          <p:cNvGrpSpPr/>
          <p:nvPr/>
        </p:nvGrpSpPr>
        <p:grpSpPr>
          <a:xfrm>
            <a:off x="3865418" y="1215736"/>
            <a:ext cx="3344852" cy="2041311"/>
            <a:chOff x="3865418" y="1215736"/>
            <a:chExt cx="3344852" cy="2041311"/>
          </a:xfrm>
        </p:grpSpPr>
        <p:pic>
          <p:nvPicPr>
            <p:cNvPr id="5" name="Imagem 4"/>
            <p:cNvPicPr>
              <a:picLocks noChangeAspect="1"/>
            </p:cNvPicPr>
            <p:nvPr/>
          </p:nvPicPr>
          <p:blipFill>
            <a:blip r:embed="rId8"/>
            <a:stretch>
              <a:fillRect/>
            </a:stretch>
          </p:blipFill>
          <p:spPr>
            <a:xfrm>
              <a:off x="3865418" y="1688338"/>
              <a:ext cx="3344852" cy="1568709"/>
            </a:xfrm>
            <a:prstGeom prst="rect">
              <a:avLst/>
            </a:prstGeom>
          </p:spPr>
        </p:pic>
        <p:sp>
          <p:nvSpPr>
            <p:cNvPr id="15" name="CaixaDeTexto 14"/>
            <p:cNvSpPr txBox="1"/>
            <p:nvPr/>
          </p:nvSpPr>
          <p:spPr>
            <a:xfrm>
              <a:off x="5250872" y="1530934"/>
              <a:ext cx="567784" cy="338554"/>
            </a:xfrm>
            <a:prstGeom prst="rect">
              <a:avLst/>
            </a:prstGeom>
          </p:spPr>
          <p:style>
            <a:lnRef idx="1">
              <a:schemeClr val="accent5"/>
            </a:lnRef>
            <a:fillRef idx="3">
              <a:schemeClr val="accent5"/>
            </a:fillRef>
            <a:effectRef idx="2">
              <a:schemeClr val="accent5"/>
            </a:effectRef>
            <a:fontRef idx="minor">
              <a:schemeClr val="lt1"/>
            </a:fontRef>
          </p:style>
          <p:txBody>
            <a:bodyPr wrap="none" rtlCol="0">
              <a:spAutoFit/>
            </a:bodyPr>
            <a:lstStyle/>
            <a:p>
              <a:r>
                <a:rPr lang="pt-PT" sz="1600" b="1" dirty="0" smtClean="0"/>
                <a:t>PA6</a:t>
              </a:r>
              <a:endParaRPr lang="en-US" sz="1600" b="1" baseline="-25000" dirty="0"/>
            </a:p>
          </p:txBody>
        </p:sp>
        <p:sp>
          <p:nvSpPr>
            <p:cNvPr id="17" name="CaixaDeTexto 16"/>
            <p:cNvSpPr txBox="1"/>
            <p:nvPr/>
          </p:nvSpPr>
          <p:spPr>
            <a:xfrm>
              <a:off x="4322618" y="1215736"/>
              <a:ext cx="497252" cy="400110"/>
            </a:xfrm>
            <a:prstGeom prst="rect">
              <a:avLst/>
            </a:prstGeom>
          </p:spPr>
          <p:style>
            <a:lnRef idx="1">
              <a:schemeClr val="accent3"/>
            </a:lnRef>
            <a:fillRef idx="3">
              <a:schemeClr val="accent3"/>
            </a:fillRef>
            <a:effectRef idx="2">
              <a:schemeClr val="accent3"/>
            </a:effectRef>
            <a:fontRef idx="minor">
              <a:schemeClr val="lt1"/>
            </a:fontRef>
          </p:style>
          <p:txBody>
            <a:bodyPr wrap="none" rtlCol="0">
              <a:spAutoFit/>
            </a:bodyPr>
            <a:lstStyle/>
            <a:p>
              <a:r>
                <a:rPr lang="pt-PT" sz="2000" b="1" i="1" dirty="0" smtClean="0"/>
                <a:t>NF</a:t>
              </a:r>
              <a:endParaRPr lang="en-US" sz="2000" b="1" i="1" dirty="0"/>
            </a:p>
          </p:txBody>
        </p:sp>
        <p:sp>
          <p:nvSpPr>
            <p:cNvPr id="18" name="CaixaDeTexto 17"/>
            <p:cNvSpPr txBox="1"/>
            <p:nvPr/>
          </p:nvSpPr>
          <p:spPr>
            <a:xfrm>
              <a:off x="6147952" y="1233053"/>
              <a:ext cx="452368" cy="400110"/>
            </a:xfrm>
            <a:prstGeom prst="rect">
              <a:avLst/>
            </a:prstGeom>
          </p:spPr>
          <p:style>
            <a:lnRef idx="1">
              <a:schemeClr val="accent3"/>
            </a:lnRef>
            <a:fillRef idx="3">
              <a:schemeClr val="accent3"/>
            </a:fillRef>
            <a:effectRef idx="2">
              <a:schemeClr val="accent3"/>
            </a:effectRef>
            <a:fontRef idx="minor">
              <a:schemeClr val="lt1"/>
            </a:fontRef>
          </p:style>
          <p:txBody>
            <a:bodyPr wrap="none" rtlCol="0">
              <a:spAutoFit/>
            </a:bodyPr>
            <a:lstStyle/>
            <a:p>
              <a:r>
                <a:rPr lang="pt-PT" sz="2000" b="1" i="1" dirty="0" smtClean="0"/>
                <a:t> F </a:t>
              </a:r>
              <a:endParaRPr lang="en-US" sz="2000" b="1" i="1" dirty="0"/>
            </a:p>
          </p:txBody>
        </p:sp>
      </p:grpSp>
      <p:sp>
        <p:nvSpPr>
          <p:cNvPr id="19" name="Retângulo 18"/>
          <p:cNvSpPr/>
          <p:nvPr/>
        </p:nvSpPr>
        <p:spPr>
          <a:xfrm>
            <a:off x="397423" y="1355"/>
            <a:ext cx="9531777" cy="1138773"/>
          </a:xfrm>
          <a:prstGeom prst="rect">
            <a:avLst/>
          </a:prstGeom>
        </p:spPr>
        <p:style>
          <a:lnRef idx="1">
            <a:schemeClr val="accent5"/>
          </a:lnRef>
          <a:fillRef idx="3">
            <a:schemeClr val="accent5"/>
          </a:fillRef>
          <a:effectRef idx="2">
            <a:schemeClr val="accent5"/>
          </a:effectRef>
          <a:fontRef idx="minor">
            <a:schemeClr val="lt1"/>
          </a:fontRef>
        </p:style>
        <p:txBody>
          <a:bodyPr wrap="none">
            <a:spAutoFit/>
          </a:bodyPr>
          <a:lstStyle/>
          <a:p>
            <a:pPr algn="ctr"/>
            <a:r>
              <a:rPr lang="pt-PT" sz="3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Smart</a:t>
            </a:r>
            <a:r>
              <a:rPr lang="pt-PT" sz="3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3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Magnetic</a:t>
            </a:r>
            <a:r>
              <a:rPr lang="pt-PT" sz="3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&amp; pH </a:t>
            </a:r>
            <a:r>
              <a:rPr lang="pt-PT" sz="3400" b="1" dirty="0" err="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R</a:t>
            </a:r>
            <a:r>
              <a:rPr lang="pt-PT" sz="3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esponsive</a:t>
            </a:r>
            <a:r>
              <a:rPr lang="pt-PT" sz="3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PA6</a:t>
            </a:r>
          </a:p>
          <a:p>
            <a:pPr algn="ctr"/>
            <a:r>
              <a:rPr lang="pt-PT" sz="3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Microparticles</a:t>
            </a:r>
            <a:r>
              <a:rPr lang="pt-PT" sz="3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3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by</a:t>
            </a:r>
            <a:r>
              <a:rPr lang="pt-PT" sz="3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3400" b="1" dirty="0" err="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F</a:t>
            </a:r>
            <a:r>
              <a:rPr lang="pt-PT" sz="3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unctionalization</a:t>
            </a:r>
            <a:r>
              <a:rPr lang="pt-PT" sz="3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3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with</a:t>
            </a:r>
            <a:r>
              <a:rPr lang="pt-PT" sz="3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PAA </a:t>
            </a:r>
            <a:endParaRPr lang="pt-PT" sz="34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grpSp>
        <p:nvGrpSpPr>
          <p:cNvPr id="28" name="Grupo 27"/>
          <p:cNvGrpSpPr/>
          <p:nvPr/>
        </p:nvGrpSpPr>
        <p:grpSpPr>
          <a:xfrm>
            <a:off x="7252855" y="2730467"/>
            <a:ext cx="4892505" cy="4085714"/>
            <a:chOff x="7252855" y="2730467"/>
            <a:chExt cx="4892505" cy="4085714"/>
          </a:xfrm>
        </p:grpSpPr>
        <p:pic>
          <p:nvPicPr>
            <p:cNvPr id="4" name="Imagem 3"/>
            <p:cNvPicPr>
              <a:picLocks noChangeAspect="1"/>
            </p:cNvPicPr>
            <p:nvPr/>
          </p:nvPicPr>
          <p:blipFill>
            <a:blip r:embed="rId9"/>
            <a:stretch>
              <a:fillRect/>
            </a:stretch>
          </p:blipFill>
          <p:spPr>
            <a:xfrm>
              <a:off x="7252855" y="2730467"/>
              <a:ext cx="4892505" cy="4085714"/>
            </a:xfrm>
            <a:prstGeom prst="rect">
              <a:avLst/>
            </a:prstGeom>
          </p:spPr>
          <p:style>
            <a:lnRef idx="1">
              <a:schemeClr val="accent3"/>
            </a:lnRef>
            <a:fillRef idx="3">
              <a:schemeClr val="accent3"/>
            </a:fillRef>
            <a:effectRef idx="2">
              <a:schemeClr val="accent3"/>
            </a:effectRef>
            <a:fontRef idx="minor">
              <a:schemeClr val="lt1"/>
            </a:fontRef>
          </p:style>
        </p:pic>
        <p:sp>
          <p:nvSpPr>
            <p:cNvPr id="21" name="CaixaDeTexto 20"/>
            <p:cNvSpPr txBox="1"/>
            <p:nvPr/>
          </p:nvSpPr>
          <p:spPr>
            <a:xfrm>
              <a:off x="11201401" y="3948548"/>
              <a:ext cx="575799" cy="307777"/>
            </a:xfrm>
            <a:prstGeom prst="rect">
              <a:avLst/>
            </a:prstGeom>
          </p:spPr>
          <p:style>
            <a:lnRef idx="1">
              <a:schemeClr val="accent5"/>
            </a:lnRef>
            <a:fillRef idx="3">
              <a:schemeClr val="accent5"/>
            </a:fillRef>
            <a:effectRef idx="2">
              <a:schemeClr val="accent5"/>
            </a:effectRef>
            <a:fontRef idx="minor">
              <a:schemeClr val="lt1"/>
            </a:fontRef>
          </p:style>
          <p:txBody>
            <a:bodyPr wrap="none" rtlCol="0">
              <a:spAutoFit/>
            </a:bodyPr>
            <a:lstStyle/>
            <a:p>
              <a:r>
                <a:rPr lang="pt-PT" sz="1400" b="1" dirty="0" smtClean="0"/>
                <a:t>pH 2</a:t>
              </a:r>
              <a:endParaRPr lang="en-US" sz="1400" b="1" dirty="0"/>
            </a:p>
          </p:txBody>
        </p:sp>
        <p:sp>
          <p:nvSpPr>
            <p:cNvPr id="22" name="CaixaDeTexto 21"/>
            <p:cNvSpPr txBox="1"/>
            <p:nvPr/>
          </p:nvSpPr>
          <p:spPr>
            <a:xfrm>
              <a:off x="11218718" y="4911442"/>
              <a:ext cx="575799" cy="307777"/>
            </a:xfrm>
            <a:prstGeom prst="rect">
              <a:avLst/>
            </a:prstGeom>
          </p:spPr>
          <p:style>
            <a:lnRef idx="1">
              <a:schemeClr val="accent5"/>
            </a:lnRef>
            <a:fillRef idx="3">
              <a:schemeClr val="accent5"/>
            </a:fillRef>
            <a:effectRef idx="2">
              <a:schemeClr val="accent5"/>
            </a:effectRef>
            <a:fontRef idx="minor">
              <a:schemeClr val="lt1"/>
            </a:fontRef>
          </p:style>
          <p:txBody>
            <a:bodyPr wrap="none" rtlCol="0">
              <a:spAutoFit/>
            </a:bodyPr>
            <a:lstStyle/>
            <a:p>
              <a:r>
                <a:rPr lang="pt-PT" sz="1400" b="1" dirty="0" smtClean="0"/>
                <a:t>pH 7</a:t>
              </a:r>
              <a:endParaRPr lang="en-US" sz="1400" b="1" dirty="0"/>
            </a:p>
          </p:txBody>
        </p:sp>
        <p:sp>
          <p:nvSpPr>
            <p:cNvPr id="23" name="CaixaDeTexto 22"/>
            <p:cNvSpPr txBox="1"/>
            <p:nvPr/>
          </p:nvSpPr>
          <p:spPr>
            <a:xfrm>
              <a:off x="8216102" y="2836715"/>
              <a:ext cx="3619902" cy="307777"/>
            </a:xfrm>
            <a:prstGeom prst="rect">
              <a:avLst/>
            </a:prstGeom>
          </p:spPr>
          <p:style>
            <a:lnRef idx="1">
              <a:schemeClr val="accent3"/>
            </a:lnRef>
            <a:fillRef idx="3">
              <a:schemeClr val="accent3"/>
            </a:fillRef>
            <a:effectRef idx="2">
              <a:schemeClr val="accent3"/>
            </a:effectRef>
            <a:fontRef idx="minor">
              <a:schemeClr val="lt1"/>
            </a:fontRef>
          </p:style>
          <p:txBody>
            <a:bodyPr wrap="none" rtlCol="0">
              <a:spAutoFit/>
            </a:bodyPr>
            <a:lstStyle/>
            <a:p>
              <a:r>
                <a:rPr lang="pt-PT" sz="1400" b="1" i="1" dirty="0" smtClean="0"/>
                <a:t>PA6 MP-g–AA </a:t>
              </a:r>
              <a:r>
                <a:rPr lang="pt-PT" sz="1400" b="1" i="1" dirty="0" err="1" smtClean="0"/>
                <a:t>immobilized</a:t>
              </a:r>
              <a:r>
                <a:rPr lang="pt-PT" sz="1400" b="1" i="1" dirty="0" smtClean="0"/>
                <a:t> </a:t>
              </a:r>
              <a:r>
                <a:rPr lang="pt-PT" sz="1400" b="1" i="1" dirty="0" err="1" smtClean="0"/>
                <a:t>with</a:t>
              </a:r>
              <a:r>
                <a:rPr lang="pt-PT" sz="1400" b="1" i="1" dirty="0" smtClean="0"/>
                <a:t> </a:t>
              </a:r>
              <a:r>
                <a:rPr lang="pt-PT" sz="1400" b="1" i="1" dirty="0" err="1" smtClean="0"/>
                <a:t>Vit</a:t>
              </a:r>
              <a:r>
                <a:rPr lang="pt-PT" sz="1400" b="1" i="1" dirty="0" smtClean="0"/>
                <a:t>. B12 </a:t>
              </a:r>
              <a:endParaRPr lang="en-US" sz="1400" b="1" i="1" dirty="0"/>
            </a:p>
          </p:txBody>
        </p:sp>
        <p:sp>
          <p:nvSpPr>
            <p:cNvPr id="24" name="CaixaDeTexto 23"/>
            <p:cNvSpPr txBox="1"/>
            <p:nvPr/>
          </p:nvSpPr>
          <p:spPr>
            <a:xfrm>
              <a:off x="9154387" y="3241616"/>
              <a:ext cx="1765227" cy="276999"/>
            </a:xfrm>
            <a:prstGeom prst="rect">
              <a:avLst/>
            </a:prstGeom>
          </p:spPr>
          <p:style>
            <a:lnRef idx="1">
              <a:schemeClr val="accent5"/>
            </a:lnRef>
            <a:fillRef idx="3">
              <a:schemeClr val="accent5"/>
            </a:fillRef>
            <a:effectRef idx="2">
              <a:schemeClr val="accent5"/>
            </a:effectRef>
            <a:fontRef idx="minor">
              <a:schemeClr val="lt1"/>
            </a:fontRef>
          </p:style>
          <p:txBody>
            <a:bodyPr wrap="none" rtlCol="0">
              <a:spAutoFit/>
            </a:bodyPr>
            <a:lstStyle/>
            <a:p>
              <a:r>
                <a:rPr lang="pt-PT" sz="1200" b="1" dirty="0" err="1" smtClean="0"/>
                <a:t>Released</a:t>
              </a:r>
              <a:r>
                <a:rPr lang="pt-PT" sz="1200" b="1" dirty="0" smtClean="0"/>
                <a:t> </a:t>
              </a:r>
              <a:r>
                <a:rPr lang="pt-PT" sz="1200" b="1" dirty="0" err="1" smtClean="0"/>
                <a:t>experiment</a:t>
              </a:r>
              <a:endParaRPr lang="en-US" sz="1200" b="1" dirty="0"/>
            </a:p>
          </p:txBody>
        </p:sp>
      </p:grpSp>
      <p:grpSp>
        <p:nvGrpSpPr>
          <p:cNvPr id="30" name="Grupo 29"/>
          <p:cNvGrpSpPr/>
          <p:nvPr/>
        </p:nvGrpSpPr>
        <p:grpSpPr>
          <a:xfrm>
            <a:off x="7252855" y="1101436"/>
            <a:ext cx="4873340" cy="1558641"/>
            <a:chOff x="7252855" y="1101436"/>
            <a:chExt cx="4873340" cy="1558641"/>
          </a:xfrm>
        </p:grpSpPr>
        <p:pic>
          <p:nvPicPr>
            <p:cNvPr id="3" name="Imagem 2"/>
            <p:cNvPicPr>
              <a:picLocks noChangeAspect="1"/>
            </p:cNvPicPr>
            <p:nvPr/>
          </p:nvPicPr>
          <p:blipFill>
            <a:blip r:embed="rId10"/>
            <a:stretch>
              <a:fillRect/>
            </a:stretch>
          </p:blipFill>
          <p:spPr>
            <a:xfrm>
              <a:off x="7252855" y="1294626"/>
              <a:ext cx="4873340" cy="1365451"/>
            </a:xfrm>
            <a:prstGeom prst="rect">
              <a:avLst/>
            </a:prstGeom>
          </p:spPr>
        </p:pic>
        <p:sp>
          <p:nvSpPr>
            <p:cNvPr id="16" name="Triângulo isósceles 15"/>
            <p:cNvSpPr/>
            <p:nvPr/>
          </p:nvSpPr>
          <p:spPr>
            <a:xfrm rot="10800000">
              <a:off x="10266212" y="1101436"/>
              <a:ext cx="1004455" cy="250243"/>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aixaDeTexto 28"/>
            <p:cNvSpPr txBox="1"/>
            <p:nvPr/>
          </p:nvSpPr>
          <p:spPr>
            <a:xfrm>
              <a:off x="9840190" y="1319638"/>
              <a:ext cx="787395" cy="261610"/>
            </a:xfrm>
            <a:prstGeom prst="rect">
              <a:avLst/>
            </a:prstGeom>
            <a:noFill/>
          </p:spPr>
          <p:txBody>
            <a:bodyPr wrap="none" rtlCol="0">
              <a:spAutoFit/>
            </a:bodyPr>
            <a:lstStyle/>
            <a:p>
              <a:r>
                <a:rPr lang="pt-PT" sz="1100" b="1" dirty="0" err="1" smtClean="0">
                  <a:solidFill>
                    <a:schemeClr val="bg1"/>
                  </a:solidFill>
                </a:rPr>
                <a:t>Fe</a:t>
              </a:r>
              <a:r>
                <a:rPr lang="pt-PT" sz="1100" b="1" dirty="0" smtClean="0">
                  <a:solidFill>
                    <a:schemeClr val="bg1"/>
                  </a:solidFill>
                </a:rPr>
                <a:t>/Fe</a:t>
              </a:r>
              <a:r>
                <a:rPr lang="pt-PT" sz="1100" b="1" baseline="-25000" dirty="0" smtClean="0">
                  <a:solidFill>
                    <a:schemeClr val="bg1"/>
                  </a:solidFill>
                </a:rPr>
                <a:t>3</a:t>
              </a:r>
              <a:r>
                <a:rPr lang="pt-PT" sz="1100" b="1" dirty="0" smtClean="0">
                  <a:solidFill>
                    <a:schemeClr val="bg1"/>
                  </a:solidFill>
                </a:rPr>
                <a:t>O</a:t>
              </a:r>
              <a:r>
                <a:rPr lang="pt-PT" sz="1100" b="1" baseline="-25000" dirty="0" smtClean="0">
                  <a:solidFill>
                    <a:schemeClr val="bg1"/>
                  </a:solidFill>
                </a:rPr>
                <a:t>4</a:t>
              </a:r>
              <a:endParaRPr lang="en-US" sz="1100" b="1" baseline="-25000" dirty="0">
                <a:solidFill>
                  <a:schemeClr val="bg1"/>
                </a:solidFill>
              </a:endParaRPr>
            </a:p>
          </p:txBody>
        </p:sp>
      </p:grpSp>
    </p:spTree>
    <p:extLst>
      <p:ext uri="{BB962C8B-B14F-4D97-AF65-F5344CB8AC3E}">
        <p14:creationId xmlns:p14="http://schemas.microsoft.com/office/powerpoint/2010/main" val="171684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p:cNvPicPr>
            <a:picLocks noChangeAspect="1"/>
          </p:cNvPicPr>
          <p:nvPr/>
        </p:nvPicPr>
        <p:blipFill>
          <a:blip r:embed="rId3"/>
          <a:stretch>
            <a:fillRect/>
          </a:stretch>
        </p:blipFill>
        <p:spPr>
          <a:xfrm>
            <a:off x="255873" y="697766"/>
            <a:ext cx="7371428" cy="2761905"/>
          </a:xfrm>
          <a:prstGeom prst="rect">
            <a:avLst/>
          </a:prstGeom>
        </p:spPr>
      </p:pic>
      <p:sp>
        <p:nvSpPr>
          <p:cNvPr id="11" name="Retângulo 10"/>
          <p:cNvSpPr/>
          <p:nvPr/>
        </p:nvSpPr>
        <p:spPr>
          <a:xfrm>
            <a:off x="2243097" y="38299"/>
            <a:ext cx="6819496" cy="615553"/>
          </a:xfrm>
          <a:prstGeom prst="rect">
            <a:avLst/>
          </a:prstGeom>
        </p:spPr>
        <p:style>
          <a:lnRef idx="1">
            <a:schemeClr val="accent5"/>
          </a:lnRef>
          <a:fillRef idx="3">
            <a:schemeClr val="accent5"/>
          </a:fillRef>
          <a:effectRef idx="2">
            <a:schemeClr val="accent5"/>
          </a:effectRef>
          <a:fontRef idx="minor">
            <a:schemeClr val="lt1"/>
          </a:fontRef>
        </p:style>
        <p:txBody>
          <a:bodyPr wrap="none">
            <a:spAutoFit/>
          </a:bodyPr>
          <a:lstStyle/>
          <a:p>
            <a:pPr algn="ctr"/>
            <a:r>
              <a:rPr lang="pt-PT" sz="3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Molecular </a:t>
            </a:r>
            <a:r>
              <a:rPr lang="pt-PT" sz="3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Imprinting</a:t>
            </a:r>
            <a:r>
              <a:rPr lang="pt-PT" sz="3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3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of</a:t>
            </a:r>
            <a:r>
              <a:rPr lang="pt-PT" sz="3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3400" b="1" dirty="0" err="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P</a:t>
            </a:r>
            <a:r>
              <a:rPr lang="pt-PT" sz="3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roteins</a:t>
            </a:r>
            <a:endParaRPr lang="pt-PT" sz="34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14" name="CaixaDeTexto 13"/>
          <p:cNvSpPr txBox="1"/>
          <p:nvPr/>
        </p:nvSpPr>
        <p:spPr>
          <a:xfrm>
            <a:off x="2346042" y="803142"/>
            <a:ext cx="3073277" cy="369332"/>
          </a:xfrm>
          <a:prstGeom prst="rect">
            <a:avLst/>
          </a:prstGeom>
        </p:spPr>
        <p:style>
          <a:lnRef idx="1">
            <a:schemeClr val="accent3"/>
          </a:lnRef>
          <a:fillRef idx="3">
            <a:schemeClr val="accent3"/>
          </a:fillRef>
          <a:effectRef idx="2">
            <a:schemeClr val="accent3"/>
          </a:effectRef>
          <a:fontRef idx="minor">
            <a:schemeClr val="lt1"/>
          </a:fontRef>
        </p:style>
        <p:txBody>
          <a:bodyPr wrap="none" rtlCol="0">
            <a:spAutoFit/>
          </a:bodyPr>
          <a:lstStyle/>
          <a:p>
            <a:r>
              <a:rPr lang="pt-PT" b="1" dirty="0" smtClean="0"/>
              <a:t>Non-</a:t>
            </a:r>
            <a:r>
              <a:rPr lang="pt-PT" b="1" dirty="0" err="1" smtClean="0"/>
              <a:t>covalent</a:t>
            </a:r>
            <a:r>
              <a:rPr lang="pt-PT" b="1" dirty="0" smtClean="0"/>
              <a:t> MIT </a:t>
            </a:r>
            <a:r>
              <a:rPr lang="pt-PT" b="1" dirty="0" err="1" smtClean="0"/>
              <a:t>process</a:t>
            </a:r>
            <a:endParaRPr lang="en-US" b="1" dirty="0"/>
          </a:p>
        </p:txBody>
      </p:sp>
      <p:sp>
        <p:nvSpPr>
          <p:cNvPr id="15" name="CaixaDeTexto 14"/>
          <p:cNvSpPr txBox="1"/>
          <p:nvPr/>
        </p:nvSpPr>
        <p:spPr>
          <a:xfrm>
            <a:off x="7666185" y="1214579"/>
            <a:ext cx="1089888" cy="1754326"/>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pt-PT" b="1" dirty="0" smtClean="0"/>
              <a:t>MIP</a:t>
            </a:r>
          </a:p>
          <a:p>
            <a:pPr algn="ctr"/>
            <a:r>
              <a:rPr lang="pt-PT" b="1" dirty="0" smtClean="0"/>
              <a:t> </a:t>
            </a:r>
            <a:r>
              <a:rPr lang="pt-PT" b="1" dirty="0" err="1" smtClean="0"/>
              <a:t>is</a:t>
            </a:r>
            <a:r>
              <a:rPr lang="pt-PT" b="1" dirty="0" smtClean="0"/>
              <a:t> </a:t>
            </a:r>
            <a:r>
              <a:rPr lang="pt-PT" b="1" dirty="0" err="1" smtClean="0"/>
              <a:t>like</a:t>
            </a:r>
            <a:r>
              <a:rPr lang="pt-PT" b="1" dirty="0" smtClean="0"/>
              <a:t> </a:t>
            </a:r>
          </a:p>
          <a:p>
            <a:pPr algn="ctr"/>
            <a:r>
              <a:rPr lang="pt-PT" b="1" dirty="0" err="1" smtClean="0"/>
              <a:t>an</a:t>
            </a:r>
            <a:r>
              <a:rPr lang="pt-PT" b="1" dirty="0" smtClean="0"/>
              <a:t>  artificial</a:t>
            </a:r>
          </a:p>
          <a:p>
            <a:pPr algn="ctr"/>
            <a:r>
              <a:rPr lang="pt-PT" b="1" dirty="0" smtClean="0"/>
              <a:t>Anti-</a:t>
            </a:r>
          </a:p>
          <a:p>
            <a:pPr algn="ctr">
              <a:spcAft>
                <a:spcPts val="1800"/>
              </a:spcAft>
            </a:pPr>
            <a:r>
              <a:rPr lang="pt-PT" b="1" dirty="0" smtClean="0"/>
              <a:t>body</a:t>
            </a:r>
          </a:p>
        </p:txBody>
      </p:sp>
      <p:grpSp>
        <p:nvGrpSpPr>
          <p:cNvPr id="51" name="Grupo 50"/>
          <p:cNvGrpSpPr/>
          <p:nvPr/>
        </p:nvGrpSpPr>
        <p:grpSpPr>
          <a:xfrm>
            <a:off x="284079" y="3474698"/>
            <a:ext cx="3581962" cy="1620000"/>
            <a:chOff x="284079" y="3474698"/>
            <a:chExt cx="3581962" cy="1620000"/>
          </a:xfrm>
        </p:grpSpPr>
        <p:pic>
          <p:nvPicPr>
            <p:cNvPr id="5" name="Imagem 4"/>
            <p:cNvPicPr>
              <a:picLocks noChangeAspect="1"/>
            </p:cNvPicPr>
            <p:nvPr/>
          </p:nvPicPr>
          <p:blipFill>
            <a:blip r:embed="rId4"/>
            <a:stretch>
              <a:fillRect/>
            </a:stretch>
          </p:blipFill>
          <p:spPr>
            <a:xfrm>
              <a:off x="284079" y="3474698"/>
              <a:ext cx="1763787" cy="1620000"/>
            </a:xfrm>
            <a:prstGeom prst="rect">
              <a:avLst/>
            </a:prstGeom>
          </p:spPr>
        </p:pic>
        <p:sp>
          <p:nvSpPr>
            <p:cNvPr id="18" name="Seta para a direita 17"/>
            <p:cNvSpPr/>
            <p:nvPr/>
          </p:nvSpPr>
          <p:spPr>
            <a:xfrm rot="10800000">
              <a:off x="2119754" y="3865422"/>
              <a:ext cx="374072" cy="62345"/>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aixaDeTexto 19"/>
            <p:cNvSpPr txBox="1"/>
            <p:nvPr/>
          </p:nvSpPr>
          <p:spPr>
            <a:xfrm>
              <a:off x="2626599" y="3595252"/>
              <a:ext cx="1239442" cy="646331"/>
            </a:xfrm>
            <a:prstGeom prst="rect">
              <a:avLst/>
            </a:prstGeom>
          </p:spPr>
          <p:style>
            <a:lnRef idx="0">
              <a:schemeClr val="accent6"/>
            </a:lnRef>
            <a:fillRef idx="3">
              <a:schemeClr val="accent6"/>
            </a:fillRef>
            <a:effectRef idx="3">
              <a:schemeClr val="accent6"/>
            </a:effectRef>
            <a:fontRef idx="minor">
              <a:schemeClr val="lt1"/>
            </a:fontRef>
          </p:style>
          <p:txBody>
            <a:bodyPr wrap="none" rtlCol="0">
              <a:spAutoFit/>
            </a:bodyPr>
            <a:lstStyle/>
            <a:p>
              <a:pPr algn="ctr"/>
              <a:r>
                <a:rPr lang="pt-PT" b="1" dirty="0" err="1" smtClean="0"/>
                <a:t>Template</a:t>
              </a:r>
              <a:endParaRPr lang="pt-PT" b="1" dirty="0" smtClean="0"/>
            </a:p>
            <a:p>
              <a:pPr algn="ctr"/>
              <a:r>
                <a:rPr lang="pt-PT" b="1" dirty="0" smtClean="0"/>
                <a:t>BSA</a:t>
              </a:r>
              <a:endParaRPr lang="en-US" b="1" dirty="0"/>
            </a:p>
          </p:txBody>
        </p:sp>
      </p:grpSp>
      <p:grpSp>
        <p:nvGrpSpPr>
          <p:cNvPr id="58" name="Grupo 57"/>
          <p:cNvGrpSpPr/>
          <p:nvPr/>
        </p:nvGrpSpPr>
        <p:grpSpPr>
          <a:xfrm>
            <a:off x="278875" y="5141398"/>
            <a:ext cx="3528512" cy="1712721"/>
            <a:chOff x="278875" y="5141398"/>
            <a:chExt cx="3528512" cy="1712721"/>
          </a:xfrm>
        </p:grpSpPr>
        <p:grpSp>
          <p:nvGrpSpPr>
            <p:cNvPr id="52" name="Grupo 51"/>
            <p:cNvGrpSpPr/>
            <p:nvPr/>
          </p:nvGrpSpPr>
          <p:grpSpPr>
            <a:xfrm>
              <a:off x="278875" y="5141398"/>
              <a:ext cx="3528512" cy="1712721"/>
              <a:chOff x="278875" y="5141398"/>
              <a:chExt cx="3528512" cy="1712721"/>
            </a:xfrm>
          </p:grpSpPr>
          <p:pic>
            <p:nvPicPr>
              <p:cNvPr id="6" name="Imagem 5"/>
              <p:cNvPicPr preferRelativeResize="0">
                <a:picLocks noChangeAspect="1"/>
              </p:cNvPicPr>
              <p:nvPr/>
            </p:nvPicPr>
            <p:blipFill>
              <a:blip r:embed="rId5"/>
              <a:stretch>
                <a:fillRect/>
              </a:stretch>
            </p:blipFill>
            <p:spPr>
              <a:xfrm>
                <a:off x="278875" y="5141398"/>
                <a:ext cx="1764000" cy="1712721"/>
              </a:xfrm>
              <a:prstGeom prst="rect">
                <a:avLst/>
              </a:prstGeom>
            </p:spPr>
          </p:pic>
          <p:sp>
            <p:nvSpPr>
              <p:cNvPr id="21" name="CaixaDeTexto 20"/>
              <p:cNvSpPr txBox="1"/>
              <p:nvPr/>
            </p:nvSpPr>
            <p:spPr>
              <a:xfrm>
                <a:off x="2595197" y="6127172"/>
                <a:ext cx="1212190" cy="584775"/>
              </a:xfrm>
              <a:prstGeom prst="rect">
                <a:avLst/>
              </a:prstGeom>
            </p:spPr>
            <p:style>
              <a:lnRef idx="1">
                <a:schemeClr val="dk1"/>
              </a:lnRef>
              <a:fillRef idx="2">
                <a:schemeClr val="dk1"/>
              </a:fillRef>
              <a:effectRef idx="1">
                <a:schemeClr val="dk1"/>
              </a:effectRef>
              <a:fontRef idx="minor">
                <a:schemeClr val="dk1"/>
              </a:fontRef>
            </p:style>
            <p:txBody>
              <a:bodyPr wrap="none" rtlCol="0">
                <a:spAutoFit/>
              </a:bodyPr>
              <a:lstStyle/>
              <a:p>
                <a:pPr algn="ctr"/>
                <a:r>
                  <a:rPr lang="pt-PT" sz="1600" b="1" dirty="0" err="1" smtClean="0">
                    <a:solidFill>
                      <a:schemeClr val="tx1"/>
                    </a:solidFill>
                  </a:rPr>
                  <a:t>Functional</a:t>
                </a:r>
                <a:endParaRPr lang="pt-PT" sz="1600" b="1" dirty="0" smtClean="0">
                  <a:solidFill>
                    <a:schemeClr val="tx1"/>
                  </a:solidFill>
                </a:endParaRPr>
              </a:p>
              <a:p>
                <a:pPr algn="ctr"/>
                <a:r>
                  <a:rPr lang="pt-PT" sz="1600" b="1" dirty="0" err="1" smtClean="0">
                    <a:solidFill>
                      <a:schemeClr val="tx1"/>
                    </a:solidFill>
                  </a:rPr>
                  <a:t>monomer</a:t>
                </a:r>
                <a:endParaRPr lang="en-US" sz="1600" b="1" dirty="0">
                  <a:solidFill>
                    <a:schemeClr val="tx1"/>
                  </a:solidFill>
                </a:endParaRPr>
              </a:p>
            </p:txBody>
          </p:sp>
          <p:sp>
            <p:nvSpPr>
              <p:cNvPr id="22" name="Seta para a direita 21"/>
              <p:cNvSpPr/>
              <p:nvPr/>
            </p:nvSpPr>
            <p:spPr>
              <a:xfrm rot="10800000">
                <a:off x="2105898" y="6470076"/>
                <a:ext cx="374072" cy="62345"/>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CaixaDeTexto 22"/>
            <p:cNvSpPr txBox="1"/>
            <p:nvPr/>
          </p:nvSpPr>
          <p:spPr>
            <a:xfrm>
              <a:off x="1416971" y="5226624"/>
              <a:ext cx="529312" cy="276999"/>
            </a:xfrm>
            <a:prstGeom prst="rect">
              <a:avLst/>
            </a:prstGeom>
          </p:spPr>
          <p:style>
            <a:lnRef idx="1">
              <a:schemeClr val="dk1"/>
            </a:lnRef>
            <a:fillRef idx="2">
              <a:schemeClr val="dk1"/>
            </a:fillRef>
            <a:effectRef idx="1">
              <a:schemeClr val="dk1"/>
            </a:effectRef>
            <a:fontRef idx="minor">
              <a:schemeClr val="dk1"/>
            </a:fontRef>
          </p:style>
          <p:txBody>
            <a:bodyPr wrap="none" rtlCol="0">
              <a:spAutoFit/>
            </a:bodyPr>
            <a:lstStyle/>
            <a:p>
              <a:r>
                <a:rPr lang="pt-PT" sz="1200" b="1" dirty="0" smtClean="0"/>
                <a:t>2-PD</a:t>
              </a:r>
              <a:endParaRPr lang="en-US" sz="1200" b="1" dirty="0"/>
            </a:p>
          </p:txBody>
        </p:sp>
      </p:grpSp>
      <p:grpSp>
        <p:nvGrpSpPr>
          <p:cNvPr id="53" name="Grupo 52"/>
          <p:cNvGrpSpPr/>
          <p:nvPr/>
        </p:nvGrpSpPr>
        <p:grpSpPr>
          <a:xfrm>
            <a:off x="3866041" y="3595252"/>
            <a:ext cx="3006967" cy="3116695"/>
            <a:chOff x="3866041" y="3595252"/>
            <a:chExt cx="3006967" cy="3116695"/>
          </a:xfrm>
        </p:grpSpPr>
        <p:sp>
          <p:nvSpPr>
            <p:cNvPr id="29" name="CaixaDeTexto 28"/>
            <p:cNvSpPr txBox="1"/>
            <p:nvPr/>
          </p:nvSpPr>
          <p:spPr>
            <a:xfrm>
              <a:off x="4351164" y="3610885"/>
              <a:ext cx="2521844" cy="1631216"/>
            </a:xfrm>
            <a:prstGeom prst="rect">
              <a:avLst/>
            </a:prstGeom>
          </p:spPr>
          <p:style>
            <a:lnRef idx="0">
              <a:schemeClr val="accent5"/>
            </a:lnRef>
            <a:fillRef idx="3">
              <a:schemeClr val="accent5"/>
            </a:fillRef>
            <a:effectRef idx="3">
              <a:schemeClr val="accent5"/>
            </a:effectRef>
            <a:fontRef idx="minor">
              <a:schemeClr val="lt1"/>
            </a:fontRef>
          </p:style>
          <p:txBody>
            <a:bodyPr wrap="none" rtlCol="0">
              <a:spAutoFit/>
            </a:bodyPr>
            <a:lstStyle/>
            <a:p>
              <a:r>
                <a:rPr lang="pt-PT" b="1" u="sng" dirty="0" err="1" smtClean="0"/>
                <a:t>The</a:t>
              </a:r>
              <a:r>
                <a:rPr lang="pt-PT" b="1" u="sng" dirty="0" smtClean="0"/>
                <a:t> AAROP </a:t>
              </a:r>
              <a:r>
                <a:rPr lang="pt-PT" b="1" u="sng" dirty="0" err="1" smtClean="0"/>
                <a:t>process</a:t>
              </a:r>
              <a:endParaRPr lang="pt-PT" b="1" u="sng" dirty="0" smtClean="0"/>
            </a:p>
            <a:p>
              <a:endParaRPr lang="pt-PT" b="1" u="sng" dirty="0" smtClean="0"/>
            </a:p>
            <a:p>
              <a:r>
                <a:rPr lang="pt-PT" sz="1600" b="1" dirty="0" smtClean="0"/>
                <a:t>in </a:t>
              </a:r>
              <a:r>
                <a:rPr lang="pt-PT" sz="1600" b="1" dirty="0" err="1" smtClean="0"/>
                <a:t>the</a:t>
              </a:r>
              <a:r>
                <a:rPr lang="pt-PT" sz="1600" b="1" dirty="0" smtClean="0"/>
                <a:t> </a:t>
              </a:r>
              <a:r>
                <a:rPr lang="pt-PT" sz="1600" b="1" dirty="0" err="1" smtClean="0"/>
                <a:t>presence</a:t>
              </a:r>
              <a:r>
                <a:rPr lang="pt-PT" sz="1600" b="1" dirty="0" smtClean="0"/>
                <a:t> </a:t>
              </a:r>
              <a:r>
                <a:rPr lang="pt-PT" sz="1600" b="1" dirty="0" err="1" smtClean="0"/>
                <a:t>of</a:t>
              </a:r>
              <a:r>
                <a:rPr lang="pt-PT" sz="1600" b="1" dirty="0" smtClean="0"/>
                <a:t>:</a:t>
              </a:r>
            </a:p>
            <a:p>
              <a:pPr marL="285750" indent="-285750">
                <a:buFont typeface="Arial" panose="020B0604020202020204" pitchFamily="34" charset="0"/>
                <a:buChar char="•"/>
              </a:pPr>
              <a:r>
                <a:rPr lang="pt-PT" sz="1600" b="1" dirty="0" err="1" smtClean="0"/>
                <a:t>Fe</a:t>
              </a:r>
              <a:r>
                <a:rPr lang="pt-PT" sz="1600" b="1" dirty="0" smtClean="0"/>
                <a:t>/Fe3O4 </a:t>
              </a:r>
              <a:r>
                <a:rPr lang="pt-PT" sz="1600" b="1" dirty="0" err="1" smtClean="0"/>
                <a:t>NPs</a:t>
              </a:r>
              <a:r>
                <a:rPr lang="pt-PT" sz="1600" b="1" dirty="0" smtClean="0"/>
                <a:t>;</a:t>
              </a:r>
            </a:p>
            <a:p>
              <a:pPr marL="285750" indent="-285750">
                <a:buFont typeface="Arial" panose="020B0604020202020204" pitchFamily="34" charset="0"/>
                <a:buChar char="•"/>
              </a:pPr>
              <a:r>
                <a:rPr lang="pt-PT" sz="1600" b="1" dirty="0" smtClean="0"/>
                <a:t>DL/C20 - cat. </a:t>
              </a:r>
              <a:r>
                <a:rPr lang="pt-PT" sz="1600" b="1" dirty="0" err="1" smtClean="0"/>
                <a:t>system</a:t>
              </a:r>
              <a:endParaRPr lang="pt-PT" sz="1600" b="1" dirty="0" smtClean="0"/>
            </a:p>
            <a:p>
              <a:r>
                <a:rPr lang="pt-PT" sz="1600" b="1" dirty="0" err="1" smtClean="0"/>
                <a:t>At</a:t>
              </a:r>
              <a:r>
                <a:rPr lang="pt-PT" sz="1600" b="1" dirty="0" smtClean="0"/>
                <a:t>: 40ºC; 50 </a:t>
              </a:r>
              <a:r>
                <a:rPr lang="pt-PT" sz="1600" b="1" dirty="0" err="1" smtClean="0"/>
                <a:t>mbarr</a:t>
              </a:r>
              <a:endParaRPr lang="en-US" sz="1600" b="1" dirty="0"/>
            </a:p>
          </p:txBody>
        </p:sp>
        <p:sp>
          <p:nvSpPr>
            <p:cNvPr id="31" name="Chaveta à direita 30"/>
            <p:cNvSpPr/>
            <p:nvPr/>
          </p:nvSpPr>
          <p:spPr>
            <a:xfrm>
              <a:off x="3866041" y="3595252"/>
              <a:ext cx="219822" cy="3116695"/>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3" name="Conexão em ângulos retos 32"/>
            <p:cNvCxnSpPr/>
            <p:nvPr/>
          </p:nvCxnSpPr>
          <p:spPr>
            <a:xfrm flipV="1">
              <a:off x="4037969" y="4945357"/>
              <a:ext cx="321709" cy="209038"/>
            </a:xfrm>
            <a:prstGeom prst="bentConnector3">
              <a:avLst>
                <a:gd name="adj1" fmla="val 42804"/>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54" name="Grupo 53"/>
          <p:cNvGrpSpPr/>
          <p:nvPr/>
        </p:nvGrpSpPr>
        <p:grpSpPr>
          <a:xfrm>
            <a:off x="6925181" y="3482854"/>
            <a:ext cx="1599647" cy="2157737"/>
            <a:chOff x="6925181" y="3482854"/>
            <a:chExt cx="1599647" cy="2157737"/>
          </a:xfrm>
        </p:grpSpPr>
        <p:pic>
          <p:nvPicPr>
            <p:cNvPr id="26" name="Imagem 25"/>
            <p:cNvPicPr>
              <a:picLocks noChangeAspect="1"/>
            </p:cNvPicPr>
            <p:nvPr/>
          </p:nvPicPr>
          <p:blipFill>
            <a:blip r:embed="rId6"/>
            <a:stretch>
              <a:fillRect/>
            </a:stretch>
          </p:blipFill>
          <p:spPr>
            <a:xfrm>
              <a:off x="7363827" y="3482854"/>
              <a:ext cx="1152000" cy="1090782"/>
            </a:xfrm>
            <a:prstGeom prst="rect">
              <a:avLst/>
            </a:prstGeom>
          </p:spPr>
        </p:pic>
        <p:pic>
          <p:nvPicPr>
            <p:cNvPr id="27" name="Imagem 26"/>
            <p:cNvPicPr preferRelativeResize="0">
              <a:picLocks noChangeAspect="1"/>
            </p:cNvPicPr>
            <p:nvPr/>
          </p:nvPicPr>
          <p:blipFill>
            <a:blip r:embed="rId7"/>
            <a:stretch>
              <a:fillRect/>
            </a:stretch>
          </p:blipFill>
          <p:spPr>
            <a:xfrm>
              <a:off x="7372828" y="4587806"/>
              <a:ext cx="1152000" cy="1052785"/>
            </a:xfrm>
            <a:prstGeom prst="rect">
              <a:avLst/>
            </a:prstGeom>
          </p:spPr>
        </p:pic>
        <p:sp>
          <p:nvSpPr>
            <p:cNvPr id="43" name="Seta para a direita 42"/>
            <p:cNvSpPr/>
            <p:nvPr/>
          </p:nvSpPr>
          <p:spPr>
            <a:xfrm>
              <a:off x="6925181" y="4550263"/>
              <a:ext cx="374072" cy="62345"/>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7" name="Grupo 56"/>
          <p:cNvGrpSpPr/>
          <p:nvPr/>
        </p:nvGrpSpPr>
        <p:grpSpPr>
          <a:xfrm>
            <a:off x="6927106" y="5688590"/>
            <a:ext cx="1595082" cy="1080000"/>
            <a:chOff x="6927106" y="5688590"/>
            <a:chExt cx="1595082" cy="1080000"/>
          </a:xfrm>
        </p:grpSpPr>
        <p:pic>
          <p:nvPicPr>
            <p:cNvPr id="28" name="Imagem 27"/>
            <p:cNvPicPr>
              <a:picLocks noChangeAspect="1"/>
            </p:cNvPicPr>
            <p:nvPr/>
          </p:nvPicPr>
          <p:blipFill>
            <a:blip r:embed="rId8"/>
            <a:stretch>
              <a:fillRect/>
            </a:stretch>
          </p:blipFill>
          <p:spPr>
            <a:xfrm>
              <a:off x="7370919" y="5688590"/>
              <a:ext cx="1151269" cy="1080000"/>
            </a:xfrm>
            <a:prstGeom prst="rect">
              <a:avLst/>
            </a:prstGeom>
          </p:spPr>
        </p:pic>
        <p:sp>
          <p:nvSpPr>
            <p:cNvPr id="44" name="Seta para a direita 43"/>
            <p:cNvSpPr/>
            <p:nvPr/>
          </p:nvSpPr>
          <p:spPr>
            <a:xfrm>
              <a:off x="6927106" y="6184221"/>
              <a:ext cx="374072" cy="62345"/>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7" name="Grupo 46"/>
          <p:cNvGrpSpPr/>
          <p:nvPr/>
        </p:nvGrpSpPr>
        <p:grpSpPr>
          <a:xfrm>
            <a:off x="8808033" y="825091"/>
            <a:ext cx="3260329" cy="2147855"/>
            <a:chOff x="8808033" y="825091"/>
            <a:chExt cx="3260329" cy="2147855"/>
          </a:xfrm>
        </p:grpSpPr>
        <p:grpSp>
          <p:nvGrpSpPr>
            <p:cNvPr id="17" name="Grupo 16"/>
            <p:cNvGrpSpPr/>
            <p:nvPr/>
          </p:nvGrpSpPr>
          <p:grpSpPr>
            <a:xfrm>
              <a:off x="9227129" y="1172473"/>
              <a:ext cx="2822988" cy="1800473"/>
              <a:chOff x="8881924" y="1372756"/>
              <a:chExt cx="2970764" cy="2026222"/>
            </a:xfrm>
          </p:grpSpPr>
          <p:pic>
            <p:nvPicPr>
              <p:cNvPr id="12" name="Imagem 11"/>
              <p:cNvPicPr>
                <a:picLocks noChangeAspect="1"/>
              </p:cNvPicPr>
              <p:nvPr/>
            </p:nvPicPr>
            <p:blipFill>
              <a:blip r:embed="rId9"/>
              <a:stretch>
                <a:fillRect/>
              </a:stretch>
            </p:blipFill>
            <p:spPr>
              <a:xfrm>
                <a:off x="8986976" y="1375667"/>
                <a:ext cx="2865712" cy="2023311"/>
              </a:xfrm>
              <a:prstGeom prst="rect">
                <a:avLst/>
              </a:prstGeom>
            </p:spPr>
          </p:pic>
          <p:sp>
            <p:nvSpPr>
              <p:cNvPr id="16" name="Retângulo 15"/>
              <p:cNvSpPr/>
              <p:nvPr/>
            </p:nvSpPr>
            <p:spPr>
              <a:xfrm>
                <a:off x="8881924" y="1372756"/>
                <a:ext cx="126000" cy="2023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Seta para a direita 24"/>
            <p:cNvSpPr/>
            <p:nvPr/>
          </p:nvSpPr>
          <p:spPr>
            <a:xfrm>
              <a:off x="8808033" y="1981204"/>
              <a:ext cx="374072" cy="62345"/>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CaixaDeTexto 44"/>
            <p:cNvSpPr txBox="1"/>
            <p:nvPr/>
          </p:nvSpPr>
          <p:spPr>
            <a:xfrm>
              <a:off x="9201872" y="825091"/>
              <a:ext cx="2866490" cy="338554"/>
            </a:xfrm>
            <a:prstGeom prst="rect">
              <a:avLst/>
            </a:prstGeom>
          </p:spPr>
          <p:style>
            <a:lnRef idx="0">
              <a:schemeClr val="accent5"/>
            </a:lnRef>
            <a:fillRef idx="3">
              <a:schemeClr val="accent5"/>
            </a:fillRef>
            <a:effectRef idx="3">
              <a:schemeClr val="accent5"/>
            </a:effectRef>
            <a:fontRef idx="minor">
              <a:schemeClr val="lt1"/>
            </a:fontRef>
          </p:style>
          <p:txBody>
            <a:bodyPr wrap="none" rtlCol="0">
              <a:spAutoFit/>
            </a:bodyPr>
            <a:lstStyle/>
            <a:p>
              <a:r>
                <a:rPr lang="pt-PT" sz="1600" b="1" dirty="0" err="1" smtClean="0"/>
                <a:t>Antibody-antigen</a:t>
              </a:r>
              <a:r>
                <a:rPr lang="pt-PT" sz="1600" b="1" dirty="0" smtClean="0"/>
                <a:t> </a:t>
              </a:r>
              <a:r>
                <a:rPr lang="pt-PT" sz="1600" b="1" dirty="0" err="1" smtClean="0"/>
                <a:t>complex</a:t>
              </a:r>
              <a:endParaRPr lang="en-US" sz="1600" b="1" dirty="0"/>
            </a:p>
          </p:txBody>
        </p:sp>
      </p:grpSp>
      <p:sp>
        <p:nvSpPr>
          <p:cNvPr id="46" name="CaixaDeTexto 45"/>
          <p:cNvSpPr txBox="1"/>
          <p:nvPr/>
        </p:nvSpPr>
        <p:spPr>
          <a:xfrm>
            <a:off x="11702005" y="11638"/>
            <a:ext cx="478167" cy="400110"/>
          </a:xfrm>
          <a:prstGeom prst="rect">
            <a:avLst/>
          </a:prstGeom>
          <a:solidFill>
            <a:schemeClr val="tx1"/>
          </a:solidFill>
        </p:spPr>
        <p:txBody>
          <a:bodyPr wrap="square" rtlCol="0">
            <a:spAutoFit/>
          </a:bodyPr>
          <a:lstStyle/>
          <a:p>
            <a:r>
              <a:rPr lang="pt-PT" sz="2000" b="1" dirty="0" smtClean="0">
                <a:solidFill>
                  <a:schemeClr val="accent4">
                    <a:lumMod val="50000"/>
                  </a:schemeClr>
                </a:solidFill>
              </a:rPr>
              <a:t>11</a:t>
            </a:r>
            <a:endParaRPr lang="en-US" sz="2000" b="1" dirty="0">
              <a:solidFill>
                <a:schemeClr val="accent4">
                  <a:lumMod val="50000"/>
                </a:schemeClr>
              </a:solidFill>
            </a:endParaRPr>
          </a:p>
        </p:txBody>
      </p:sp>
      <p:grpSp>
        <p:nvGrpSpPr>
          <p:cNvPr id="49" name="Grupo 48"/>
          <p:cNvGrpSpPr/>
          <p:nvPr/>
        </p:nvGrpSpPr>
        <p:grpSpPr>
          <a:xfrm>
            <a:off x="8551718" y="2976631"/>
            <a:ext cx="3557064" cy="3791959"/>
            <a:chOff x="8551718" y="2976631"/>
            <a:chExt cx="3557064" cy="3791959"/>
          </a:xfrm>
        </p:grpSpPr>
        <p:pic>
          <p:nvPicPr>
            <p:cNvPr id="9" name="Imagem 8"/>
            <p:cNvPicPr>
              <a:picLocks noChangeAspect="1"/>
            </p:cNvPicPr>
            <p:nvPr/>
          </p:nvPicPr>
          <p:blipFill>
            <a:blip r:embed="rId10"/>
            <a:stretch>
              <a:fillRect/>
            </a:stretch>
          </p:blipFill>
          <p:spPr>
            <a:xfrm>
              <a:off x="8551718" y="3793421"/>
              <a:ext cx="3557064" cy="2975169"/>
            </a:xfrm>
            <a:prstGeom prst="rect">
              <a:avLst/>
            </a:prstGeom>
          </p:spPr>
        </p:pic>
        <p:sp>
          <p:nvSpPr>
            <p:cNvPr id="19" name="CaixaDeTexto 18"/>
            <p:cNvSpPr txBox="1"/>
            <p:nvPr/>
          </p:nvSpPr>
          <p:spPr>
            <a:xfrm>
              <a:off x="9466117" y="3418107"/>
              <a:ext cx="2026517" cy="369332"/>
            </a:xfrm>
            <a:prstGeom prst="rect">
              <a:avLst/>
            </a:prstGeom>
          </p:spPr>
          <p:style>
            <a:lnRef idx="0">
              <a:schemeClr val="accent3"/>
            </a:lnRef>
            <a:fillRef idx="3">
              <a:schemeClr val="accent3"/>
            </a:fillRef>
            <a:effectRef idx="3">
              <a:schemeClr val="accent3"/>
            </a:effectRef>
            <a:fontRef idx="minor">
              <a:schemeClr val="lt1"/>
            </a:fontRef>
          </p:style>
          <p:txBody>
            <a:bodyPr wrap="none" rtlCol="0">
              <a:spAutoFit/>
            </a:bodyPr>
            <a:lstStyle/>
            <a:p>
              <a:r>
                <a:rPr lang="pt-PT" b="1" i="1" dirty="0" smtClean="0"/>
                <a:t>MIP </a:t>
              </a:r>
              <a:r>
                <a:rPr lang="pt-PT" b="1" i="1" dirty="0" err="1" smtClean="0"/>
                <a:t>applications</a:t>
              </a:r>
              <a:endParaRPr lang="en-US" b="1" i="1" dirty="0"/>
            </a:p>
          </p:txBody>
        </p:sp>
        <p:cxnSp>
          <p:nvCxnSpPr>
            <p:cNvPr id="48" name="Conexão reta unidirecional 47"/>
            <p:cNvCxnSpPr/>
            <p:nvPr/>
          </p:nvCxnSpPr>
          <p:spPr>
            <a:xfrm>
              <a:off x="10544495" y="2976631"/>
              <a:ext cx="0" cy="46800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56" name="Grupo 55"/>
          <p:cNvGrpSpPr/>
          <p:nvPr/>
        </p:nvGrpSpPr>
        <p:grpSpPr>
          <a:xfrm>
            <a:off x="4340774" y="5289634"/>
            <a:ext cx="2521011" cy="1475826"/>
            <a:chOff x="4340774" y="5289634"/>
            <a:chExt cx="2521011" cy="1475826"/>
          </a:xfrm>
        </p:grpSpPr>
        <p:sp>
          <p:nvSpPr>
            <p:cNvPr id="30" name="CaixaDeTexto 29"/>
            <p:cNvSpPr txBox="1"/>
            <p:nvPr/>
          </p:nvSpPr>
          <p:spPr>
            <a:xfrm>
              <a:off x="4340774" y="5749797"/>
              <a:ext cx="2520000" cy="1015663"/>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spcAft>
                  <a:spcPts val="1200"/>
                </a:spcAft>
              </a:pPr>
              <a:r>
                <a:rPr lang="pt-PT" b="1" u="sng" dirty="0" err="1" smtClean="0"/>
                <a:t>Removal</a:t>
              </a:r>
              <a:r>
                <a:rPr lang="pt-PT" b="1" u="sng" dirty="0" smtClean="0"/>
                <a:t> </a:t>
              </a:r>
            </a:p>
            <a:p>
              <a:pPr algn="ctr"/>
              <a:r>
                <a:rPr lang="pt-PT" sz="1600" b="1" dirty="0" err="1" smtClean="0"/>
                <a:t>the</a:t>
              </a:r>
              <a:r>
                <a:rPr lang="pt-PT" sz="1600" b="1" dirty="0" smtClean="0"/>
                <a:t> </a:t>
              </a:r>
              <a:r>
                <a:rPr lang="pt-PT" sz="1600" b="1" dirty="0" err="1" smtClean="0"/>
                <a:t>template</a:t>
              </a:r>
              <a:r>
                <a:rPr lang="pt-PT" sz="1600" b="1" dirty="0" smtClean="0"/>
                <a:t> </a:t>
              </a:r>
            </a:p>
            <a:p>
              <a:pPr algn="ctr"/>
              <a:r>
                <a:rPr lang="pt-PT" sz="1600" b="1" dirty="0" smtClean="0"/>
                <a:t>BSA</a:t>
              </a:r>
              <a:endParaRPr lang="en-US" sz="1600" b="1" dirty="0"/>
            </a:p>
          </p:txBody>
        </p:sp>
        <p:cxnSp>
          <p:nvCxnSpPr>
            <p:cNvPr id="42" name="Conexão reta unidirecional 41"/>
            <p:cNvCxnSpPr/>
            <p:nvPr/>
          </p:nvCxnSpPr>
          <p:spPr>
            <a:xfrm>
              <a:off x="5102456" y="5289634"/>
              <a:ext cx="0" cy="46800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5" name="CaixaDeTexto 54"/>
            <p:cNvSpPr txBox="1"/>
            <p:nvPr/>
          </p:nvSpPr>
          <p:spPr>
            <a:xfrm>
              <a:off x="5266476" y="5526773"/>
              <a:ext cx="1595309" cy="292388"/>
            </a:xfrm>
            <a:prstGeom prst="rect">
              <a:avLst/>
            </a:prstGeom>
          </p:spPr>
          <p:style>
            <a:lnRef idx="0">
              <a:schemeClr val="accent3"/>
            </a:lnRef>
            <a:fillRef idx="3">
              <a:schemeClr val="accent3"/>
            </a:fillRef>
            <a:effectRef idx="3">
              <a:schemeClr val="accent3"/>
            </a:effectRef>
            <a:fontRef idx="minor">
              <a:schemeClr val="lt1"/>
            </a:fontRef>
          </p:style>
          <p:txBody>
            <a:bodyPr wrap="none" rtlCol="0">
              <a:spAutoFit/>
            </a:bodyPr>
            <a:lstStyle/>
            <a:p>
              <a:r>
                <a:rPr lang="pt-PT" sz="1300" b="1" dirty="0" err="1" smtClean="0"/>
                <a:t>The</a:t>
              </a:r>
              <a:r>
                <a:rPr lang="pt-PT" sz="1300" b="1" dirty="0" smtClean="0"/>
                <a:t> </a:t>
              </a:r>
              <a:r>
                <a:rPr lang="pt-PT" sz="1300" b="1" dirty="0" err="1" smtClean="0"/>
                <a:t>last</a:t>
              </a:r>
              <a:r>
                <a:rPr lang="pt-PT" sz="1300" b="1" dirty="0" smtClean="0"/>
                <a:t> MIT </a:t>
              </a:r>
              <a:r>
                <a:rPr lang="pt-PT" sz="1300" b="1" dirty="0" err="1" smtClean="0"/>
                <a:t>stage</a:t>
              </a:r>
              <a:endParaRPr lang="en-US" sz="1300" b="1" dirty="0"/>
            </a:p>
          </p:txBody>
        </p:sp>
      </p:grpSp>
      <p:grpSp>
        <p:nvGrpSpPr>
          <p:cNvPr id="60" name="Grupo 59"/>
          <p:cNvGrpSpPr/>
          <p:nvPr/>
        </p:nvGrpSpPr>
        <p:grpSpPr>
          <a:xfrm>
            <a:off x="2048326" y="4396954"/>
            <a:ext cx="1894151" cy="1561182"/>
            <a:chOff x="2048326" y="4396954"/>
            <a:chExt cx="1894151" cy="1561182"/>
          </a:xfrm>
        </p:grpSpPr>
        <p:pic>
          <p:nvPicPr>
            <p:cNvPr id="10" name="Imagem 9"/>
            <p:cNvPicPr>
              <a:picLocks noChangeAspect="1"/>
            </p:cNvPicPr>
            <p:nvPr/>
          </p:nvPicPr>
          <p:blipFill>
            <a:blip r:embed="rId11"/>
            <a:stretch>
              <a:fillRect/>
            </a:stretch>
          </p:blipFill>
          <p:spPr>
            <a:xfrm>
              <a:off x="2048326" y="4396954"/>
              <a:ext cx="1809570" cy="1561182"/>
            </a:xfrm>
            <a:prstGeom prst="rect">
              <a:avLst/>
            </a:prstGeom>
          </p:spPr>
        </p:pic>
        <p:sp>
          <p:nvSpPr>
            <p:cNvPr id="59" name="CaixaDeTexto 58"/>
            <p:cNvSpPr txBox="1"/>
            <p:nvPr/>
          </p:nvSpPr>
          <p:spPr>
            <a:xfrm>
              <a:off x="3089358" y="5150731"/>
              <a:ext cx="853119" cy="415498"/>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pPr algn="ctr"/>
              <a:r>
                <a:rPr lang="pt-PT" sz="700" b="1" dirty="0" err="1" smtClean="0"/>
                <a:t>Pre</a:t>
              </a:r>
              <a:r>
                <a:rPr lang="pt-PT" sz="700" b="1" dirty="0" smtClean="0"/>
                <a:t>-</a:t>
              </a:r>
            </a:p>
            <a:p>
              <a:pPr algn="ctr"/>
              <a:r>
                <a:rPr lang="pt-PT" sz="700" b="1" dirty="0" err="1" smtClean="0"/>
                <a:t>polymerization</a:t>
              </a:r>
              <a:r>
                <a:rPr lang="pt-PT" sz="700" b="1" dirty="0" smtClean="0"/>
                <a:t> </a:t>
              </a:r>
            </a:p>
            <a:p>
              <a:pPr algn="ctr"/>
              <a:r>
                <a:rPr lang="pt-PT" sz="700" b="1" dirty="0" err="1" smtClean="0"/>
                <a:t>complex</a:t>
              </a:r>
              <a:endParaRPr lang="en-US" sz="700" b="1" dirty="0"/>
            </a:p>
          </p:txBody>
        </p:sp>
      </p:grpSp>
    </p:spTree>
    <p:extLst>
      <p:ext uri="{BB962C8B-B14F-4D97-AF65-F5344CB8AC3E}">
        <p14:creationId xmlns:p14="http://schemas.microsoft.com/office/powerpoint/2010/main" val="3353281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preferRelativeResize="0">
            <a:picLocks noChangeAspect="1"/>
          </p:cNvPicPr>
          <p:nvPr/>
        </p:nvPicPr>
        <p:blipFill>
          <a:blip r:embed="rId3"/>
          <a:stretch>
            <a:fillRect/>
          </a:stretch>
        </p:blipFill>
        <p:spPr>
          <a:xfrm>
            <a:off x="127316" y="608642"/>
            <a:ext cx="3708000" cy="3064960"/>
          </a:xfrm>
          <a:prstGeom prst="rect">
            <a:avLst/>
          </a:prstGeom>
        </p:spPr>
      </p:pic>
      <p:pic>
        <p:nvPicPr>
          <p:cNvPr id="3" name="Imagem 2"/>
          <p:cNvPicPr preferRelativeResize="0">
            <a:picLocks noChangeAspect="1"/>
          </p:cNvPicPr>
          <p:nvPr/>
        </p:nvPicPr>
        <p:blipFill>
          <a:blip r:embed="rId4"/>
          <a:stretch>
            <a:fillRect/>
          </a:stretch>
        </p:blipFill>
        <p:spPr>
          <a:xfrm>
            <a:off x="123458" y="3728550"/>
            <a:ext cx="3708000" cy="3119229"/>
          </a:xfrm>
          <a:prstGeom prst="rect">
            <a:avLst/>
          </a:prstGeom>
        </p:spPr>
      </p:pic>
      <p:sp>
        <p:nvSpPr>
          <p:cNvPr id="7" name="Retângulo 6"/>
          <p:cNvSpPr/>
          <p:nvPr/>
        </p:nvSpPr>
        <p:spPr>
          <a:xfrm>
            <a:off x="120845" y="26724"/>
            <a:ext cx="10022294" cy="553998"/>
          </a:xfrm>
          <a:prstGeom prst="rect">
            <a:avLst/>
          </a:prstGeom>
        </p:spPr>
        <p:style>
          <a:lnRef idx="1">
            <a:schemeClr val="accent5"/>
          </a:lnRef>
          <a:fillRef idx="3">
            <a:schemeClr val="accent5"/>
          </a:fillRef>
          <a:effectRef idx="2">
            <a:schemeClr val="accent5"/>
          </a:effectRef>
          <a:fontRef idx="minor">
            <a:schemeClr val="lt1"/>
          </a:fontRef>
        </p:style>
        <p:txBody>
          <a:bodyPr wrap="none">
            <a:spAutoFit/>
          </a:bodyPr>
          <a:lstStyle/>
          <a:p>
            <a:pPr algn="ctr"/>
            <a:r>
              <a:rPr lang="pt-PT" sz="30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Selective</a:t>
            </a:r>
            <a:r>
              <a:rPr lang="pt-PT" sz="30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3000" b="1" dirty="0" err="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A</a:t>
            </a:r>
            <a:r>
              <a:rPr lang="pt-PT" sz="30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dsorption</a:t>
            </a:r>
            <a:r>
              <a:rPr lang="pt-PT" sz="30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30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of</a:t>
            </a:r>
            <a:r>
              <a:rPr lang="pt-PT" sz="30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30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BSA</a:t>
            </a:r>
            <a:r>
              <a:rPr lang="pt-PT" sz="30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Target – </a:t>
            </a:r>
            <a:r>
              <a:rPr lang="pt-PT" sz="30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Imprinting</a:t>
            </a:r>
            <a:r>
              <a:rPr lang="pt-PT" sz="30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30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Factor</a:t>
            </a:r>
            <a:endParaRPr lang="pt-PT" sz="30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8" name="CaixaDeTexto 7"/>
          <p:cNvSpPr txBox="1"/>
          <p:nvPr/>
        </p:nvSpPr>
        <p:spPr>
          <a:xfrm>
            <a:off x="11702005" y="11638"/>
            <a:ext cx="478167" cy="400110"/>
          </a:xfrm>
          <a:prstGeom prst="rect">
            <a:avLst/>
          </a:prstGeom>
          <a:solidFill>
            <a:schemeClr val="tx1"/>
          </a:solidFill>
        </p:spPr>
        <p:txBody>
          <a:bodyPr wrap="square" rtlCol="0">
            <a:spAutoFit/>
          </a:bodyPr>
          <a:lstStyle/>
          <a:p>
            <a:r>
              <a:rPr lang="pt-PT" sz="2000" b="1" dirty="0" smtClean="0">
                <a:solidFill>
                  <a:schemeClr val="accent4">
                    <a:lumMod val="50000"/>
                  </a:schemeClr>
                </a:solidFill>
              </a:rPr>
              <a:t>12</a:t>
            </a:r>
            <a:endParaRPr lang="en-US" sz="2000" b="1" dirty="0">
              <a:solidFill>
                <a:schemeClr val="accent4">
                  <a:lumMod val="50000"/>
                </a:schemeClr>
              </a:solidFill>
            </a:endParaRPr>
          </a:p>
        </p:txBody>
      </p:sp>
      <p:sp>
        <p:nvSpPr>
          <p:cNvPr id="9" name="CaixaDeTexto 8"/>
          <p:cNvSpPr txBox="1"/>
          <p:nvPr/>
        </p:nvSpPr>
        <p:spPr>
          <a:xfrm>
            <a:off x="2986269" y="1851949"/>
            <a:ext cx="468398" cy="307777"/>
          </a:xfrm>
          <a:prstGeom prst="rect">
            <a:avLst/>
          </a:prstGeom>
        </p:spPr>
        <p:style>
          <a:lnRef idx="1">
            <a:schemeClr val="dk1"/>
          </a:lnRef>
          <a:fillRef idx="2">
            <a:schemeClr val="dk1"/>
          </a:fillRef>
          <a:effectRef idx="1">
            <a:schemeClr val="dk1"/>
          </a:effectRef>
          <a:fontRef idx="minor">
            <a:schemeClr val="dk1"/>
          </a:fontRef>
        </p:style>
        <p:txBody>
          <a:bodyPr wrap="none" rtlCol="0">
            <a:spAutoFit/>
          </a:bodyPr>
          <a:lstStyle/>
          <a:p>
            <a:r>
              <a:rPr lang="pt-PT" sz="1400" b="1" dirty="0" smtClean="0">
                <a:solidFill>
                  <a:schemeClr val="tx1"/>
                </a:solidFill>
              </a:rPr>
              <a:t>NIP</a:t>
            </a:r>
            <a:endParaRPr lang="en-US" sz="1400" b="1" dirty="0">
              <a:solidFill>
                <a:schemeClr val="tx1"/>
              </a:solidFill>
            </a:endParaRPr>
          </a:p>
        </p:txBody>
      </p:sp>
      <p:sp>
        <p:nvSpPr>
          <p:cNvPr id="10" name="CaixaDeTexto 9"/>
          <p:cNvSpPr txBox="1"/>
          <p:nvPr/>
        </p:nvSpPr>
        <p:spPr>
          <a:xfrm>
            <a:off x="3011351" y="893179"/>
            <a:ext cx="497252" cy="307777"/>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r>
              <a:rPr lang="pt-PT" sz="1400" b="1" dirty="0" smtClean="0">
                <a:solidFill>
                  <a:schemeClr val="tx1"/>
                </a:solidFill>
              </a:rPr>
              <a:t>MIP</a:t>
            </a:r>
            <a:endParaRPr lang="en-US" sz="1400" b="1" dirty="0">
              <a:solidFill>
                <a:schemeClr val="tx1"/>
              </a:solidFill>
            </a:endParaRPr>
          </a:p>
        </p:txBody>
      </p:sp>
      <p:sp>
        <p:nvSpPr>
          <p:cNvPr id="11" name="CaixaDeTexto 10"/>
          <p:cNvSpPr txBox="1"/>
          <p:nvPr/>
        </p:nvSpPr>
        <p:spPr>
          <a:xfrm>
            <a:off x="3092369" y="5569353"/>
            <a:ext cx="468398" cy="307777"/>
          </a:xfrm>
          <a:prstGeom prst="rect">
            <a:avLst/>
          </a:prstGeom>
        </p:spPr>
        <p:style>
          <a:lnRef idx="1">
            <a:schemeClr val="dk1"/>
          </a:lnRef>
          <a:fillRef idx="2">
            <a:schemeClr val="dk1"/>
          </a:fillRef>
          <a:effectRef idx="1">
            <a:schemeClr val="dk1"/>
          </a:effectRef>
          <a:fontRef idx="minor">
            <a:schemeClr val="dk1"/>
          </a:fontRef>
        </p:style>
        <p:txBody>
          <a:bodyPr wrap="none" rtlCol="0">
            <a:spAutoFit/>
          </a:bodyPr>
          <a:lstStyle/>
          <a:p>
            <a:r>
              <a:rPr lang="pt-PT" sz="1400" b="1" dirty="0" smtClean="0">
                <a:solidFill>
                  <a:schemeClr val="tx1"/>
                </a:solidFill>
              </a:rPr>
              <a:t>NIP</a:t>
            </a:r>
            <a:endParaRPr lang="en-US" sz="1400" b="1" dirty="0">
              <a:solidFill>
                <a:schemeClr val="tx1"/>
              </a:solidFill>
            </a:endParaRPr>
          </a:p>
        </p:txBody>
      </p:sp>
      <p:sp>
        <p:nvSpPr>
          <p:cNvPr id="12" name="CaixaDeTexto 11"/>
          <p:cNvSpPr txBox="1"/>
          <p:nvPr/>
        </p:nvSpPr>
        <p:spPr>
          <a:xfrm>
            <a:off x="3059576" y="4078150"/>
            <a:ext cx="497252" cy="307777"/>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r>
              <a:rPr lang="pt-PT" sz="1400" b="1" dirty="0" smtClean="0">
                <a:solidFill>
                  <a:schemeClr val="tx1"/>
                </a:solidFill>
              </a:rPr>
              <a:t>MIP</a:t>
            </a:r>
            <a:endParaRPr lang="en-US" sz="1400" b="1" dirty="0">
              <a:solidFill>
                <a:schemeClr val="tx1"/>
              </a:solidFill>
            </a:endParaRPr>
          </a:p>
        </p:txBody>
      </p:sp>
      <p:grpSp>
        <p:nvGrpSpPr>
          <p:cNvPr id="19" name="Grupo 18"/>
          <p:cNvGrpSpPr/>
          <p:nvPr/>
        </p:nvGrpSpPr>
        <p:grpSpPr>
          <a:xfrm>
            <a:off x="3908935" y="608146"/>
            <a:ext cx="3977692" cy="6235287"/>
            <a:chOff x="3908935" y="608146"/>
            <a:chExt cx="3977692" cy="6235287"/>
          </a:xfrm>
        </p:grpSpPr>
        <p:pic>
          <p:nvPicPr>
            <p:cNvPr id="4" name="Imagem 3"/>
            <p:cNvPicPr preferRelativeResize="0">
              <a:picLocks/>
            </p:cNvPicPr>
            <p:nvPr/>
          </p:nvPicPr>
          <p:blipFill>
            <a:blip r:embed="rId5"/>
            <a:stretch>
              <a:fillRect/>
            </a:stretch>
          </p:blipFill>
          <p:spPr>
            <a:xfrm>
              <a:off x="3908935" y="3722233"/>
              <a:ext cx="3972299" cy="3121200"/>
            </a:xfrm>
            <a:prstGeom prst="rect">
              <a:avLst/>
            </a:prstGeom>
          </p:spPr>
        </p:pic>
        <p:pic>
          <p:nvPicPr>
            <p:cNvPr id="5" name="Imagem 4"/>
            <p:cNvPicPr preferRelativeResize="0">
              <a:picLocks/>
            </p:cNvPicPr>
            <p:nvPr/>
          </p:nvPicPr>
          <p:blipFill>
            <a:blip r:embed="rId6"/>
            <a:stretch>
              <a:fillRect/>
            </a:stretch>
          </p:blipFill>
          <p:spPr>
            <a:xfrm>
              <a:off x="3915827" y="608146"/>
              <a:ext cx="3970800" cy="3063600"/>
            </a:xfrm>
            <a:prstGeom prst="rect">
              <a:avLst/>
            </a:prstGeom>
          </p:spPr>
        </p:pic>
        <p:pic>
          <p:nvPicPr>
            <p:cNvPr id="14" name="Imagem 13"/>
            <p:cNvPicPr preferRelativeResize="0">
              <a:picLocks/>
            </p:cNvPicPr>
            <p:nvPr/>
          </p:nvPicPr>
          <p:blipFill>
            <a:blip r:embed="rId7"/>
            <a:stretch>
              <a:fillRect/>
            </a:stretch>
          </p:blipFill>
          <p:spPr>
            <a:xfrm>
              <a:off x="5116010" y="1469985"/>
              <a:ext cx="1342663" cy="381964"/>
            </a:xfrm>
            <a:prstGeom prst="rect">
              <a:avLst/>
            </a:prstGeom>
          </p:spPr>
        </p:pic>
      </p:grpSp>
      <p:sp>
        <p:nvSpPr>
          <p:cNvPr id="15" name="CaixaDeTexto 14"/>
          <p:cNvSpPr txBox="1"/>
          <p:nvPr/>
        </p:nvSpPr>
        <p:spPr>
          <a:xfrm>
            <a:off x="7812907" y="604770"/>
            <a:ext cx="2347117" cy="1200329"/>
          </a:xfrm>
          <a:prstGeom prst="rect">
            <a:avLst/>
          </a:prstGeom>
        </p:spPr>
        <p:style>
          <a:lnRef idx="0">
            <a:schemeClr val="accent4"/>
          </a:lnRef>
          <a:fillRef idx="3">
            <a:schemeClr val="accent4"/>
          </a:fillRef>
          <a:effectRef idx="3">
            <a:schemeClr val="accent4"/>
          </a:effectRef>
          <a:fontRef idx="minor">
            <a:schemeClr val="lt1"/>
          </a:fontRef>
        </p:style>
        <p:txBody>
          <a:bodyPr wrap="none" rtlCol="0">
            <a:spAutoFit/>
          </a:bodyPr>
          <a:lstStyle/>
          <a:p>
            <a:pPr algn="ctr"/>
            <a:r>
              <a:rPr lang="pt-PT" dirty="0" smtClean="0"/>
              <a:t>In </a:t>
            </a:r>
            <a:r>
              <a:rPr lang="pt-PT" dirty="0" err="1" smtClean="0"/>
              <a:t>Phosphate</a:t>
            </a:r>
            <a:r>
              <a:rPr lang="pt-PT" dirty="0" smtClean="0"/>
              <a:t> Buffer</a:t>
            </a:r>
          </a:p>
          <a:p>
            <a:pPr algn="ctr"/>
            <a:r>
              <a:rPr lang="pt-PT" dirty="0" smtClean="0"/>
              <a:t>pH 7.2 (pH&gt;</a:t>
            </a:r>
            <a:r>
              <a:rPr lang="pt-PT" i="1" dirty="0" smtClean="0"/>
              <a:t>PI</a:t>
            </a:r>
            <a:r>
              <a:rPr lang="pt-PT" dirty="0" smtClean="0"/>
              <a:t> </a:t>
            </a:r>
            <a:r>
              <a:rPr lang="pt-PT" baseline="-25000" dirty="0" smtClean="0"/>
              <a:t>BSA</a:t>
            </a:r>
            <a:r>
              <a:rPr lang="pt-PT" dirty="0" smtClean="0"/>
              <a:t>)</a:t>
            </a:r>
          </a:p>
          <a:p>
            <a:pPr algn="ctr"/>
            <a:endParaRPr lang="pt-PT" dirty="0"/>
          </a:p>
          <a:p>
            <a:pPr algn="ctr"/>
            <a:r>
              <a:rPr lang="pt-PT" b="1" dirty="0" smtClean="0"/>
              <a:t>IF=1.3÷1.8</a:t>
            </a:r>
            <a:endParaRPr lang="en-US" b="1" dirty="0"/>
          </a:p>
        </p:txBody>
      </p:sp>
      <p:sp>
        <p:nvSpPr>
          <p:cNvPr id="16" name="CaixaDeTexto 15"/>
          <p:cNvSpPr txBox="1"/>
          <p:nvPr/>
        </p:nvSpPr>
        <p:spPr>
          <a:xfrm>
            <a:off x="7884150" y="5618553"/>
            <a:ext cx="2231700" cy="1200329"/>
          </a:xfrm>
          <a:prstGeom prst="rect">
            <a:avLst/>
          </a:prstGeom>
        </p:spPr>
        <p:style>
          <a:lnRef idx="0">
            <a:schemeClr val="accent6"/>
          </a:lnRef>
          <a:fillRef idx="3">
            <a:schemeClr val="accent6"/>
          </a:fillRef>
          <a:effectRef idx="3">
            <a:schemeClr val="accent6"/>
          </a:effectRef>
          <a:fontRef idx="minor">
            <a:schemeClr val="lt1"/>
          </a:fontRef>
        </p:style>
        <p:txBody>
          <a:bodyPr wrap="none" rtlCol="0">
            <a:spAutoFit/>
          </a:bodyPr>
          <a:lstStyle/>
          <a:p>
            <a:pPr algn="ctr"/>
            <a:r>
              <a:rPr lang="pt-PT" dirty="0" smtClean="0"/>
              <a:t>In MES Buffer</a:t>
            </a:r>
          </a:p>
          <a:p>
            <a:pPr algn="ctr"/>
            <a:r>
              <a:rPr lang="pt-PT" dirty="0" smtClean="0"/>
              <a:t>pH 74.1 (pH&lt;</a:t>
            </a:r>
            <a:r>
              <a:rPr lang="pt-PT" i="1" dirty="0" smtClean="0"/>
              <a:t>PI </a:t>
            </a:r>
            <a:r>
              <a:rPr lang="pt-PT" baseline="-25000" dirty="0" smtClean="0"/>
              <a:t>BSA</a:t>
            </a:r>
            <a:r>
              <a:rPr lang="pt-PT" dirty="0" smtClean="0"/>
              <a:t>)</a:t>
            </a:r>
          </a:p>
          <a:p>
            <a:pPr algn="ctr"/>
            <a:endParaRPr lang="pt-PT" dirty="0"/>
          </a:p>
          <a:p>
            <a:pPr algn="ctr"/>
            <a:r>
              <a:rPr lang="pt-PT" b="1" dirty="0" smtClean="0"/>
              <a:t>IF=1,5÷3.4</a:t>
            </a:r>
            <a:endParaRPr lang="en-US" b="1" dirty="0"/>
          </a:p>
        </p:txBody>
      </p:sp>
      <p:grpSp>
        <p:nvGrpSpPr>
          <p:cNvPr id="20" name="Grupo 19"/>
          <p:cNvGrpSpPr/>
          <p:nvPr/>
        </p:nvGrpSpPr>
        <p:grpSpPr>
          <a:xfrm>
            <a:off x="7964105" y="1843979"/>
            <a:ext cx="3976984" cy="3741173"/>
            <a:chOff x="7964105" y="1843979"/>
            <a:chExt cx="3976984" cy="3741173"/>
          </a:xfrm>
        </p:grpSpPr>
        <p:pic>
          <p:nvPicPr>
            <p:cNvPr id="18" name="Imagem 17"/>
            <p:cNvPicPr>
              <a:picLocks noChangeAspect="1"/>
            </p:cNvPicPr>
            <p:nvPr/>
          </p:nvPicPr>
          <p:blipFill>
            <a:blip r:embed="rId8"/>
            <a:stretch>
              <a:fillRect/>
            </a:stretch>
          </p:blipFill>
          <p:spPr>
            <a:xfrm>
              <a:off x="8605141" y="3680390"/>
              <a:ext cx="2466667" cy="1904762"/>
            </a:xfrm>
            <a:prstGeom prst="rect">
              <a:avLst/>
            </a:prstGeom>
          </p:spPr>
        </p:pic>
        <p:pic>
          <p:nvPicPr>
            <p:cNvPr id="17" name="Imagem 16"/>
            <p:cNvPicPr>
              <a:picLocks noChangeAspect="1"/>
            </p:cNvPicPr>
            <p:nvPr/>
          </p:nvPicPr>
          <p:blipFill>
            <a:blip r:embed="rId9"/>
            <a:stretch>
              <a:fillRect/>
            </a:stretch>
          </p:blipFill>
          <p:spPr>
            <a:xfrm>
              <a:off x="7964105" y="1843979"/>
              <a:ext cx="3976984" cy="1847619"/>
            </a:xfrm>
            <a:prstGeom prst="rect">
              <a:avLst/>
            </a:prstGeom>
          </p:spPr>
        </p:pic>
      </p:grpSp>
      <p:sp>
        <p:nvSpPr>
          <p:cNvPr id="21" name="CaixaDeTexto 20"/>
          <p:cNvSpPr txBox="1"/>
          <p:nvPr/>
        </p:nvSpPr>
        <p:spPr>
          <a:xfrm>
            <a:off x="1423686" y="2615878"/>
            <a:ext cx="606256" cy="276999"/>
          </a:xfrm>
          <a:prstGeom prst="rect">
            <a:avLst/>
          </a:prstGeom>
        </p:spPr>
        <p:style>
          <a:lnRef idx="1">
            <a:schemeClr val="accent5"/>
          </a:lnRef>
          <a:fillRef idx="3">
            <a:schemeClr val="accent5"/>
          </a:fillRef>
          <a:effectRef idx="2">
            <a:schemeClr val="accent5"/>
          </a:effectRef>
          <a:fontRef idx="minor">
            <a:schemeClr val="lt1"/>
          </a:fontRef>
        </p:style>
        <p:txBody>
          <a:bodyPr wrap="none" rtlCol="0">
            <a:spAutoFit/>
          </a:bodyPr>
          <a:lstStyle/>
          <a:p>
            <a:r>
              <a:rPr lang="pt-PT" sz="1200" dirty="0" err="1" smtClean="0"/>
              <a:t>Fe</a:t>
            </a:r>
            <a:r>
              <a:rPr lang="pt-PT" sz="1200" dirty="0" smtClean="0"/>
              <a:t> 1%</a:t>
            </a:r>
            <a:endParaRPr lang="en-US" sz="1200" dirty="0"/>
          </a:p>
        </p:txBody>
      </p:sp>
      <p:sp>
        <p:nvSpPr>
          <p:cNvPr id="22" name="CaixaDeTexto 21"/>
          <p:cNvSpPr txBox="1"/>
          <p:nvPr/>
        </p:nvSpPr>
        <p:spPr>
          <a:xfrm>
            <a:off x="1518211" y="5117940"/>
            <a:ext cx="979755" cy="276999"/>
          </a:xfrm>
          <a:prstGeom prst="rect">
            <a:avLst/>
          </a:prstGeom>
        </p:spPr>
        <p:style>
          <a:lnRef idx="1">
            <a:schemeClr val="accent5"/>
          </a:lnRef>
          <a:fillRef idx="3">
            <a:schemeClr val="accent5"/>
          </a:fillRef>
          <a:effectRef idx="2">
            <a:schemeClr val="accent5"/>
          </a:effectRef>
          <a:fontRef idx="minor">
            <a:schemeClr val="lt1"/>
          </a:fontRef>
        </p:style>
        <p:txBody>
          <a:bodyPr wrap="none" rtlCol="0">
            <a:spAutoFit/>
          </a:bodyPr>
          <a:lstStyle/>
          <a:p>
            <a:r>
              <a:rPr lang="pt-PT" sz="1200" dirty="0" smtClean="0"/>
              <a:t>Fe</a:t>
            </a:r>
            <a:r>
              <a:rPr lang="pt-PT" sz="1200" baseline="-25000" dirty="0" smtClean="0"/>
              <a:t>3</a:t>
            </a:r>
            <a:r>
              <a:rPr lang="pt-PT" sz="1200" dirty="0" smtClean="0"/>
              <a:t>O</a:t>
            </a:r>
            <a:r>
              <a:rPr lang="pt-PT" sz="1200" baseline="-25000" dirty="0" smtClean="0"/>
              <a:t>4</a:t>
            </a:r>
            <a:r>
              <a:rPr lang="pt-PT" sz="1200" dirty="0" smtClean="0"/>
              <a:t> 0.1%</a:t>
            </a:r>
            <a:endParaRPr lang="en-US" sz="1200" dirty="0"/>
          </a:p>
        </p:txBody>
      </p:sp>
      <p:sp>
        <p:nvSpPr>
          <p:cNvPr id="23" name="Triângulo isósceles 22"/>
          <p:cNvSpPr/>
          <p:nvPr/>
        </p:nvSpPr>
        <p:spPr>
          <a:xfrm rot="10800000">
            <a:off x="10266216" y="1029563"/>
            <a:ext cx="1004455" cy="38446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33300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2"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250" fill="hold"/>
                                        <p:tgtEl>
                                          <p:spTgt spid="15"/>
                                        </p:tgtEl>
                                        <p:attrNameLst>
                                          <p:attrName>ppt_x</p:attrName>
                                        </p:attrNameLst>
                                      </p:cBhvr>
                                      <p:tavLst>
                                        <p:tav tm="0">
                                          <p:val>
                                            <p:strVal val="1+#ppt_w/2"/>
                                          </p:val>
                                        </p:tav>
                                        <p:tav tm="100000">
                                          <p:val>
                                            <p:strVal val="#ppt_x"/>
                                          </p:val>
                                        </p:tav>
                                      </p:tavLst>
                                    </p:anim>
                                    <p:anim calcmode="lin" valueType="num">
                                      <p:cBhvr additive="base">
                                        <p:cTn id="12" dur="25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250" fill="hold"/>
                                        <p:tgtEl>
                                          <p:spTgt spid="16"/>
                                        </p:tgtEl>
                                        <p:attrNameLst>
                                          <p:attrName>ppt_x</p:attrName>
                                        </p:attrNameLst>
                                      </p:cBhvr>
                                      <p:tavLst>
                                        <p:tav tm="0">
                                          <p:val>
                                            <p:strVal val="1+#ppt_w/2"/>
                                          </p:val>
                                        </p:tav>
                                        <p:tav tm="100000">
                                          <p:val>
                                            <p:strVal val="#ppt_x"/>
                                          </p:val>
                                        </p:tav>
                                      </p:tavLst>
                                    </p:anim>
                                    <p:anim calcmode="lin" valueType="num">
                                      <p:cBhvr additive="base">
                                        <p:cTn id="18" dur="25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ppt_x"/>
                                          </p:val>
                                        </p:tav>
                                        <p:tav tm="100000">
                                          <p:val>
                                            <p:strVal val="#ppt_x"/>
                                          </p:val>
                                        </p:tav>
                                      </p:tavLst>
                                    </p:anim>
                                    <p:anim calcmode="lin" valueType="num">
                                      <p:cBhvr additive="base">
                                        <p:cTn id="24" dur="500" fill="hold"/>
                                        <p:tgtEl>
                                          <p:spTgt spid="23"/>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 presetClass="entr" presetSubtype="0" fill="hold" nodeType="afterEffect">
                                  <p:stCondLst>
                                    <p:cond delay="0"/>
                                  </p:stCondLst>
                                  <p:childTnLst>
                                    <p:set>
                                      <p:cBhvr>
                                        <p:cTn id="27" dur="1" fill="hold">
                                          <p:stCondLst>
                                            <p:cond delay="9"/>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2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4469796" y="734208"/>
            <a:ext cx="3106940" cy="584775"/>
          </a:xfrm>
          <a:prstGeom prst="rect">
            <a:avLst/>
          </a:prstGeom>
          <a:noFill/>
        </p:spPr>
        <p:txBody>
          <a:bodyPr wrap="none" lIns="91440" tIns="45720" rIns="91440" bIns="45720">
            <a:spAutoFit/>
          </a:bodyPr>
          <a:lstStyle/>
          <a:p>
            <a:pPr algn="ctr"/>
            <a:r>
              <a:rPr lang="pt-PT" sz="3200" b="1" u="sng"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CONCLUSIONS</a:t>
            </a:r>
            <a:endParaRPr lang="pt-PT" sz="3200" b="1" u="sng"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4" name="CaixaDeTexto 3"/>
          <p:cNvSpPr txBox="1"/>
          <p:nvPr/>
        </p:nvSpPr>
        <p:spPr>
          <a:xfrm>
            <a:off x="666750" y="1610588"/>
            <a:ext cx="10877549" cy="4265591"/>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marL="342900" indent="-342900" algn="just">
              <a:lnSpc>
                <a:spcPts val="3000"/>
              </a:lnSpc>
              <a:buFont typeface="Arial" panose="020B0604020202020204" pitchFamily="34" charset="0"/>
              <a:buChar char="•"/>
            </a:pPr>
            <a:r>
              <a:rPr lang="pt-PT" sz="2400" b="1" dirty="0" err="1" smtClean="0"/>
              <a:t>This</a:t>
            </a:r>
            <a:r>
              <a:rPr lang="pt-PT" sz="2400" b="1" dirty="0" smtClean="0"/>
              <a:t> </a:t>
            </a:r>
            <a:r>
              <a:rPr lang="pt-PT" sz="2400" b="1" dirty="0" err="1" smtClean="0"/>
              <a:t>simple</a:t>
            </a:r>
            <a:r>
              <a:rPr lang="pt-PT" sz="2400" b="1" dirty="0" smtClean="0"/>
              <a:t> </a:t>
            </a:r>
            <a:r>
              <a:rPr lang="pt-PT" sz="2400" dirty="0" err="1" smtClean="0"/>
              <a:t>reactive</a:t>
            </a:r>
            <a:r>
              <a:rPr lang="pt-PT" sz="2400" dirty="0" smtClean="0"/>
              <a:t> Micro/Nano </a:t>
            </a:r>
            <a:r>
              <a:rPr lang="pt-PT" sz="2400" dirty="0" err="1" smtClean="0"/>
              <a:t>encapsulation</a:t>
            </a:r>
            <a:r>
              <a:rPr lang="pt-PT" sz="2400" dirty="0" smtClean="0"/>
              <a:t> </a:t>
            </a:r>
            <a:r>
              <a:rPr lang="pt-PT" sz="2400" dirty="0" err="1" smtClean="0"/>
              <a:t>process</a:t>
            </a:r>
            <a:r>
              <a:rPr lang="pt-PT" sz="2400" dirty="0" smtClean="0"/>
              <a:t> </a:t>
            </a:r>
            <a:r>
              <a:rPr lang="pt-PT" sz="2400" dirty="0" err="1" smtClean="0"/>
              <a:t>allows</a:t>
            </a:r>
            <a:r>
              <a:rPr lang="pt-PT" sz="2400" dirty="0" smtClean="0"/>
              <a:t> for </a:t>
            </a:r>
            <a:r>
              <a:rPr lang="pt-PT" sz="2400" dirty="0" err="1" smtClean="0"/>
              <a:t>the</a:t>
            </a:r>
            <a:r>
              <a:rPr lang="pt-PT" sz="2400" dirty="0" smtClean="0"/>
              <a:t> </a:t>
            </a:r>
            <a:r>
              <a:rPr lang="pt-PT" sz="2400" dirty="0" err="1" smtClean="0"/>
              <a:t>production</a:t>
            </a:r>
            <a:r>
              <a:rPr lang="pt-PT" sz="2400" dirty="0" smtClean="0"/>
              <a:t> </a:t>
            </a:r>
            <a:r>
              <a:rPr lang="pt-PT" sz="2400" dirty="0" err="1" smtClean="0"/>
              <a:t>of</a:t>
            </a:r>
            <a:r>
              <a:rPr lang="pt-PT" sz="2400" dirty="0" smtClean="0"/>
              <a:t> </a:t>
            </a:r>
            <a:r>
              <a:rPr lang="pt-PT" sz="2400" dirty="0" err="1" smtClean="0"/>
              <a:t>highly</a:t>
            </a:r>
            <a:r>
              <a:rPr lang="pt-PT" sz="2400" dirty="0" smtClean="0"/>
              <a:t> </a:t>
            </a:r>
            <a:r>
              <a:rPr lang="pt-PT" sz="2400" dirty="0" err="1" smtClean="0"/>
              <a:t>porous</a:t>
            </a:r>
            <a:r>
              <a:rPr lang="pt-PT" sz="2400" dirty="0" smtClean="0"/>
              <a:t> </a:t>
            </a:r>
            <a:r>
              <a:rPr lang="pt-PT" sz="2400" dirty="0" err="1" smtClean="0"/>
              <a:t>particles</a:t>
            </a:r>
            <a:r>
              <a:rPr lang="pt-PT" sz="2400" dirty="0" smtClean="0"/>
              <a:t> </a:t>
            </a:r>
            <a:r>
              <a:rPr lang="pt-PT" sz="2400" dirty="0" err="1" smtClean="0"/>
              <a:t>with</a:t>
            </a:r>
            <a:r>
              <a:rPr lang="bg-BG" sz="2400" dirty="0" smtClean="0"/>
              <a:t> </a:t>
            </a:r>
            <a:r>
              <a:rPr lang="pt-PT" sz="2400" dirty="0" err="1" smtClean="0"/>
              <a:t>controllable</a:t>
            </a:r>
            <a:r>
              <a:rPr lang="pt-PT" sz="2400" dirty="0" smtClean="0"/>
              <a:t> </a:t>
            </a:r>
            <a:r>
              <a:rPr lang="pt-PT" sz="2400" dirty="0" err="1" smtClean="0"/>
              <a:t>size</a:t>
            </a:r>
            <a:r>
              <a:rPr lang="pt-PT" sz="2400" dirty="0" smtClean="0"/>
              <a:t> </a:t>
            </a:r>
            <a:r>
              <a:rPr lang="pt-PT" sz="2400" dirty="0" err="1" smtClean="0"/>
              <a:t>distribution</a:t>
            </a:r>
            <a:r>
              <a:rPr lang="pt-PT" sz="2400" dirty="0" smtClean="0"/>
              <a:t> </a:t>
            </a:r>
            <a:r>
              <a:rPr lang="pt-PT" sz="2400" dirty="0" err="1" smtClean="0"/>
              <a:t>and</a:t>
            </a:r>
            <a:r>
              <a:rPr lang="pt-PT" sz="2400" dirty="0" smtClean="0"/>
              <a:t> </a:t>
            </a:r>
            <a:r>
              <a:rPr lang="pt-PT" sz="2400" dirty="0" err="1" smtClean="0"/>
              <a:t>high</a:t>
            </a:r>
            <a:r>
              <a:rPr lang="pt-PT" sz="2400" dirty="0" smtClean="0"/>
              <a:t> </a:t>
            </a:r>
            <a:r>
              <a:rPr lang="pt-PT" sz="2400" dirty="0" err="1" smtClean="0"/>
              <a:t>payload</a:t>
            </a:r>
            <a:r>
              <a:rPr lang="pt-PT" sz="2400" dirty="0" smtClean="0"/>
              <a:t> </a:t>
            </a:r>
            <a:r>
              <a:rPr lang="pt-PT" sz="2400" dirty="0" err="1" smtClean="0"/>
              <a:t>content</a:t>
            </a:r>
            <a:r>
              <a:rPr lang="pt-PT" sz="2400" dirty="0" smtClean="0"/>
              <a:t>;</a:t>
            </a:r>
          </a:p>
          <a:p>
            <a:pPr marL="342900" indent="-342900">
              <a:buFont typeface="Arial" panose="020B0604020202020204" pitchFamily="34" charset="0"/>
              <a:buChar char="•"/>
            </a:pPr>
            <a:endParaRPr lang="pt-PT" sz="2400" dirty="0" smtClean="0"/>
          </a:p>
          <a:p>
            <a:pPr marL="342900" indent="-342900" algn="just">
              <a:lnSpc>
                <a:spcPts val="3000"/>
              </a:lnSpc>
              <a:buFont typeface="Arial" panose="020B0604020202020204" pitchFamily="34" charset="0"/>
              <a:buChar char="•"/>
            </a:pPr>
            <a:r>
              <a:rPr lang="pt-PT" sz="2400" b="1" dirty="0" err="1" smtClean="0"/>
              <a:t>High</a:t>
            </a:r>
            <a:r>
              <a:rPr lang="pt-PT" sz="2400" b="1" dirty="0" smtClean="0"/>
              <a:t> performance </a:t>
            </a:r>
            <a:r>
              <a:rPr lang="pt-PT" sz="2400" b="1" dirty="0" err="1" smtClean="0"/>
              <a:t>composites</a:t>
            </a:r>
            <a:r>
              <a:rPr lang="pt-PT" sz="2400" b="1" dirty="0" smtClean="0"/>
              <a:t> </a:t>
            </a:r>
            <a:r>
              <a:rPr lang="pt-PT" sz="2400" dirty="0" err="1" smtClean="0"/>
              <a:t>with</a:t>
            </a:r>
            <a:r>
              <a:rPr lang="pt-PT" sz="2400" dirty="0" smtClean="0"/>
              <a:t> </a:t>
            </a:r>
            <a:r>
              <a:rPr lang="pt-PT" sz="2400" dirty="0" err="1" smtClean="0"/>
              <a:t>tailored</a:t>
            </a:r>
            <a:r>
              <a:rPr lang="pt-PT" sz="2400" dirty="0" smtClean="0"/>
              <a:t> </a:t>
            </a:r>
            <a:r>
              <a:rPr lang="pt-PT" sz="2400" dirty="0" err="1" smtClean="0"/>
              <a:t>magnetic</a:t>
            </a:r>
            <a:r>
              <a:rPr lang="pt-PT" sz="2400" dirty="0" smtClean="0"/>
              <a:t> &amp; </a:t>
            </a:r>
            <a:r>
              <a:rPr lang="pt-PT" sz="2400" dirty="0" err="1" smtClean="0"/>
              <a:t>electro-conductive</a:t>
            </a:r>
            <a:r>
              <a:rPr lang="pt-PT" sz="2400" dirty="0" smtClean="0"/>
              <a:t> </a:t>
            </a:r>
            <a:r>
              <a:rPr lang="pt-PT" sz="2400" dirty="0" err="1" smtClean="0"/>
              <a:t>properties</a:t>
            </a:r>
            <a:r>
              <a:rPr lang="pt-PT" sz="2400" dirty="0" smtClean="0"/>
              <a:t> can </a:t>
            </a:r>
            <a:r>
              <a:rPr lang="pt-PT" sz="2400" dirty="0" err="1" smtClean="0"/>
              <a:t>be</a:t>
            </a:r>
            <a:r>
              <a:rPr lang="pt-PT" sz="2400" dirty="0" smtClean="0"/>
              <a:t> </a:t>
            </a:r>
            <a:r>
              <a:rPr lang="pt-PT" sz="2400" dirty="0" err="1" smtClean="0"/>
              <a:t>produced</a:t>
            </a:r>
            <a:r>
              <a:rPr lang="pt-PT" sz="2400" dirty="0" smtClean="0"/>
              <a:t> </a:t>
            </a:r>
            <a:r>
              <a:rPr lang="pt-PT" sz="2400" dirty="0" err="1" smtClean="0"/>
              <a:t>from</a:t>
            </a:r>
            <a:r>
              <a:rPr lang="pt-PT" sz="2400" dirty="0" smtClean="0"/>
              <a:t> </a:t>
            </a:r>
            <a:r>
              <a:rPr lang="pt-PT" sz="2400" dirty="0" err="1" smtClean="0"/>
              <a:t>these</a:t>
            </a:r>
            <a:r>
              <a:rPr lang="pt-PT" sz="2400" dirty="0" smtClean="0"/>
              <a:t> </a:t>
            </a:r>
            <a:r>
              <a:rPr lang="pt-PT" sz="2400" dirty="0" err="1" smtClean="0"/>
              <a:t>versatile</a:t>
            </a:r>
            <a:r>
              <a:rPr lang="pt-PT" sz="2400" dirty="0" smtClean="0"/>
              <a:t> PAMP </a:t>
            </a:r>
            <a:r>
              <a:rPr lang="pt-PT" sz="2400" dirty="0" err="1" smtClean="0"/>
              <a:t>by</a:t>
            </a:r>
            <a:r>
              <a:rPr lang="pt-PT" sz="2400" dirty="0" smtClean="0"/>
              <a:t> </a:t>
            </a:r>
            <a:r>
              <a:rPr lang="pt-PT" sz="2400" dirty="0" err="1" smtClean="0"/>
              <a:t>conventional</a:t>
            </a:r>
            <a:r>
              <a:rPr lang="pt-PT" sz="2400" dirty="0" smtClean="0"/>
              <a:t> </a:t>
            </a:r>
            <a:r>
              <a:rPr lang="pt-PT" sz="2400" dirty="0" err="1" smtClean="0"/>
              <a:t>processing</a:t>
            </a:r>
            <a:r>
              <a:rPr lang="pt-PT" sz="2400" dirty="0" smtClean="0"/>
              <a:t> </a:t>
            </a:r>
            <a:r>
              <a:rPr lang="pt-PT" sz="2400" dirty="0" err="1" smtClean="0"/>
              <a:t>techniques</a:t>
            </a:r>
            <a:r>
              <a:rPr lang="pt-PT" sz="2400" dirty="0" smtClean="0"/>
              <a:t>;</a:t>
            </a:r>
          </a:p>
          <a:p>
            <a:pPr marL="342900" indent="-342900">
              <a:buFont typeface="Arial" panose="020B0604020202020204" pitchFamily="34" charset="0"/>
              <a:buChar char="•"/>
            </a:pPr>
            <a:endParaRPr lang="pt-PT" sz="2400" dirty="0"/>
          </a:p>
          <a:p>
            <a:pPr marL="342900" indent="-342900" algn="just">
              <a:lnSpc>
                <a:spcPts val="3000"/>
              </a:lnSpc>
              <a:buFont typeface="Arial" panose="020B0604020202020204" pitchFamily="34" charset="0"/>
              <a:buChar char="•"/>
            </a:pPr>
            <a:r>
              <a:rPr lang="pt-PT" sz="2400" b="1" dirty="0" err="1" smtClean="0"/>
              <a:t>Using</a:t>
            </a:r>
            <a:r>
              <a:rPr lang="pt-PT" sz="2400" b="1" dirty="0" smtClean="0"/>
              <a:t> MI </a:t>
            </a:r>
            <a:r>
              <a:rPr lang="pt-PT" sz="2400" b="1" dirty="0" err="1" smtClean="0"/>
              <a:t>techniques</a:t>
            </a:r>
            <a:r>
              <a:rPr lang="pt-PT" sz="2400" b="1" dirty="0" smtClean="0"/>
              <a:t> </a:t>
            </a:r>
            <a:r>
              <a:rPr lang="pt-PT" sz="2400" dirty="0" err="1" smtClean="0"/>
              <a:t>or</a:t>
            </a:r>
            <a:r>
              <a:rPr lang="pt-PT" sz="2400" dirty="0" smtClean="0"/>
              <a:t> </a:t>
            </a:r>
            <a:r>
              <a:rPr lang="pt-PT" sz="2400" dirty="0" err="1" smtClean="0"/>
              <a:t>other</a:t>
            </a:r>
            <a:r>
              <a:rPr lang="pt-PT" sz="2400" dirty="0" smtClean="0"/>
              <a:t> </a:t>
            </a:r>
            <a:r>
              <a:rPr lang="pt-PT" sz="2400" dirty="0" err="1" smtClean="0"/>
              <a:t>additional</a:t>
            </a:r>
            <a:r>
              <a:rPr lang="pt-PT" sz="2400" dirty="0" smtClean="0"/>
              <a:t> </a:t>
            </a:r>
            <a:r>
              <a:rPr lang="pt-PT" sz="2400" dirty="0" err="1" smtClean="0"/>
              <a:t>functionalization</a:t>
            </a:r>
            <a:r>
              <a:rPr lang="pt-PT" sz="2400" dirty="0" smtClean="0"/>
              <a:t> PAMP can </a:t>
            </a:r>
            <a:r>
              <a:rPr lang="pt-PT" sz="2400" dirty="0" err="1" smtClean="0"/>
              <a:t>be</a:t>
            </a:r>
            <a:r>
              <a:rPr lang="pt-PT" sz="2400" dirty="0" smtClean="0"/>
              <a:t> </a:t>
            </a:r>
            <a:r>
              <a:rPr lang="pt-PT" sz="2400" dirty="0" err="1" smtClean="0"/>
              <a:t>transformed</a:t>
            </a:r>
            <a:r>
              <a:rPr lang="pt-PT" sz="2400" dirty="0" smtClean="0"/>
              <a:t> </a:t>
            </a:r>
            <a:r>
              <a:rPr lang="pt-PT" sz="2400" dirty="0" err="1" smtClean="0"/>
              <a:t>into</a:t>
            </a:r>
            <a:r>
              <a:rPr lang="pt-PT" sz="2400" dirty="0" smtClean="0"/>
              <a:t> </a:t>
            </a:r>
            <a:r>
              <a:rPr lang="pt-PT" sz="2400" dirty="0" err="1" smtClean="0"/>
              <a:t>stimuli-responsive</a:t>
            </a:r>
            <a:r>
              <a:rPr lang="pt-PT" sz="2400" dirty="0" smtClean="0"/>
              <a:t>  </a:t>
            </a:r>
            <a:r>
              <a:rPr lang="pt-PT" sz="2400" dirty="0" err="1" smtClean="0"/>
              <a:t>particles</a:t>
            </a:r>
            <a:r>
              <a:rPr lang="pt-PT" sz="2400" dirty="0" smtClean="0"/>
              <a:t> </a:t>
            </a:r>
            <a:r>
              <a:rPr lang="pt-PT" sz="2400" dirty="0" err="1" smtClean="0"/>
              <a:t>suiatble</a:t>
            </a:r>
            <a:r>
              <a:rPr lang="pt-PT" sz="2400" dirty="0" smtClean="0"/>
              <a:t> for </a:t>
            </a:r>
            <a:r>
              <a:rPr lang="pt-PT" sz="2400" dirty="0" err="1" smtClean="0"/>
              <a:t>biotechnology</a:t>
            </a:r>
            <a:r>
              <a:rPr lang="pt-PT" sz="2400" dirty="0" smtClean="0"/>
              <a:t> </a:t>
            </a:r>
            <a:r>
              <a:rPr lang="pt-PT" sz="2400" dirty="0" err="1" smtClean="0"/>
              <a:t>and</a:t>
            </a:r>
            <a:r>
              <a:rPr lang="pt-PT" sz="2400" dirty="0" smtClean="0"/>
              <a:t> green </a:t>
            </a:r>
            <a:r>
              <a:rPr lang="pt-PT" sz="2400" dirty="0" err="1" smtClean="0"/>
              <a:t>chemistry</a:t>
            </a:r>
            <a:r>
              <a:rPr lang="pt-PT" sz="2400" dirty="0" smtClean="0"/>
              <a:t>. </a:t>
            </a:r>
            <a:endParaRPr lang="en-US" sz="2400" dirty="0"/>
          </a:p>
        </p:txBody>
      </p:sp>
      <p:sp>
        <p:nvSpPr>
          <p:cNvPr id="5" name="Triângulo isósceles 4"/>
          <p:cNvSpPr/>
          <p:nvPr/>
        </p:nvSpPr>
        <p:spPr>
          <a:xfrm rot="10800000">
            <a:off x="10266216" y="1029563"/>
            <a:ext cx="1004455" cy="38446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aixaDeTexto 5"/>
          <p:cNvSpPr txBox="1"/>
          <p:nvPr/>
        </p:nvSpPr>
        <p:spPr>
          <a:xfrm>
            <a:off x="11702005" y="11638"/>
            <a:ext cx="478167" cy="400110"/>
          </a:xfrm>
          <a:prstGeom prst="rect">
            <a:avLst/>
          </a:prstGeom>
          <a:solidFill>
            <a:schemeClr val="tx1"/>
          </a:solidFill>
        </p:spPr>
        <p:txBody>
          <a:bodyPr wrap="square" rtlCol="0">
            <a:spAutoFit/>
          </a:bodyPr>
          <a:lstStyle/>
          <a:p>
            <a:r>
              <a:rPr lang="pt-PT" sz="2000" b="1" dirty="0" smtClean="0">
                <a:solidFill>
                  <a:schemeClr val="accent4">
                    <a:lumMod val="50000"/>
                  </a:schemeClr>
                </a:solidFill>
              </a:rPr>
              <a:t>13</a:t>
            </a:r>
            <a:endParaRPr lang="en-US" sz="2000" b="1" dirty="0">
              <a:solidFill>
                <a:schemeClr val="accent4">
                  <a:lumMod val="50000"/>
                </a:schemeClr>
              </a:solidFill>
            </a:endParaRPr>
          </a:p>
        </p:txBody>
      </p:sp>
    </p:spTree>
    <p:extLst>
      <p:ext uri="{BB962C8B-B14F-4D97-AF65-F5344CB8AC3E}">
        <p14:creationId xmlns:p14="http://schemas.microsoft.com/office/powerpoint/2010/main" val="526912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ppt_w</p:attrName>
                                        </p:attrNameLst>
                                      </p:cBhvr>
                                      <p:tavLst>
                                        <p:tav tm="0">
                                          <p:val>
                                            <p:fltVal val="0"/>
                                          </p:val>
                                        </p:tav>
                                        <p:tav tm="100000">
                                          <p:val>
                                            <p:strVal val="#ppt_w"/>
                                          </p:val>
                                        </p:tav>
                                      </p:tavLst>
                                    </p:anim>
                                    <p:anim calcmode="lin" valueType="num">
                                      <p:cBhvr>
                                        <p:cTn id="8" dur="750" fill="hold"/>
                                        <p:tgtEl>
                                          <p:spTgt spid="4"/>
                                        </p:tgtEl>
                                        <p:attrNameLst>
                                          <p:attrName>ppt_h</p:attrName>
                                        </p:attrNameLst>
                                      </p:cBhvr>
                                      <p:tavLst>
                                        <p:tav tm="0">
                                          <p:val>
                                            <p:fltVal val="0"/>
                                          </p:val>
                                        </p:tav>
                                        <p:tav tm="100000">
                                          <p:val>
                                            <p:strVal val="#ppt_h"/>
                                          </p:val>
                                        </p:tav>
                                      </p:tavLst>
                                    </p:anim>
                                    <p:animEffect transition="in" filter="fade">
                                      <p:cBhvr>
                                        <p:cTn id="9"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5581" y="1007921"/>
            <a:ext cx="6082145" cy="4561609"/>
          </a:xfrm>
          <a:prstGeom prst="rect">
            <a:avLst/>
          </a:prstGeom>
        </p:spPr>
      </p:pic>
      <p:sp>
        <p:nvSpPr>
          <p:cNvPr id="3" name="CaixaDeTexto 2"/>
          <p:cNvSpPr txBox="1"/>
          <p:nvPr/>
        </p:nvSpPr>
        <p:spPr>
          <a:xfrm>
            <a:off x="7096991" y="1631375"/>
            <a:ext cx="4280400" cy="230832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bg-BG" dirty="0" smtClean="0"/>
              <a:t>Е</a:t>
            </a:r>
            <a:r>
              <a:rPr lang="pt-PT" dirty="0" err="1" smtClean="0"/>
              <a:t>lina</a:t>
            </a:r>
            <a:r>
              <a:rPr lang="bg-BG" dirty="0" smtClean="0"/>
              <a:t> </a:t>
            </a:r>
            <a:r>
              <a:rPr lang="pt-PT" dirty="0" smtClean="0"/>
              <a:t>Marinho</a:t>
            </a:r>
          </a:p>
          <a:p>
            <a:r>
              <a:rPr lang="pt-PT" dirty="0" smtClean="0"/>
              <a:t>Clara </a:t>
            </a:r>
            <a:r>
              <a:rPr lang="pt-PT" dirty="0" err="1" smtClean="0"/>
              <a:t>Raya</a:t>
            </a:r>
            <a:endParaRPr lang="pt-PT" dirty="0" smtClean="0"/>
          </a:p>
          <a:p>
            <a:r>
              <a:rPr lang="pt-PT" dirty="0" smtClean="0"/>
              <a:t>Nadya Dencheva</a:t>
            </a:r>
          </a:p>
          <a:p>
            <a:r>
              <a:rPr lang="pt-PT" dirty="0" smtClean="0"/>
              <a:t>Filipa Oliveira</a:t>
            </a:r>
          </a:p>
          <a:p>
            <a:r>
              <a:rPr lang="pt-PT" dirty="0" smtClean="0"/>
              <a:t>Joana Rompante</a:t>
            </a:r>
          </a:p>
          <a:p>
            <a:r>
              <a:rPr lang="pt-PT" dirty="0" smtClean="0"/>
              <a:t>Joana Braz</a:t>
            </a:r>
          </a:p>
          <a:p>
            <a:r>
              <a:rPr lang="pt-PT" dirty="0" smtClean="0"/>
              <a:t>Filipa D. Oliveira</a:t>
            </a:r>
          </a:p>
          <a:p>
            <a:r>
              <a:rPr lang="pt-PT" dirty="0" err="1" smtClean="0"/>
              <a:t>Shafagh</a:t>
            </a:r>
            <a:r>
              <a:rPr lang="pt-PT" dirty="0" smtClean="0"/>
              <a:t> </a:t>
            </a:r>
            <a:r>
              <a:rPr lang="pt-PT" dirty="0" err="1" smtClean="0"/>
              <a:t>Tochidi</a:t>
            </a:r>
            <a:endParaRPr lang="en-US" dirty="0"/>
          </a:p>
        </p:txBody>
      </p:sp>
      <p:sp>
        <p:nvSpPr>
          <p:cNvPr id="4" name="CaixaDeTexto 3"/>
          <p:cNvSpPr txBox="1"/>
          <p:nvPr/>
        </p:nvSpPr>
        <p:spPr>
          <a:xfrm>
            <a:off x="7096989" y="4083628"/>
            <a:ext cx="4281941" cy="1477328"/>
          </a:xfrm>
          <a:prstGeom prst="rect">
            <a:avLst/>
          </a:prstGeom>
        </p:spPr>
        <p:style>
          <a:lnRef idx="1">
            <a:schemeClr val="accent2"/>
          </a:lnRef>
          <a:fillRef idx="3">
            <a:schemeClr val="accent2"/>
          </a:fillRef>
          <a:effectRef idx="2">
            <a:schemeClr val="accent2"/>
          </a:effectRef>
          <a:fontRef idx="minor">
            <a:schemeClr val="lt1"/>
          </a:fontRef>
        </p:style>
        <p:txBody>
          <a:bodyPr wrap="none" rtlCol="0">
            <a:spAutoFit/>
          </a:bodyPr>
          <a:lstStyle/>
          <a:p>
            <a:r>
              <a:rPr lang="pt-PT" dirty="0" err="1" smtClean="0"/>
              <a:t>Hasylab</a:t>
            </a:r>
            <a:r>
              <a:rPr lang="pt-PT" dirty="0" smtClean="0"/>
              <a:t>-Petra III, Hamburg-</a:t>
            </a:r>
            <a:r>
              <a:rPr lang="pt-PT" dirty="0" err="1" smtClean="0"/>
              <a:t>Germany</a:t>
            </a:r>
            <a:endParaRPr lang="pt-PT" dirty="0" smtClean="0"/>
          </a:p>
          <a:p>
            <a:r>
              <a:rPr lang="pt-PT" dirty="0" err="1" smtClean="0"/>
              <a:t>Dept</a:t>
            </a:r>
            <a:r>
              <a:rPr lang="pt-PT" dirty="0" smtClean="0"/>
              <a:t>. </a:t>
            </a:r>
            <a:r>
              <a:rPr lang="pt-PT" dirty="0" err="1" smtClean="0"/>
              <a:t>of</a:t>
            </a:r>
            <a:r>
              <a:rPr lang="pt-PT" dirty="0" smtClean="0"/>
              <a:t> Physics – UM</a:t>
            </a:r>
          </a:p>
          <a:p>
            <a:r>
              <a:rPr lang="pt-PT" dirty="0" err="1" smtClean="0"/>
              <a:t>Dept</a:t>
            </a:r>
            <a:r>
              <a:rPr lang="pt-PT" dirty="0" smtClean="0"/>
              <a:t>. </a:t>
            </a:r>
            <a:r>
              <a:rPr lang="pt-PT" dirty="0" err="1" smtClean="0"/>
              <a:t>of</a:t>
            </a:r>
            <a:r>
              <a:rPr lang="pt-PT" dirty="0" smtClean="0"/>
              <a:t> </a:t>
            </a:r>
            <a:r>
              <a:rPr lang="pt-PT" dirty="0" err="1" smtClean="0"/>
              <a:t>Textile</a:t>
            </a:r>
            <a:r>
              <a:rPr lang="pt-PT" dirty="0" smtClean="0"/>
              <a:t> – UM</a:t>
            </a:r>
          </a:p>
          <a:p>
            <a:r>
              <a:rPr lang="pt-PT" dirty="0" err="1" smtClean="0"/>
              <a:t>Drezden</a:t>
            </a:r>
            <a:endParaRPr lang="pt-PT" dirty="0" smtClean="0"/>
          </a:p>
          <a:p>
            <a:endParaRPr lang="en-US" dirty="0"/>
          </a:p>
        </p:txBody>
      </p:sp>
      <p:sp>
        <p:nvSpPr>
          <p:cNvPr id="5" name="Triângulo isósceles 4"/>
          <p:cNvSpPr/>
          <p:nvPr/>
        </p:nvSpPr>
        <p:spPr>
          <a:xfrm rot="10800000">
            <a:off x="10266216" y="1029563"/>
            <a:ext cx="1004455" cy="38446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tângulo 6"/>
          <p:cNvSpPr/>
          <p:nvPr/>
        </p:nvSpPr>
        <p:spPr>
          <a:xfrm>
            <a:off x="343230" y="338434"/>
            <a:ext cx="6046848" cy="461665"/>
          </a:xfrm>
          <a:prstGeom prst="rect">
            <a:avLst/>
          </a:prstGeom>
          <a:noFill/>
        </p:spPr>
        <p:txBody>
          <a:bodyPr wrap="none" lIns="91440" tIns="45720" rIns="91440" bIns="45720">
            <a:spAutoFit/>
          </a:bodyPr>
          <a:lstStyle/>
          <a:p>
            <a:pPr algn="ctr"/>
            <a:r>
              <a:rPr lang="pt-PT" sz="2400" b="1" cap="none" spc="0"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The</a:t>
            </a:r>
            <a:r>
              <a:rPr lang="pt-PT" sz="2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“Micro/Nano </a:t>
            </a:r>
            <a:r>
              <a:rPr lang="pt-PT" sz="2400" b="1" cap="none" spc="0"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Encapsulation</a:t>
            </a:r>
            <a:r>
              <a:rPr lang="pt-PT" sz="2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Team:</a:t>
            </a:r>
            <a:endParaRPr lang="pt-PT" sz="2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8" name="Retângulo 7"/>
          <p:cNvSpPr/>
          <p:nvPr/>
        </p:nvSpPr>
        <p:spPr>
          <a:xfrm>
            <a:off x="311724" y="5707394"/>
            <a:ext cx="11076198" cy="95410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sz="1400" b="1" u="sng" dirty="0" smtClean="0"/>
              <a:t>Acknowledgements</a:t>
            </a:r>
            <a:r>
              <a:rPr lang="en-US" sz="1400" u="sng" dirty="0" smtClean="0"/>
              <a:t>:</a:t>
            </a:r>
            <a:r>
              <a:rPr lang="en-US" sz="1400" dirty="0" smtClean="0"/>
              <a:t> The financial support </a:t>
            </a:r>
            <a:r>
              <a:rPr lang="en-US" sz="1400" dirty="0"/>
              <a:t>of </a:t>
            </a:r>
            <a:r>
              <a:rPr lang="en-US" sz="1400" dirty="0" smtClean="0"/>
              <a:t>several projects:</a:t>
            </a:r>
          </a:p>
          <a:p>
            <a:r>
              <a:rPr lang="en-US" sz="1400" b="1" dirty="0" smtClean="0"/>
              <a:t>TSSiPRO-NORTE</a:t>
            </a:r>
            <a:r>
              <a:rPr lang="en-US" sz="1400" dirty="0" smtClean="0"/>
              <a:t>-01-0145-FEDER-000015 funded </a:t>
            </a:r>
            <a:r>
              <a:rPr lang="en-US" sz="1400" dirty="0"/>
              <a:t>by the regional operational program NORTE 2020, under the PORTUGAL 2020 </a:t>
            </a:r>
            <a:r>
              <a:rPr lang="en-US" sz="1400" dirty="0" smtClean="0"/>
              <a:t>Partnership;</a:t>
            </a:r>
          </a:p>
          <a:p>
            <a:r>
              <a:rPr lang="en-US" sz="1400" b="1" dirty="0" smtClean="0"/>
              <a:t>FCT strategic </a:t>
            </a:r>
            <a:r>
              <a:rPr lang="en-US" sz="1400" b="1" dirty="0"/>
              <a:t>projects </a:t>
            </a:r>
            <a:r>
              <a:rPr lang="en-US" sz="1400" dirty="0"/>
              <a:t>LA25/2013–2014 and UID/CTM/50025/2013.</a:t>
            </a:r>
          </a:p>
        </p:txBody>
      </p:sp>
    </p:spTree>
    <p:extLst>
      <p:ext uri="{BB962C8B-B14F-4D97-AF65-F5344CB8AC3E}">
        <p14:creationId xmlns:p14="http://schemas.microsoft.com/office/powerpoint/2010/main" val="4076008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821632" y="2281890"/>
            <a:ext cx="10424159" cy="1938992"/>
          </a:xfrm>
          <a:prstGeom prst="rect">
            <a:avLst/>
          </a:prstGeom>
          <a:noFill/>
        </p:spPr>
        <p:txBody>
          <a:bodyPr wrap="square" lIns="91440" tIns="45720" rIns="91440" bIns="45720">
            <a:spAutoFit/>
          </a:bodyPr>
          <a:lstStyle/>
          <a:p>
            <a:pPr algn="ctr"/>
            <a:r>
              <a:rPr lang="pt-PT" sz="4000" b="1" cap="none" spc="0"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Reactive</a:t>
            </a:r>
            <a:r>
              <a:rPr lang="pt-PT" sz="40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Micro/Nano </a:t>
            </a:r>
            <a:r>
              <a:rPr lang="pt-PT" sz="4000" b="1" cap="none" spc="0"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Encapsulation</a:t>
            </a:r>
            <a:r>
              <a:rPr lang="pt-PT" sz="40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p>
          <a:p>
            <a:pPr algn="ctr"/>
            <a:r>
              <a:rPr lang="pt-PT" sz="40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as a </a:t>
            </a:r>
            <a:r>
              <a:rPr lang="pt-PT" sz="40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Way</a:t>
            </a:r>
            <a:r>
              <a:rPr lang="pt-PT" sz="40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to </a:t>
            </a:r>
            <a:r>
              <a:rPr lang="pt-PT" sz="40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High</a:t>
            </a:r>
            <a:r>
              <a:rPr lang="pt-PT" sz="40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Performance </a:t>
            </a:r>
          </a:p>
          <a:p>
            <a:pPr algn="ctr"/>
            <a:r>
              <a:rPr lang="pt-PT" sz="40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Polymer</a:t>
            </a:r>
            <a:r>
              <a:rPr lang="pt-PT" sz="40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40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Materials</a:t>
            </a:r>
            <a:endParaRPr lang="pt-PT" sz="40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grpSp>
        <p:nvGrpSpPr>
          <p:cNvPr id="11" name="Grupo 10"/>
          <p:cNvGrpSpPr/>
          <p:nvPr/>
        </p:nvGrpSpPr>
        <p:grpSpPr>
          <a:xfrm>
            <a:off x="48592" y="8394"/>
            <a:ext cx="9883772" cy="1728147"/>
            <a:chOff x="48592" y="8394"/>
            <a:chExt cx="9883772" cy="1728147"/>
          </a:xfrm>
        </p:grpSpPr>
        <p:pic>
          <p:nvPicPr>
            <p:cNvPr id="2" name="Image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0996" y="17672"/>
              <a:ext cx="4064001" cy="1718394"/>
            </a:xfrm>
            <a:prstGeom prst="rect">
              <a:avLst/>
            </a:prstGeom>
          </p:spPr>
        </p:pic>
        <p:pic>
          <p:nvPicPr>
            <p:cNvPr id="7" name="Imagem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92" y="17672"/>
              <a:ext cx="1960880" cy="1715770"/>
            </a:xfrm>
            <a:prstGeom prst="rect">
              <a:avLst/>
            </a:prstGeom>
          </p:spPr>
        </p:pic>
        <p:pic>
          <p:nvPicPr>
            <p:cNvPr id="8" name="Imagem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3268" y="19341"/>
              <a:ext cx="1717200" cy="1717200"/>
            </a:xfrm>
            <a:prstGeom prst="rect">
              <a:avLst/>
            </a:prstGeom>
          </p:spPr>
        </p:pic>
        <p:pic>
          <p:nvPicPr>
            <p:cNvPr id="9" name="Imagem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64765" y="8394"/>
              <a:ext cx="2467599" cy="1717200"/>
            </a:xfrm>
            <a:prstGeom prst="rect">
              <a:avLst/>
            </a:prstGeom>
          </p:spPr>
        </p:pic>
      </p:grpSp>
      <p:sp>
        <p:nvSpPr>
          <p:cNvPr id="10" name="Retângulo 9"/>
          <p:cNvSpPr/>
          <p:nvPr/>
        </p:nvSpPr>
        <p:spPr>
          <a:xfrm>
            <a:off x="4830269" y="4571147"/>
            <a:ext cx="2531462" cy="461665"/>
          </a:xfrm>
          <a:prstGeom prst="rect">
            <a:avLst/>
          </a:prstGeom>
          <a:noFill/>
        </p:spPr>
        <p:txBody>
          <a:bodyPr wrap="none" lIns="91440" tIns="45720" rIns="91440" bIns="45720">
            <a:spAutoFit/>
          </a:bodyPr>
          <a:lstStyle/>
          <a:p>
            <a:pPr algn="ctr"/>
            <a:r>
              <a:rPr lang="pt-PT" sz="2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Zlatan Denchev</a:t>
            </a:r>
            <a:endParaRPr lang="pt-PT" sz="2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12" name="CaixaDeTexto 11"/>
          <p:cNvSpPr txBox="1"/>
          <p:nvPr/>
        </p:nvSpPr>
        <p:spPr>
          <a:xfrm>
            <a:off x="3114256" y="5246060"/>
            <a:ext cx="5876930" cy="369332"/>
          </a:xfrm>
          <a:prstGeom prst="rect">
            <a:avLst/>
          </a:prstGeom>
          <a:noFill/>
        </p:spPr>
        <p:txBody>
          <a:bodyPr wrap="none" rtlCol="0">
            <a:spAutoFit/>
          </a:bodyPr>
          <a:lstStyle/>
          <a:p>
            <a:r>
              <a:rPr lang="pt-PT" b="1" i="1" dirty="0" smtClean="0"/>
              <a:t>i3N-IPC, </a:t>
            </a:r>
            <a:r>
              <a:rPr lang="pt-PT" b="1" i="1" dirty="0" err="1" smtClean="0"/>
              <a:t>University</a:t>
            </a:r>
            <a:r>
              <a:rPr lang="pt-PT" b="1" i="1" dirty="0" smtClean="0"/>
              <a:t> </a:t>
            </a:r>
            <a:r>
              <a:rPr lang="pt-PT" b="1" i="1" dirty="0" err="1" smtClean="0"/>
              <a:t>of</a:t>
            </a:r>
            <a:r>
              <a:rPr lang="pt-PT" b="1" i="1" dirty="0" smtClean="0"/>
              <a:t> Minho, Guimarães, PORTUGAL</a:t>
            </a:r>
            <a:endParaRPr lang="en-US" b="1" i="1" dirty="0"/>
          </a:p>
        </p:txBody>
      </p:sp>
    </p:spTree>
    <p:extLst>
      <p:ext uri="{BB962C8B-B14F-4D97-AF65-F5344CB8AC3E}">
        <p14:creationId xmlns:p14="http://schemas.microsoft.com/office/powerpoint/2010/main" val="27961840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5194983" y="556644"/>
            <a:ext cx="1781257" cy="646331"/>
          </a:xfrm>
          <a:prstGeom prst="rect">
            <a:avLst/>
          </a:prstGeom>
          <a:noFill/>
        </p:spPr>
        <p:txBody>
          <a:bodyPr wrap="none" lIns="91440" tIns="45720" rIns="91440" bIns="45720">
            <a:spAutoFit/>
          </a:bodyPr>
          <a:lstStyle/>
          <a:p>
            <a:pPr algn="ctr"/>
            <a:r>
              <a:rPr lang="pt-PT" sz="3600" b="1" u="sng" cap="none" spc="0"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Outline</a:t>
            </a:r>
            <a:endParaRPr lang="pt-PT" sz="3600" b="1" u="sng"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5" name="CaixaDeTexto 4"/>
          <p:cNvSpPr txBox="1"/>
          <p:nvPr/>
        </p:nvSpPr>
        <p:spPr>
          <a:xfrm>
            <a:off x="1309258" y="1433941"/>
            <a:ext cx="9701695" cy="3539430"/>
          </a:xfrm>
          <a:prstGeom prst="rect">
            <a:avLst/>
          </a:prstGeom>
        </p:spPr>
        <p:style>
          <a:lnRef idx="0">
            <a:schemeClr val="accent5"/>
          </a:lnRef>
          <a:fillRef idx="3">
            <a:schemeClr val="accent5"/>
          </a:fillRef>
          <a:effectRef idx="3">
            <a:schemeClr val="accent5"/>
          </a:effectRef>
          <a:fontRef idx="minor">
            <a:schemeClr val="lt1"/>
          </a:fontRef>
        </p:style>
        <p:txBody>
          <a:bodyPr wrap="none" rtlCol="0">
            <a:spAutoFit/>
          </a:bodyPr>
          <a:lstStyle/>
          <a:p>
            <a:pPr marL="285750" indent="-285750">
              <a:lnSpc>
                <a:spcPct val="150000"/>
              </a:lnSpc>
              <a:buFont typeface="Arial" panose="020B0604020202020204" pitchFamily="34" charset="0"/>
              <a:buChar char="•"/>
            </a:pPr>
            <a:r>
              <a:rPr lang="pt-PT" sz="3200" dirty="0" err="1" smtClean="0"/>
              <a:t>Introduction</a:t>
            </a:r>
            <a:endParaRPr lang="pt-PT" sz="3200" dirty="0" smtClean="0"/>
          </a:p>
          <a:p>
            <a:pPr marL="285750" indent="-285750">
              <a:lnSpc>
                <a:spcPct val="150000"/>
              </a:lnSpc>
              <a:buFont typeface="Arial" panose="020B0604020202020204" pitchFamily="34" charset="0"/>
              <a:buChar char="•"/>
            </a:pPr>
            <a:r>
              <a:rPr lang="pt-PT" sz="3200" dirty="0" err="1" smtClean="0"/>
              <a:t>Reactive</a:t>
            </a:r>
            <a:r>
              <a:rPr lang="pt-PT" sz="3200" dirty="0" smtClean="0"/>
              <a:t> Micro/Nano </a:t>
            </a:r>
            <a:r>
              <a:rPr lang="pt-PT" sz="3200" dirty="0" err="1" smtClean="0"/>
              <a:t>encapsulation</a:t>
            </a:r>
            <a:r>
              <a:rPr lang="pt-PT" sz="3200" dirty="0" smtClean="0"/>
              <a:t> </a:t>
            </a:r>
            <a:r>
              <a:rPr lang="pt-PT" sz="3200" dirty="0" err="1" smtClean="0"/>
              <a:t>process</a:t>
            </a:r>
            <a:endParaRPr lang="pt-PT" sz="3200" dirty="0" smtClean="0"/>
          </a:p>
          <a:p>
            <a:pPr marL="285750" indent="-285750">
              <a:lnSpc>
                <a:spcPct val="150000"/>
              </a:lnSpc>
              <a:buFont typeface="Arial" panose="020B0604020202020204" pitchFamily="34" charset="0"/>
              <a:buChar char="•"/>
            </a:pPr>
            <a:r>
              <a:rPr lang="pt-PT" sz="3200" dirty="0" err="1" smtClean="0"/>
              <a:t>Various</a:t>
            </a:r>
            <a:r>
              <a:rPr lang="pt-PT" sz="3200" dirty="0" smtClean="0"/>
              <a:t> </a:t>
            </a:r>
            <a:r>
              <a:rPr lang="pt-PT" sz="3200" dirty="0" err="1" smtClean="0"/>
              <a:t>applications</a:t>
            </a:r>
            <a:r>
              <a:rPr lang="pt-PT" sz="3200" dirty="0" smtClean="0"/>
              <a:t> </a:t>
            </a:r>
            <a:r>
              <a:rPr lang="pt-PT" sz="3200" dirty="0" err="1" smtClean="0"/>
              <a:t>of</a:t>
            </a:r>
            <a:r>
              <a:rPr lang="pt-PT" sz="3200" dirty="0" smtClean="0"/>
              <a:t> </a:t>
            </a:r>
            <a:r>
              <a:rPr lang="pt-PT" sz="3200" dirty="0" err="1" smtClean="0"/>
              <a:t>the</a:t>
            </a:r>
            <a:r>
              <a:rPr lang="pt-PT" sz="3200" dirty="0" smtClean="0"/>
              <a:t> </a:t>
            </a:r>
            <a:r>
              <a:rPr lang="pt-PT" sz="3200" dirty="0" err="1" smtClean="0"/>
              <a:t>syntetised</a:t>
            </a:r>
            <a:r>
              <a:rPr lang="pt-PT" sz="3200" dirty="0" smtClean="0"/>
              <a:t> capsules</a:t>
            </a:r>
          </a:p>
          <a:p>
            <a:pPr marL="285750" indent="-285750">
              <a:lnSpc>
                <a:spcPct val="150000"/>
              </a:lnSpc>
              <a:buFont typeface="Arial" panose="020B0604020202020204" pitchFamily="34" charset="0"/>
              <a:buChar char="•"/>
            </a:pPr>
            <a:r>
              <a:rPr lang="pt-PT" sz="3200" dirty="0" err="1" smtClean="0"/>
              <a:t>Conclusions</a:t>
            </a:r>
            <a:r>
              <a:rPr lang="pt-PT" sz="3200" dirty="0" smtClean="0"/>
              <a:t> </a:t>
            </a:r>
          </a:p>
          <a:p>
            <a:pPr marL="285750" indent="-285750">
              <a:buFont typeface="Arial" panose="020B0604020202020204" pitchFamily="34" charset="0"/>
              <a:buChar char="•"/>
            </a:pPr>
            <a:endParaRPr lang="en-US" sz="3200" dirty="0"/>
          </a:p>
        </p:txBody>
      </p:sp>
      <p:sp>
        <p:nvSpPr>
          <p:cNvPr id="6" name="Triângulo isósceles 5"/>
          <p:cNvSpPr/>
          <p:nvPr/>
        </p:nvSpPr>
        <p:spPr>
          <a:xfrm rot="10800000">
            <a:off x="10266216" y="1029563"/>
            <a:ext cx="1004455" cy="38446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aixaDeTexto 6"/>
          <p:cNvSpPr txBox="1"/>
          <p:nvPr/>
        </p:nvSpPr>
        <p:spPr>
          <a:xfrm>
            <a:off x="11789553" y="11638"/>
            <a:ext cx="390619" cy="400110"/>
          </a:xfrm>
          <a:prstGeom prst="rect">
            <a:avLst/>
          </a:prstGeom>
          <a:solidFill>
            <a:schemeClr val="tx1"/>
          </a:solidFill>
        </p:spPr>
        <p:txBody>
          <a:bodyPr wrap="square" rtlCol="0">
            <a:spAutoFit/>
          </a:bodyPr>
          <a:lstStyle/>
          <a:p>
            <a:r>
              <a:rPr lang="pt-PT" sz="2000" b="1" dirty="0" smtClean="0">
                <a:solidFill>
                  <a:schemeClr val="accent4">
                    <a:lumMod val="50000"/>
                  </a:schemeClr>
                </a:solidFill>
              </a:rPr>
              <a:t>2</a:t>
            </a:r>
            <a:endParaRPr lang="en-US" sz="2000" b="1" dirty="0">
              <a:solidFill>
                <a:schemeClr val="accent4">
                  <a:lumMod val="50000"/>
                </a:schemeClr>
              </a:solidFill>
            </a:endParaRPr>
          </a:p>
        </p:txBody>
      </p:sp>
    </p:spTree>
    <p:extLst>
      <p:ext uri="{BB962C8B-B14F-4D97-AF65-F5344CB8AC3E}">
        <p14:creationId xmlns:p14="http://schemas.microsoft.com/office/powerpoint/2010/main" val="384511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1789553" y="11638"/>
            <a:ext cx="390619" cy="400110"/>
          </a:xfrm>
          <a:prstGeom prst="rect">
            <a:avLst/>
          </a:prstGeom>
          <a:solidFill>
            <a:schemeClr val="tx1"/>
          </a:solidFill>
        </p:spPr>
        <p:txBody>
          <a:bodyPr wrap="square" rtlCol="0">
            <a:spAutoFit/>
          </a:bodyPr>
          <a:lstStyle/>
          <a:p>
            <a:r>
              <a:rPr lang="pt-PT" sz="2000" b="1" dirty="0" smtClean="0">
                <a:solidFill>
                  <a:schemeClr val="accent4">
                    <a:lumMod val="50000"/>
                  </a:schemeClr>
                </a:solidFill>
              </a:rPr>
              <a:t>3</a:t>
            </a:r>
            <a:endParaRPr lang="en-US" sz="2000" b="1" dirty="0">
              <a:solidFill>
                <a:schemeClr val="accent4">
                  <a:lumMod val="50000"/>
                </a:schemeClr>
              </a:solidFill>
            </a:endParaRPr>
          </a:p>
        </p:txBody>
      </p:sp>
      <p:grpSp>
        <p:nvGrpSpPr>
          <p:cNvPr id="4" name="Grupo 3"/>
          <p:cNvGrpSpPr/>
          <p:nvPr/>
        </p:nvGrpSpPr>
        <p:grpSpPr>
          <a:xfrm>
            <a:off x="1644986" y="162560"/>
            <a:ext cx="8649624" cy="6512559"/>
            <a:chOff x="1644986" y="162560"/>
            <a:chExt cx="8649624" cy="6512559"/>
          </a:xfrm>
        </p:grpSpPr>
        <p:pic>
          <p:nvPicPr>
            <p:cNvPr id="7" name="Imagem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44986" y="162560"/>
              <a:ext cx="8649624" cy="6512559"/>
            </a:xfrm>
            <a:prstGeom prst="rect">
              <a:avLst/>
            </a:prstGeom>
          </p:spPr>
        </p:pic>
        <p:sp>
          <p:nvSpPr>
            <p:cNvPr id="3" name="CaixaDeTexto 2"/>
            <p:cNvSpPr txBox="1"/>
            <p:nvPr/>
          </p:nvSpPr>
          <p:spPr>
            <a:xfrm>
              <a:off x="5413665" y="935181"/>
              <a:ext cx="964800" cy="60480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pt-PT" sz="1100" b="1" dirty="0" err="1" smtClean="0"/>
                <a:t>High</a:t>
              </a:r>
              <a:r>
                <a:rPr lang="pt-PT" sz="1100" b="1" dirty="0" smtClean="0"/>
                <a:t>-</a:t>
              </a:r>
            </a:p>
            <a:p>
              <a:pPr algn="ctr"/>
              <a:r>
                <a:rPr lang="pt-PT" sz="1100" b="1" dirty="0" err="1" smtClean="0"/>
                <a:t>Voltage</a:t>
              </a:r>
              <a:endParaRPr lang="pt-PT" sz="1100" b="1" dirty="0" smtClean="0"/>
            </a:p>
            <a:p>
              <a:pPr algn="ctr"/>
              <a:r>
                <a:rPr lang="pt-PT" sz="1100" b="1" dirty="0" err="1" smtClean="0"/>
                <a:t>Insulation</a:t>
              </a:r>
              <a:endParaRPr lang="en-US" sz="1100" b="1" dirty="0"/>
            </a:p>
          </p:txBody>
        </p:sp>
        <p:sp>
          <p:nvSpPr>
            <p:cNvPr id="5" name="CaixaDeTexto 4"/>
            <p:cNvSpPr txBox="1"/>
            <p:nvPr/>
          </p:nvSpPr>
          <p:spPr>
            <a:xfrm>
              <a:off x="7145486" y="1918856"/>
              <a:ext cx="964800" cy="60480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pt-PT" sz="1100" b="1" dirty="0" err="1" smtClean="0"/>
                <a:t>Wires</a:t>
              </a:r>
              <a:endParaRPr lang="pt-PT" sz="1100" b="1" dirty="0" smtClean="0"/>
            </a:p>
            <a:p>
              <a:pPr algn="ctr"/>
              <a:r>
                <a:rPr lang="pt-PT" sz="1100" b="1" dirty="0" smtClean="0"/>
                <a:t>&amp;</a:t>
              </a:r>
            </a:p>
            <a:p>
              <a:pPr algn="ctr"/>
              <a:r>
                <a:rPr lang="pt-PT" sz="1100" b="1" dirty="0" smtClean="0"/>
                <a:t>Cables</a:t>
              </a:r>
              <a:endParaRPr lang="en-US" sz="1100" b="1" dirty="0"/>
            </a:p>
          </p:txBody>
        </p:sp>
        <p:sp>
          <p:nvSpPr>
            <p:cNvPr id="6" name="CaixaDeTexto 5"/>
            <p:cNvSpPr txBox="1"/>
            <p:nvPr/>
          </p:nvSpPr>
          <p:spPr>
            <a:xfrm>
              <a:off x="7152411" y="3900057"/>
              <a:ext cx="962887" cy="60480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pt-PT" sz="1100" b="1" dirty="0" err="1" smtClean="0"/>
                <a:t>Motors</a:t>
              </a:r>
              <a:endParaRPr lang="pt-PT" sz="1100" b="1" dirty="0" smtClean="0"/>
            </a:p>
            <a:p>
              <a:pPr algn="ctr"/>
              <a:r>
                <a:rPr lang="pt-PT" sz="1100" b="1" dirty="0" smtClean="0"/>
                <a:t>&amp;</a:t>
              </a:r>
            </a:p>
            <a:p>
              <a:pPr algn="ctr"/>
              <a:r>
                <a:rPr lang="pt-PT" sz="1100" b="1" dirty="0" err="1" smtClean="0"/>
                <a:t>Generators</a:t>
              </a:r>
              <a:endParaRPr lang="en-US" sz="1100" b="1" dirty="0"/>
            </a:p>
          </p:txBody>
        </p:sp>
        <p:sp>
          <p:nvSpPr>
            <p:cNvPr id="8" name="CaixaDeTexto 7"/>
            <p:cNvSpPr txBox="1"/>
            <p:nvPr/>
          </p:nvSpPr>
          <p:spPr>
            <a:xfrm>
              <a:off x="5418528" y="4904512"/>
              <a:ext cx="962887" cy="60480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pt-PT" sz="1100" b="1" dirty="0" err="1" smtClean="0"/>
                <a:t>Energy</a:t>
              </a:r>
              <a:endParaRPr lang="pt-PT" sz="1100" b="1" dirty="0" smtClean="0"/>
            </a:p>
            <a:p>
              <a:pPr algn="ctr"/>
              <a:r>
                <a:rPr lang="pt-PT" sz="1100" b="1" dirty="0" err="1" smtClean="0"/>
                <a:t>Storage</a:t>
              </a:r>
              <a:endParaRPr lang="pt-PT" sz="1100" b="1" dirty="0" smtClean="0"/>
            </a:p>
            <a:p>
              <a:pPr algn="ctr"/>
              <a:r>
                <a:rPr lang="pt-PT" sz="1100" b="1" dirty="0" smtClean="0"/>
                <a:t>&amp; </a:t>
              </a:r>
              <a:r>
                <a:rPr lang="pt-PT" sz="1100" b="1" dirty="0" err="1" smtClean="0"/>
                <a:t>Savings</a:t>
              </a:r>
              <a:endParaRPr lang="en-US" sz="1100" b="1" dirty="0"/>
            </a:p>
          </p:txBody>
        </p:sp>
        <p:sp>
          <p:nvSpPr>
            <p:cNvPr id="9" name="CaixaDeTexto 8"/>
            <p:cNvSpPr txBox="1"/>
            <p:nvPr/>
          </p:nvSpPr>
          <p:spPr>
            <a:xfrm>
              <a:off x="3674924" y="1929248"/>
              <a:ext cx="964800" cy="60480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pt-PT" sz="1100" b="1" dirty="0" err="1" smtClean="0"/>
                <a:t>Smart</a:t>
              </a:r>
              <a:endParaRPr lang="pt-PT" sz="1100" b="1" dirty="0" smtClean="0"/>
            </a:p>
            <a:p>
              <a:pPr algn="ctr"/>
              <a:r>
                <a:rPr lang="pt-PT" sz="1100" b="1" dirty="0" err="1" smtClean="0"/>
                <a:t>Dielectric</a:t>
              </a:r>
              <a:endParaRPr lang="pt-PT" sz="1100" b="1" dirty="0" smtClean="0"/>
            </a:p>
            <a:p>
              <a:pPr algn="ctr"/>
              <a:r>
                <a:rPr lang="pt-PT" sz="1100" b="1" dirty="0" err="1" smtClean="0"/>
                <a:t>Materials</a:t>
              </a:r>
              <a:endParaRPr lang="en-US" sz="1100" b="1" dirty="0"/>
            </a:p>
          </p:txBody>
        </p:sp>
        <p:sp>
          <p:nvSpPr>
            <p:cNvPr id="10" name="CaixaDeTexto 9"/>
            <p:cNvSpPr txBox="1"/>
            <p:nvPr/>
          </p:nvSpPr>
          <p:spPr>
            <a:xfrm>
              <a:off x="3713882" y="3872344"/>
              <a:ext cx="964800" cy="71280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pt-PT" sz="1100" b="1" dirty="0" err="1" smtClean="0"/>
                <a:t>Sensors</a:t>
              </a:r>
              <a:endParaRPr lang="pt-PT" sz="1100" b="1" dirty="0" smtClean="0"/>
            </a:p>
            <a:p>
              <a:pPr algn="ctr"/>
              <a:r>
                <a:rPr lang="pt-PT" sz="1100" b="1" dirty="0" smtClean="0"/>
                <a:t>&amp;</a:t>
              </a:r>
            </a:p>
            <a:p>
              <a:pPr algn="ctr"/>
              <a:r>
                <a:rPr lang="pt-PT" sz="1100" b="1" dirty="0" err="1" smtClean="0"/>
                <a:t>Actuators</a:t>
              </a:r>
              <a:endParaRPr lang="en-US" sz="1100" b="1" dirty="0"/>
            </a:p>
          </p:txBody>
        </p:sp>
        <p:sp>
          <p:nvSpPr>
            <p:cNvPr id="11" name="CaixaDeTexto 10"/>
            <p:cNvSpPr txBox="1"/>
            <p:nvPr/>
          </p:nvSpPr>
          <p:spPr>
            <a:xfrm>
              <a:off x="5372100" y="2985652"/>
              <a:ext cx="1061780" cy="600164"/>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pt-PT" sz="1100" b="1" dirty="0" err="1" smtClean="0"/>
                <a:t>Polymer</a:t>
              </a:r>
              <a:endParaRPr lang="pt-PT" sz="1100" b="1" dirty="0" smtClean="0"/>
            </a:p>
            <a:p>
              <a:pPr algn="ctr"/>
              <a:r>
                <a:rPr lang="pt-PT" sz="1100" b="1" dirty="0" smtClean="0"/>
                <a:t>Nano/Micro</a:t>
              </a:r>
            </a:p>
            <a:p>
              <a:pPr algn="ctr"/>
              <a:r>
                <a:rPr lang="pt-PT" sz="1100" b="1" dirty="0" err="1" smtClean="0"/>
                <a:t>Composites</a:t>
              </a:r>
              <a:endParaRPr lang="en-US" sz="1100" b="1" dirty="0"/>
            </a:p>
          </p:txBody>
        </p:sp>
      </p:grpSp>
    </p:spTree>
    <p:extLst>
      <p:ext uri="{BB962C8B-B14F-4D97-AF65-F5344CB8AC3E}">
        <p14:creationId xmlns:p14="http://schemas.microsoft.com/office/powerpoint/2010/main" val="21364618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Imagem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849" y="554990"/>
            <a:ext cx="9629775" cy="6134100"/>
          </a:xfrm>
          <a:prstGeom prst="rect">
            <a:avLst/>
          </a:prstGeom>
        </p:spPr>
      </p:pic>
      <p:sp>
        <p:nvSpPr>
          <p:cNvPr id="2" name="Retângulo 1"/>
          <p:cNvSpPr/>
          <p:nvPr/>
        </p:nvSpPr>
        <p:spPr>
          <a:xfrm>
            <a:off x="385110" y="20935"/>
            <a:ext cx="8475397" cy="523220"/>
          </a:xfrm>
          <a:prstGeom prst="rect">
            <a:avLst/>
          </a:prstGeom>
          <a:noFill/>
        </p:spPr>
        <p:txBody>
          <a:bodyPr wrap="none" lIns="91440" tIns="45720" rIns="91440" bIns="45720">
            <a:spAutoFit/>
          </a:bodyPr>
          <a:lstStyle/>
          <a:p>
            <a:pPr algn="ctr"/>
            <a:r>
              <a:rPr lang="pt-PT" sz="28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Industrial </a:t>
            </a:r>
            <a:r>
              <a:rPr lang="pt-PT" sz="2800" b="1" cap="none" spc="0"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Manufacturing</a:t>
            </a:r>
            <a:r>
              <a:rPr lang="pt-PT" sz="28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2800" b="1" cap="none" spc="0"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of</a:t>
            </a:r>
            <a:r>
              <a:rPr lang="pt-PT" sz="28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2800" b="1" cap="none" spc="0"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Polymer</a:t>
            </a:r>
            <a:r>
              <a:rPr lang="pt-PT" sz="28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2800" b="1" cap="none" spc="0"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Composites</a:t>
            </a:r>
            <a:endParaRPr lang="pt-PT" sz="28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6" name="CaixaDeTexto 5"/>
          <p:cNvSpPr txBox="1"/>
          <p:nvPr/>
        </p:nvSpPr>
        <p:spPr>
          <a:xfrm>
            <a:off x="11789553" y="11638"/>
            <a:ext cx="390619" cy="400110"/>
          </a:xfrm>
          <a:prstGeom prst="rect">
            <a:avLst/>
          </a:prstGeom>
          <a:solidFill>
            <a:schemeClr val="tx1"/>
          </a:solidFill>
        </p:spPr>
        <p:txBody>
          <a:bodyPr wrap="square" rtlCol="0">
            <a:spAutoFit/>
          </a:bodyPr>
          <a:lstStyle/>
          <a:p>
            <a:r>
              <a:rPr lang="pt-PT" sz="2000" b="1" dirty="0">
                <a:solidFill>
                  <a:schemeClr val="accent4">
                    <a:lumMod val="50000"/>
                  </a:schemeClr>
                </a:solidFill>
              </a:rPr>
              <a:t>4</a:t>
            </a:r>
            <a:endParaRPr lang="en-US" sz="2000" b="1" dirty="0">
              <a:solidFill>
                <a:schemeClr val="accent4">
                  <a:lumMod val="50000"/>
                </a:schemeClr>
              </a:solidFill>
            </a:endParaRPr>
          </a:p>
        </p:txBody>
      </p:sp>
      <p:sp>
        <p:nvSpPr>
          <p:cNvPr id="5" name="Retângulo 4"/>
          <p:cNvSpPr/>
          <p:nvPr/>
        </p:nvSpPr>
        <p:spPr>
          <a:xfrm>
            <a:off x="9921006" y="4047981"/>
            <a:ext cx="2124000" cy="2462213"/>
          </a:xfrm>
          <a:prstGeom prst="rect">
            <a:avLst/>
          </a:prstGeom>
        </p:spPr>
        <p:style>
          <a:lnRef idx="0">
            <a:schemeClr val="accent1"/>
          </a:lnRef>
          <a:fillRef idx="3">
            <a:schemeClr val="accent1"/>
          </a:fillRef>
          <a:effectRef idx="3">
            <a:schemeClr val="accent1"/>
          </a:effectRef>
          <a:fontRef idx="minor">
            <a:schemeClr val="lt1"/>
          </a:fontRef>
        </p:style>
        <p:txBody>
          <a:bodyPr wrap="square" lIns="91440" tIns="45720" rIns="91440" bIns="45720">
            <a:spAutoFit/>
          </a:bodyPr>
          <a:lstStyle/>
          <a:p>
            <a:pPr algn="ctr"/>
            <a:r>
              <a:rPr lang="pt-PT" sz="2200" b="1" u="sng" cap="none" spc="0" dirty="0" smtClean="0">
                <a:ln w="0"/>
                <a:solidFill>
                  <a:schemeClr val="tx1"/>
                </a:solidFill>
                <a:effectLst>
                  <a:outerShdw blurRad="38100" dist="19050" dir="2700000" algn="tl" rotWithShape="0">
                    <a:schemeClr val="dk1">
                      <a:alpha val="40000"/>
                    </a:schemeClr>
                  </a:outerShdw>
                </a:effectLst>
              </a:rPr>
              <a:t>A </a:t>
            </a:r>
            <a:r>
              <a:rPr lang="pt-PT" sz="2200" b="1" u="sng" cap="none" spc="0" dirty="0" err="1" smtClean="0">
                <a:ln w="0"/>
                <a:solidFill>
                  <a:schemeClr val="tx1"/>
                </a:solidFill>
                <a:effectLst>
                  <a:outerShdw blurRad="38100" dist="19050" dir="2700000" algn="tl" rotWithShape="0">
                    <a:schemeClr val="dk1">
                      <a:alpha val="40000"/>
                    </a:schemeClr>
                  </a:outerShdw>
                </a:effectLst>
              </a:rPr>
              <a:t>possible</a:t>
            </a:r>
            <a:r>
              <a:rPr lang="pt-PT" sz="2200" b="1" u="sng" cap="none" spc="0" dirty="0" smtClean="0">
                <a:ln w="0"/>
                <a:solidFill>
                  <a:schemeClr val="tx1"/>
                </a:solidFill>
                <a:effectLst>
                  <a:outerShdw blurRad="38100" dist="19050" dir="2700000" algn="tl" rotWithShape="0">
                    <a:schemeClr val="dk1">
                      <a:alpha val="40000"/>
                    </a:schemeClr>
                  </a:outerShdw>
                </a:effectLst>
              </a:rPr>
              <a:t> </a:t>
            </a:r>
            <a:r>
              <a:rPr lang="pt-PT" sz="2200" b="1" u="sng" cap="none" spc="0" dirty="0" err="1" smtClean="0">
                <a:ln w="0"/>
                <a:solidFill>
                  <a:schemeClr val="tx1"/>
                </a:solidFill>
                <a:effectLst>
                  <a:outerShdw blurRad="38100" dist="19050" dir="2700000" algn="tl" rotWithShape="0">
                    <a:schemeClr val="dk1">
                      <a:alpha val="40000"/>
                    </a:schemeClr>
                  </a:outerShdw>
                </a:effectLst>
              </a:rPr>
              <a:t>way</a:t>
            </a:r>
            <a:r>
              <a:rPr lang="pt-PT" sz="2200" b="1" u="sng" cap="none" spc="0" dirty="0" smtClean="0">
                <a:ln w="0"/>
                <a:solidFill>
                  <a:schemeClr val="tx1"/>
                </a:solidFill>
                <a:effectLst>
                  <a:outerShdw blurRad="38100" dist="19050" dir="2700000" algn="tl" rotWithShape="0">
                    <a:schemeClr val="dk1">
                      <a:alpha val="40000"/>
                    </a:schemeClr>
                  </a:outerShdw>
                </a:effectLst>
              </a:rPr>
              <a:t> to </a:t>
            </a:r>
            <a:r>
              <a:rPr lang="pt-PT" sz="2200" b="1" u="sng" cap="none" spc="0" dirty="0" err="1" smtClean="0">
                <a:ln w="0"/>
                <a:solidFill>
                  <a:schemeClr val="tx1"/>
                </a:solidFill>
                <a:effectLst>
                  <a:outerShdw blurRad="38100" dist="19050" dir="2700000" algn="tl" rotWithShape="0">
                    <a:schemeClr val="dk1">
                      <a:alpha val="40000"/>
                    </a:schemeClr>
                  </a:outerShdw>
                </a:effectLst>
              </a:rPr>
              <a:t>overcome</a:t>
            </a:r>
            <a:r>
              <a:rPr lang="pt-PT" sz="2200" b="1" u="sng" cap="none" spc="0" dirty="0" smtClean="0">
                <a:ln w="0"/>
                <a:solidFill>
                  <a:schemeClr val="tx1"/>
                </a:solidFill>
                <a:effectLst>
                  <a:outerShdw blurRad="38100" dist="19050" dir="2700000" algn="tl" rotWithShape="0">
                    <a:schemeClr val="dk1">
                      <a:alpha val="40000"/>
                    </a:schemeClr>
                  </a:outerShdw>
                </a:effectLst>
              </a:rPr>
              <a:t> </a:t>
            </a:r>
            <a:r>
              <a:rPr lang="pt-PT" sz="2200" b="1" u="sng" cap="none" spc="0" dirty="0" err="1" smtClean="0">
                <a:ln w="0"/>
                <a:solidFill>
                  <a:schemeClr val="tx1"/>
                </a:solidFill>
                <a:effectLst>
                  <a:outerShdw blurRad="38100" dist="19050" dir="2700000" algn="tl" rotWithShape="0">
                    <a:schemeClr val="dk1">
                      <a:alpha val="40000"/>
                    </a:schemeClr>
                  </a:outerShdw>
                </a:effectLst>
              </a:rPr>
              <a:t>it</a:t>
            </a:r>
            <a:r>
              <a:rPr lang="pt-PT" sz="2200" b="1" u="sng" cap="none" spc="0" dirty="0" smtClean="0">
                <a:ln w="0"/>
                <a:solidFill>
                  <a:schemeClr val="tx1"/>
                </a:solidFill>
                <a:effectLst>
                  <a:outerShdw blurRad="38100" dist="19050" dir="2700000" algn="tl" rotWithShape="0">
                    <a:schemeClr val="dk1">
                      <a:alpha val="40000"/>
                    </a:schemeClr>
                  </a:outerShdw>
                </a:effectLst>
              </a:rPr>
              <a:t> </a:t>
            </a:r>
            <a:r>
              <a:rPr lang="pt-PT" sz="2200" b="1" u="sng" cap="none" spc="0" dirty="0" err="1" smtClean="0">
                <a:ln w="0"/>
                <a:solidFill>
                  <a:schemeClr val="tx1"/>
                </a:solidFill>
                <a:effectLst>
                  <a:outerShdw blurRad="38100" dist="19050" dir="2700000" algn="tl" rotWithShape="0">
                    <a:schemeClr val="dk1">
                      <a:alpha val="40000"/>
                    </a:schemeClr>
                  </a:outerShdw>
                </a:effectLst>
              </a:rPr>
              <a:t>is</a:t>
            </a:r>
            <a:r>
              <a:rPr lang="pt-PT" sz="2200" b="1" u="sng" cap="none" spc="0" dirty="0" smtClean="0">
                <a:ln w="0"/>
                <a:solidFill>
                  <a:schemeClr val="tx1"/>
                </a:solidFill>
                <a:effectLst>
                  <a:outerShdw blurRad="38100" dist="19050" dir="2700000" algn="tl" rotWithShape="0">
                    <a:schemeClr val="dk1">
                      <a:alpha val="40000"/>
                    </a:schemeClr>
                  </a:outerShdw>
                </a:effectLst>
              </a:rPr>
              <a:t>:</a:t>
            </a:r>
            <a:endParaRPr lang="pt-PT" sz="2200" b="1" u="sng" dirty="0" smtClean="0">
              <a:ln w="0"/>
              <a:effectLst>
                <a:outerShdw blurRad="38100" dist="19050" dir="2700000" algn="tl" rotWithShape="0">
                  <a:schemeClr val="dk1">
                    <a:alpha val="40000"/>
                  </a:schemeClr>
                </a:outerShdw>
              </a:effectLst>
            </a:endParaRPr>
          </a:p>
          <a:p>
            <a:pPr algn="ctr"/>
            <a:r>
              <a:rPr lang="pt-PT" sz="2200" b="1" cap="none" spc="0" dirty="0" err="1" smtClean="0">
                <a:ln w="0"/>
                <a:solidFill>
                  <a:schemeClr val="tx1"/>
                </a:solidFill>
                <a:effectLst>
                  <a:outerShdw blurRad="38100" dist="19050" dir="2700000" algn="tl" rotWithShape="0">
                    <a:schemeClr val="dk1">
                      <a:alpha val="40000"/>
                    </a:schemeClr>
                  </a:outerShdw>
                </a:effectLst>
              </a:rPr>
              <a:t>The</a:t>
            </a:r>
            <a:r>
              <a:rPr lang="pt-PT" sz="2200" b="1" cap="none" spc="0" dirty="0" smtClean="0">
                <a:ln w="0"/>
                <a:solidFill>
                  <a:schemeClr val="tx1"/>
                </a:solidFill>
                <a:effectLst>
                  <a:outerShdw blurRad="38100" dist="19050" dir="2700000" algn="tl" rotWithShape="0">
                    <a:schemeClr val="dk1">
                      <a:alpha val="40000"/>
                    </a:schemeClr>
                  </a:outerShdw>
                </a:effectLst>
              </a:rPr>
              <a:t> </a:t>
            </a:r>
            <a:r>
              <a:rPr lang="pt-PT" sz="2200" b="1" cap="none" spc="0" dirty="0" err="1" smtClean="0">
                <a:ln w="0"/>
                <a:solidFill>
                  <a:schemeClr val="tx1"/>
                </a:solidFill>
                <a:effectLst>
                  <a:outerShdw blurRad="38100" dist="19050" dir="2700000" algn="tl" rotWithShape="0">
                    <a:schemeClr val="dk1">
                      <a:alpha val="40000"/>
                    </a:schemeClr>
                  </a:outerShdw>
                </a:effectLst>
              </a:rPr>
              <a:t>Reactive</a:t>
            </a:r>
            <a:r>
              <a:rPr lang="pt-PT" sz="2200" b="1" cap="none" spc="0" dirty="0" smtClean="0">
                <a:ln w="0"/>
                <a:solidFill>
                  <a:schemeClr val="tx1"/>
                </a:solidFill>
                <a:effectLst>
                  <a:outerShdw blurRad="38100" dist="19050" dir="2700000" algn="tl" rotWithShape="0">
                    <a:schemeClr val="dk1">
                      <a:alpha val="40000"/>
                    </a:schemeClr>
                  </a:outerShdw>
                </a:effectLst>
              </a:rPr>
              <a:t> Micro/Nano </a:t>
            </a:r>
            <a:r>
              <a:rPr lang="pt-PT" sz="2200" b="1" cap="none" spc="0" dirty="0" err="1" smtClean="0">
                <a:ln w="0"/>
                <a:solidFill>
                  <a:schemeClr val="tx1"/>
                </a:solidFill>
                <a:effectLst>
                  <a:outerShdw blurRad="38100" dist="19050" dir="2700000" algn="tl" rotWithShape="0">
                    <a:schemeClr val="dk1">
                      <a:alpha val="40000"/>
                    </a:schemeClr>
                  </a:outerShdw>
                </a:effectLst>
              </a:rPr>
              <a:t>encapsulation</a:t>
            </a:r>
            <a:endParaRPr lang="pt-PT" sz="2200" b="1" cap="none" spc="0" dirty="0">
              <a:ln w="0"/>
              <a:solidFill>
                <a:schemeClr val="tx1"/>
              </a:solidFill>
              <a:effectLst>
                <a:outerShdw blurRad="38100" dist="19050" dir="2700000" algn="tl" rotWithShape="0">
                  <a:schemeClr val="dk1">
                    <a:alpha val="40000"/>
                  </a:schemeClr>
                </a:outerShdw>
              </a:effectLst>
            </a:endParaRPr>
          </a:p>
        </p:txBody>
      </p:sp>
      <p:grpSp>
        <p:nvGrpSpPr>
          <p:cNvPr id="7" name="Grupo 6"/>
          <p:cNvGrpSpPr/>
          <p:nvPr/>
        </p:nvGrpSpPr>
        <p:grpSpPr>
          <a:xfrm>
            <a:off x="9906358" y="1029563"/>
            <a:ext cx="2124000" cy="2449757"/>
            <a:chOff x="9947922" y="1029563"/>
            <a:chExt cx="2014138" cy="2449757"/>
          </a:xfrm>
        </p:grpSpPr>
        <p:sp>
          <p:nvSpPr>
            <p:cNvPr id="4" name="Retângulo 3"/>
            <p:cNvSpPr/>
            <p:nvPr/>
          </p:nvSpPr>
          <p:spPr>
            <a:xfrm>
              <a:off x="9947922" y="1540328"/>
              <a:ext cx="2014138" cy="1938992"/>
            </a:xfrm>
            <a:prstGeom prst="rect">
              <a:avLst/>
            </a:prstGeom>
          </p:spPr>
          <p:style>
            <a:lnRef idx="0">
              <a:schemeClr val="accent5"/>
            </a:lnRef>
            <a:fillRef idx="3">
              <a:schemeClr val="accent5"/>
            </a:fillRef>
            <a:effectRef idx="3">
              <a:schemeClr val="accent5"/>
            </a:effectRef>
            <a:fontRef idx="minor">
              <a:schemeClr val="lt1"/>
            </a:fontRef>
          </p:style>
          <p:txBody>
            <a:bodyPr wrap="square" lIns="91440" tIns="45720" rIns="91440" bIns="45720">
              <a:spAutoFit/>
            </a:bodyPr>
            <a:lstStyle/>
            <a:p>
              <a:pPr algn="ctr"/>
              <a:r>
                <a:rPr lang="pt-PT" sz="2400" b="1" u="sng"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The</a:t>
              </a:r>
              <a:r>
                <a:rPr lang="pt-PT" sz="2400" b="1" u="sng"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2400" b="1" u="sng"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critical</a:t>
              </a:r>
              <a:r>
                <a:rPr lang="pt-PT" sz="2400" b="1" u="sng"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2400" b="1" u="sng"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point</a:t>
              </a:r>
              <a:r>
                <a:rPr lang="pt-PT" sz="2400" b="1" u="sng"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2400" b="1" u="sng"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is</a:t>
              </a:r>
              <a:r>
                <a:rPr lang="pt-PT" sz="2400" b="1" u="sng"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a:t>
              </a:r>
            </a:p>
            <a:p>
              <a:pPr algn="ctr"/>
              <a:r>
                <a:rPr lang="pt-PT" sz="2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The</a:t>
              </a:r>
              <a:r>
                <a:rPr lang="pt-PT" sz="2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nano-</a:t>
              </a:r>
              <a:r>
                <a:rPr lang="pt-PT" sz="2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filler</a:t>
              </a:r>
              <a:r>
                <a:rPr lang="pt-PT" sz="2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2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distribution</a:t>
              </a:r>
              <a:endParaRPr lang="pt-PT" sz="2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8" name="Triângulo isósceles 7"/>
            <p:cNvSpPr/>
            <p:nvPr/>
          </p:nvSpPr>
          <p:spPr>
            <a:xfrm rot="10800000">
              <a:off x="10266216" y="1029563"/>
              <a:ext cx="1004455" cy="38446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465916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34630" y="49798"/>
            <a:ext cx="10122095" cy="615553"/>
          </a:xfrm>
          <a:prstGeom prst="rect">
            <a:avLst/>
          </a:prstGeom>
          <a:noFill/>
        </p:spPr>
        <p:txBody>
          <a:bodyPr wrap="square" lIns="91440" tIns="45720" rIns="91440" bIns="45720">
            <a:spAutoFit/>
          </a:bodyPr>
          <a:lstStyle/>
          <a:p>
            <a:pPr algn="ctr"/>
            <a:r>
              <a:rPr lang="pt-PT" sz="3400" b="1" cap="none" spc="0"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Reactive</a:t>
            </a:r>
            <a:r>
              <a:rPr lang="pt-PT" sz="3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Micro/Nano </a:t>
            </a:r>
            <a:r>
              <a:rPr lang="pt-PT" sz="3400" b="1" dirty="0" err="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E</a:t>
            </a:r>
            <a:r>
              <a:rPr lang="pt-PT" sz="3400" b="1" cap="none" spc="0"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ncapsulation</a:t>
            </a:r>
            <a:r>
              <a:rPr lang="pt-PT" sz="3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3400" b="1" cap="none" spc="0"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by</a:t>
            </a:r>
            <a:r>
              <a:rPr lang="pt-PT" sz="3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AAROP</a:t>
            </a:r>
            <a:endParaRPr lang="pt-PT" sz="3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6" name="CaixaDeTexto 5"/>
          <p:cNvSpPr txBox="1"/>
          <p:nvPr/>
        </p:nvSpPr>
        <p:spPr>
          <a:xfrm>
            <a:off x="11789553" y="11638"/>
            <a:ext cx="390619" cy="400110"/>
          </a:xfrm>
          <a:prstGeom prst="rect">
            <a:avLst/>
          </a:prstGeom>
          <a:solidFill>
            <a:schemeClr val="tx1"/>
          </a:solidFill>
        </p:spPr>
        <p:txBody>
          <a:bodyPr wrap="square" rtlCol="0">
            <a:spAutoFit/>
          </a:bodyPr>
          <a:lstStyle/>
          <a:p>
            <a:r>
              <a:rPr lang="pt-PT" sz="2000" b="1" dirty="0">
                <a:solidFill>
                  <a:schemeClr val="accent4">
                    <a:lumMod val="50000"/>
                  </a:schemeClr>
                </a:solidFill>
              </a:rPr>
              <a:t>5</a:t>
            </a:r>
            <a:endParaRPr lang="en-US" sz="2000" b="1" dirty="0">
              <a:solidFill>
                <a:schemeClr val="accent4">
                  <a:lumMod val="50000"/>
                </a:schemeClr>
              </a:solidFill>
            </a:endParaRPr>
          </a:p>
        </p:txBody>
      </p:sp>
      <p:grpSp>
        <p:nvGrpSpPr>
          <p:cNvPr id="23" name="Grupo 22"/>
          <p:cNvGrpSpPr/>
          <p:nvPr/>
        </p:nvGrpSpPr>
        <p:grpSpPr>
          <a:xfrm>
            <a:off x="31165" y="768866"/>
            <a:ext cx="10051036" cy="1894572"/>
            <a:chOff x="62338" y="768866"/>
            <a:chExt cx="10051036" cy="1894572"/>
          </a:xfrm>
        </p:grpSpPr>
        <p:pic>
          <p:nvPicPr>
            <p:cNvPr id="8" name="Imagem 7"/>
            <p:cNvPicPr>
              <a:picLocks noChangeAspect="1"/>
            </p:cNvPicPr>
            <p:nvPr/>
          </p:nvPicPr>
          <p:blipFill>
            <a:blip r:embed="rId3"/>
            <a:stretch>
              <a:fillRect/>
            </a:stretch>
          </p:blipFill>
          <p:spPr>
            <a:xfrm>
              <a:off x="62338" y="768866"/>
              <a:ext cx="10032041" cy="1710103"/>
            </a:xfrm>
            <a:prstGeom prst="rect">
              <a:avLst/>
            </a:prstGeom>
          </p:spPr>
          <p:style>
            <a:lnRef idx="0">
              <a:schemeClr val="accent1"/>
            </a:lnRef>
            <a:fillRef idx="3">
              <a:schemeClr val="accent1"/>
            </a:fillRef>
            <a:effectRef idx="3">
              <a:schemeClr val="accent1"/>
            </a:effectRef>
            <a:fontRef idx="minor">
              <a:schemeClr val="lt1"/>
            </a:fontRef>
          </p:style>
        </p:pic>
        <p:sp>
          <p:nvSpPr>
            <p:cNvPr id="15" name="CaixaDeTexto 14"/>
            <p:cNvSpPr txBox="1"/>
            <p:nvPr/>
          </p:nvSpPr>
          <p:spPr>
            <a:xfrm>
              <a:off x="2452262" y="2369122"/>
              <a:ext cx="1332416" cy="276999"/>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r>
                <a:rPr lang="pt-PT" sz="1200" b="1" dirty="0" err="1" smtClean="0"/>
                <a:t>Starting</a:t>
              </a:r>
              <a:r>
                <a:rPr lang="pt-PT" sz="1200" b="1" dirty="0" smtClean="0"/>
                <a:t> </a:t>
              </a:r>
              <a:r>
                <a:rPr lang="pt-PT" sz="1200" b="1" dirty="0" err="1" smtClean="0"/>
                <a:t>mixture</a:t>
              </a:r>
              <a:endParaRPr lang="en-US" sz="1200" b="1" dirty="0"/>
            </a:p>
          </p:txBody>
        </p:sp>
        <p:sp>
          <p:nvSpPr>
            <p:cNvPr id="16" name="CaixaDeTexto 15"/>
            <p:cNvSpPr txBox="1"/>
            <p:nvPr/>
          </p:nvSpPr>
          <p:spPr>
            <a:xfrm>
              <a:off x="5669982" y="2386439"/>
              <a:ext cx="1430200" cy="276999"/>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r>
                <a:rPr lang="pt-PT" sz="1200" b="1" dirty="0" err="1" smtClean="0"/>
                <a:t>Viscous</a:t>
              </a:r>
              <a:r>
                <a:rPr lang="pt-PT" sz="1200" b="1" dirty="0" smtClean="0"/>
                <a:t> </a:t>
              </a:r>
              <a:r>
                <a:rPr lang="pt-PT" sz="1200" b="1" dirty="0" err="1" smtClean="0"/>
                <a:t>particles</a:t>
              </a:r>
              <a:endParaRPr lang="en-US" sz="1200" b="1" dirty="0"/>
            </a:p>
          </p:txBody>
        </p:sp>
        <p:sp>
          <p:nvSpPr>
            <p:cNvPr id="17" name="CaixaDeTexto 16"/>
            <p:cNvSpPr txBox="1"/>
            <p:nvPr/>
          </p:nvSpPr>
          <p:spPr>
            <a:xfrm>
              <a:off x="7775875" y="2382974"/>
              <a:ext cx="2337499" cy="276999"/>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r>
                <a:rPr lang="pt-PT" sz="1200" b="1" dirty="0" err="1" smtClean="0"/>
                <a:t>Hybrid</a:t>
              </a:r>
              <a:r>
                <a:rPr lang="pt-PT" sz="1200" b="1" dirty="0" smtClean="0"/>
                <a:t> micro/nano </a:t>
              </a:r>
              <a:r>
                <a:rPr lang="pt-PT" sz="1200" b="1" dirty="0" err="1" smtClean="0"/>
                <a:t>particles</a:t>
              </a:r>
              <a:endParaRPr lang="en-US" sz="1200" b="1" dirty="0"/>
            </a:p>
          </p:txBody>
        </p:sp>
        <p:sp>
          <p:nvSpPr>
            <p:cNvPr id="19" name="CaixaDeTexto 18"/>
            <p:cNvSpPr txBox="1"/>
            <p:nvPr/>
          </p:nvSpPr>
          <p:spPr>
            <a:xfrm>
              <a:off x="7325594" y="1662545"/>
              <a:ext cx="1048685" cy="400110"/>
            </a:xfrm>
            <a:prstGeom prst="rect">
              <a:avLst/>
            </a:prstGeom>
          </p:spPr>
          <p:style>
            <a:lnRef idx="0">
              <a:schemeClr val="accent4"/>
            </a:lnRef>
            <a:fillRef idx="3">
              <a:schemeClr val="accent4"/>
            </a:fillRef>
            <a:effectRef idx="3">
              <a:schemeClr val="accent4"/>
            </a:effectRef>
            <a:fontRef idx="minor">
              <a:schemeClr val="lt1"/>
            </a:fontRef>
          </p:style>
          <p:txBody>
            <a:bodyPr wrap="none" rtlCol="0">
              <a:spAutoFit/>
            </a:bodyPr>
            <a:lstStyle/>
            <a:p>
              <a:r>
                <a:rPr lang="pt-PT" sz="1000" b="1" dirty="0" err="1" smtClean="0"/>
                <a:t>Precipitation</a:t>
              </a:r>
              <a:endParaRPr lang="pt-PT" sz="1000" b="1" dirty="0" smtClean="0"/>
            </a:p>
            <a:p>
              <a:r>
                <a:rPr lang="pt-PT" sz="1000" b="1" dirty="0" err="1" smtClean="0"/>
                <a:t>polimerization</a:t>
              </a:r>
              <a:endParaRPr lang="en-US" sz="1000" b="1" dirty="0"/>
            </a:p>
          </p:txBody>
        </p:sp>
        <p:sp>
          <p:nvSpPr>
            <p:cNvPr id="20" name="CaixaDeTexto 19"/>
            <p:cNvSpPr txBox="1"/>
            <p:nvPr/>
          </p:nvSpPr>
          <p:spPr>
            <a:xfrm>
              <a:off x="4402286" y="1700644"/>
              <a:ext cx="627095" cy="246221"/>
            </a:xfrm>
            <a:prstGeom prst="rect">
              <a:avLst/>
            </a:prstGeom>
          </p:spPr>
          <p:style>
            <a:lnRef idx="0">
              <a:schemeClr val="accent4"/>
            </a:lnRef>
            <a:fillRef idx="3">
              <a:schemeClr val="accent4"/>
            </a:fillRef>
            <a:effectRef idx="3">
              <a:schemeClr val="accent4"/>
            </a:effectRef>
            <a:fontRef idx="minor">
              <a:schemeClr val="lt1"/>
            </a:fontRef>
          </p:style>
          <p:txBody>
            <a:bodyPr wrap="none" rtlCol="0">
              <a:spAutoFit/>
            </a:bodyPr>
            <a:lstStyle/>
            <a:p>
              <a:r>
                <a:rPr lang="pt-PT" sz="1000" b="1" dirty="0" smtClean="0"/>
                <a:t>AAROP</a:t>
              </a:r>
              <a:endParaRPr lang="en-US" sz="1000" b="1" dirty="0"/>
            </a:p>
          </p:txBody>
        </p:sp>
      </p:grpSp>
      <p:grpSp>
        <p:nvGrpSpPr>
          <p:cNvPr id="44" name="Grupo 43"/>
          <p:cNvGrpSpPr/>
          <p:nvPr/>
        </p:nvGrpSpPr>
        <p:grpSpPr>
          <a:xfrm>
            <a:off x="9892145" y="1572295"/>
            <a:ext cx="2249032" cy="5214078"/>
            <a:chOff x="9892145" y="1572295"/>
            <a:chExt cx="2249032" cy="5214078"/>
          </a:xfrm>
        </p:grpSpPr>
        <p:sp>
          <p:nvSpPr>
            <p:cNvPr id="4" name="CaixaDeTexto 3"/>
            <p:cNvSpPr txBox="1"/>
            <p:nvPr/>
          </p:nvSpPr>
          <p:spPr>
            <a:xfrm>
              <a:off x="10266572" y="2015836"/>
              <a:ext cx="1866233" cy="4770537"/>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marL="176213" indent="-176213">
                <a:buFont typeface="Arial" panose="020B0604020202020204" pitchFamily="34" charset="0"/>
                <a:buChar char="•"/>
              </a:pPr>
              <a:r>
                <a:rPr lang="pt-PT" sz="1600" b="1" dirty="0" smtClean="0"/>
                <a:t>No </a:t>
              </a:r>
              <a:r>
                <a:rPr lang="pt-PT" sz="1600" b="1" dirty="0" err="1" smtClean="0"/>
                <a:t>by-products</a:t>
              </a:r>
              <a:r>
                <a:rPr lang="pt-PT" sz="1600" b="1" dirty="0" smtClean="0"/>
                <a:t>;</a:t>
              </a:r>
            </a:p>
            <a:p>
              <a:pPr marL="176213" indent="-176213">
                <a:buFont typeface="Arial" panose="020B0604020202020204" pitchFamily="34" charset="0"/>
                <a:buChar char="•"/>
              </a:pPr>
              <a:endParaRPr lang="pt-PT" sz="1600" b="1" dirty="0"/>
            </a:p>
            <a:p>
              <a:pPr marL="176213" indent="-176213">
                <a:buFont typeface="Arial" panose="020B0604020202020204" pitchFamily="34" charset="0"/>
                <a:buChar char="•"/>
              </a:pPr>
              <a:r>
                <a:rPr lang="pt-PT" sz="1600" b="1" dirty="0" err="1" smtClean="0"/>
                <a:t>Controlable</a:t>
              </a:r>
              <a:r>
                <a:rPr lang="bg-BG" sz="1600" b="1" dirty="0" smtClean="0"/>
                <a:t> </a:t>
              </a:r>
              <a:r>
                <a:rPr lang="pt-PT" sz="1600" b="1" dirty="0" err="1" smtClean="0"/>
                <a:t>particle</a:t>
              </a:r>
              <a:r>
                <a:rPr lang="pt-PT" sz="1600" b="1" dirty="0" smtClean="0"/>
                <a:t> </a:t>
              </a:r>
              <a:r>
                <a:rPr lang="pt-PT" sz="1600" b="1" dirty="0" err="1" smtClean="0"/>
                <a:t>size</a:t>
              </a:r>
              <a:r>
                <a:rPr lang="pt-PT" sz="1600" b="1" dirty="0" smtClean="0"/>
                <a:t> 10-50 </a:t>
              </a:r>
              <a:r>
                <a:rPr lang="pt-PT" sz="1600" b="1" dirty="0" smtClean="0">
                  <a:latin typeface="Symbol" panose="05050102010706020507" pitchFamily="18" charset="2"/>
                </a:rPr>
                <a:t>m</a:t>
              </a:r>
              <a:r>
                <a:rPr lang="pt-PT" sz="1600" b="1" dirty="0" smtClean="0"/>
                <a:t>m;</a:t>
              </a:r>
            </a:p>
            <a:p>
              <a:pPr marL="176213" indent="-176213">
                <a:buFont typeface="Arial" panose="020B0604020202020204" pitchFamily="34" charset="0"/>
                <a:buChar char="•"/>
              </a:pPr>
              <a:endParaRPr lang="pt-PT" sz="1600" b="1" dirty="0"/>
            </a:p>
            <a:p>
              <a:pPr marL="176213" indent="-176213">
                <a:buFont typeface="Arial" panose="020B0604020202020204" pitchFamily="34" charset="0"/>
                <a:buChar char="•"/>
              </a:pPr>
              <a:r>
                <a:rPr lang="pt-PT" sz="1600" b="1" dirty="0" err="1" smtClean="0"/>
                <a:t>Controlable</a:t>
              </a:r>
              <a:r>
                <a:rPr lang="pt-PT" sz="1600" b="1" dirty="0" smtClean="0"/>
                <a:t> </a:t>
              </a:r>
              <a:r>
                <a:rPr lang="pt-PT" sz="1600" b="1" dirty="0" err="1" smtClean="0"/>
                <a:t>porosity</a:t>
              </a:r>
              <a:r>
                <a:rPr lang="pt-PT" sz="1600" b="1" dirty="0" smtClean="0"/>
                <a:t> </a:t>
              </a:r>
            </a:p>
            <a:p>
              <a:pPr marL="176213" indent="-176213"/>
              <a:r>
                <a:rPr lang="pt-PT" sz="1600" b="1" dirty="0"/>
                <a:t> </a:t>
              </a:r>
              <a:r>
                <a:rPr lang="pt-PT" sz="1600" b="1" dirty="0" smtClean="0"/>
                <a:t>  50-300 </a:t>
              </a:r>
              <a:r>
                <a:rPr lang="pt-PT" sz="1600" b="1" dirty="0" err="1" smtClean="0"/>
                <a:t>nm</a:t>
              </a:r>
              <a:r>
                <a:rPr lang="pt-PT" sz="1600" b="1" dirty="0" smtClean="0"/>
                <a:t>;</a:t>
              </a:r>
            </a:p>
            <a:p>
              <a:pPr marL="176213" indent="-176213">
                <a:buFont typeface="Arial" panose="020B0604020202020204" pitchFamily="34" charset="0"/>
                <a:buChar char="•"/>
              </a:pPr>
              <a:endParaRPr lang="pt-PT" sz="1600" b="1" dirty="0"/>
            </a:p>
            <a:p>
              <a:pPr marL="176213" indent="-176213">
                <a:buFont typeface="Arial" panose="020B0604020202020204" pitchFamily="34" charset="0"/>
                <a:buChar char="•"/>
              </a:pPr>
              <a:r>
                <a:rPr lang="pt-PT" sz="1600" b="1" dirty="0" err="1" smtClean="0"/>
                <a:t>Mild</a:t>
              </a:r>
              <a:r>
                <a:rPr lang="pt-PT" sz="1600" b="1" dirty="0" smtClean="0"/>
                <a:t> </a:t>
              </a:r>
              <a:r>
                <a:rPr lang="pt-PT" sz="1600" b="1" dirty="0" err="1" smtClean="0"/>
                <a:t>process</a:t>
              </a:r>
              <a:r>
                <a:rPr lang="pt-PT" sz="1600" b="1" dirty="0" smtClean="0"/>
                <a:t> </a:t>
              </a:r>
              <a:r>
                <a:rPr lang="pt-PT" sz="1600" b="1" dirty="0" err="1" smtClean="0"/>
                <a:t>conditions</a:t>
              </a:r>
              <a:r>
                <a:rPr lang="pt-PT" sz="1600" b="1" dirty="0" smtClean="0"/>
                <a:t>;</a:t>
              </a:r>
            </a:p>
            <a:p>
              <a:pPr marL="176213" indent="-176213">
                <a:buFont typeface="Arial" panose="020B0604020202020204" pitchFamily="34" charset="0"/>
                <a:buChar char="•"/>
              </a:pPr>
              <a:endParaRPr lang="pt-PT" sz="1600" b="1" dirty="0"/>
            </a:p>
            <a:p>
              <a:pPr marL="176213" indent="-176213">
                <a:buFont typeface="Arial" panose="020B0604020202020204" pitchFamily="34" charset="0"/>
                <a:buChar char="•"/>
              </a:pPr>
              <a:r>
                <a:rPr lang="pt-PT" sz="1600" b="1" dirty="0" err="1" smtClean="0"/>
                <a:t>Various</a:t>
              </a:r>
              <a:r>
                <a:rPr lang="pt-PT" sz="1600" b="1" dirty="0" smtClean="0"/>
                <a:t> </a:t>
              </a:r>
              <a:r>
                <a:rPr lang="pt-PT" sz="1600" b="1" dirty="0" err="1" smtClean="0"/>
                <a:t>fillers</a:t>
              </a:r>
              <a:endParaRPr lang="pt-PT" sz="1600" b="1" dirty="0" smtClean="0"/>
            </a:p>
            <a:p>
              <a:r>
                <a:rPr lang="pt-PT" sz="1600" b="1" dirty="0" smtClean="0"/>
                <a:t>   </a:t>
              </a:r>
              <a:r>
                <a:rPr lang="pt-PT" sz="1600" b="1" dirty="0" err="1" smtClean="0"/>
                <a:t>simultaneously</a:t>
              </a:r>
              <a:endParaRPr lang="pt-PT" sz="1600" b="1" dirty="0" smtClean="0"/>
            </a:p>
            <a:p>
              <a:pPr marL="176213" indent="-176213">
                <a:buFont typeface="Arial" panose="020B0604020202020204" pitchFamily="34" charset="0"/>
                <a:buChar char="•"/>
              </a:pPr>
              <a:endParaRPr lang="pt-PT" sz="1600" b="1" dirty="0"/>
            </a:p>
            <a:p>
              <a:pPr marL="176213" indent="-176213">
                <a:buFont typeface="Arial" panose="020B0604020202020204" pitchFamily="34" charset="0"/>
                <a:buChar char="•"/>
              </a:pPr>
              <a:r>
                <a:rPr lang="pt-PT" sz="1600" b="1" dirty="0" err="1" smtClean="0"/>
                <a:t>Easy</a:t>
              </a:r>
              <a:r>
                <a:rPr lang="pt-PT" sz="1600" b="1" dirty="0" smtClean="0"/>
                <a:t> to</a:t>
              </a:r>
            </a:p>
            <a:p>
              <a:pPr marL="176213" indent="-176213"/>
              <a:r>
                <a:rPr lang="pt-PT" sz="1600" b="1" dirty="0"/>
                <a:t> </a:t>
              </a:r>
              <a:r>
                <a:rPr lang="pt-PT" sz="1600" b="1" dirty="0" smtClean="0"/>
                <a:t>   </a:t>
              </a:r>
              <a:r>
                <a:rPr lang="pt-PT" sz="1600" b="1" dirty="0" err="1" smtClean="0"/>
                <a:t>scale-up</a:t>
              </a:r>
              <a:r>
                <a:rPr lang="pt-PT" sz="1600" b="1" dirty="0" smtClean="0"/>
                <a:t> </a:t>
              </a:r>
              <a:endParaRPr lang="en-US" sz="1600" b="1" dirty="0"/>
            </a:p>
          </p:txBody>
        </p:sp>
        <p:sp>
          <p:nvSpPr>
            <p:cNvPr id="9" name="CaixaDeTexto 8"/>
            <p:cNvSpPr txBox="1"/>
            <p:nvPr/>
          </p:nvSpPr>
          <p:spPr>
            <a:xfrm>
              <a:off x="9892145" y="1572295"/>
              <a:ext cx="2249032" cy="338554"/>
            </a:xfrm>
            <a:prstGeom prst="rect">
              <a:avLst/>
            </a:prstGeom>
            <a:solidFill>
              <a:schemeClr val="tx1"/>
            </a:solidFill>
          </p:spPr>
          <p:txBody>
            <a:bodyPr wrap="square" rtlCol="0">
              <a:spAutoFit/>
            </a:bodyPr>
            <a:lstStyle/>
            <a:p>
              <a:pPr algn="ctr"/>
              <a:r>
                <a:rPr lang="pt-PT" sz="1600" b="1" i="1" dirty="0" err="1" smtClean="0">
                  <a:solidFill>
                    <a:srgbClr val="FF0000"/>
                  </a:solidFill>
                  <a:latin typeface="Arial" panose="020B0604020202020204" pitchFamily="34" charset="0"/>
                  <a:cs typeface="Arial" panose="020B0604020202020204" pitchFamily="34" charset="0"/>
                </a:rPr>
                <a:t>Pat</a:t>
              </a:r>
              <a:r>
                <a:rPr lang="pt-PT" sz="1600" b="1" i="1" dirty="0" smtClean="0">
                  <a:solidFill>
                    <a:srgbClr val="FF0000"/>
                  </a:solidFill>
                  <a:latin typeface="Arial" panose="020B0604020202020204" pitchFamily="34" charset="0"/>
                  <a:cs typeface="Arial" panose="020B0604020202020204" pitchFamily="34" charset="0"/>
                </a:rPr>
                <a:t>. </a:t>
              </a:r>
              <a:r>
                <a:rPr lang="pt-PT" sz="1600" b="1" i="1" dirty="0" err="1" smtClean="0">
                  <a:solidFill>
                    <a:srgbClr val="FF0000"/>
                  </a:solidFill>
                  <a:latin typeface="Arial" panose="020B0604020202020204" pitchFamily="34" charset="0"/>
                  <a:cs typeface="Arial" panose="020B0604020202020204" pitchFamily="34" charset="0"/>
                </a:rPr>
                <a:t>Appl</a:t>
              </a:r>
              <a:r>
                <a:rPr lang="pt-PT" sz="1600" b="1" i="1" dirty="0" smtClean="0">
                  <a:solidFill>
                    <a:srgbClr val="FF0000"/>
                  </a:solidFill>
                  <a:latin typeface="Arial" panose="020B0604020202020204" pitchFamily="34" charset="0"/>
                  <a:cs typeface="Arial" panose="020B0604020202020204" pitchFamily="34" charset="0"/>
                </a:rPr>
                <a:t>. 12345/2015</a:t>
              </a:r>
              <a:endParaRPr lang="pt-PT" sz="1600" b="1" i="1" dirty="0">
                <a:solidFill>
                  <a:srgbClr val="FF0000"/>
                </a:solidFill>
                <a:latin typeface="Arial" panose="020B0604020202020204" pitchFamily="34" charset="0"/>
                <a:cs typeface="Arial" panose="020B0604020202020204" pitchFamily="34" charset="0"/>
              </a:endParaRPr>
            </a:p>
          </p:txBody>
        </p:sp>
      </p:grpSp>
      <p:grpSp>
        <p:nvGrpSpPr>
          <p:cNvPr id="42" name="Grupo 41"/>
          <p:cNvGrpSpPr/>
          <p:nvPr/>
        </p:nvGrpSpPr>
        <p:grpSpPr>
          <a:xfrm>
            <a:off x="2088573" y="2810576"/>
            <a:ext cx="8065409" cy="1738436"/>
            <a:chOff x="2088573" y="2810576"/>
            <a:chExt cx="8065409" cy="1738436"/>
          </a:xfrm>
        </p:grpSpPr>
        <p:pic>
          <p:nvPicPr>
            <p:cNvPr id="21" name="Imagem 20"/>
            <p:cNvPicPr>
              <a:picLocks noChangeAspect="1"/>
            </p:cNvPicPr>
            <p:nvPr/>
          </p:nvPicPr>
          <p:blipFill>
            <a:blip r:embed="rId4"/>
            <a:stretch>
              <a:fillRect/>
            </a:stretch>
          </p:blipFill>
          <p:spPr>
            <a:xfrm>
              <a:off x="2088573" y="3101524"/>
              <a:ext cx="8065409" cy="1447488"/>
            </a:xfrm>
            <a:prstGeom prst="rect">
              <a:avLst/>
            </a:prstGeom>
          </p:spPr>
        </p:pic>
        <p:sp>
          <p:nvSpPr>
            <p:cNvPr id="24" name="CaixaDeTexto 23"/>
            <p:cNvSpPr txBox="1"/>
            <p:nvPr/>
          </p:nvSpPr>
          <p:spPr>
            <a:xfrm>
              <a:off x="5049978" y="2810576"/>
              <a:ext cx="2427268" cy="369332"/>
            </a:xfrm>
            <a:prstGeom prst="rect">
              <a:avLst/>
            </a:prstGeom>
          </p:spPr>
          <p:style>
            <a:lnRef idx="0">
              <a:schemeClr val="accent5"/>
            </a:lnRef>
            <a:fillRef idx="3">
              <a:schemeClr val="accent5"/>
            </a:fillRef>
            <a:effectRef idx="3">
              <a:schemeClr val="accent5"/>
            </a:effectRef>
            <a:fontRef idx="minor">
              <a:schemeClr val="lt1"/>
            </a:fontRef>
          </p:style>
          <p:txBody>
            <a:bodyPr wrap="none" rtlCol="0">
              <a:spAutoFit/>
            </a:bodyPr>
            <a:lstStyle/>
            <a:p>
              <a:r>
                <a:rPr lang="pt-PT" b="1" i="1" dirty="0" err="1" smtClean="0"/>
                <a:t>The</a:t>
              </a:r>
              <a:r>
                <a:rPr lang="pt-PT" b="1" i="1" dirty="0" smtClean="0"/>
                <a:t> AAROP </a:t>
              </a:r>
              <a:r>
                <a:rPr lang="pt-PT" b="1" i="1" dirty="0" err="1" smtClean="0"/>
                <a:t>reaction</a:t>
              </a:r>
              <a:endParaRPr lang="en-US" b="1" i="1" dirty="0"/>
            </a:p>
          </p:txBody>
        </p:sp>
      </p:grpSp>
      <p:grpSp>
        <p:nvGrpSpPr>
          <p:cNvPr id="39" name="Grupo 38"/>
          <p:cNvGrpSpPr/>
          <p:nvPr/>
        </p:nvGrpSpPr>
        <p:grpSpPr>
          <a:xfrm>
            <a:off x="8809" y="2566551"/>
            <a:ext cx="2059856" cy="2431306"/>
            <a:chOff x="8809" y="2504205"/>
            <a:chExt cx="2059856" cy="2431306"/>
          </a:xfrm>
        </p:grpSpPr>
        <p:pic>
          <p:nvPicPr>
            <p:cNvPr id="26" name="Imagem 25"/>
            <p:cNvPicPr>
              <a:picLocks noChangeAspect="1"/>
            </p:cNvPicPr>
            <p:nvPr/>
          </p:nvPicPr>
          <p:blipFill>
            <a:blip r:embed="rId5"/>
            <a:stretch>
              <a:fillRect/>
            </a:stretch>
          </p:blipFill>
          <p:spPr>
            <a:xfrm>
              <a:off x="8809" y="2504205"/>
              <a:ext cx="2059856" cy="2431306"/>
            </a:xfrm>
            <a:prstGeom prst="rect">
              <a:avLst/>
            </a:prstGeom>
          </p:spPr>
        </p:pic>
        <p:cxnSp>
          <p:nvCxnSpPr>
            <p:cNvPr id="30" name="Conexão reta 29"/>
            <p:cNvCxnSpPr/>
            <p:nvPr/>
          </p:nvCxnSpPr>
          <p:spPr>
            <a:xfrm>
              <a:off x="83125" y="3273131"/>
              <a:ext cx="1872000"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Conexão reta 31"/>
            <p:cNvCxnSpPr/>
            <p:nvPr/>
          </p:nvCxnSpPr>
          <p:spPr>
            <a:xfrm>
              <a:off x="100442" y="3737261"/>
              <a:ext cx="1944000"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Conexão reta 32"/>
            <p:cNvCxnSpPr/>
            <p:nvPr/>
          </p:nvCxnSpPr>
          <p:spPr>
            <a:xfrm>
              <a:off x="107368" y="4222173"/>
              <a:ext cx="1512000"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Conexão reta 33"/>
            <p:cNvCxnSpPr/>
            <p:nvPr/>
          </p:nvCxnSpPr>
          <p:spPr>
            <a:xfrm>
              <a:off x="83121" y="4696694"/>
              <a:ext cx="900000"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Conexão reta 34"/>
            <p:cNvCxnSpPr/>
            <p:nvPr/>
          </p:nvCxnSpPr>
          <p:spPr>
            <a:xfrm>
              <a:off x="55413" y="4918364"/>
              <a:ext cx="1944000"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Conexão reta 35"/>
            <p:cNvCxnSpPr/>
            <p:nvPr/>
          </p:nvCxnSpPr>
          <p:spPr>
            <a:xfrm>
              <a:off x="353287" y="2732810"/>
              <a:ext cx="1368000"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43" name="Grupo 42"/>
          <p:cNvGrpSpPr/>
          <p:nvPr/>
        </p:nvGrpSpPr>
        <p:grpSpPr>
          <a:xfrm>
            <a:off x="5775" y="5106221"/>
            <a:ext cx="2059200" cy="1740754"/>
            <a:chOff x="5775" y="5106221"/>
            <a:chExt cx="2059200" cy="1740754"/>
          </a:xfrm>
        </p:grpSpPr>
        <p:pic>
          <p:nvPicPr>
            <p:cNvPr id="37" name="Imagem 36"/>
            <p:cNvPicPr>
              <a:picLocks noChangeAspect="1"/>
            </p:cNvPicPr>
            <p:nvPr/>
          </p:nvPicPr>
          <p:blipFill>
            <a:blip r:embed="rId6"/>
            <a:stretch>
              <a:fillRect/>
            </a:stretch>
          </p:blipFill>
          <p:spPr>
            <a:xfrm>
              <a:off x="5775" y="5813241"/>
              <a:ext cx="2059200" cy="1033734"/>
            </a:xfrm>
            <a:prstGeom prst="rect">
              <a:avLst/>
            </a:prstGeom>
          </p:spPr>
        </p:pic>
        <p:sp>
          <p:nvSpPr>
            <p:cNvPr id="38" name="CaixaDeTexto 37"/>
            <p:cNvSpPr txBox="1"/>
            <p:nvPr/>
          </p:nvSpPr>
          <p:spPr>
            <a:xfrm>
              <a:off x="83127" y="5106221"/>
              <a:ext cx="1872000" cy="877163"/>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pt-PT" sz="1700" b="1" dirty="0" err="1" smtClean="0"/>
                <a:t>Various</a:t>
              </a:r>
              <a:r>
                <a:rPr lang="pt-PT" sz="1700" b="1" dirty="0" smtClean="0"/>
                <a:t> </a:t>
              </a:r>
              <a:r>
                <a:rPr lang="pt-PT" sz="1700" b="1" dirty="0" err="1" smtClean="0"/>
                <a:t>lactams</a:t>
              </a:r>
              <a:endParaRPr lang="pt-PT" sz="1700" b="1" dirty="0" smtClean="0"/>
            </a:p>
            <a:p>
              <a:pPr algn="ctr"/>
              <a:r>
                <a:rPr lang="pt-PT" sz="1700" b="1" dirty="0" smtClean="0"/>
                <a:t>as </a:t>
              </a:r>
              <a:r>
                <a:rPr lang="pt-PT" sz="1700" b="1" dirty="0" err="1" smtClean="0"/>
                <a:t>monomers</a:t>
              </a:r>
              <a:r>
                <a:rPr lang="pt-PT" sz="1700" b="1" dirty="0" smtClean="0"/>
                <a:t> </a:t>
              </a:r>
              <a:r>
                <a:rPr lang="pt-PT" sz="1700" b="1" dirty="0" err="1" smtClean="0"/>
                <a:t>were</a:t>
              </a:r>
              <a:r>
                <a:rPr lang="pt-PT" sz="1700" b="1" dirty="0" smtClean="0"/>
                <a:t> </a:t>
              </a:r>
              <a:r>
                <a:rPr lang="pt-PT" sz="1700" b="1" dirty="0" err="1" smtClean="0"/>
                <a:t>used</a:t>
              </a:r>
              <a:r>
                <a:rPr lang="pt-PT" sz="1700" b="1" dirty="0" smtClean="0"/>
                <a:t>:</a:t>
              </a:r>
              <a:endParaRPr lang="en-US" sz="1700" b="1" dirty="0"/>
            </a:p>
          </p:txBody>
        </p:sp>
      </p:grpSp>
      <p:pic>
        <p:nvPicPr>
          <p:cNvPr id="40" name="Imagem 39"/>
          <p:cNvPicPr>
            <a:picLocks noChangeAspect="1"/>
          </p:cNvPicPr>
          <p:nvPr/>
        </p:nvPicPr>
        <p:blipFill>
          <a:blip r:embed="rId7"/>
          <a:stretch>
            <a:fillRect/>
          </a:stretch>
        </p:blipFill>
        <p:spPr>
          <a:xfrm>
            <a:off x="2064975" y="4693778"/>
            <a:ext cx="8089007" cy="2149794"/>
          </a:xfrm>
          <a:prstGeom prst="rect">
            <a:avLst/>
          </a:prstGeom>
        </p:spPr>
      </p:pic>
      <p:sp>
        <p:nvSpPr>
          <p:cNvPr id="41" name="Triângulo isósceles 40"/>
          <p:cNvSpPr/>
          <p:nvPr/>
        </p:nvSpPr>
        <p:spPr>
          <a:xfrm rot="10800000">
            <a:off x="10266216" y="1029563"/>
            <a:ext cx="1004455" cy="38446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404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grpId="0" nodeType="click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ppt_x"/>
                                          </p:val>
                                        </p:tav>
                                        <p:tav tm="100000">
                                          <p:val>
                                            <p:strVal val="#ppt_x"/>
                                          </p:val>
                                        </p:tav>
                                      </p:tavLst>
                                    </p:anim>
                                    <p:anim calcmode="lin" valueType="num">
                                      <p:cBhvr additive="base">
                                        <p:cTn id="24" dur="500" fill="hold"/>
                                        <p:tgtEl>
                                          <p:spTgt spid="41"/>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 presetClass="entr" presetSubtype="0"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tângulo 10"/>
          <p:cNvSpPr/>
          <p:nvPr/>
        </p:nvSpPr>
        <p:spPr>
          <a:xfrm>
            <a:off x="8354292" y="891998"/>
            <a:ext cx="3837708" cy="830997"/>
          </a:xfrm>
          <a:prstGeom prst="rect">
            <a:avLst/>
          </a:prstGeom>
        </p:spPr>
        <p:style>
          <a:lnRef idx="0">
            <a:schemeClr val="accent2"/>
          </a:lnRef>
          <a:fillRef idx="3">
            <a:schemeClr val="accent2"/>
          </a:fillRef>
          <a:effectRef idx="3">
            <a:schemeClr val="accent2"/>
          </a:effectRef>
          <a:fontRef idx="minor">
            <a:schemeClr val="lt1"/>
          </a:fontRef>
        </p:style>
        <p:txBody>
          <a:bodyPr wrap="square" lIns="91440" tIns="45720" rIns="91440" bIns="45720">
            <a:spAutoFit/>
          </a:bodyPr>
          <a:lstStyle/>
          <a:p>
            <a:pPr algn="ctr"/>
            <a:r>
              <a:rPr lang="pt-PT" sz="2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As individual free-</a:t>
            </a:r>
            <a:r>
              <a:rPr lang="pt-PT" sz="2400" b="1" cap="none" spc="0"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standing</a:t>
            </a:r>
            <a:r>
              <a:rPr lang="pt-PT" sz="2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2400" b="1" cap="none" spc="0"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particles</a:t>
            </a:r>
            <a:endParaRPr lang="pt-PT" sz="2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grpSp>
        <p:nvGrpSpPr>
          <p:cNvPr id="64" name="Grupo 63"/>
          <p:cNvGrpSpPr/>
          <p:nvPr/>
        </p:nvGrpSpPr>
        <p:grpSpPr>
          <a:xfrm>
            <a:off x="8354292" y="1844486"/>
            <a:ext cx="3805994" cy="4968351"/>
            <a:chOff x="8354292" y="1844486"/>
            <a:chExt cx="3805994" cy="4968351"/>
          </a:xfrm>
        </p:grpSpPr>
        <p:pic>
          <p:nvPicPr>
            <p:cNvPr id="3" name="Imagem 2"/>
            <p:cNvPicPr preferRelativeResize="0">
              <a:picLocks/>
            </p:cNvPicPr>
            <p:nvPr/>
          </p:nvPicPr>
          <p:blipFill>
            <a:blip r:embed="rId3"/>
            <a:stretch>
              <a:fillRect/>
            </a:stretch>
          </p:blipFill>
          <p:spPr>
            <a:xfrm>
              <a:off x="8362286" y="3464837"/>
              <a:ext cx="3798000" cy="3348000"/>
            </a:xfrm>
            <a:prstGeom prst="rect">
              <a:avLst/>
            </a:prstGeom>
          </p:spPr>
        </p:pic>
        <p:sp>
          <p:nvSpPr>
            <p:cNvPr id="48" name="CaixaDeTexto 47"/>
            <p:cNvSpPr txBox="1"/>
            <p:nvPr/>
          </p:nvSpPr>
          <p:spPr>
            <a:xfrm>
              <a:off x="8354292" y="1844486"/>
              <a:ext cx="3798000" cy="158400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pt-PT" sz="1600" dirty="0" err="1" smtClean="0"/>
                <a:t>By</a:t>
              </a:r>
              <a:r>
                <a:rPr lang="pt-PT" sz="1600" dirty="0" smtClean="0"/>
                <a:t> </a:t>
              </a:r>
              <a:r>
                <a:rPr lang="pt-PT" sz="1600" dirty="0" err="1" smtClean="0"/>
                <a:t>additional</a:t>
              </a:r>
              <a:r>
                <a:rPr lang="pt-PT" sz="1600" dirty="0" smtClean="0"/>
                <a:t> </a:t>
              </a:r>
              <a:r>
                <a:rPr lang="pt-PT" sz="1600" dirty="0" err="1" smtClean="0"/>
                <a:t>functionalization</a:t>
              </a:r>
              <a:r>
                <a:rPr lang="pt-PT" sz="1600" dirty="0" smtClean="0"/>
                <a:t> </a:t>
              </a:r>
              <a:r>
                <a:rPr lang="pt-PT" sz="1600" dirty="0" err="1" smtClean="0"/>
                <a:t>and</a:t>
              </a:r>
              <a:r>
                <a:rPr lang="pt-PT" sz="1600" dirty="0" smtClean="0"/>
                <a:t> molecular </a:t>
              </a:r>
              <a:r>
                <a:rPr lang="pt-PT" sz="1600" dirty="0" err="1" smtClean="0"/>
                <a:t>imprinting</a:t>
              </a:r>
              <a:r>
                <a:rPr lang="pt-PT" sz="1600" dirty="0" smtClean="0"/>
                <a:t> </a:t>
              </a:r>
              <a:r>
                <a:rPr lang="pt-PT" sz="1600" b="1" dirty="0" err="1" smtClean="0">
                  <a:solidFill>
                    <a:srgbClr val="FF0000"/>
                  </a:solidFill>
                </a:rPr>
                <a:t>smart</a:t>
              </a:r>
              <a:r>
                <a:rPr lang="pt-PT" sz="1600" b="1" dirty="0" smtClean="0">
                  <a:solidFill>
                    <a:srgbClr val="FF0000"/>
                  </a:solidFill>
                </a:rPr>
                <a:t> Dual - </a:t>
              </a:r>
              <a:r>
                <a:rPr lang="pt-PT" sz="1600" b="1" dirty="0" err="1" smtClean="0">
                  <a:solidFill>
                    <a:srgbClr val="FF0000"/>
                  </a:solidFill>
                </a:rPr>
                <a:t>Stimuli-responsive</a:t>
              </a:r>
              <a:r>
                <a:rPr lang="pt-PT" sz="1600" b="1" dirty="0" smtClean="0">
                  <a:solidFill>
                    <a:srgbClr val="FF0000"/>
                  </a:solidFill>
                </a:rPr>
                <a:t> micro/ nano </a:t>
              </a:r>
              <a:r>
                <a:rPr lang="pt-PT" sz="1600" b="1" dirty="0" err="1" smtClean="0">
                  <a:solidFill>
                    <a:srgbClr val="FF0000"/>
                  </a:solidFill>
                </a:rPr>
                <a:t>particles</a:t>
              </a:r>
              <a:r>
                <a:rPr lang="pt-PT" sz="1600" dirty="0" smtClean="0"/>
                <a:t> for </a:t>
              </a:r>
              <a:r>
                <a:rPr lang="pt-PT" sz="1600" dirty="0" err="1" smtClean="0"/>
                <a:t>biomedical</a:t>
              </a:r>
              <a:r>
                <a:rPr lang="pt-PT" sz="1600" dirty="0" smtClean="0"/>
                <a:t> </a:t>
              </a:r>
              <a:r>
                <a:rPr lang="pt-PT" sz="1600" dirty="0" err="1" smtClean="0"/>
                <a:t>applications</a:t>
              </a:r>
              <a:r>
                <a:rPr lang="pt-PT" sz="1600" dirty="0" smtClean="0"/>
                <a:t> </a:t>
              </a:r>
              <a:r>
                <a:rPr lang="pt-PT" sz="1600" dirty="0" err="1" smtClean="0"/>
                <a:t>and</a:t>
              </a:r>
              <a:r>
                <a:rPr lang="pt-PT" sz="1600" dirty="0" smtClean="0"/>
                <a:t> green </a:t>
              </a:r>
              <a:r>
                <a:rPr lang="pt-PT" sz="1600" dirty="0" err="1" smtClean="0"/>
                <a:t>chemistry</a:t>
              </a:r>
              <a:r>
                <a:rPr lang="pt-PT" sz="1600" dirty="0" smtClean="0"/>
                <a:t> are </a:t>
              </a:r>
              <a:r>
                <a:rPr lang="pt-PT" sz="1600" dirty="0" err="1" smtClean="0"/>
                <a:t>produced</a:t>
              </a:r>
              <a:endParaRPr lang="en-US" sz="1600" dirty="0"/>
            </a:p>
          </p:txBody>
        </p:sp>
      </p:grpSp>
      <p:sp>
        <p:nvSpPr>
          <p:cNvPr id="10" name="Retângulo 9"/>
          <p:cNvSpPr/>
          <p:nvPr/>
        </p:nvSpPr>
        <p:spPr>
          <a:xfrm>
            <a:off x="32191" y="904741"/>
            <a:ext cx="4527201" cy="830997"/>
          </a:xfrm>
          <a:prstGeom prst="rect">
            <a:avLst/>
          </a:prstGeom>
        </p:spPr>
        <p:style>
          <a:lnRef idx="0">
            <a:schemeClr val="accent2"/>
          </a:lnRef>
          <a:fillRef idx="3">
            <a:schemeClr val="accent2"/>
          </a:fillRef>
          <a:effectRef idx="3">
            <a:schemeClr val="accent2"/>
          </a:effectRef>
          <a:fontRef idx="minor">
            <a:schemeClr val="lt1"/>
          </a:fontRef>
        </p:style>
        <p:txBody>
          <a:bodyPr wrap="none" lIns="91440" tIns="45720" rIns="91440" bIns="45720">
            <a:spAutoFit/>
          </a:bodyPr>
          <a:lstStyle/>
          <a:p>
            <a:pPr algn="ctr"/>
            <a:r>
              <a:rPr lang="pt-PT" sz="2400" b="1" dirty="0" err="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M</a:t>
            </a:r>
            <a:r>
              <a:rPr lang="pt-PT" sz="2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olded</a:t>
            </a:r>
            <a:r>
              <a:rPr lang="pt-PT" sz="2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to</a:t>
            </a:r>
            <a:r>
              <a:rPr lang="pt-PT" sz="2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2400" b="1" cap="none" spc="0"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high</a:t>
            </a:r>
            <a:r>
              <a:rPr lang="pt-PT" sz="2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-performance</a:t>
            </a:r>
          </a:p>
          <a:p>
            <a:pPr algn="ctr"/>
            <a:r>
              <a:rPr lang="pt-PT" sz="2400" b="1" cap="none" spc="0"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composites</a:t>
            </a:r>
            <a:endParaRPr lang="pt-PT" sz="2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grpSp>
        <p:nvGrpSpPr>
          <p:cNvPr id="63" name="Grupo 62"/>
          <p:cNvGrpSpPr/>
          <p:nvPr/>
        </p:nvGrpSpPr>
        <p:grpSpPr>
          <a:xfrm>
            <a:off x="26685" y="1834096"/>
            <a:ext cx="4540487" cy="4975206"/>
            <a:chOff x="26685" y="1834096"/>
            <a:chExt cx="4540487" cy="4975206"/>
          </a:xfrm>
        </p:grpSpPr>
        <p:pic>
          <p:nvPicPr>
            <p:cNvPr id="2" name="Imagem 1"/>
            <p:cNvPicPr preferRelativeResize="0">
              <a:picLocks/>
            </p:cNvPicPr>
            <p:nvPr/>
          </p:nvPicPr>
          <p:blipFill>
            <a:blip r:embed="rId4"/>
            <a:stretch>
              <a:fillRect/>
            </a:stretch>
          </p:blipFill>
          <p:spPr>
            <a:xfrm>
              <a:off x="26685" y="3456921"/>
              <a:ext cx="4536000" cy="3352381"/>
            </a:xfrm>
            <a:prstGeom prst="rect">
              <a:avLst/>
            </a:prstGeom>
          </p:spPr>
        </p:pic>
        <p:sp>
          <p:nvSpPr>
            <p:cNvPr id="47" name="CaixaDeTexto 46"/>
            <p:cNvSpPr txBox="1"/>
            <p:nvPr/>
          </p:nvSpPr>
          <p:spPr>
            <a:xfrm>
              <a:off x="31172" y="1834096"/>
              <a:ext cx="4536000" cy="1585049"/>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just"/>
              <a:r>
                <a:rPr lang="pt-PT" sz="1600" dirty="0" err="1" smtClean="0"/>
                <a:t>By</a:t>
              </a:r>
              <a:r>
                <a:rPr lang="pt-PT" sz="1600" dirty="0" smtClean="0"/>
                <a:t> </a:t>
              </a:r>
              <a:r>
                <a:rPr lang="pt-PT" sz="1700" dirty="0" err="1" smtClean="0"/>
                <a:t>conventional</a:t>
              </a:r>
              <a:r>
                <a:rPr lang="pt-PT" sz="1600" dirty="0" smtClean="0"/>
                <a:t> </a:t>
              </a:r>
              <a:r>
                <a:rPr lang="pt-PT" sz="1600" dirty="0" err="1" smtClean="0"/>
                <a:t>processing</a:t>
              </a:r>
              <a:r>
                <a:rPr lang="pt-PT" sz="1600" dirty="0" smtClean="0"/>
                <a:t> </a:t>
              </a:r>
              <a:r>
                <a:rPr lang="pt-PT" sz="1600" dirty="0" err="1" smtClean="0"/>
                <a:t>Techniques</a:t>
              </a:r>
              <a:r>
                <a:rPr lang="pt-PT" sz="1600" dirty="0" smtClean="0"/>
                <a:t>: </a:t>
              </a:r>
            </a:p>
            <a:p>
              <a:pPr algn="just"/>
              <a:r>
                <a:rPr lang="pt-PT" sz="1600" dirty="0" err="1" smtClean="0"/>
                <a:t>Extrusion</a:t>
              </a:r>
              <a:r>
                <a:rPr lang="pt-PT" sz="1600" dirty="0" smtClean="0"/>
                <a:t>, </a:t>
              </a:r>
              <a:r>
                <a:rPr lang="pt-PT" sz="1600" dirty="0" err="1" smtClean="0"/>
                <a:t>Injection</a:t>
              </a:r>
              <a:r>
                <a:rPr lang="pt-PT" sz="1600" dirty="0" smtClean="0"/>
                <a:t>/</a:t>
              </a:r>
              <a:r>
                <a:rPr lang="pt-PT" sz="1600" dirty="0" err="1" smtClean="0"/>
                <a:t>Compression</a:t>
              </a:r>
              <a:r>
                <a:rPr lang="pt-PT" sz="1600" dirty="0" smtClean="0"/>
                <a:t> </a:t>
              </a:r>
              <a:r>
                <a:rPr lang="pt-PT" sz="1600" dirty="0" err="1" smtClean="0"/>
                <a:t>molding</a:t>
              </a:r>
              <a:r>
                <a:rPr lang="pt-PT" sz="1600" dirty="0" smtClean="0"/>
                <a:t> – </a:t>
              </a:r>
            </a:p>
            <a:p>
              <a:pPr algn="just"/>
              <a:r>
                <a:rPr lang="pt-PT" sz="1600" b="1" dirty="0" err="1" smtClean="0">
                  <a:solidFill>
                    <a:srgbClr val="FF0000"/>
                  </a:solidFill>
                </a:rPr>
                <a:t>Hybrids</a:t>
              </a:r>
              <a:r>
                <a:rPr lang="pt-PT" sz="1600" b="1" dirty="0" smtClean="0">
                  <a:solidFill>
                    <a:srgbClr val="FF0000"/>
                  </a:solidFill>
                </a:rPr>
                <a:t>, </a:t>
              </a:r>
              <a:r>
                <a:rPr lang="pt-PT" sz="1600" b="1" dirty="0" err="1" smtClean="0">
                  <a:solidFill>
                    <a:srgbClr val="FF0000"/>
                  </a:solidFill>
                </a:rPr>
                <a:t>One</a:t>
              </a:r>
              <a:r>
                <a:rPr lang="pt-PT" sz="1600" b="1" dirty="0" smtClean="0">
                  <a:solidFill>
                    <a:srgbClr val="FF0000"/>
                  </a:solidFill>
                </a:rPr>
                <a:t>–</a:t>
              </a:r>
              <a:r>
                <a:rPr lang="pt-PT" sz="1600" b="1" dirty="0" err="1" smtClean="0">
                  <a:solidFill>
                    <a:srgbClr val="FF0000"/>
                  </a:solidFill>
                </a:rPr>
                <a:t>Polymer</a:t>
              </a:r>
              <a:r>
                <a:rPr lang="pt-PT" sz="1600" b="1" dirty="0" smtClean="0">
                  <a:solidFill>
                    <a:srgbClr val="FF0000"/>
                  </a:solidFill>
                </a:rPr>
                <a:t> </a:t>
              </a:r>
              <a:r>
                <a:rPr lang="pt-PT" sz="1600" b="1" dirty="0" err="1" smtClean="0">
                  <a:solidFill>
                    <a:srgbClr val="FF0000"/>
                  </a:solidFill>
                </a:rPr>
                <a:t>composites</a:t>
              </a:r>
              <a:r>
                <a:rPr lang="pt-PT" sz="1600" b="1" dirty="0" smtClean="0">
                  <a:solidFill>
                    <a:srgbClr val="FF0000"/>
                  </a:solidFill>
                </a:rPr>
                <a:t> </a:t>
              </a:r>
              <a:r>
                <a:rPr lang="pt-PT" sz="1600" b="1" dirty="0" err="1" smtClean="0">
                  <a:solidFill>
                    <a:srgbClr val="FF0000"/>
                  </a:solidFill>
                </a:rPr>
                <a:t>and</a:t>
              </a:r>
              <a:r>
                <a:rPr lang="pt-PT" sz="1600" b="1" dirty="0" smtClean="0">
                  <a:solidFill>
                    <a:srgbClr val="FF0000"/>
                  </a:solidFill>
                </a:rPr>
                <a:t>  </a:t>
              </a:r>
            </a:p>
            <a:p>
              <a:r>
                <a:rPr lang="pt-PT" sz="1600" b="1" dirty="0" smtClean="0">
                  <a:solidFill>
                    <a:srgbClr val="FF0000"/>
                  </a:solidFill>
                </a:rPr>
                <a:t> </a:t>
              </a:r>
              <a:r>
                <a:rPr lang="pt-PT" sz="1600" b="1" dirty="0" err="1" smtClean="0">
                  <a:solidFill>
                    <a:srgbClr val="FF0000"/>
                  </a:solidFill>
                </a:rPr>
                <a:t>Laminates</a:t>
              </a:r>
              <a:r>
                <a:rPr lang="pt-PT" sz="1600" b="1" dirty="0" smtClean="0">
                  <a:solidFill>
                    <a:srgbClr val="FF0000"/>
                  </a:solidFill>
                </a:rPr>
                <a:t>  </a:t>
              </a:r>
              <a:r>
                <a:rPr lang="pt-PT" sz="1600" dirty="0" err="1" smtClean="0"/>
                <a:t>with</a:t>
              </a:r>
              <a:r>
                <a:rPr lang="pt-PT" sz="1600" dirty="0" smtClean="0"/>
                <a:t> </a:t>
              </a:r>
              <a:r>
                <a:rPr lang="pt-PT" sz="1600" dirty="0" err="1" smtClean="0"/>
                <a:t>tailored</a:t>
              </a:r>
              <a:r>
                <a:rPr lang="pt-PT" sz="1600" dirty="0" smtClean="0"/>
                <a:t> </a:t>
              </a:r>
              <a:r>
                <a:rPr lang="pt-PT" sz="1600" dirty="0" err="1" smtClean="0"/>
                <a:t>magnetic</a:t>
              </a:r>
              <a:r>
                <a:rPr lang="pt-PT" sz="1600" dirty="0" smtClean="0"/>
                <a:t> </a:t>
              </a:r>
              <a:r>
                <a:rPr lang="pt-PT" sz="1600" dirty="0" err="1" smtClean="0"/>
                <a:t>and</a:t>
              </a:r>
              <a:r>
                <a:rPr lang="pt-PT" sz="1600" dirty="0" smtClean="0"/>
                <a:t> electro - </a:t>
              </a:r>
              <a:r>
                <a:rPr lang="pt-PT" sz="1600" dirty="0" err="1" smtClean="0"/>
                <a:t>conductive</a:t>
              </a:r>
              <a:r>
                <a:rPr lang="pt-PT" sz="1600" dirty="0" smtClean="0"/>
                <a:t> </a:t>
              </a:r>
              <a:r>
                <a:rPr lang="pt-PT" sz="1600" dirty="0" err="1" smtClean="0"/>
                <a:t>properties</a:t>
              </a:r>
              <a:r>
                <a:rPr lang="pt-PT" sz="1600" dirty="0" smtClean="0"/>
                <a:t> are </a:t>
              </a:r>
            </a:p>
            <a:p>
              <a:r>
                <a:rPr lang="pt-PT" sz="1600" dirty="0" err="1"/>
                <a:t>p</a:t>
              </a:r>
              <a:r>
                <a:rPr lang="pt-PT" sz="1600" dirty="0" err="1" smtClean="0"/>
                <a:t>roduced</a:t>
              </a:r>
              <a:r>
                <a:rPr lang="pt-PT" sz="1600" dirty="0" smtClean="0"/>
                <a:t>  </a:t>
              </a:r>
              <a:endParaRPr lang="en-US" sz="1600" dirty="0"/>
            </a:p>
          </p:txBody>
        </p:sp>
      </p:grpSp>
      <p:sp>
        <p:nvSpPr>
          <p:cNvPr id="4" name="CaixaDeTexto 3"/>
          <p:cNvSpPr txBox="1"/>
          <p:nvPr/>
        </p:nvSpPr>
        <p:spPr>
          <a:xfrm>
            <a:off x="11789553" y="11638"/>
            <a:ext cx="390619" cy="400110"/>
          </a:xfrm>
          <a:prstGeom prst="rect">
            <a:avLst/>
          </a:prstGeom>
          <a:solidFill>
            <a:schemeClr val="tx1"/>
          </a:solidFill>
        </p:spPr>
        <p:txBody>
          <a:bodyPr wrap="square" rtlCol="0">
            <a:spAutoFit/>
          </a:bodyPr>
          <a:lstStyle/>
          <a:p>
            <a:r>
              <a:rPr lang="pt-PT" sz="2000" b="1" dirty="0">
                <a:solidFill>
                  <a:schemeClr val="accent4">
                    <a:lumMod val="50000"/>
                  </a:schemeClr>
                </a:solidFill>
              </a:rPr>
              <a:t>6</a:t>
            </a:r>
            <a:endParaRPr lang="en-US" sz="2000" b="1" dirty="0">
              <a:solidFill>
                <a:schemeClr val="accent4">
                  <a:lumMod val="50000"/>
                </a:schemeClr>
              </a:solidFill>
            </a:endParaRPr>
          </a:p>
        </p:txBody>
      </p:sp>
      <p:sp>
        <p:nvSpPr>
          <p:cNvPr id="6" name="Retângulo 5"/>
          <p:cNvSpPr/>
          <p:nvPr/>
        </p:nvSpPr>
        <p:spPr>
          <a:xfrm>
            <a:off x="-40450" y="-14863"/>
            <a:ext cx="10527242" cy="630942"/>
          </a:xfrm>
          <a:prstGeom prst="rect">
            <a:avLst/>
          </a:prstGeom>
          <a:noFill/>
        </p:spPr>
        <p:txBody>
          <a:bodyPr wrap="none" lIns="91440" tIns="45720" rIns="91440" bIns="45720">
            <a:spAutoFit/>
          </a:bodyPr>
          <a:lstStyle/>
          <a:p>
            <a:pPr algn="ctr"/>
            <a:r>
              <a:rPr lang="pt-PT" sz="35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Two</a:t>
            </a:r>
            <a:r>
              <a:rPr lang="pt-PT" sz="35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3500" b="1" dirty="0" err="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W</a:t>
            </a:r>
            <a:r>
              <a:rPr lang="pt-PT" sz="35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ays</a:t>
            </a:r>
            <a:r>
              <a:rPr lang="pt-PT" sz="35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for </a:t>
            </a:r>
            <a:r>
              <a:rPr lang="pt-PT" sz="35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Multifaceted</a:t>
            </a:r>
            <a:r>
              <a:rPr lang="pt-PT" sz="35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3500" b="1" dirty="0" err="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A</a:t>
            </a:r>
            <a:r>
              <a:rPr lang="pt-PT" sz="35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pplications</a:t>
            </a:r>
            <a:r>
              <a:rPr lang="pt-PT" sz="35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35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of</a:t>
            </a:r>
            <a:r>
              <a:rPr lang="pt-PT" sz="35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PAMP</a:t>
            </a:r>
            <a:endParaRPr lang="pt-PT" sz="35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28" name="Seta para baixo 27"/>
          <p:cNvSpPr/>
          <p:nvPr/>
        </p:nvSpPr>
        <p:spPr>
          <a:xfrm rot="4800000">
            <a:off x="5123820" y="-490780"/>
            <a:ext cx="216000" cy="2520000"/>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Seta para baixo 28"/>
          <p:cNvSpPr/>
          <p:nvPr/>
        </p:nvSpPr>
        <p:spPr>
          <a:xfrm rot="16800000">
            <a:off x="7530180" y="-495554"/>
            <a:ext cx="216000" cy="2520000"/>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6" name="Grupo 65"/>
          <p:cNvGrpSpPr/>
          <p:nvPr/>
        </p:nvGrpSpPr>
        <p:grpSpPr>
          <a:xfrm>
            <a:off x="4748645" y="1284010"/>
            <a:ext cx="3412945" cy="5519456"/>
            <a:chOff x="4748645" y="1284010"/>
            <a:chExt cx="3412945" cy="5519456"/>
          </a:xfrm>
        </p:grpSpPr>
        <p:grpSp>
          <p:nvGrpSpPr>
            <p:cNvPr id="59" name="Grupo 58"/>
            <p:cNvGrpSpPr/>
            <p:nvPr/>
          </p:nvGrpSpPr>
          <p:grpSpPr>
            <a:xfrm>
              <a:off x="4748645" y="1852673"/>
              <a:ext cx="3412945" cy="4950793"/>
              <a:chOff x="4779818" y="1852673"/>
              <a:chExt cx="3412945" cy="4950793"/>
            </a:xfrm>
          </p:grpSpPr>
          <p:pic>
            <p:nvPicPr>
              <p:cNvPr id="39" name="Imagem 38"/>
              <p:cNvPicPr preferRelativeResize="0">
                <a:picLocks/>
              </p:cNvPicPr>
              <p:nvPr/>
            </p:nvPicPr>
            <p:blipFill>
              <a:blip r:embed="rId5"/>
              <a:stretch>
                <a:fillRect/>
              </a:stretch>
            </p:blipFill>
            <p:spPr>
              <a:xfrm>
                <a:off x="6545933" y="1852673"/>
                <a:ext cx="1620000" cy="1188000"/>
              </a:xfrm>
              <a:prstGeom prst="rect">
                <a:avLst/>
              </a:prstGeom>
            </p:spPr>
          </p:pic>
          <p:pic>
            <p:nvPicPr>
              <p:cNvPr id="40" name="Imagem 39"/>
              <p:cNvPicPr preferRelativeResize="0">
                <a:picLocks/>
              </p:cNvPicPr>
              <p:nvPr/>
            </p:nvPicPr>
            <p:blipFill>
              <a:blip r:embed="rId6"/>
              <a:stretch>
                <a:fillRect/>
              </a:stretch>
            </p:blipFill>
            <p:spPr>
              <a:xfrm>
                <a:off x="6562745" y="3106877"/>
                <a:ext cx="1620000" cy="1188000"/>
              </a:xfrm>
              <a:prstGeom prst="rect">
                <a:avLst/>
              </a:prstGeom>
            </p:spPr>
          </p:pic>
          <p:pic>
            <p:nvPicPr>
              <p:cNvPr id="41" name="Imagem 40"/>
              <p:cNvPicPr preferRelativeResize="0">
                <a:picLocks/>
              </p:cNvPicPr>
              <p:nvPr/>
            </p:nvPicPr>
            <p:blipFill>
              <a:blip r:embed="rId7"/>
              <a:stretch>
                <a:fillRect/>
              </a:stretch>
            </p:blipFill>
            <p:spPr>
              <a:xfrm>
                <a:off x="6572763" y="4355579"/>
                <a:ext cx="1620000" cy="1188000"/>
              </a:xfrm>
              <a:prstGeom prst="rect">
                <a:avLst/>
              </a:prstGeom>
            </p:spPr>
          </p:pic>
          <p:pic>
            <p:nvPicPr>
              <p:cNvPr id="42" name="Imagem 41"/>
              <p:cNvPicPr preferRelativeResize="0">
                <a:picLocks/>
              </p:cNvPicPr>
              <p:nvPr/>
            </p:nvPicPr>
            <p:blipFill>
              <a:blip r:embed="rId8"/>
              <a:stretch>
                <a:fillRect/>
              </a:stretch>
            </p:blipFill>
            <p:spPr>
              <a:xfrm>
                <a:off x="6564973" y="5615466"/>
                <a:ext cx="1620000" cy="1188000"/>
              </a:xfrm>
              <a:prstGeom prst="rect">
                <a:avLst/>
              </a:prstGeom>
            </p:spPr>
          </p:pic>
          <p:sp>
            <p:nvSpPr>
              <p:cNvPr id="50" name="CaixaDeTexto 49"/>
              <p:cNvSpPr txBox="1"/>
              <p:nvPr/>
            </p:nvSpPr>
            <p:spPr>
              <a:xfrm>
                <a:off x="4779818" y="1948837"/>
                <a:ext cx="1901483" cy="1015663"/>
              </a:xfrm>
              <a:prstGeom prst="rect">
                <a:avLst/>
              </a:prstGeom>
              <a:ln w="19050">
                <a:solidFill>
                  <a:srgbClr val="C00000"/>
                </a:solid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pt-PT" sz="1500" dirty="0" err="1" smtClean="0"/>
                  <a:t>Advantage</a:t>
                </a:r>
                <a:r>
                  <a:rPr lang="pt-PT" sz="1500" dirty="0" smtClean="0"/>
                  <a:t> </a:t>
                </a:r>
                <a:r>
                  <a:rPr lang="pt-PT" sz="1500" dirty="0" err="1" smtClean="0"/>
                  <a:t>af</a:t>
                </a:r>
                <a:endParaRPr lang="pt-PT" sz="1500" dirty="0" smtClean="0"/>
              </a:p>
              <a:p>
                <a:r>
                  <a:rPr lang="pt-PT" sz="1500" dirty="0" err="1"/>
                  <a:t>r</a:t>
                </a:r>
                <a:r>
                  <a:rPr lang="pt-PT" sz="1500" dirty="0" err="1" smtClean="0"/>
                  <a:t>eprocessing</a:t>
                </a:r>
                <a:r>
                  <a:rPr lang="pt-PT" sz="1500" dirty="0" smtClean="0"/>
                  <a:t> </a:t>
                </a:r>
              </a:p>
              <a:p>
                <a:r>
                  <a:rPr lang="pt-PT" sz="1500" dirty="0" err="1" smtClean="0"/>
                  <a:t>And</a:t>
                </a:r>
                <a:r>
                  <a:rPr lang="pt-PT" sz="1500" dirty="0" smtClean="0"/>
                  <a:t> </a:t>
                </a:r>
                <a:r>
                  <a:rPr lang="pt-PT" sz="1500" dirty="0" err="1" smtClean="0"/>
                  <a:t>recycling</a:t>
                </a:r>
                <a:r>
                  <a:rPr lang="pt-PT" sz="1500" dirty="0" smtClean="0"/>
                  <a:t> </a:t>
                </a:r>
                <a:r>
                  <a:rPr lang="pt-PT" sz="1500" dirty="0" err="1" smtClean="0"/>
                  <a:t>of</a:t>
                </a:r>
                <a:endParaRPr lang="pt-PT" sz="1500" dirty="0" smtClean="0"/>
              </a:p>
              <a:p>
                <a:r>
                  <a:rPr lang="pt-PT" sz="1500" dirty="0" err="1" smtClean="0"/>
                  <a:t>All</a:t>
                </a:r>
                <a:r>
                  <a:rPr lang="pt-PT" sz="1500" dirty="0" smtClean="0"/>
                  <a:t>-PA </a:t>
                </a:r>
                <a:r>
                  <a:rPr lang="pt-PT" sz="1500" dirty="0" err="1" smtClean="0"/>
                  <a:t>composites</a:t>
                </a:r>
                <a:r>
                  <a:rPr lang="pt-PT" sz="1500" dirty="0" smtClean="0"/>
                  <a:t> </a:t>
                </a:r>
                <a:endParaRPr lang="en-US" sz="1500" dirty="0"/>
              </a:p>
            </p:txBody>
          </p:sp>
          <p:sp>
            <p:nvSpPr>
              <p:cNvPr id="53" name="CaixaDeTexto 52"/>
              <p:cNvSpPr txBox="1"/>
              <p:nvPr/>
            </p:nvSpPr>
            <p:spPr>
              <a:xfrm>
                <a:off x="4784564" y="3187453"/>
                <a:ext cx="1900800" cy="1015663"/>
              </a:xfrm>
              <a:prstGeom prst="rect">
                <a:avLst/>
              </a:prstGeom>
              <a:ln w="19050">
                <a:solidFill>
                  <a:srgbClr val="C00000"/>
                </a:solid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pt-PT" sz="1500" dirty="0" err="1" smtClean="0"/>
                  <a:t>Ability</a:t>
                </a:r>
                <a:r>
                  <a:rPr lang="pt-PT" sz="1500" dirty="0" smtClean="0"/>
                  <a:t> to </a:t>
                </a:r>
                <a:r>
                  <a:rPr lang="pt-PT" sz="1500" dirty="0" err="1" smtClean="0"/>
                  <a:t>weld</a:t>
                </a:r>
                <a:r>
                  <a:rPr lang="pt-PT" sz="1500" dirty="0" smtClean="0"/>
                  <a:t>  </a:t>
                </a:r>
              </a:p>
              <a:p>
                <a:r>
                  <a:rPr lang="pt-PT" sz="1500" dirty="0" err="1"/>
                  <a:t>p</a:t>
                </a:r>
                <a:r>
                  <a:rPr lang="pt-PT" sz="1500" dirty="0" err="1" smtClean="0"/>
                  <a:t>arts</a:t>
                </a:r>
                <a:r>
                  <a:rPr lang="pt-PT" sz="1500" dirty="0" smtClean="0"/>
                  <a:t> </a:t>
                </a:r>
                <a:r>
                  <a:rPr lang="pt-PT" sz="1500" dirty="0" err="1" smtClean="0"/>
                  <a:t>due</a:t>
                </a:r>
                <a:r>
                  <a:rPr lang="pt-PT" sz="1500" dirty="0" smtClean="0"/>
                  <a:t> to </a:t>
                </a:r>
                <a:r>
                  <a:rPr lang="pt-PT" sz="1500" dirty="0" err="1" smtClean="0"/>
                  <a:t>the</a:t>
                </a:r>
                <a:r>
                  <a:rPr lang="pt-PT" sz="1500" dirty="0" smtClean="0"/>
                  <a:t> </a:t>
                </a:r>
              </a:p>
              <a:p>
                <a:r>
                  <a:rPr lang="pt-PT" sz="1500" dirty="0" err="1" smtClean="0"/>
                  <a:t>thermoplastic</a:t>
                </a:r>
                <a:endParaRPr lang="pt-PT" sz="1500" dirty="0" smtClean="0"/>
              </a:p>
              <a:p>
                <a:r>
                  <a:rPr lang="pt-PT" sz="1500" dirty="0" err="1" smtClean="0"/>
                  <a:t>matrix</a:t>
                </a:r>
                <a:r>
                  <a:rPr lang="pt-PT" sz="1500" dirty="0" smtClean="0"/>
                  <a:t> </a:t>
                </a:r>
                <a:endParaRPr lang="en-US" sz="1500" dirty="0"/>
              </a:p>
            </p:txBody>
          </p:sp>
          <p:sp>
            <p:nvSpPr>
              <p:cNvPr id="54" name="CaixaDeTexto 53"/>
              <p:cNvSpPr txBox="1"/>
              <p:nvPr/>
            </p:nvSpPr>
            <p:spPr>
              <a:xfrm>
                <a:off x="4791490" y="4441288"/>
                <a:ext cx="1900800" cy="1015663"/>
              </a:xfrm>
              <a:prstGeom prst="rect">
                <a:avLst/>
              </a:prstGeom>
              <a:ln w="19050">
                <a:solidFill>
                  <a:srgbClr val="C00000"/>
                </a:solid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pt-PT" sz="1500" dirty="0" err="1" smtClean="0"/>
                  <a:t>Higher</a:t>
                </a:r>
                <a:r>
                  <a:rPr lang="pt-PT" sz="1500" dirty="0" smtClean="0"/>
                  <a:t> volume </a:t>
                </a:r>
              </a:p>
              <a:p>
                <a:r>
                  <a:rPr lang="pt-PT" sz="1500" dirty="0" err="1" smtClean="0"/>
                  <a:t>fractions</a:t>
                </a:r>
                <a:r>
                  <a:rPr lang="pt-PT" sz="1500" dirty="0" smtClean="0"/>
                  <a:t> </a:t>
                </a:r>
                <a:r>
                  <a:rPr lang="pt-PT" sz="1500" dirty="0" err="1" smtClean="0"/>
                  <a:t>of</a:t>
                </a:r>
                <a:r>
                  <a:rPr lang="pt-PT" sz="1500" dirty="0" smtClean="0"/>
                  <a:t> </a:t>
                </a:r>
                <a:r>
                  <a:rPr lang="pt-PT" sz="1500" dirty="0" err="1" smtClean="0"/>
                  <a:t>pay</a:t>
                </a:r>
                <a:r>
                  <a:rPr lang="pt-PT" sz="1500" dirty="0" smtClean="0"/>
                  <a:t> – </a:t>
                </a:r>
              </a:p>
              <a:p>
                <a:r>
                  <a:rPr lang="pt-PT" sz="1500" dirty="0" err="1" smtClean="0"/>
                  <a:t>Load</a:t>
                </a:r>
                <a:r>
                  <a:rPr lang="pt-PT" sz="1500" dirty="0" smtClean="0"/>
                  <a:t> for </a:t>
                </a:r>
                <a:r>
                  <a:rPr lang="pt-PT" sz="1500" dirty="0" err="1" smtClean="0"/>
                  <a:t>high</a:t>
                </a:r>
                <a:r>
                  <a:rPr lang="pt-PT" sz="1500" dirty="0" smtClean="0"/>
                  <a:t>- </a:t>
                </a:r>
                <a:r>
                  <a:rPr lang="pt-PT" sz="1500" dirty="0" err="1" smtClean="0"/>
                  <a:t>tech</a:t>
                </a:r>
                <a:r>
                  <a:rPr lang="pt-PT" sz="1500" dirty="0" smtClean="0"/>
                  <a:t> </a:t>
                </a:r>
              </a:p>
              <a:p>
                <a:r>
                  <a:rPr lang="pt-PT" sz="1500" dirty="0" err="1" smtClean="0"/>
                  <a:t>applications</a:t>
                </a:r>
                <a:r>
                  <a:rPr lang="pt-PT" sz="1500" dirty="0" smtClean="0"/>
                  <a:t>  </a:t>
                </a:r>
                <a:endParaRPr lang="en-US" sz="1500" dirty="0"/>
              </a:p>
            </p:txBody>
          </p:sp>
          <p:sp>
            <p:nvSpPr>
              <p:cNvPr id="55" name="CaixaDeTexto 54"/>
              <p:cNvSpPr txBox="1"/>
              <p:nvPr/>
            </p:nvSpPr>
            <p:spPr>
              <a:xfrm>
                <a:off x="4798414" y="5684737"/>
                <a:ext cx="1900800" cy="1015663"/>
              </a:xfrm>
              <a:prstGeom prst="rect">
                <a:avLst/>
              </a:prstGeom>
              <a:ln w="19050">
                <a:solidFill>
                  <a:srgbClr val="C00000"/>
                </a:solid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pt-PT" sz="1500" dirty="0" err="1" smtClean="0"/>
                  <a:t>Applications</a:t>
                </a:r>
                <a:r>
                  <a:rPr lang="pt-PT" sz="1500" dirty="0" smtClean="0"/>
                  <a:t> for </a:t>
                </a:r>
              </a:p>
              <a:p>
                <a:r>
                  <a:rPr lang="pt-PT" sz="1500" dirty="0" err="1"/>
                  <a:t>p</a:t>
                </a:r>
                <a:r>
                  <a:rPr lang="pt-PT" sz="1500" dirty="0" err="1" smtClean="0"/>
                  <a:t>roducing</a:t>
                </a:r>
                <a:r>
                  <a:rPr lang="pt-PT" sz="1500" dirty="0" smtClean="0"/>
                  <a:t> </a:t>
                </a:r>
                <a:r>
                  <a:rPr lang="pt-PT" sz="1500" dirty="0" err="1" smtClean="0"/>
                  <a:t>of</a:t>
                </a:r>
                <a:r>
                  <a:rPr lang="pt-PT" sz="1500" dirty="0" smtClean="0"/>
                  <a:t> </a:t>
                </a:r>
                <a:r>
                  <a:rPr lang="pt-PT" sz="1500" dirty="0" err="1" smtClean="0"/>
                  <a:t>pre</a:t>
                </a:r>
                <a:endParaRPr lang="pt-PT" sz="1500" dirty="0" smtClean="0"/>
              </a:p>
              <a:p>
                <a:r>
                  <a:rPr lang="pt-PT" sz="1500" dirty="0" smtClean="0"/>
                  <a:t>-</a:t>
                </a:r>
                <a:r>
                  <a:rPr lang="pt-PT" sz="1500" dirty="0" err="1" smtClean="0"/>
                  <a:t>pregs</a:t>
                </a:r>
                <a:r>
                  <a:rPr lang="pt-PT" sz="1500" dirty="0" smtClean="0"/>
                  <a:t> </a:t>
                </a:r>
                <a:r>
                  <a:rPr lang="pt-PT" sz="1500" dirty="0" err="1" smtClean="0"/>
                  <a:t>or</a:t>
                </a:r>
                <a:r>
                  <a:rPr lang="pt-PT" sz="1500" dirty="0" smtClean="0"/>
                  <a:t> </a:t>
                </a:r>
                <a:r>
                  <a:rPr lang="pt-PT" sz="1500" dirty="0" err="1" smtClean="0"/>
                  <a:t>tow</a:t>
                </a:r>
                <a:endParaRPr lang="pt-PT" sz="1500" dirty="0" smtClean="0"/>
              </a:p>
              <a:p>
                <a:r>
                  <a:rPr lang="pt-PT" sz="1500" dirty="0" smtClean="0"/>
                  <a:t>-</a:t>
                </a:r>
                <a:r>
                  <a:rPr lang="pt-PT" sz="1500" dirty="0" err="1" smtClean="0"/>
                  <a:t>pregs</a:t>
                </a:r>
                <a:r>
                  <a:rPr lang="pt-PT" sz="1500" dirty="0" smtClean="0"/>
                  <a:t>  </a:t>
                </a:r>
                <a:endParaRPr lang="en-US" sz="1500" dirty="0"/>
              </a:p>
            </p:txBody>
          </p:sp>
        </p:grpSp>
        <p:sp>
          <p:nvSpPr>
            <p:cNvPr id="65" name="Retângulo 64"/>
            <p:cNvSpPr/>
            <p:nvPr/>
          </p:nvSpPr>
          <p:spPr>
            <a:xfrm>
              <a:off x="5239609" y="1284010"/>
              <a:ext cx="2460930" cy="553998"/>
            </a:xfrm>
            <a:prstGeom prst="rect">
              <a:avLst/>
            </a:prstGeom>
            <a:noFill/>
          </p:spPr>
          <p:txBody>
            <a:bodyPr wrap="none" lIns="91440" tIns="45720" rIns="91440" bIns="45720">
              <a:spAutoFit/>
            </a:bodyPr>
            <a:lstStyle/>
            <a:p>
              <a:pPr algn="ctr"/>
              <a:r>
                <a:rPr lang="pt-PT" sz="3000" b="1" cap="none" spc="0"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Advantages</a:t>
              </a:r>
              <a:endParaRPr lang="pt-PT" sz="30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grpSp>
    </p:spTree>
    <p:extLst>
      <p:ext uri="{BB962C8B-B14F-4D97-AF65-F5344CB8AC3E}">
        <p14:creationId xmlns:p14="http://schemas.microsoft.com/office/powerpoint/2010/main" val="1779983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500"/>
                            </p:stCondLst>
                            <p:childTnLst>
                              <p:par>
                                <p:cTn id="29" presetID="1"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28" grpId="0" animBg="1"/>
      <p:bldP spid="2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tângulo 25"/>
          <p:cNvSpPr/>
          <p:nvPr/>
        </p:nvSpPr>
        <p:spPr>
          <a:xfrm>
            <a:off x="1156806" y="-8839"/>
            <a:ext cx="8103500" cy="646331"/>
          </a:xfrm>
          <a:prstGeom prst="rect">
            <a:avLst/>
          </a:prstGeom>
        </p:spPr>
        <p:txBody>
          <a:bodyPr wrap="none">
            <a:spAutoFit/>
          </a:bodyPr>
          <a:lstStyle/>
          <a:p>
            <a:pPr algn="ctr"/>
            <a:r>
              <a:rPr lang="pt-PT" sz="36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From</a:t>
            </a:r>
            <a:r>
              <a:rPr lang="pt-PT" sz="36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PAMP to </a:t>
            </a:r>
            <a:r>
              <a:rPr lang="pt-PT" sz="3600" b="1" dirty="0" err="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C</a:t>
            </a:r>
            <a:r>
              <a:rPr lang="pt-PT" sz="36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omposite</a:t>
            </a:r>
            <a:r>
              <a:rPr lang="pt-PT" sz="36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3600" b="1" dirty="0" err="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M</a:t>
            </a:r>
            <a:r>
              <a:rPr lang="pt-PT" sz="36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aterials</a:t>
            </a:r>
            <a:r>
              <a:rPr lang="pt-PT" sz="36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a:t>
            </a:r>
            <a:endParaRPr lang="pt-PT" sz="36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28" name="CaixaDeTexto 27"/>
          <p:cNvSpPr txBox="1"/>
          <p:nvPr/>
        </p:nvSpPr>
        <p:spPr>
          <a:xfrm>
            <a:off x="9497293" y="1922318"/>
            <a:ext cx="2639290" cy="1754326"/>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pt-PT" sz="2400" b="1" dirty="0" smtClean="0"/>
              <a:t>Dual-core PA6 </a:t>
            </a:r>
            <a:r>
              <a:rPr lang="pt-PT" sz="2400" b="1" dirty="0" err="1" smtClean="0"/>
              <a:t>Hybrids</a:t>
            </a:r>
            <a:endParaRPr lang="pt-PT" sz="2400" b="1" dirty="0" smtClean="0"/>
          </a:p>
          <a:p>
            <a:pPr algn="ctr"/>
            <a:endParaRPr lang="pt-PT" sz="2400" b="1" dirty="0" smtClean="0"/>
          </a:p>
          <a:p>
            <a:pPr algn="ctr"/>
            <a:r>
              <a:rPr lang="pt-PT" b="1" dirty="0" err="1" smtClean="0"/>
              <a:t>Up</a:t>
            </a:r>
            <a:r>
              <a:rPr lang="pt-PT" b="1" dirty="0" smtClean="0"/>
              <a:t> to 30 %  metal &amp;</a:t>
            </a:r>
          </a:p>
          <a:p>
            <a:pPr algn="ctr"/>
            <a:r>
              <a:rPr lang="pt-PT" b="1" dirty="0" err="1" smtClean="0"/>
              <a:t>Carbon</a:t>
            </a:r>
            <a:r>
              <a:rPr lang="pt-PT" b="1" dirty="0" smtClean="0"/>
              <a:t> </a:t>
            </a:r>
            <a:r>
              <a:rPr lang="pt-PT" b="1" dirty="0" err="1" smtClean="0"/>
              <a:t>allotrope</a:t>
            </a:r>
            <a:r>
              <a:rPr lang="pt-PT" b="1" dirty="0" smtClean="0"/>
              <a:t> </a:t>
            </a:r>
            <a:endParaRPr lang="en-US" b="1" dirty="0"/>
          </a:p>
        </p:txBody>
      </p:sp>
      <p:sp>
        <p:nvSpPr>
          <p:cNvPr id="29" name="Seta para a direita 28"/>
          <p:cNvSpPr/>
          <p:nvPr/>
        </p:nvSpPr>
        <p:spPr>
          <a:xfrm rot="10800000">
            <a:off x="9123219" y="2691249"/>
            <a:ext cx="978408" cy="2805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aixaDeTexto 30"/>
          <p:cNvSpPr txBox="1"/>
          <p:nvPr/>
        </p:nvSpPr>
        <p:spPr>
          <a:xfrm>
            <a:off x="9493828" y="4745184"/>
            <a:ext cx="2639290" cy="1754326"/>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pt-PT" sz="2400" b="1" dirty="0" smtClean="0"/>
              <a:t>Dual-core </a:t>
            </a:r>
            <a:r>
              <a:rPr lang="pt-PT" sz="2400" b="1" dirty="0" err="1" smtClean="0"/>
              <a:t>Laminates</a:t>
            </a:r>
            <a:endParaRPr lang="pt-PT" sz="2400" b="1" dirty="0" smtClean="0"/>
          </a:p>
          <a:p>
            <a:pPr algn="ctr"/>
            <a:endParaRPr lang="pt-PT" sz="2400" b="1" dirty="0" smtClean="0"/>
          </a:p>
          <a:p>
            <a:pPr algn="ctr"/>
            <a:r>
              <a:rPr lang="pt-PT" b="1" dirty="0" err="1" smtClean="0"/>
              <a:t>Up</a:t>
            </a:r>
            <a:r>
              <a:rPr lang="pt-PT" b="1" dirty="0" smtClean="0"/>
              <a:t> to 50 %  </a:t>
            </a:r>
            <a:r>
              <a:rPr lang="pt-PT" b="1" dirty="0" err="1" smtClean="0"/>
              <a:t>Textile</a:t>
            </a:r>
            <a:endParaRPr lang="pt-PT" b="1" dirty="0" smtClean="0"/>
          </a:p>
          <a:p>
            <a:pPr algn="ctr"/>
            <a:r>
              <a:rPr lang="pt-PT" b="1" dirty="0" smtClean="0"/>
              <a:t>Volume </a:t>
            </a:r>
            <a:r>
              <a:rPr lang="pt-PT" b="1" dirty="0" err="1" smtClean="0"/>
              <a:t>fraction</a:t>
            </a:r>
            <a:endParaRPr lang="en-US" b="1" dirty="0"/>
          </a:p>
        </p:txBody>
      </p:sp>
      <p:sp>
        <p:nvSpPr>
          <p:cNvPr id="32" name="Seta para a direita 31"/>
          <p:cNvSpPr/>
          <p:nvPr/>
        </p:nvSpPr>
        <p:spPr>
          <a:xfrm rot="10800000">
            <a:off x="9130145" y="5597241"/>
            <a:ext cx="978408" cy="2805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riângulo isósceles 32"/>
          <p:cNvSpPr/>
          <p:nvPr/>
        </p:nvSpPr>
        <p:spPr>
          <a:xfrm rot="10800000">
            <a:off x="10266216" y="1029563"/>
            <a:ext cx="1004455" cy="38446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CaixaDeTexto 33"/>
          <p:cNvSpPr txBox="1"/>
          <p:nvPr/>
        </p:nvSpPr>
        <p:spPr>
          <a:xfrm>
            <a:off x="11789553" y="11638"/>
            <a:ext cx="390619" cy="400110"/>
          </a:xfrm>
          <a:prstGeom prst="rect">
            <a:avLst/>
          </a:prstGeom>
          <a:solidFill>
            <a:schemeClr val="tx1"/>
          </a:solidFill>
        </p:spPr>
        <p:txBody>
          <a:bodyPr wrap="square" rtlCol="0">
            <a:spAutoFit/>
          </a:bodyPr>
          <a:lstStyle/>
          <a:p>
            <a:r>
              <a:rPr lang="pt-PT" sz="2000" b="1" dirty="0">
                <a:solidFill>
                  <a:schemeClr val="accent4">
                    <a:lumMod val="50000"/>
                  </a:schemeClr>
                </a:solidFill>
              </a:rPr>
              <a:t>7</a:t>
            </a:r>
            <a:endParaRPr lang="en-US" sz="2000" b="1" dirty="0">
              <a:solidFill>
                <a:schemeClr val="accent4">
                  <a:lumMod val="50000"/>
                </a:schemeClr>
              </a:solidFill>
            </a:endParaRPr>
          </a:p>
        </p:txBody>
      </p:sp>
      <p:grpSp>
        <p:nvGrpSpPr>
          <p:cNvPr id="15" name="Grupo 14"/>
          <p:cNvGrpSpPr/>
          <p:nvPr/>
        </p:nvGrpSpPr>
        <p:grpSpPr>
          <a:xfrm>
            <a:off x="76566" y="715066"/>
            <a:ext cx="8956912" cy="3755827"/>
            <a:chOff x="76566" y="715066"/>
            <a:chExt cx="8956912" cy="3755827"/>
          </a:xfrm>
        </p:grpSpPr>
        <p:sp>
          <p:nvSpPr>
            <p:cNvPr id="25" name="Retângulo 24"/>
            <p:cNvSpPr/>
            <p:nvPr/>
          </p:nvSpPr>
          <p:spPr>
            <a:xfrm>
              <a:off x="6003634" y="2967335"/>
              <a:ext cx="184731" cy="923330"/>
            </a:xfrm>
            <a:prstGeom prst="rect">
              <a:avLst/>
            </a:prstGeom>
            <a:noFill/>
          </p:spPr>
          <p:txBody>
            <a:bodyPr wrap="none" lIns="91440" tIns="45720" rIns="91440" bIns="45720">
              <a:spAutoFit/>
            </a:bodyPr>
            <a:lstStyle/>
            <a:p>
              <a:pPr algn="ctr"/>
              <a:endParaRPr lang="pt-PT"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cxnSp>
          <p:nvCxnSpPr>
            <p:cNvPr id="19" name="Conexão reta 18"/>
            <p:cNvCxnSpPr/>
            <p:nvPr/>
          </p:nvCxnSpPr>
          <p:spPr>
            <a:xfrm>
              <a:off x="94669" y="4470893"/>
              <a:ext cx="89280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Imagem 2"/>
            <p:cNvPicPr>
              <a:picLocks noChangeAspect="1"/>
            </p:cNvPicPr>
            <p:nvPr/>
          </p:nvPicPr>
          <p:blipFill>
            <a:blip r:embed="rId3"/>
            <a:stretch>
              <a:fillRect/>
            </a:stretch>
          </p:blipFill>
          <p:spPr>
            <a:xfrm>
              <a:off x="5965440" y="2022914"/>
              <a:ext cx="3066667" cy="2438095"/>
            </a:xfrm>
            <a:prstGeom prst="rect">
              <a:avLst/>
            </a:prstGeom>
          </p:spPr>
        </p:pic>
        <p:pic>
          <p:nvPicPr>
            <p:cNvPr id="5" name="Imagem 4"/>
            <p:cNvPicPr>
              <a:picLocks noChangeAspect="1"/>
            </p:cNvPicPr>
            <p:nvPr/>
          </p:nvPicPr>
          <p:blipFill>
            <a:blip r:embed="rId4"/>
            <a:stretch>
              <a:fillRect/>
            </a:stretch>
          </p:blipFill>
          <p:spPr>
            <a:xfrm>
              <a:off x="76566" y="1059214"/>
              <a:ext cx="5866667" cy="3409524"/>
            </a:xfrm>
            <a:prstGeom prst="rect">
              <a:avLst/>
            </a:prstGeom>
          </p:spPr>
        </p:pic>
        <p:sp>
          <p:nvSpPr>
            <p:cNvPr id="6" name="CaixaDeTexto 5"/>
            <p:cNvSpPr txBox="1"/>
            <p:nvPr/>
          </p:nvSpPr>
          <p:spPr>
            <a:xfrm>
              <a:off x="6390406" y="1480521"/>
              <a:ext cx="2068195" cy="369332"/>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pt-PT" b="1" dirty="0" smtClean="0"/>
                <a:t>Dual-core PAMC</a:t>
              </a:r>
              <a:endParaRPr lang="en-US" b="1" dirty="0"/>
            </a:p>
          </p:txBody>
        </p:sp>
        <p:cxnSp>
          <p:nvCxnSpPr>
            <p:cNvPr id="8" name="Conexão reta 7"/>
            <p:cNvCxnSpPr/>
            <p:nvPr/>
          </p:nvCxnSpPr>
          <p:spPr>
            <a:xfrm>
              <a:off x="91208" y="1059214"/>
              <a:ext cx="89280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Conexão reta 11"/>
            <p:cNvCxnSpPr/>
            <p:nvPr/>
          </p:nvCxnSpPr>
          <p:spPr>
            <a:xfrm>
              <a:off x="9033478" y="1078032"/>
              <a:ext cx="0" cy="3384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Retângulo 29"/>
            <p:cNvSpPr/>
            <p:nvPr/>
          </p:nvSpPr>
          <p:spPr>
            <a:xfrm>
              <a:off x="1278519" y="715066"/>
              <a:ext cx="6585457" cy="523220"/>
            </a:xfrm>
            <a:prstGeom prst="rect">
              <a:avLst/>
            </a:prstGeom>
          </p:spPr>
          <p:style>
            <a:lnRef idx="0">
              <a:schemeClr val="accent5"/>
            </a:lnRef>
            <a:fillRef idx="3">
              <a:schemeClr val="accent5"/>
            </a:fillRef>
            <a:effectRef idx="3">
              <a:schemeClr val="accent5"/>
            </a:effectRef>
            <a:fontRef idx="minor">
              <a:schemeClr val="lt1"/>
            </a:fontRef>
          </p:style>
          <p:txBody>
            <a:bodyPr wrap="none">
              <a:spAutoFit/>
            </a:bodyPr>
            <a:lstStyle/>
            <a:p>
              <a:pPr algn="ctr"/>
              <a:r>
                <a:rPr lang="pt-PT" sz="2800" b="1" i="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Hybrids</a:t>
              </a:r>
              <a:r>
                <a:rPr lang="pt-PT" sz="2800" b="1" i="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2800" b="1" i="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from</a:t>
              </a:r>
              <a:r>
                <a:rPr lang="pt-PT" sz="2800" b="1" i="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2800" b="1" i="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One</a:t>
              </a:r>
              <a:r>
                <a:rPr lang="pt-PT" sz="2800" b="1" i="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2800" b="1" i="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&amp; Dual-core PAMP </a:t>
              </a:r>
              <a:endParaRPr lang="pt-PT" sz="2800" b="1" i="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grpSp>
      <p:grpSp>
        <p:nvGrpSpPr>
          <p:cNvPr id="16" name="Grupo 15"/>
          <p:cNvGrpSpPr/>
          <p:nvPr/>
        </p:nvGrpSpPr>
        <p:grpSpPr>
          <a:xfrm>
            <a:off x="73300" y="4597810"/>
            <a:ext cx="8990476" cy="2214176"/>
            <a:chOff x="73300" y="4597810"/>
            <a:chExt cx="8990476" cy="2214176"/>
          </a:xfrm>
        </p:grpSpPr>
        <p:grpSp>
          <p:nvGrpSpPr>
            <p:cNvPr id="9" name="Grupo 8"/>
            <p:cNvGrpSpPr/>
            <p:nvPr/>
          </p:nvGrpSpPr>
          <p:grpSpPr>
            <a:xfrm>
              <a:off x="73300" y="4888176"/>
              <a:ext cx="8990476" cy="1923810"/>
              <a:chOff x="73300" y="4638792"/>
              <a:chExt cx="8990476" cy="1923810"/>
            </a:xfrm>
          </p:grpSpPr>
          <p:pic>
            <p:nvPicPr>
              <p:cNvPr id="4" name="Imagem 3"/>
              <p:cNvPicPr>
                <a:picLocks noChangeAspect="1"/>
              </p:cNvPicPr>
              <p:nvPr/>
            </p:nvPicPr>
            <p:blipFill>
              <a:blip r:embed="rId5"/>
              <a:stretch>
                <a:fillRect/>
              </a:stretch>
            </p:blipFill>
            <p:spPr>
              <a:xfrm>
                <a:off x="73300" y="4638792"/>
                <a:ext cx="8990476" cy="1923810"/>
              </a:xfrm>
              <a:prstGeom prst="rect">
                <a:avLst/>
              </a:prstGeom>
            </p:spPr>
          </p:pic>
          <p:cxnSp>
            <p:nvCxnSpPr>
              <p:cNvPr id="18" name="Conexão reta 17"/>
              <p:cNvCxnSpPr/>
              <p:nvPr/>
            </p:nvCxnSpPr>
            <p:spPr>
              <a:xfrm>
                <a:off x="118916" y="6552544"/>
                <a:ext cx="89280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5" name="Conexão reta 34"/>
            <p:cNvCxnSpPr/>
            <p:nvPr/>
          </p:nvCxnSpPr>
          <p:spPr>
            <a:xfrm>
              <a:off x="9040404" y="4929592"/>
              <a:ext cx="0" cy="1872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Retângulo 35"/>
            <p:cNvSpPr/>
            <p:nvPr/>
          </p:nvSpPr>
          <p:spPr>
            <a:xfrm>
              <a:off x="188247" y="4597810"/>
              <a:ext cx="8738290" cy="523220"/>
            </a:xfrm>
            <a:prstGeom prst="rect">
              <a:avLst/>
            </a:prstGeom>
          </p:spPr>
          <p:style>
            <a:lnRef idx="0">
              <a:schemeClr val="accent5"/>
            </a:lnRef>
            <a:fillRef idx="3">
              <a:schemeClr val="accent5"/>
            </a:fillRef>
            <a:effectRef idx="3">
              <a:schemeClr val="accent5"/>
            </a:effectRef>
            <a:fontRef idx="minor">
              <a:schemeClr val="lt1"/>
            </a:fontRef>
          </p:style>
          <p:txBody>
            <a:bodyPr wrap="none">
              <a:spAutoFit/>
            </a:bodyPr>
            <a:lstStyle/>
            <a:p>
              <a:pPr algn="ctr"/>
              <a:r>
                <a:rPr lang="pt-PT" sz="2800" b="1" i="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Laminates</a:t>
              </a:r>
              <a:r>
                <a:rPr lang="pt-PT" sz="2800" b="1" i="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2800" b="1" i="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with</a:t>
              </a:r>
              <a:r>
                <a:rPr lang="pt-PT" sz="2800" b="1" i="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2800" b="1" i="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Carbon</a:t>
              </a:r>
              <a:r>
                <a:rPr lang="pt-PT" sz="2800" b="1" i="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2800" b="1" i="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textiles</a:t>
              </a:r>
              <a:r>
                <a:rPr lang="pt-PT" sz="2800" b="1" i="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&amp; dual-core PAMP</a:t>
              </a:r>
              <a:endParaRPr lang="pt-PT" sz="2800" b="1" i="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grpSp>
    </p:spTree>
    <p:extLst>
      <p:ext uri="{BB962C8B-B14F-4D97-AF65-F5344CB8AC3E}">
        <p14:creationId xmlns:p14="http://schemas.microsoft.com/office/powerpoint/2010/main" val="2921269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par>
                          <p:cTn id="11" fill="hold">
                            <p:stCondLst>
                              <p:cond delay="0"/>
                            </p:stCondLst>
                            <p:childTnLst>
                              <p:par>
                                <p:cTn id="12" presetID="2" presetClass="entr" presetSubtype="2" fill="hold" grpId="0" nodeType="after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additive="base">
                                        <p:cTn id="14" dur="500" fill="hold"/>
                                        <p:tgtEl>
                                          <p:spTgt spid="29"/>
                                        </p:tgtEl>
                                        <p:attrNameLst>
                                          <p:attrName>ppt_x</p:attrName>
                                        </p:attrNameLst>
                                      </p:cBhvr>
                                      <p:tavLst>
                                        <p:tav tm="0">
                                          <p:val>
                                            <p:strVal val="1+#ppt_w/2"/>
                                          </p:val>
                                        </p:tav>
                                        <p:tav tm="100000">
                                          <p:val>
                                            <p:strVal val="#ppt_x"/>
                                          </p:val>
                                        </p:tav>
                                      </p:tavLst>
                                    </p:anim>
                                    <p:anim calcmode="lin" valueType="num">
                                      <p:cBhvr additive="base">
                                        <p:cTn id="15"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1"/>
                                        </p:tgtEl>
                                        <p:attrNameLst>
                                          <p:attrName>style.visibility</p:attrName>
                                        </p:attrNameLst>
                                      </p:cBhvr>
                                      <p:to>
                                        <p:strVal val="visible"/>
                                      </p:to>
                                    </p:set>
                                  </p:childTnLst>
                                </p:cTn>
                              </p:par>
                            </p:childTnLst>
                          </p:cTn>
                        </p:par>
                        <p:par>
                          <p:cTn id="24" fill="hold">
                            <p:stCondLst>
                              <p:cond delay="0"/>
                            </p:stCondLst>
                            <p:childTnLst>
                              <p:par>
                                <p:cTn id="25" presetID="2" presetClass="entr" presetSubtype="2"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1+#ppt_w/2"/>
                                          </p:val>
                                        </p:tav>
                                        <p:tav tm="100000">
                                          <p:val>
                                            <p:strVal val="#ppt_x"/>
                                          </p:val>
                                        </p:tav>
                                      </p:tavLst>
                                    </p:anim>
                                    <p:anim calcmode="lin" valueType="num">
                                      <p:cBhvr additive="base">
                                        <p:cTn id="28"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1" grpId="0" animBg="1"/>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11789553" y="11638"/>
            <a:ext cx="390619" cy="400110"/>
          </a:xfrm>
          <a:prstGeom prst="rect">
            <a:avLst/>
          </a:prstGeom>
          <a:solidFill>
            <a:schemeClr val="tx1"/>
          </a:solidFill>
        </p:spPr>
        <p:txBody>
          <a:bodyPr wrap="square" rtlCol="0">
            <a:spAutoFit/>
          </a:bodyPr>
          <a:lstStyle/>
          <a:p>
            <a:r>
              <a:rPr lang="pt-PT" sz="2000" b="1" dirty="0" smtClean="0">
                <a:solidFill>
                  <a:schemeClr val="accent4">
                    <a:lumMod val="50000"/>
                  </a:schemeClr>
                </a:solidFill>
              </a:rPr>
              <a:t>8</a:t>
            </a:r>
            <a:endParaRPr lang="en-US" sz="2000" b="1" dirty="0">
              <a:solidFill>
                <a:schemeClr val="accent4">
                  <a:lumMod val="50000"/>
                </a:schemeClr>
              </a:solidFill>
            </a:endParaRPr>
          </a:p>
        </p:txBody>
      </p:sp>
      <p:pic>
        <p:nvPicPr>
          <p:cNvPr id="6" name="Imagem 5"/>
          <p:cNvPicPr>
            <a:picLocks noChangeAspect="1"/>
          </p:cNvPicPr>
          <p:nvPr/>
        </p:nvPicPr>
        <p:blipFill>
          <a:blip r:embed="rId3"/>
          <a:stretch>
            <a:fillRect/>
          </a:stretch>
        </p:blipFill>
        <p:spPr>
          <a:xfrm>
            <a:off x="548243" y="1722991"/>
            <a:ext cx="7656823" cy="4871514"/>
          </a:xfrm>
          <a:prstGeom prst="rect">
            <a:avLst/>
          </a:prstGeom>
        </p:spPr>
      </p:pic>
      <p:pic>
        <p:nvPicPr>
          <p:cNvPr id="7" name="Imagem 6"/>
          <p:cNvPicPr>
            <a:picLocks noChangeAspect="1"/>
          </p:cNvPicPr>
          <p:nvPr/>
        </p:nvPicPr>
        <p:blipFill>
          <a:blip r:embed="rId4"/>
          <a:stretch>
            <a:fillRect/>
          </a:stretch>
        </p:blipFill>
        <p:spPr>
          <a:xfrm>
            <a:off x="4376655" y="1361211"/>
            <a:ext cx="3773096" cy="400892"/>
          </a:xfrm>
          <a:prstGeom prst="rect">
            <a:avLst/>
          </a:prstGeom>
        </p:spPr>
      </p:pic>
      <p:sp>
        <p:nvSpPr>
          <p:cNvPr id="8" name="Retângulo 7"/>
          <p:cNvSpPr/>
          <p:nvPr/>
        </p:nvSpPr>
        <p:spPr>
          <a:xfrm>
            <a:off x="519542" y="2743203"/>
            <a:ext cx="7650989" cy="612000"/>
          </a:xfrm>
          <a:prstGeom prst="rect">
            <a:avLst/>
          </a:prstGeom>
          <a:solidFill>
            <a:schemeClr val="bg2">
              <a:lumMod val="60000"/>
              <a:lumOff val="40000"/>
              <a:alpha val="17000"/>
            </a:schemeClr>
          </a:solidFill>
          <a:ln w="317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tângulo 9"/>
          <p:cNvSpPr/>
          <p:nvPr/>
        </p:nvSpPr>
        <p:spPr>
          <a:xfrm>
            <a:off x="536859" y="4537370"/>
            <a:ext cx="7650989" cy="897077"/>
          </a:xfrm>
          <a:prstGeom prst="rect">
            <a:avLst/>
          </a:prstGeom>
          <a:solidFill>
            <a:schemeClr val="accent4">
              <a:lumMod val="75000"/>
              <a:alpha val="32000"/>
            </a:schemeClr>
          </a:solidFill>
          <a:ln w="317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tângulo 10"/>
          <p:cNvSpPr/>
          <p:nvPr/>
        </p:nvSpPr>
        <p:spPr>
          <a:xfrm>
            <a:off x="533394" y="5417137"/>
            <a:ext cx="7650989" cy="1177368"/>
          </a:xfrm>
          <a:prstGeom prst="rect">
            <a:avLst/>
          </a:prstGeom>
          <a:solidFill>
            <a:schemeClr val="accent6">
              <a:lumMod val="75000"/>
              <a:alpha val="25000"/>
            </a:schemeClr>
          </a:solidFill>
          <a:ln w="317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tângulo 11"/>
          <p:cNvSpPr/>
          <p:nvPr/>
        </p:nvSpPr>
        <p:spPr>
          <a:xfrm>
            <a:off x="-56233" y="42919"/>
            <a:ext cx="10439076" cy="1138773"/>
          </a:xfrm>
          <a:prstGeom prst="rect">
            <a:avLst/>
          </a:prstGeom>
        </p:spPr>
        <p:txBody>
          <a:bodyPr wrap="none">
            <a:spAutoFit/>
          </a:bodyPr>
          <a:lstStyle/>
          <a:p>
            <a:pPr algn="ctr"/>
            <a:r>
              <a:rPr lang="pt-PT" sz="3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Dual Core PA6 </a:t>
            </a:r>
            <a:r>
              <a:rPr lang="pt-PT" sz="3400" b="1" dirty="0" err="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C</a:t>
            </a:r>
            <a:r>
              <a:rPr lang="pt-PT" sz="3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omposites</a:t>
            </a:r>
            <a:r>
              <a:rPr lang="pt-PT" sz="3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Metal &amp; C-</a:t>
            </a:r>
            <a:r>
              <a:rPr lang="pt-PT" sz="3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allotropes</a:t>
            </a:r>
            <a:endParaRPr lang="pt-PT" sz="3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a:p>
            <a:pPr algn="ctr"/>
            <a:r>
              <a:rPr lang="pt-PT" sz="3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Electrical</a:t>
            </a:r>
            <a:r>
              <a:rPr lang="pt-PT" sz="3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3400" b="1" dirty="0" err="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P</a:t>
            </a:r>
            <a:r>
              <a:rPr lang="pt-PT" sz="3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roperties</a:t>
            </a:r>
            <a:endParaRPr lang="pt-PT" sz="34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15" name="CaixaDeTexto 14"/>
          <p:cNvSpPr txBox="1"/>
          <p:nvPr/>
        </p:nvSpPr>
        <p:spPr>
          <a:xfrm>
            <a:off x="8759535" y="1952183"/>
            <a:ext cx="3127665" cy="4278094"/>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pt-PT" sz="3600" b="1" u="sng" dirty="0">
                <a:latin typeface="Calibri" panose="020F0502020204030204" pitchFamily="34" charset="0"/>
              </a:rPr>
              <a:t>Semiconductor </a:t>
            </a:r>
            <a:r>
              <a:rPr lang="pt-PT" sz="3600" b="1" u="sng" dirty="0" err="1" smtClean="0">
                <a:latin typeface="Calibri" panose="020F0502020204030204" pitchFamily="34" charset="0"/>
              </a:rPr>
              <a:t>materials</a:t>
            </a:r>
            <a:r>
              <a:rPr lang="pt-PT" sz="3600" b="1" u="sng" dirty="0" smtClean="0">
                <a:latin typeface="Calibri" panose="020F0502020204030204" pitchFamily="34" charset="0"/>
              </a:rPr>
              <a:t>:</a:t>
            </a:r>
          </a:p>
          <a:p>
            <a:pPr algn="ctr"/>
            <a:r>
              <a:rPr lang="pt-PT" sz="2800" b="1" dirty="0" smtClean="0">
                <a:latin typeface="Calibri" panose="020F0502020204030204" pitchFamily="34" charset="0"/>
              </a:rPr>
              <a:t> </a:t>
            </a:r>
          </a:p>
          <a:p>
            <a:pPr algn="ctr"/>
            <a:r>
              <a:rPr lang="pt-PT" sz="2800" b="1" dirty="0" err="1" smtClean="0">
                <a:solidFill>
                  <a:schemeClr val="tx1"/>
                </a:solidFill>
                <a:latin typeface="Calibri" panose="020F0502020204030204" pitchFamily="34" charset="0"/>
              </a:rPr>
              <a:t>Improvement</a:t>
            </a:r>
            <a:r>
              <a:rPr lang="pt-PT" sz="2800" b="1" dirty="0" smtClean="0">
                <a:solidFill>
                  <a:schemeClr val="tx1"/>
                </a:solidFill>
                <a:latin typeface="Calibri" panose="020F0502020204030204" pitchFamily="34" charset="0"/>
              </a:rPr>
              <a:t> </a:t>
            </a:r>
            <a:r>
              <a:rPr lang="en-US" sz="2800" b="1" dirty="0">
                <a:solidFill>
                  <a:schemeClr val="tx1"/>
                </a:solidFill>
                <a:latin typeface="Calibri" panose="020F0502020204030204" pitchFamily="34" charset="0"/>
              </a:rPr>
              <a:t>of </a:t>
            </a:r>
            <a:endParaRPr lang="en-US" sz="2800" b="1" dirty="0" smtClean="0">
              <a:solidFill>
                <a:schemeClr val="tx1"/>
              </a:solidFill>
              <a:latin typeface="Calibri" panose="020F0502020204030204" pitchFamily="34" charset="0"/>
            </a:endParaRPr>
          </a:p>
          <a:p>
            <a:pPr algn="ctr"/>
            <a:r>
              <a:rPr lang="en-US" sz="3200" b="1" dirty="0" smtClean="0">
                <a:solidFill>
                  <a:srgbClr val="C00000"/>
                </a:solidFill>
                <a:latin typeface="Calibri" panose="020F0502020204030204" pitchFamily="34" charset="0"/>
              </a:rPr>
              <a:t>9 </a:t>
            </a:r>
            <a:r>
              <a:rPr lang="en-US" sz="3200" b="1" dirty="0">
                <a:solidFill>
                  <a:srgbClr val="C00000"/>
                </a:solidFill>
                <a:latin typeface="Calibri" panose="020F0502020204030204" pitchFamily="34" charset="0"/>
              </a:rPr>
              <a:t>orders </a:t>
            </a:r>
            <a:endParaRPr lang="en-US" sz="3200" b="1" dirty="0" smtClean="0">
              <a:solidFill>
                <a:srgbClr val="C00000"/>
              </a:solidFill>
              <a:latin typeface="Calibri" panose="020F0502020204030204" pitchFamily="34" charset="0"/>
            </a:endParaRPr>
          </a:p>
          <a:p>
            <a:pPr algn="ctr"/>
            <a:r>
              <a:rPr lang="en-US" sz="2800" b="1" dirty="0" smtClean="0">
                <a:latin typeface="Calibri" panose="020F0502020204030204" pitchFamily="34" charset="0"/>
              </a:rPr>
              <a:t>of </a:t>
            </a:r>
            <a:r>
              <a:rPr lang="en-US" sz="2800" b="1" dirty="0">
                <a:latin typeface="Calibri" panose="020F0502020204030204" pitchFamily="34" charset="0"/>
              </a:rPr>
              <a:t>magnitude in respect to the neat </a:t>
            </a:r>
            <a:endParaRPr lang="en-US" sz="2800" b="1" dirty="0" smtClean="0">
              <a:latin typeface="Calibri" panose="020F0502020204030204" pitchFamily="34" charset="0"/>
            </a:endParaRPr>
          </a:p>
          <a:p>
            <a:pPr algn="ctr"/>
            <a:r>
              <a:rPr lang="en-US" sz="2800" b="1" dirty="0" smtClean="0">
                <a:latin typeface="Calibri" panose="020F0502020204030204" pitchFamily="34" charset="0"/>
              </a:rPr>
              <a:t>PA6 </a:t>
            </a:r>
            <a:r>
              <a:rPr lang="en-US" sz="2800" b="1" dirty="0">
                <a:latin typeface="Calibri" panose="020F0502020204030204" pitchFamily="34" charset="0"/>
              </a:rPr>
              <a:t>matrix</a:t>
            </a:r>
            <a:endParaRPr lang="pt-PT" sz="2800" b="1" dirty="0">
              <a:latin typeface="Calibri" panose="020F0502020204030204" pitchFamily="34" charset="0"/>
            </a:endParaRPr>
          </a:p>
          <a:p>
            <a:endParaRPr lang="en-US" sz="2800" dirty="0"/>
          </a:p>
        </p:txBody>
      </p:sp>
      <p:sp>
        <p:nvSpPr>
          <p:cNvPr id="16" name="Triângulo isósceles 15"/>
          <p:cNvSpPr/>
          <p:nvPr/>
        </p:nvSpPr>
        <p:spPr>
          <a:xfrm rot="10800000">
            <a:off x="10266216" y="1029563"/>
            <a:ext cx="1004455" cy="38446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33427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1+#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1" presetClass="entr" presetSubtype="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11789553" y="11638"/>
            <a:ext cx="390619" cy="400110"/>
          </a:xfrm>
          <a:prstGeom prst="rect">
            <a:avLst/>
          </a:prstGeom>
          <a:solidFill>
            <a:schemeClr val="tx1"/>
          </a:solidFill>
        </p:spPr>
        <p:txBody>
          <a:bodyPr wrap="square" rtlCol="0">
            <a:spAutoFit/>
          </a:bodyPr>
          <a:lstStyle/>
          <a:p>
            <a:r>
              <a:rPr lang="pt-PT" sz="2000" b="1" dirty="0" smtClean="0">
                <a:solidFill>
                  <a:schemeClr val="accent4">
                    <a:lumMod val="50000"/>
                  </a:schemeClr>
                </a:solidFill>
              </a:rPr>
              <a:t>9</a:t>
            </a:r>
            <a:endParaRPr lang="en-US" sz="2000" b="1" dirty="0">
              <a:solidFill>
                <a:schemeClr val="accent4">
                  <a:lumMod val="50000"/>
                </a:schemeClr>
              </a:solidFill>
            </a:endParaRPr>
          </a:p>
        </p:txBody>
      </p:sp>
      <p:pic>
        <p:nvPicPr>
          <p:cNvPr id="4" name="Imagem 3"/>
          <p:cNvPicPr>
            <a:picLocks noChangeAspect="1"/>
          </p:cNvPicPr>
          <p:nvPr/>
        </p:nvPicPr>
        <p:blipFill>
          <a:blip r:embed="rId3"/>
          <a:stretch>
            <a:fillRect/>
          </a:stretch>
        </p:blipFill>
        <p:spPr>
          <a:xfrm>
            <a:off x="103717" y="1149505"/>
            <a:ext cx="7435302" cy="5612490"/>
          </a:xfrm>
          <a:prstGeom prst="rect">
            <a:avLst/>
          </a:prstGeom>
        </p:spPr>
      </p:pic>
      <p:sp>
        <p:nvSpPr>
          <p:cNvPr id="5" name="Retângulo 4"/>
          <p:cNvSpPr/>
          <p:nvPr/>
        </p:nvSpPr>
        <p:spPr>
          <a:xfrm>
            <a:off x="496807" y="-19427"/>
            <a:ext cx="9333004" cy="1138773"/>
          </a:xfrm>
          <a:prstGeom prst="rect">
            <a:avLst/>
          </a:prstGeom>
        </p:spPr>
        <p:txBody>
          <a:bodyPr wrap="none">
            <a:spAutoFit/>
          </a:bodyPr>
          <a:lstStyle/>
          <a:p>
            <a:pPr algn="ctr"/>
            <a:r>
              <a:rPr lang="pt-PT" sz="3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Dually</a:t>
            </a:r>
            <a:r>
              <a:rPr lang="pt-PT" sz="3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3400" b="1" dirty="0" err="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R</a:t>
            </a:r>
            <a:r>
              <a:rPr lang="pt-PT" sz="3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einforced</a:t>
            </a:r>
            <a:r>
              <a:rPr lang="pt-PT" sz="3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PA6 </a:t>
            </a:r>
            <a:r>
              <a:rPr lang="pt-PT" sz="3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Hybrids</a:t>
            </a:r>
            <a:r>
              <a:rPr lang="pt-PT" sz="3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&amp; </a:t>
            </a:r>
            <a:r>
              <a:rPr lang="pt-PT" sz="3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Laminates</a:t>
            </a:r>
            <a:r>
              <a:rPr lang="pt-PT" sz="3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a:t>
            </a:r>
          </a:p>
          <a:p>
            <a:pPr algn="ctr"/>
            <a:r>
              <a:rPr lang="pt-PT" sz="3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Mechanical</a:t>
            </a:r>
            <a:r>
              <a:rPr lang="pt-PT" sz="3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pt-PT" sz="3400" b="1" dirty="0" err="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P</a:t>
            </a:r>
            <a:r>
              <a:rPr lang="pt-PT" sz="3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roperties</a:t>
            </a:r>
            <a:r>
              <a:rPr lang="pt-PT" sz="3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endParaRPr lang="pt-PT" sz="34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6" name="CaixaDeTexto 5"/>
          <p:cNvSpPr txBox="1"/>
          <p:nvPr/>
        </p:nvSpPr>
        <p:spPr>
          <a:xfrm>
            <a:off x="7789718" y="2450952"/>
            <a:ext cx="4218709" cy="1877437"/>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spcBef>
                <a:spcPts val="2400"/>
              </a:spcBef>
            </a:pPr>
            <a:r>
              <a:rPr lang="pt-PT" sz="3000" b="1" u="sng" dirty="0" err="1">
                <a:solidFill>
                  <a:srgbClr val="C00000"/>
                </a:solidFill>
                <a:latin typeface="+mj-lt"/>
              </a:rPr>
              <a:t>Young’s</a:t>
            </a:r>
            <a:r>
              <a:rPr lang="pt-PT" sz="3000" b="1" u="sng" dirty="0">
                <a:solidFill>
                  <a:srgbClr val="C00000"/>
                </a:solidFill>
                <a:latin typeface="+mj-lt"/>
              </a:rPr>
              <a:t> </a:t>
            </a:r>
            <a:r>
              <a:rPr lang="pt-PT" sz="3000" b="1" u="sng" dirty="0" err="1" smtClean="0">
                <a:solidFill>
                  <a:srgbClr val="C00000"/>
                </a:solidFill>
                <a:latin typeface="+mj-lt"/>
              </a:rPr>
              <a:t>modulus</a:t>
            </a:r>
            <a:r>
              <a:rPr lang="pt-PT" sz="3000" b="1" u="sng" dirty="0" smtClean="0">
                <a:solidFill>
                  <a:srgbClr val="C00000"/>
                </a:solidFill>
                <a:latin typeface="+mj-lt"/>
              </a:rPr>
              <a:t>: </a:t>
            </a:r>
            <a:r>
              <a:rPr lang="pt-PT" sz="2800" b="1" dirty="0" err="1" smtClean="0">
                <a:solidFill>
                  <a:schemeClr val="tx1"/>
                </a:solidFill>
                <a:latin typeface="+mj-lt"/>
              </a:rPr>
              <a:t>Improvement</a:t>
            </a:r>
            <a:r>
              <a:rPr lang="pt-PT" sz="2800" b="1" dirty="0" smtClean="0">
                <a:solidFill>
                  <a:schemeClr val="tx1"/>
                </a:solidFill>
                <a:latin typeface="+mj-lt"/>
              </a:rPr>
              <a:t> </a:t>
            </a:r>
            <a:r>
              <a:rPr lang="pt-PT" sz="2800" b="1" dirty="0" err="1" smtClean="0">
                <a:solidFill>
                  <a:schemeClr val="tx1"/>
                </a:solidFill>
                <a:latin typeface="+mj-lt"/>
              </a:rPr>
              <a:t>Factor</a:t>
            </a:r>
            <a:r>
              <a:rPr lang="pt-PT" sz="2800" b="1" dirty="0" smtClean="0">
                <a:solidFill>
                  <a:schemeClr val="tx1"/>
                </a:solidFill>
                <a:latin typeface="+mj-lt"/>
              </a:rPr>
              <a:t> </a:t>
            </a:r>
          </a:p>
          <a:p>
            <a:pPr algn="ctr"/>
            <a:r>
              <a:rPr lang="pt-PT" sz="2800" b="1" dirty="0" err="1">
                <a:solidFill>
                  <a:schemeClr val="tx1"/>
                </a:solidFill>
                <a:latin typeface="+mj-lt"/>
              </a:rPr>
              <a:t>b</a:t>
            </a:r>
            <a:r>
              <a:rPr lang="pt-PT" sz="2800" b="1" dirty="0" err="1" smtClean="0">
                <a:solidFill>
                  <a:schemeClr val="tx1"/>
                </a:solidFill>
                <a:latin typeface="+mj-lt"/>
              </a:rPr>
              <a:t>etween</a:t>
            </a:r>
            <a:r>
              <a:rPr lang="pt-PT" sz="2800" b="1" dirty="0" smtClean="0">
                <a:solidFill>
                  <a:schemeClr val="tx1"/>
                </a:solidFill>
                <a:latin typeface="+mj-lt"/>
              </a:rPr>
              <a:t> </a:t>
            </a:r>
          </a:p>
          <a:p>
            <a:pPr algn="ctr">
              <a:spcAft>
                <a:spcPts val="2400"/>
              </a:spcAft>
            </a:pPr>
            <a:r>
              <a:rPr lang="pt-PT" sz="2800" b="1" dirty="0" smtClean="0">
                <a:solidFill>
                  <a:schemeClr val="tx1"/>
                </a:solidFill>
                <a:latin typeface="+mj-lt"/>
              </a:rPr>
              <a:t>150 ÷ 250%</a:t>
            </a:r>
            <a:endParaRPr lang="pt-PT" sz="2800" b="1" dirty="0">
              <a:solidFill>
                <a:schemeClr val="tx1"/>
              </a:solidFill>
              <a:latin typeface="+mj-lt"/>
            </a:endParaRPr>
          </a:p>
        </p:txBody>
      </p:sp>
      <p:sp>
        <p:nvSpPr>
          <p:cNvPr id="7" name="CaixaDeTexto 6"/>
          <p:cNvSpPr txBox="1"/>
          <p:nvPr/>
        </p:nvSpPr>
        <p:spPr>
          <a:xfrm>
            <a:off x="7789718" y="4723092"/>
            <a:ext cx="4218709" cy="1877437"/>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pt-PT" sz="3000" b="1" u="sng" dirty="0" err="1" smtClean="0">
                <a:solidFill>
                  <a:srgbClr val="C00000"/>
                </a:solidFill>
                <a:latin typeface="+mj-lt"/>
              </a:rPr>
              <a:t>Tensile</a:t>
            </a:r>
            <a:r>
              <a:rPr lang="pt-PT" sz="3000" b="1" u="sng" dirty="0" smtClean="0">
                <a:solidFill>
                  <a:srgbClr val="C00000"/>
                </a:solidFill>
                <a:latin typeface="+mj-lt"/>
              </a:rPr>
              <a:t> </a:t>
            </a:r>
            <a:r>
              <a:rPr lang="pt-PT" sz="3000" b="1" u="sng" dirty="0" err="1" smtClean="0">
                <a:solidFill>
                  <a:srgbClr val="C00000"/>
                </a:solidFill>
                <a:latin typeface="+mj-lt"/>
              </a:rPr>
              <a:t>strength</a:t>
            </a:r>
            <a:r>
              <a:rPr lang="pt-PT" sz="3000" b="1" u="sng" dirty="0" smtClean="0">
                <a:solidFill>
                  <a:srgbClr val="C00000"/>
                </a:solidFill>
                <a:latin typeface="+mj-lt"/>
              </a:rPr>
              <a:t>: </a:t>
            </a:r>
            <a:r>
              <a:rPr lang="pt-PT" sz="2800" b="1" dirty="0" err="1" smtClean="0">
                <a:solidFill>
                  <a:schemeClr val="tx1"/>
                </a:solidFill>
                <a:latin typeface="+mj-lt"/>
              </a:rPr>
              <a:t>Improvement</a:t>
            </a:r>
            <a:r>
              <a:rPr lang="pt-PT" sz="2800" b="1" dirty="0" smtClean="0">
                <a:solidFill>
                  <a:schemeClr val="tx1"/>
                </a:solidFill>
                <a:latin typeface="+mj-lt"/>
              </a:rPr>
              <a:t> </a:t>
            </a:r>
            <a:r>
              <a:rPr lang="pt-PT" sz="2800" b="1" dirty="0" err="1" smtClean="0">
                <a:solidFill>
                  <a:schemeClr val="tx1"/>
                </a:solidFill>
                <a:latin typeface="+mj-lt"/>
              </a:rPr>
              <a:t>Factor</a:t>
            </a:r>
            <a:endParaRPr lang="pt-PT" sz="2800" b="1" dirty="0" smtClean="0">
              <a:solidFill>
                <a:schemeClr val="tx1"/>
              </a:solidFill>
              <a:latin typeface="+mj-lt"/>
            </a:endParaRPr>
          </a:p>
          <a:p>
            <a:pPr algn="ctr"/>
            <a:r>
              <a:rPr lang="pt-PT" sz="2800" b="1" dirty="0" err="1" smtClean="0">
                <a:solidFill>
                  <a:schemeClr val="tx1"/>
                </a:solidFill>
                <a:latin typeface="+mj-lt"/>
              </a:rPr>
              <a:t>between</a:t>
            </a:r>
            <a:endParaRPr lang="pt-PT" sz="2800" b="1" dirty="0" smtClean="0">
              <a:solidFill>
                <a:schemeClr val="tx1"/>
              </a:solidFill>
              <a:latin typeface="+mj-lt"/>
            </a:endParaRPr>
          </a:p>
          <a:p>
            <a:pPr algn="ctr"/>
            <a:r>
              <a:rPr lang="pt-PT" sz="2800" b="1" dirty="0" smtClean="0">
                <a:solidFill>
                  <a:schemeClr val="tx1"/>
                </a:solidFill>
                <a:latin typeface="+mj-lt"/>
              </a:rPr>
              <a:t> 260 ÷ 370%</a:t>
            </a:r>
            <a:endParaRPr lang="pt-PT" sz="2800" b="1" dirty="0">
              <a:solidFill>
                <a:schemeClr val="tx1"/>
              </a:solidFill>
              <a:latin typeface="+mj-lt"/>
            </a:endParaRPr>
          </a:p>
        </p:txBody>
      </p:sp>
      <p:sp>
        <p:nvSpPr>
          <p:cNvPr id="8" name="Triângulo isósceles 7"/>
          <p:cNvSpPr/>
          <p:nvPr/>
        </p:nvSpPr>
        <p:spPr>
          <a:xfrm rot="10800000">
            <a:off x="10266216" y="1029563"/>
            <a:ext cx="1004455" cy="38446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aixaDeTexto 8"/>
          <p:cNvSpPr txBox="1"/>
          <p:nvPr/>
        </p:nvSpPr>
        <p:spPr>
          <a:xfrm>
            <a:off x="8977749" y="1736148"/>
            <a:ext cx="1816523" cy="461665"/>
          </a:xfrm>
          <a:prstGeom prst="rect">
            <a:avLst/>
          </a:prstGeom>
        </p:spPr>
        <p:style>
          <a:lnRef idx="1">
            <a:schemeClr val="accent5"/>
          </a:lnRef>
          <a:fillRef idx="3">
            <a:schemeClr val="accent5"/>
          </a:fillRef>
          <a:effectRef idx="2">
            <a:schemeClr val="accent5"/>
          </a:effectRef>
          <a:fontRef idx="minor">
            <a:schemeClr val="lt1"/>
          </a:fontRef>
        </p:style>
        <p:txBody>
          <a:bodyPr wrap="none" rtlCol="0">
            <a:spAutoFit/>
          </a:bodyPr>
          <a:lstStyle/>
          <a:p>
            <a:r>
              <a:rPr lang="pt-PT" sz="2400" b="1" dirty="0" smtClean="0"/>
              <a:t>LAMINATES</a:t>
            </a:r>
            <a:endParaRPr lang="en-US" sz="2400" b="1" dirty="0"/>
          </a:p>
        </p:txBody>
      </p:sp>
    </p:spTree>
    <p:extLst>
      <p:ext uri="{BB962C8B-B14F-4D97-AF65-F5344CB8AC3E}">
        <p14:creationId xmlns:p14="http://schemas.microsoft.com/office/powerpoint/2010/main" val="1969860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ão">
  <a:themeElements>
    <a:clrScheme name="Ião">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ão">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ão">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2580</TotalTime>
  <Words>1934</Words>
  <Application>Microsoft Office PowerPoint</Application>
  <PresentationFormat>Ecrã Panorâmico</PresentationFormat>
  <Paragraphs>261</Paragraphs>
  <Slides>15</Slides>
  <Notes>12</Notes>
  <HiddenSlides>0</HiddenSlides>
  <MMClips>0</MMClips>
  <ScaleCrop>false</ScaleCrop>
  <HeadingPairs>
    <vt:vector size="6" baseType="variant">
      <vt:variant>
        <vt:lpstr>Tipos de letra usados</vt:lpstr>
      </vt:variant>
      <vt:variant>
        <vt:i4>5</vt:i4>
      </vt:variant>
      <vt:variant>
        <vt:lpstr>Tema</vt:lpstr>
      </vt:variant>
      <vt:variant>
        <vt:i4>1</vt:i4>
      </vt:variant>
      <vt:variant>
        <vt:lpstr>Títulos dos diapositivos</vt:lpstr>
      </vt:variant>
      <vt:variant>
        <vt:i4>15</vt:i4>
      </vt:variant>
    </vt:vector>
  </HeadingPairs>
  <TitlesOfParts>
    <vt:vector size="21" baseType="lpstr">
      <vt:lpstr>Arial</vt:lpstr>
      <vt:lpstr>Calibri</vt:lpstr>
      <vt:lpstr>Century Gothic</vt:lpstr>
      <vt:lpstr>Symbol</vt:lpstr>
      <vt:lpstr>Wingdings 3</vt:lpstr>
      <vt:lpstr>Ião</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Nadya Dencheva</dc:creator>
  <cp:lastModifiedBy>Nadya Dencheva</cp:lastModifiedBy>
  <cp:revision>212</cp:revision>
  <dcterms:created xsi:type="dcterms:W3CDTF">2017-06-20T13:29:37Z</dcterms:created>
  <dcterms:modified xsi:type="dcterms:W3CDTF">2017-07-02T14:21:42Z</dcterms:modified>
</cp:coreProperties>
</file>