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30"/>
  </p:notesMasterIdLst>
  <p:sldIdLst>
    <p:sldId id="256" r:id="rId2"/>
    <p:sldId id="310" r:id="rId3"/>
    <p:sldId id="311" r:id="rId4"/>
    <p:sldId id="281" r:id="rId5"/>
    <p:sldId id="283" r:id="rId6"/>
    <p:sldId id="313" r:id="rId7"/>
    <p:sldId id="280" r:id="rId8"/>
    <p:sldId id="314" r:id="rId9"/>
    <p:sldId id="288" r:id="rId10"/>
    <p:sldId id="261" r:id="rId11"/>
    <p:sldId id="287" r:id="rId12"/>
    <p:sldId id="284" r:id="rId13"/>
    <p:sldId id="286" r:id="rId14"/>
    <p:sldId id="289" r:id="rId15"/>
    <p:sldId id="315" r:id="rId16"/>
    <p:sldId id="290" r:id="rId17"/>
    <p:sldId id="316" r:id="rId18"/>
    <p:sldId id="294" r:id="rId19"/>
    <p:sldId id="299" r:id="rId20"/>
    <p:sldId id="296" r:id="rId21"/>
    <p:sldId id="295" r:id="rId22"/>
    <p:sldId id="301" r:id="rId23"/>
    <p:sldId id="297" r:id="rId24"/>
    <p:sldId id="298" r:id="rId25"/>
    <p:sldId id="300" r:id="rId26"/>
    <p:sldId id="317" r:id="rId27"/>
    <p:sldId id="279" r:id="rId28"/>
    <p:sldId id="268"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9109" autoAdjust="0"/>
  </p:normalViewPr>
  <p:slideViewPr>
    <p:cSldViewPr snapToGrid="0" showGuides="1">
      <p:cViewPr>
        <p:scale>
          <a:sx n="70" d="100"/>
          <a:sy n="70" d="100"/>
        </p:scale>
        <p:origin x="480" y="-156"/>
      </p:cViewPr>
      <p:guideLst>
        <p:guide orient="horz" pos="2160"/>
        <p:guide pos="3885"/>
      </p:guideLst>
    </p:cSldViewPr>
  </p:slideViewPr>
  <p:notesTextViewPr>
    <p:cViewPr>
      <p:scale>
        <a:sx n="1" d="1"/>
        <a:sy n="1" d="1"/>
      </p:scale>
      <p:origin x="0" y="0"/>
    </p:cViewPr>
  </p:notesTextViewPr>
  <p:sorterViewPr>
    <p:cViewPr>
      <p:scale>
        <a:sx n="80" d="100"/>
        <a:sy n="80" d="100"/>
      </p:scale>
      <p:origin x="0" y="-10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AC4368-ADAB-4B9C-8EB4-B6B0414B216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pt-PT"/>
        </a:p>
      </dgm:t>
    </dgm:pt>
    <dgm:pt modelId="{F31C0B80-24F4-4956-A575-B7AD59131EE9}">
      <dgm:prSet phldrT="[Text]" custT="1">
        <dgm:style>
          <a:lnRef idx="1">
            <a:schemeClr val="accent5"/>
          </a:lnRef>
          <a:fillRef idx="2">
            <a:schemeClr val="accent5"/>
          </a:fillRef>
          <a:effectRef idx="1">
            <a:schemeClr val="accent5"/>
          </a:effectRef>
          <a:fontRef idx="minor">
            <a:schemeClr val="dk1"/>
          </a:fontRef>
        </dgm:style>
      </dgm:prSet>
      <dgm:spPr>
        <a:xfrm>
          <a:off x="396262" y="1998948"/>
          <a:ext cx="7884657" cy="1354607"/>
        </a:xfrm>
        <a:prstGeom prst="roundRect">
          <a:avLst/>
        </a:prstGeom>
        <a:gradFill rotWithShape="1">
          <a:gsLst>
            <a:gs pos="0">
              <a:srgbClr val="4093B0">
                <a:tint val="50000"/>
                <a:satMod val="300000"/>
              </a:srgbClr>
            </a:gs>
            <a:gs pos="35000">
              <a:srgbClr val="4093B0">
                <a:tint val="37000"/>
                <a:satMod val="300000"/>
              </a:srgbClr>
            </a:gs>
            <a:gs pos="100000">
              <a:srgbClr val="4093B0">
                <a:tint val="15000"/>
                <a:satMod val="350000"/>
              </a:srgbClr>
            </a:gs>
          </a:gsLst>
          <a:lin ang="16200000" scaled="1"/>
        </a:gradFill>
        <a:ln w="9525" cap="flat" cmpd="sng" algn="ctr">
          <a:solidFill>
            <a:srgbClr val="4093B0">
              <a:shade val="95000"/>
              <a:satMod val="105000"/>
            </a:srgbClr>
          </a:solidFill>
          <a:prstDash val="solid"/>
        </a:ln>
        <a:effectLst>
          <a:outerShdw blurRad="40000" dist="20000" dir="5400000" rotWithShape="0">
            <a:srgbClr val="000000">
              <a:alpha val="38000"/>
            </a:srgbClr>
          </a:outerShdw>
        </a:effectLst>
        <a:scene3d>
          <a:camera prst="orthographicFront"/>
          <a:lightRig rig="flat" dir="t"/>
        </a:scene3d>
        <a:sp3d/>
      </dgm:spPr>
      <dgm: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t-PT" sz="2000" b="1" dirty="0">
              <a:solidFill>
                <a:sysClr val="windowText" lastClr="000000"/>
              </a:solidFill>
              <a:latin typeface="Calibri"/>
              <a:ea typeface="+mn-ea"/>
              <a:cs typeface="+mn-cs"/>
            </a:rPr>
            <a:t>NANOTECHNOLOGIES</a:t>
          </a:r>
          <a:r>
            <a:rPr lang="pt-PT" sz="2000" dirty="0">
              <a:solidFill>
                <a:sysClr val="windowText" lastClr="000000"/>
              </a:solidFill>
              <a:latin typeface="Calibri"/>
              <a:ea typeface="+mn-ea"/>
              <a:cs typeface="+mn-cs"/>
            </a:rPr>
            <a:t> – </a:t>
          </a:r>
          <a:r>
            <a:rPr lang="pt-PT" sz="2000" dirty="0" err="1">
              <a:solidFill>
                <a:sysClr val="windowText" lastClr="000000"/>
              </a:solidFill>
              <a:latin typeface="Calibri"/>
              <a:ea typeface="+mn-ea"/>
              <a:cs typeface="+mn-cs"/>
            </a:rPr>
            <a:t>Key-enabling</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technologies</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that</a:t>
          </a:r>
          <a:r>
            <a:rPr lang="pt-PT" sz="2000" dirty="0">
              <a:solidFill>
                <a:sysClr val="windowText" lastClr="000000"/>
              </a:solidFill>
              <a:latin typeface="Calibri"/>
              <a:ea typeface="+mn-ea"/>
              <a:cs typeface="+mn-cs"/>
            </a:rPr>
            <a:t> use </a:t>
          </a:r>
          <a:r>
            <a:rPr lang="pt-PT" sz="2000" dirty="0" err="1">
              <a:solidFill>
                <a:sysClr val="windowText" lastClr="000000"/>
              </a:solidFill>
              <a:latin typeface="Calibri"/>
              <a:ea typeface="+mn-ea"/>
              <a:cs typeface="+mn-cs"/>
            </a:rPr>
            <a:t>materials</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and</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manipulations</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at</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the</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nanoscale</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having</a:t>
          </a:r>
          <a:r>
            <a:rPr lang="pt-PT" sz="2000" dirty="0">
              <a:solidFill>
                <a:sysClr val="windowText" lastClr="000000"/>
              </a:solidFill>
              <a:latin typeface="Calibri"/>
              <a:ea typeface="+mn-ea"/>
              <a:cs typeface="+mn-cs"/>
            </a:rPr>
            <a:t> a </a:t>
          </a:r>
          <a:r>
            <a:rPr lang="pt-PT" sz="2000" dirty="0" err="1">
              <a:solidFill>
                <a:sysClr val="windowText" lastClr="000000"/>
              </a:solidFill>
              <a:latin typeface="Calibri"/>
              <a:ea typeface="+mn-ea"/>
              <a:cs typeface="+mn-cs"/>
            </a:rPr>
            <a:t>potential</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influence</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on</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almost</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any</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technological</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area</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and</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an</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enormous</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economic</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value</a:t>
          </a:r>
          <a:r>
            <a:rPr lang="pt-PT" sz="2000" dirty="0">
              <a:solidFill>
                <a:sysClr val="windowText" lastClr="000000"/>
              </a:solidFill>
              <a:latin typeface="Calibri"/>
              <a:ea typeface="+mn-ea"/>
              <a:cs typeface="+mn-cs"/>
            </a:rPr>
            <a:t>.</a:t>
          </a:r>
        </a:p>
        <a:p>
          <a:pPr algn="just" rtl="0">
            <a:buNone/>
          </a:pPr>
          <a:endParaRPr lang="pt-PT" sz="2000" dirty="0">
            <a:solidFill>
              <a:sysClr val="windowText" lastClr="000000"/>
            </a:solidFill>
            <a:latin typeface="Calibri"/>
            <a:ea typeface="+mn-ea"/>
            <a:cs typeface="+mn-cs"/>
          </a:endParaRPr>
        </a:p>
      </dgm:t>
    </dgm:pt>
    <dgm:pt modelId="{5D11060A-241A-4169-9E23-4EBF95364E5E}" type="parTrans" cxnId="{AE161E55-CE46-4468-939A-2BACF64820E7}">
      <dgm:prSet/>
      <dgm:spPr/>
      <dgm:t>
        <a:bodyPr/>
        <a:lstStyle/>
        <a:p>
          <a:endParaRPr lang="pt-PT"/>
        </a:p>
      </dgm:t>
    </dgm:pt>
    <dgm:pt modelId="{58B25B69-8A6A-4540-9A85-9151D680CCE6}" type="sibTrans" cxnId="{AE161E55-CE46-4468-939A-2BACF64820E7}">
      <dgm:prSet/>
      <dgm:spPr/>
      <dgm:t>
        <a:bodyPr/>
        <a:lstStyle/>
        <a:p>
          <a:endParaRPr lang="pt-PT"/>
        </a:p>
      </dgm:t>
    </dgm:pt>
    <dgm:pt modelId="{6F58DEC3-C79D-44DB-87E3-2DC591C8871D}">
      <dgm:prSet phldrT="[Text]" custT="1">
        <dgm:style>
          <a:lnRef idx="1">
            <a:schemeClr val="accent5"/>
          </a:lnRef>
          <a:fillRef idx="2">
            <a:schemeClr val="accent5"/>
          </a:fillRef>
          <a:effectRef idx="1">
            <a:schemeClr val="accent5"/>
          </a:effectRef>
          <a:fontRef idx="minor">
            <a:schemeClr val="dk1"/>
          </a:fontRef>
        </dgm:style>
      </dgm:prSet>
      <dgm:spPr>
        <a:xfrm>
          <a:off x="394233" y="3861028"/>
          <a:ext cx="7884657" cy="1299207"/>
        </a:xfrm>
        <a:prstGeom prst="roundRect">
          <a:avLst/>
        </a:prstGeom>
        <a:gradFill rotWithShape="1">
          <a:gsLst>
            <a:gs pos="0">
              <a:srgbClr val="4093B0">
                <a:tint val="50000"/>
                <a:satMod val="300000"/>
              </a:srgbClr>
            </a:gs>
            <a:gs pos="35000">
              <a:srgbClr val="4093B0">
                <a:tint val="37000"/>
                <a:satMod val="300000"/>
              </a:srgbClr>
            </a:gs>
            <a:gs pos="100000">
              <a:srgbClr val="4093B0">
                <a:tint val="15000"/>
                <a:satMod val="350000"/>
              </a:srgbClr>
            </a:gs>
          </a:gsLst>
          <a:lin ang="16200000" scaled="1"/>
        </a:gradFill>
        <a:ln w="9525" cap="flat" cmpd="sng" algn="ctr">
          <a:solidFill>
            <a:srgbClr val="4093B0">
              <a:shade val="95000"/>
              <a:satMod val="105000"/>
            </a:srgbClr>
          </a:solidFill>
          <a:prstDash val="solid"/>
        </a:ln>
        <a:effectLst>
          <a:outerShdw blurRad="40000" dist="20000" dir="5400000" rotWithShape="0">
            <a:srgbClr val="000000">
              <a:alpha val="38000"/>
            </a:srgbClr>
          </a:outerShdw>
        </a:effectLst>
        <a:scene3d>
          <a:camera prst="orthographicFront"/>
          <a:lightRig rig="flat" dir="t"/>
        </a:scene3d>
        <a:sp3d/>
      </dgm:spPr>
      <dgm:t>
        <a:bodyPr/>
        <a:lstStyle/>
        <a:p>
          <a:pPr marL="0" lvl="0" algn="just" defTabSz="889000">
            <a:lnSpc>
              <a:spcPct val="90000"/>
            </a:lnSpc>
            <a:spcBef>
              <a:spcPct val="0"/>
            </a:spcBef>
            <a:spcAft>
              <a:spcPct val="35000"/>
            </a:spcAft>
          </a:pPr>
          <a:r>
            <a:rPr lang="pt-PT" sz="2000" dirty="0" err="1">
              <a:solidFill>
                <a:sysClr val="windowText" lastClr="000000"/>
              </a:solidFill>
              <a:latin typeface="Calibri"/>
              <a:ea typeface="+mn-ea"/>
              <a:cs typeface="+mn-cs"/>
            </a:rPr>
            <a:t>The</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number</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of</a:t>
          </a:r>
          <a:r>
            <a:rPr lang="pt-PT" sz="2000" dirty="0">
              <a:solidFill>
                <a:sysClr val="windowText" lastClr="000000"/>
              </a:solidFill>
              <a:latin typeface="Calibri"/>
              <a:ea typeface="+mn-ea"/>
              <a:cs typeface="+mn-cs"/>
            </a:rPr>
            <a:t> </a:t>
          </a:r>
          <a:r>
            <a:rPr lang="pt-PT" sz="2000" b="1" dirty="0">
              <a:solidFill>
                <a:sysClr val="windowText" lastClr="000000"/>
              </a:solidFill>
              <a:latin typeface="Calibri"/>
              <a:ea typeface="+mn-ea"/>
              <a:cs typeface="+mn-cs"/>
            </a:rPr>
            <a:t>NANOMATERIALS</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brought</a:t>
          </a:r>
          <a:r>
            <a:rPr lang="pt-PT" sz="2000" dirty="0">
              <a:solidFill>
                <a:sysClr val="windowText" lastClr="000000"/>
              </a:solidFill>
              <a:latin typeface="Calibri"/>
              <a:ea typeface="+mn-ea"/>
              <a:cs typeface="+mn-cs"/>
            </a:rPr>
            <a:t> to </a:t>
          </a:r>
          <a:r>
            <a:rPr lang="pt-PT" sz="2000" dirty="0" err="1">
              <a:solidFill>
                <a:sysClr val="windowText" lastClr="000000"/>
              </a:solidFill>
              <a:latin typeface="Calibri"/>
              <a:ea typeface="+mn-ea"/>
              <a:cs typeface="+mn-cs"/>
            </a:rPr>
            <a:t>market</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has</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exponentially</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grown</a:t>
          </a:r>
          <a:r>
            <a:rPr lang="pt-PT" sz="2000" dirty="0">
              <a:solidFill>
                <a:sysClr val="windowText" lastClr="000000"/>
              </a:solidFill>
              <a:latin typeface="Calibri"/>
              <a:ea typeface="+mn-ea"/>
              <a:cs typeface="+mn-cs"/>
            </a:rPr>
            <a:t> in </a:t>
          </a:r>
          <a:r>
            <a:rPr lang="pt-PT" sz="2000" dirty="0" err="1">
              <a:solidFill>
                <a:sysClr val="windowText" lastClr="000000"/>
              </a:solidFill>
              <a:latin typeface="Calibri"/>
              <a:ea typeface="+mn-ea"/>
              <a:cs typeface="+mn-cs"/>
            </a:rPr>
            <a:t>recent</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years</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and</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will</a:t>
          </a:r>
          <a:r>
            <a:rPr lang="pt-PT" sz="2000" dirty="0">
              <a:solidFill>
                <a:sysClr val="windowText" lastClr="000000"/>
              </a:solidFill>
              <a:latin typeface="Calibri"/>
              <a:ea typeface="+mn-ea"/>
              <a:cs typeface="+mn-cs"/>
            </a:rPr>
            <a:t> continue to </a:t>
          </a:r>
          <a:r>
            <a:rPr lang="pt-PT" sz="2000" dirty="0" err="1">
              <a:solidFill>
                <a:sysClr val="windowText" lastClr="000000"/>
              </a:solidFill>
              <a:latin typeface="Calibri"/>
              <a:ea typeface="+mn-ea"/>
              <a:cs typeface="+mn-cs"/>
            </a:rPr>
            <a:t>grow</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and</a:t>
          </a:r>
          <a:r>
            <a:rPr lang="pt-PT" sz="2000" dirty="0">
              <a:solidFill>
                <a:sysClr val="windowText" lastClr="000000"/>
              </a:solidFill>
              <a:latin typeface="Calibri"/>
              <a:ea typeface="+mn-ea"/>
              <a:cs typeface="+mn-cs"/>
            </a:rPr>
            <a:t> evolve to </a:t>
          </a:r>
          <a:r>
            <a:rPr lang="pt-PT" sz="2000" dirty="0" err="1">
              <a:solidFill>
                <a:sysClr val="windowText" lastClr="000000"/>
              </a:solidFill>
              <a:latin typeface="Calibri"/>
              <a:ea typeface="+mn-ea"/>
              <a:cs typeface="+mn-cs"/>
            </a:rPr>
            <a:t>new</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generation</a:t>
          </a:r>
          <a:r>
            <a:rPr lang="pt-PT" sz="2000" dirty="0">
              <a:solidFill>
                <a:sysClr val="windowText" lastClr="000000"/>
              </a:solidFill>
              <a:latin typeface="Calibri"/>
              <a:ea typeface="+mn-ea"/>
              <a:cs typeface="+mn-cs"/>
            </a:rPr>
            <a:t> </a:t>
          </a:r>
          <a:r>
            <a:rPr lang="pt-PT" sz="2000" dirty="0" err="1">
              <a:solidFill>
                <a:sysClr val="windowText" lastClr="000000"/>
              </a:solidFill>
              <a:latin typeface="Calibri"/>
              <a:ea typeface="+mn-ea"/>
              <a:cs typeface="+mn-cs"/>
            </a:rPr>
            <a:t>NMs</a:t>
          </a:r>
          <a:endParaRPr lang="pt-PT" sz="2000" dirty="0">
            <a:solidFill>
              <a:sysClr val="windowText" lastClr="000000"/>
            </a:solidFill>
            <a:latin typeface="Calibri"/>
            <a:ea typeface="+mn-ea"/>
            <a:cs typeface="+mn-cs"/>
          </a:endParaRPr>
        </a:p>
      </dgm:t>
    </dgm:pt>
    <dgm:pt modelId="{65F2BE92-7E5E-44EF-8CBE-1D5246E0CD9E}" type="sibTrans" cxnId="{3D3C0F16-962D-41DE-B8C2-DAFC2774158F}">
      <dgm:prSet/>
      <dgm:spPr/>
      <dgm:t>
        <a:bodyPr/>
        <a:lstStyle/>
        <a:p>
          <a:endParaRPr lang="pt-PT"/>
        </a:p>
      </dgm:t>
    </dgm:pt>
    <dgm:pt modelId="{374D641B-1713-48F2-8497-2D1A2A4071FA}" type="parTrans" cxnId="{3D3C0F16-962D-41DE-B8C2-DAFC2774158F}">
      <dgm:prSet/>
      <dgm:spPr/>
      <dgm:t>
        <a:bodyPr/>
        <a:lstStyle/>
        <a:p>
          <a:endParaRPr lang="pt-PT"/>
        </a:p>
      </dgm:t>
    </dgm:pt>
    <dgm:pt modelId="{3E9E2A30-33A0-4352-A516-92CFC020B947}" type="pres">
      <dgm:prSet presAssocID="{8BAC4368-ADAB-4B9C-8EB4-B6B0414B2168}" presName="linear" presStyleCnt="0">
        <dgm:presLayoutVars>
          <dgm:dir/>
          <dgm:animLvl val="lvl"/>
          <dgm:resizeHandles val="exact"/>
        </dgm:presLayoutVars>
      </dgm:prSet>
      <dgm:spPr/>
    </dgm:pt>
    <dgm:pt modelId="{583109C6-5386-43E6-B1DC-E2BAC59E0B24}" type="pres">
      <dgm:prSet presAssocID="{F31C0B80-24F4-4956-A575-B7AD59131EE9}" presName="parentLin" presStyleCnt="0"/>
      <dgm:spPr/>
    </dgm:pt>
    <dgm:pt modelId="{BAA40DA0-F4D6-45B4-BE9D-D17F3D7937E5}" type="pres">
      <dgm:prSet presAssocID="{F31C0B80-24F4-4956-A575-B7AD59131EE9}" presName="parentLeftMargin" presStyleLbl="node1" presStyleIdx="0" presStyleCnt="2"/>
      <dgm:spPr/>
    </dgm:pt>
    <dgm:pt modelId="{27BDD32C-AE88-4C3F-B861-A4011C2DCA2A}" type="pres">
      <dgm:prSet presAssocID="{F31C0B80-24F4-4956-A575-B7AD59131EE9}" presName="parentText" presStyleLbl="node1" presStyleIdx="0" presStyleCnt="2" custScaleX="142857" custScaleY="73619" custLinFactNeighborX="34184" custLinFactNeighborY="6103">
        <dgm:presLayoutVars>
          <dgm:chMax val="0"/>
          <dgm:bulletEnabled val="1"/>
        </dgm:presLayoutVars>
      </dgm:prSet>
      <dgm:spPr/>
    </dgm:pt>
    <dgm:pt modelId="{0DB5402E-6A54-4015-8DD4-65DA7D942FDC}" type="pres">
      <dgm:prSet presAssocID="{F31C0B80-24F4-4956-A575-B7AD59131EE9}" presName="negativeSpace" presStyleCnt="0"/>
      <dgm:spPr/>
    </dgm:pt>
    <dgm:pt modelId="{B225EA6A-F684-477C-A5D5-E1994365C27B}" type="pres">
      <dgm:prSet presAssocID="{F31C0B80-24F4-4956-A575-B7AD59131EE9}" presName="childText" presStyleLbl="conFgAcc1" presStyleIdx="0" presStyleCnt="2">
        <dgm:presLayoutVars>
          <dgm:bulletEnabled val="1"/>
        </dgm:presLayoutVars>
        <dgm:style>
          <a:lnRef idx="1">
            <a:schemeClr val="accent6"/>
          </a:lnRef>
          <a:fillRef idx="3">
            <a:schemeClr val="accent6"/>
          </a:fillRef>
          <a:effectRef idx="2">
            <a:schemeClr val="accent6"/>
          </a:effectRef>
          <a:fontRef idx="minor">
            <a:schemeClr val="lt1"/>
          </a:fontRef>
        </dgm:style>
      </dgm:prSet>
      <dgm:spPr>
        <a:xfrm>
          <a:off x="0" y="2790028"/>
          <a:ext cx="8280920" cy="882000"/>
        </a:xfrm>
        <a:prstGeom prst="rect">
          <a:avLst/>
        </a:prstGeom>
        <a:gradFill rotWithShape="1">
          <a:gsLst>
            <a:gs pos="0">
              <a:srgbClr val="5C8594">
                <a:shade val="51000"/>
                <a:satMod val="130000"/>
              </a:srgbClr>
            </a:gs>
            <a:gs pos="80000">
              <a:srgbClr val="5C8594">
                <a:shade val="93000"/>
                <a:satMod val="130000"/>
              </a:srgbClr>
            </a:gs>
            <a:gs pos="100000">
              <a:srgbClr val="5C8594">
                <a:shade val="94000"/>
                <a:satMod val="135000"/>
              </a:srgbClr>
            </a:gs>
          </a:gsLst>
          <a:lin ang="16200000" scaled="0"/>
        </a:gradFill>
        <a:ln w="9525" cap="flat" cmpd="sng" algn="ctr">
          <a:solidFill>
            <a:srgbClr val="5C8594">
              <a:shade val="95000"/>
              <a:satMod val="105000"/>
            </a:srgbClr>
          </a:solidFill>
          <a:prstDash val="solid"/>
        </a:ln>
        <a:effectLst>
          <a:outerShdw blurRad="40000" dist="23000" dir="5400000" rotWithShape="0">
            <a:srgbClr val="000000">
              <a:alpha val="35000"/>
            </a:srgbClr>
          </a:outerShdw>
        </a:effectLst>
      </dgm:spPr>
    </dgm:pt>
    <dgm:pt modelId="{C076A952-C2E6-4BA4-93FE-C889F69977D2}" type="pres">
      <dgm:prSet presAssocID="{58B25B69-8A6A-4540-9A85-9151D680CCE6}" presName="spaceBetweenRectangles" presStyleCnt="0"/>
      <dgm:spPr/>
    </dgm:pt>
    <dgm:pt modelId="{3A02497A-736B-4F09-8E45-04FD82A5C4BA}" type="pres">
      <dgm:prSet presAssocID="{6F58DEC3-C79D-44DB-87E3-2DC591C8871D}" presName="parentLin" presStyleCnt="0"/>
      <dgm:spPr/>
    </dgm:pt>
    <dgm:pt modelId="{0C45B01B-2B1A-41B3-8D74-27AD4AE40290}" type="pres">
      <dgm:prSet presAssocID="{6F58DEC3-C79D-44DB-87E3-2DC591C8871D}" presName="parentLeftMargin" presStyleLbl="node1" presStyleIdx="0" presStyleCnt="2"/>
      <dgm:spPr/>
    </dgm:pt>
    <dgm:pt modelId="{43C2A809-547C-4EE5-B6A6-621C9F344C9D}" type="pres">
      <dgm:prSet presAssocID="{6F58DEC3-C79D-44DB-87E3-2DC591C8871D}" presName="parentText" presStyleLbl="node1" presStyleIdx="1" presStyleCnt="2" custScaleX="142857" custScaleY="75452">
        <dgm:presLayoutVars>
          <dgm:chMax val="0"/>
          <dgm:bulletEnabled val="1"/>
        </dgm:presLayoutVars>
      </dgm:prSet>
      <dgm:spPr/>
    </dgm:pt>
    <dgm:pt modelId="{AEF529CD-D1F5-4187-BBD1-5D5B7FAAE59D}" type="pres">
      <dgm:prSet presAssocID="{6F58DEC3-C79D-44DB-87E3-2DC591C8871D}" presName="negativeSpace" presStyleCnt="0"/>
      <dgm:spPr/>
    </dgm:pt>
    <dgm:pt modelId="{5C54DEB5-3ABC-43C0-A68C-3BB48734149A}" type="pres">
      <dgm:prSet presAssocID="{6F58DEC3-C79D-44DB-87E3-2DC591C8871D}" presName="childText" presStyleLbl="conFgAcc1" presStyleIdx="1" presStyleCnt="2" custLinFactNeighborY="5694">
        <dgm:presLayoutVars>
          <dgm:bulletEnabled val="1"/>
        </dgm:presLayoutVars>
        <dgm:style>
          <a:lnRef idx="1">
            <a:schemeClr val="accent6"/>
          </a:lnRef>
          <a:fillRef idx="3">
            <a:schemeClr val="accent6"/>
          </a:fillRef>
          <a:effectRef idx="2">
            <a:schemeClr val="accent6"/>
          </a:effectRef>
          <a:fontRef idx="minor">
            <a:schemeClr val="lt1"/>
          </a:fontRef>
        </dgm:style>
      </dgm:prSet>
      <dgm:spPr>
        <a:xfrm>
          <a:off x="0" y="4643635"/>
          <a:ext cx="8280920" cy="882000"/>
        </a:xfrm>
        <a:prstGeom prst="rect">
          <a:avLst/>
        </a:prstGeom>
        <a:gradFill rotWithShape="1">
          <a:gsLst>
            <a:gs pos="0">
              <a:srgbClr val="5C8594">
                <a:shade val="51000"/>
                <a:satMod val="130000"/>
              </a:srgbClr>
            </a:gs>
            <a:gs pos="80000">
              <a:srgbClr val="5C8594">
                <a:shade val="93000"/>
                <a:satMod val="130000"/>
              </a:srgbClr>
            </a:gs>
            <a:gs pos="100000">
              <a:srgbClr val="5C8594">
                <a:shade val="94000"/>
                <a:satMod val="135000"/>
              </a:srgbClr>
            </a:gs>
          </a:gsLst>
          <a:lin ang="16200000" scaled="0"/>
        </a:gradFill>
        <a:ln w="9525" cap="flat" cmpd="sng" algn="ctr">
          <a:solidFill>
            <a:srgbClr val="5C8594">
              <a:shade val="95000"/>
              <a:satMod val="105000"/>
            </a:srgbClr>
          </a:solidFill>
          <a:prstDash val="solid"/>
        </a:ln>
        <a:effectLst>
          <a:outerShdw blurRad="40000" dist="23000" dir="5400000" rotWithShape="0">
            <a:srgbClr val="000000">
              <a:alpha val="35000"/>
            </a:srgbClr>
          </a:outerShdw>
        </a:effectLst>
      </dgm:spPr>
    </dgm:pt>
  </dgm:ptLst>
  <dgm:cxnLst>
    <dgm:cxn modelId="{3D3C0F16-962D-41DE-B8C2-DAFC2774158F}" srcId="{8BAC4368-ADAB-4B9C-8EB4-B6B0414B2168}" destId="{6F58DEC3-C79D-44DB-87E3-2DC591C8871D}" srcOrd="1" destOrd="0" parTransId="{374D641B-1713-48F2-8497-2D1A2A4071FA}" sibTransId="{65F2BE92-7E5E-44EF-8CBE-1D5246E0CD9E}"/>
    <dgm:cxn modelId="{AE161E55-CE46-4468-939A-2BACF64820E7}" srcId="{8BAC4368-ADAB-4B9C-8EB4-B6B0414B2168}" destId="{F31C0B80-24F4-4956-A575-B7AD59131EE9}" srcOrd="0" destOrd="0" parTransId="{5D11060A-241A-4169-9E23-4EBF95364E5E}" sibTransId="{58B25B69-8A6A-4540-9A85-9151D680CCE6}"/>
    <dgm:cxn modelId="{A5CDC275-BEC3-4B16-885A-4A3489B8FBE0}" type="presOf" srcId="{F31C0B80-24F4-4956-A575-B7AD59131EE9}" destId="{BAA40DA0-F4D6-45B4-BE9D-D17F3D7937E5}" srcOrd="0" destOrd="0" presId="urn:microsoft.com/office/officeart/2005/8/layout/list1"/>
    <dgm:cxn modelId="{5ED9F98B-0F40-4C98-AD98-40632F381B52}" type="presOf" srcId="{6F58DEC3-C79D-44DB-87E3-2DC591C8871D}" destId="{0C45B01B-2B1A-41B3-8D74-27AD4AE40290}" srcOrd="0" destOrd="0" presId="urn:microsoft.com/office/officeart/2005/8/layout/list1"/>
    <dgm:cxn modelId="{C8A8B1D4-EEAB-41B1-9F52-B93F4D5140D8}" type="presOf" srcId="{F31C0B80-24F4-4956-A575-B7AD59131EE9}" destId="{27BDD32C-AE88-4C3F-B861-A4011C2DCA2A}" srcOrd="1" destOrd="0" presId="urn:microsoft.com/office/officeart/2005/8/layout/list1"/>
    <dgm:cxn modelId="{572D42DC-F332-4CE7-B0C9-8DF0BEB5F186}" type="presOf" srcId="{6F58DEC3-C79D-44DB-87E3-2DC591C8871D}" destId="{43C2A809-547C-4EE5-B6A6-621C9F344C9D}" srcOrd="1" destOrd="0" presId="urn:microsoft.com/office/officeart/2005/8/layout/list1"/>
    <dgm:cxn modelId="{DA1F2BFD-02D4-4F3C-8EFF-8B0ED25A2F88}" type="presOf" srcId="{8BAC4368-ADAB-4B9C-8EB4-B6B0414B2168}" destId="{3E9E2A30-33A0-4352-A516-92CFC020B947}" srcOrd="0" destOrd="0" presId="urn:microsoft.com/office/officeart/2005/8/layout/list1"/>
    <dgm:cxn modelId="{F6CE302F-0BAA-4190-A515-08714AF7960C}" type="presParOf" srcId="{3E9E2A30-33A0-4352-A516-92CFC020B947}" destId="{583109C6-5386-43E6-B1DC-E2BAC59E0B24}" srcOrd="0" destOrd="0" presId="urn:microsoft.com/office/officeart/2005/8/layout/list1"/>
    <dgm:cxn modelId="{E129BDED-0E80-44E4-96F4-EE0249ED141A}" type="presParOf" srcId="{583109C6-5386-43E6-B1DC-E2BAC59E0B24}" destId="{BAA40DA0-F4D6-45B4-BE9D-D17F3D7937E5}" srcOrd="0" destOrd="0" presId="urn:microsoft.com/office/officeart/2005/8/layout/list1"/>
    <dgm:cxn modelId="{A6403393-ABC6-4F9E-98CB-D7A726A7188F}" type="presParOf" srcId="{583109C6-5386-43E6-B1DC-E2BAC59E0B24}" destId="{27BDD32C-AE88-4C3F-B861-A4011C2DCA2A}" srcOrd="1" destOrd="0" presId="urn:microsoft.com/office/officeart/2005/8/layout/list1"/>
    <dgm:cxn modelId="{FFF275E2-0E50-4302-AD40-9519543AB6D0}" type="presParOf" srcId="{3E9E2A30-33A0-4352-A516-92CFC020B947}" destId="{0DB5402E-6A54-4015-8DD4-65DA7D942FDC}" srcOrd="1" destOrd="0" presId="urn:microsoft.com/office/officeart/2005/8/layout/list1"/>
    <dgm:cxn modelId="{AF4038CF-67EB-48FA-AC6D-0E970BC0AA2E}" type="presParOf" srcId="{3E9E2A30-33A0-4352-A516-92CFC020B947}" destId="{B225EA6A-F684-477C-A5D5-E1994365C27B}" srcOrd="2" destOrd="0" presId="urn:microsoft.com/office/officeart/2005/8/layout/list1"/>
    <dgm:cxn modelId="{B03F9480-07F4-4459-A026-392A5FBEDE76}" type="presParOf" srcId="{3E9E2A30-33A0-4352-A516-92CFC020B947}" destId="{C076A952-C2E6-4BA4-93FE-C889F69977D2}" srcOrd="3" destOrd="0" presId="urn:microsoft.com/office/officeart/2005/8/layout/list1"/>
    <dgm:cxn modelId="{E1C8BA8F-09D0-4E82-92D4-1D26AD1342FA}" type="presParOf" srcId="{3E9E2A30-33A0-4352-A516-92CFC020B947}" destId="{3A02497A-736B-4F09-8E45-04FD82A5C4BA}" srcOrd="4" destOrd="0" presId="urn:microsoft.com/office/officeart/2005/8/layout/list1"/>
    <dgm:cxn modelId="{6F96865F-6145-4513-990D-BFAA1152C3E8}" type="presParOf" srcId="{3A02497A-736B-4F09-8E45-04FD82A5C4BA}" destId="{0C45B01B-2B1A-41B3-8D74-27AD4AE40290}" srcOrd="0" destOrd="0" presId="urn:microsoft.com/office/officeart/2005/8/layout/list1"/>
    <dgm:cxn modelId="{A7EFE84D-C076-45B0-B8BB-EE89B887FCAA}" type="presParOf" srcId="{3A02497A-736B-4F09-8E45-04FD82A5C4BA}" destId="{43C2A809-547C-4EE5-B6A6-621C9F344C9D}" srcOrd="1" destOrd="0" presId="urn:microsoft.com/office/officeart/2005/8/layout/list1"/>
    <dgm:cxn modelId="{607D115D-E420-4456-BBE7-848523FED969}" type="presParOf" srcId="{3E9E2A30-33A0-4352-A516-92CFC020B947}" destId="{AEF529CD-D1F5-4187-BBD1-5D5B7FAAE59D}" srcOrd="5" destOrd="0" presId="urn:microsoft.com/office/officeart/2005/8/layout/list1"/>
    <dgm:cxn modelId="{F5F1C2E9-C9A5-4C6F-89D1-BEFD0F883762}" type="presParOf" srcId="{3E9E2A30-33A0-4352-A516-92CFC020B947}" destId="{5C54DEB5-3ABC-43C0-A68C-3BB48734149A}"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25EA6A-F684-477C-A5D5-E1994365C27B}">
      <dsp:nvSpPr>
        <dsp:cNvPr id="0" name=""/>
        <dsp:cNvSpPr/>
      </dsp:nvSpPr>
      <dsp:spPr>
        <a:xfrm>
          <a:off x="0" y="960755"/>
          <a:ext cx="8280920" cy="1612800"/>
        </a:xfrm>
        <a:prstGeom prst="rect">
          <a:avLst/>
        </a:prstGeom>
        <a:gradFill rotWithShape="1">
          <a:gsLst>
            <a:gs pos="0">
              <a:srgbClr val="5C8594">
                <a:shade val="51000"/>
                <a:satMod val="130000"/>
              </a:srgbClr>
            </a:gs>
            <a:gs pos="80000">
              <a:srgbClr val="5C8594">
                <a:shade val="93000"/>
                <a:satMod val="130000"/>
              </a:srgbClr>
            </a:gs>
            <a:gs pos="100000">
              <a:srgbClr val="5C8594">
                <a:shade val="94000"/>
                <a:satMod val="135000"/>
              </a:srgbClr>
            </a:gs>
          </a:gsLst>
          <a:lin ang="16200000" scaled="0"/>
        </a:gradFill>
        <a:ln w="9525" cap="flat" cmpd="sng" algn="ctr">
          <a:solidFill>
            <a:srgbClr val="5C8594">
              <a:shade val="95000"/>
              <a:satMod val="105000"/>
            </a:srgbClr>
          </a:solidFill>
          <a:prstDash val="solid"/>
        </a:ln>
        <a:effectLst>
          <a:outerShdw blurRad="40000" dist="23000" dir="5400000" rotWithShape="0">
            <a:srgbClr val="000000">
              <a:alpha val="35000"/>
            </a:srgbClr>
          </a:outerShdw>
        </a:effectLst>
      </dsp:spPr>
      <dsp:style>
        <a:lnRef idx="1">
          <a:schemeClr val="accent6"/>
        </a:lnRef>
        <a:fillRef idx="3">
          <a:schemeClr val="accent6"/>
        </a:fillRef>
        <a:effectRef idx="2">
          <a:schemeClr val="accent6"/>
        </a:effectRef>
        <a:fontRef idx="minor">
          <a:schemeClr val="lt1"/>
        </a:fontRef>
      </dsp:style>
    </dsp:sp>
    <dsp:sp modelId="{27BDD32C-AE88-4C3F-B861-A4011C2DCA2A}">
      <dsp:nvSpPr>
        <dsp:cNvPr id="0" name=""/>
        <dsp:cNvSpPr/>
      </dsp:nvSpPr>
      <dsp:spPr>
        <a:xfrm>
          <a:off x="396262" y="629828"/>
          <a:ext cx="7884657" cy="1390869"/>
        </a:xfrm>
        <a:prstGeom prst="roundRect">
          <a:avLst/>
        </a:prstGeom>
        <a:gradFill rotWithShape="1">
          <a:gsLst>
            <a:gs pos="0">
              <a:srgbClr val="4093B0">
                <a:tint val="50000"/>
                <a:satMod val="300000"/>
              </a:srgbClr>
            </a:gs>
            <a:gs pos="35000">
              <a:srgbClr val="4093B0">
                <a:tint val="37000"/>
                <a:satMod val="300000"/>
              </a:srgbClr>
            </a:gs>
            <a:gs pos="100000">
              <a:srgbClr val="4093B0">
                <a:tint val="15000"/>
                <a:satMod val="350000"/>
              </a:srgbClr>
            </a:gs>
          </a:gsLst>
          <a:lin ang="16200000" scaled="1"/>
        </a:gradFill>
        <a:ln w="9525" cap="flat" cmpd="sng" algn="ctr">
          <a:solidFill>
            <a:srgbClr val="4093B0">
              <a:shade val="95000"/>
              <a:satMod val="105000"/>
            </a:srgbClr>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219099" tIns="0" rIns="219099" bIns="0" numCol="1" spcCol="1270" anchor="ctr" anchorCtr="0">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pt-PT" sz="2000" b="1" kern="1200" dirty="0">
              <a:solidFill>
                <a:sysClr val="windowText" lastClr="000000"/>
              </a:solidFill>
              <a:latin typeface="Calibri"/>
              <a:ea typeface="+mn-ea"/>
              <a:cs typeface="+mn-cs"/>
            </a:rPr>
            <a:t>NANOTECHNOLOGIES</a:t>
          </a:r>
          <a:r>
            <a:rPr lang="pt-PT" sz="2000" kern="1200" dirty="0">
              <a:solidFill>
                <a:sysClr val="windowText" lastClr="000000"/>
              </a:solidFill>
              <a:latin typeface="Calibri"/>
              <a:ea typeface="+mn-ea"/>
              <a:cs typeface="+mn-cs"/>
            </a:rPr>
            <a:t> – </a:t>
          </a:r>
          <a:r>
            <a:rPr lang="pt-PT" sz="2000" kern="1200" dirty="0" err="1">
              <a:solidFill>
                <a:sysClr val="windowText" lastClr="000000"/>
              </a:solidFill>
              <a:latin typeface="Calibri"/>
              <a:ea typeface="+mn-ea"/>
              <a:cs typeface="+mn-cs"/>
            </a:rPr>
            <a:t>Key-enabling</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technologies</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that</a:t>
          </a:r>
          <a:r>
            <a:rPr lang="pt-PT" sz="2000" kern="1200" dirty="0">
              <a:solidFill>
                <a:sysClr val="windowText" lastClr="000000"/>
              </a:solidFill>
              <a:latin typeface="Calibri"/>
              <a:ea typeface="+mn-ea"/>
              <a:cs typeface="+mn-cs"/>
            </a:rPr>
            <a:t> use </a:t>
          </a:r>
          <a:r>
            <a:rPr lang="pt-PT" sz="2000" kern="1200" dirty="0" err="1">
              <a:solidFill>
                <a:sysClr val="windowText" lastClr="000000"/>
              </a:solidFill>
              <a:latin typeface="Calibri"/>
              <a:ea typeface="+mn-ea"/>
              <a:cs typeface="+mn-cs"/>
            </a:rPr>
            <a:t>materials</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and</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manipulations</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at</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the</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nanoscale</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having</a:t>
          </a:r>
          <a:r>
            <a:rPr lang="pt-PT" sz="2000" kern="1200" dirty="0">
              <a:solidFill>
                <a:sysClr val="windowText" lastClr="000000"/>
              </a:solidFill>
              <a:latin typeface="Calibri"/>
              <a:ea typeface="+mn-ea"/>
              <a:cs typeface="+mn-cs"/>
            </a:rPr>
            <a:t> a </a:t>
          </a:r>
          <a:r>
            <a:rPr lang="pt-PT" sz="2000" kern="1200" dirty="0" err="1">
              <a:solidFill>
                <a:sysClr val="windowText" lastClr="000000"/>
              </a:solidFill>
              <a:latin typeface="Calibri"/>
              <a:ea typeface="+mn-ea"/>
              <a:cs typeface="+mn-cs"/>
            </a:rPr>
            <a:t>potential</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influence</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on</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almost</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any</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technological</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area</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and</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an</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enormous</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economic</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value</a:t>
          </a:r>
          <a:r>
            <a:rPr lang="pt-PT" sz="2000" kern="1200" dirty="0">
              <a:solidFill>
                <a:sysClr val="windowText" lastClr="000000"/>
              </a:solidFill>
              <a:latin typeface="Calibri"/>
              <a:ea typeface="+mn-ea"/>
              <a:cs typeface="+mn-cs"/>
            </a:rPr>
            <a:t>.</a:t>
          </a:r>
        </a:p>
        <a:p>
          <a:pPr algn="just" rtl="0">
            <a:spcBef>
              <a:spcPct val="0"/>
            </a:spcBef>
            <a:buNone/>
          </a:pPr>
          <a:endParaRPr lang="pt-PT" sz="2000" kern="1200" dirty="0">
            <a:solidFill>
              <a:sysClr val="windowText" lastClr="000000"/>
            </a:solidFill>
            <a:latin typeface="Calibri"/>
            <a:ea typeface="+mn-ea"/>
            <a:cs typeface="+mn-cs"/>
          </a:endParaRPr>
        </a:p>
      </dsp:txBody>
      <dsp:txXfrm>
        <a:off x="464159" y="697725"/>
        <a:ext cx="7748863" cy="1255075"/>
      </dsp:txXfrm>
    </dsp:sp>
    <dsp:sp modelId="{5C54DEB5-3ABC-43C0-A68C-3BB48734149A}">
      <dsp:nvSpPr>
        <dsp:cNvPr id="0" name=""/>
        <dsp:cNvSpPr/>
      </dsp:nvSpPr>
      <dsp:spPr>
        <a:xfrm>
          <a:off x="0" y="3453802"/>
          <a:ext cx="8280920" cy="1612800"/>
        </a:xfrm>
        <a:prstGeom prst="rect">
          <a:avLst/>
        </a:prstGeom>
        <a:gradFill rotWithShape="1">
          <a:gsLst>
            <a:gs pos="0">
              <a:srgbClr val="5C8594">
                <a:shade val="51000"/>
                <a:satMod val="130000"/>
              </a:srgbClr>
            </a:gs>
            <a:gs pos="80000">
              <a:srgbClr val="5C8594">
                <a:shade val="93000"/>
                <a:satMod val="130000"/>
              </a:srgbClr>
            </a:gs>
            <a:gs pos="100000">
              <a:srgbClr val="5C8594">
                <a:shade val="94000"/>
                <a:satMod val="135000"/>
              </a:srgbClr>
            </a:gs>
          </a:gsLst>
          <a:lin ang="16200000" scaled="0"/>
        </a:gradFill>
        <a:ln w="9525" cap="flat" cmpd="sng" algn="ctr">
          <a:solidFill>
            <a:srgbClr val="5C8594">
              <a:shade val="95000"/>
              <a:satMod val="105000"/>
            </a:srgbClr>
          </a:solidFill>
          <a:prstDash val="solid"/>
        </a:ln>
        <a:effectLst>
          <a:outerShdw blurRad="40000" dist="23000" dir="5400000" rotWithShape="0">
            <a:srgbClr val="000000">
              <a:alpha val="35000"/>
            </a:srgbClr>
          </a:outerShdw>
        </a:effectLst>
      </dsp:spPr>
      <dsp:style>
        <a:lnRef idx="1">
          <a:schemeClr val="accent6"/>
        </a:lnRef>
        <a:fillRef idx="3">
          <a:schemeClr val="accent6"/>
        </a:fillRef>
        <a:effectRef idx="2">
          <a:schemeClr val="accent6"/>
        </a:effectRef>
        <a:fontRef idx="minor">
          <a:schemeClr val="lt1"/>
        </a:fontRef>
      </dsp:style>
    </dsp:sp>
    <dsp:sp modelId="{43C2A809-547C-4EE5-B6A6-621C9F344C9D}">
      <dsp:nvSpPr>
        <dsp:cNvPr id="0" name=""/>
        <dsp:cNvSpPr/>
      </dsp:nvSpPr>
      <dsp:spPr>
        <a:xfrm>
          <a:off x="394233" y="2919155"/>
          <a:ext cx="7884657" cy="1425499"/>
        </a:xfrm>
        <a:prstGeom prst="roundRect">
          <a:avLst/>
        </a:prstGeom>
        <a:gradFill rotWithShape="1">
          <a:gsLst>
            <a:gs pos="0">
              <a:srgbClr val="4093B0">
                <a:tint val="50000"/>
                <a:satMod val="300000"/>
              </a:srgbClr>
            </a:gs>
            <a:gs pos="35000">
              <a:srgbClr val="4093B0">
                <a:tint val="37000"/>
                <a:satMod val="300000"/>
              </a:srgbClr>
            </a:gs>
            <a:gs pos="100000">
              <a:srgbClr val="4093B0">
                <a:tint val="15000"/>
                <a:satMod val="350000"/>
              </a:srgbClr>
            </a:gs>
          </a:gsLst>
          <a:lin ang="16200000" scaled="1"/>
        </a:gradFill>
        <a:ln w="9525" cap="flat" cmpd="sng" algn="ctr">
          <a:solidFill>
            <a:srgbClr val="4093B0">
              <a:shade val="95000"/>
              <a:satMod val="105000"/>
            </a:srgbClr>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219099" tIns="0" rIns="219099" bIns="0" numCol="1" spcCol="1270" anchor="ctr" anchorCtr="0">
          <a:noAutofit/>
        </a:bodyPr>
        <a:lstStyle/>
        <a:p>
          <a:pPr marL="0" lvl="0" indent="0" algn="just" defTabSz="889000">
            <a:lnSpc>
              <a:spcPct val="90000"/>
            </a:lnSpc>
            <a:spcBef>
              <a:spcPct val="0"/>
            </a:spcBef>
            <a:spcAft>
              <a:spcPct val="35000"/>
            </a:spcAft>
            <a:buNone/>
          </a:pPr>
          <a:r>
            <a:rPr lang="pt-PT" sz="2000" kern="1200" dirty="0" err="1">
              <a:solidFill>
                <a:sysClr val="windowText" lastClr="000000"/>
              </a:solidFill>
              <a:latin typeface="Calibri"/>
              <a:ea typeface="+mn-ea"/>
              <a:cs typeface="+mn-cs"/>
            </a:rPr>
            <a:t>The</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number</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of</a:t>
          </a:r>
          <a:r>
            <a:rPr lang="pt-PT" sz="2000" kern="1200" dirty="0">
              <a:solidFill>
                <a:sysClr val="windowText" lastClr="000000"/>
              </a:solidFill>
              <a:latin typeface="Calibri"/>
              <a:ea typeface="+mn-ea"/>
              <a:cs typeface="+mn-cs"/>
            </a:rPr>
            <a:t> </a:t>
          </a:r>
          <a:r>
            <a:rPr lang="pt-PT" sz="2000" b="1" kern="1200" dirty="0">
              <a:solidFill>
                <a:sysClr val="windowText" lastClr="000000"/>
              </a:solidFill>
              <a:latin typeface="Calibri"/>
              <a:ea typeface="+mn-ea"/>
              <a:cs typeface="+mn-cs"/>
            </a:rPr>
            <a:t>NANOMATERIALS</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brought</a:t>
          </a:r>
          <a:r>
            <a:rPr lang="pt-PT" sz="2000" kern="1200" dirty="0">
              <a:solidFill>
                <a:sysClr val="windowText" lastClr="000000"/>
              </a:solidFill>
              <a:latin typeface="Calibri"/>
              <a:ea typeface="+mn-ea"/>
              <a:cs typeface="+mn-cs"/>
            </a:rPr>
            <a:t> to </a:t>
          </a:r>
          <a:r>
            <a:rPr lang="pt-PT" sz="2000" kern="1200" dirty="0" err="1">
              <a:solidFill>
                <a:sysClr val="windowText" lastClr="000000"/>
              </a:solidFill>
              <a:latin typeface="Calibri"/>
              <a:ea typeface="+mn-ea"/>
              <a:cs typeface="+mn-cs"/>
            </a:rPr>
            <a:t>market</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has</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exponentially</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grown</a:t>
          </a:r>
          <a:r>
            <a:rPr lang="pt-PT" sz="2000" kern="1200" dirty="0">
              <a:solidFill>
                <a:sysClr val="windowText" lastClr="000000"/>
              </a:solidFill>
              <a:latin typeface="Calibri"/>
              <a:ea typeface="+mn-ea"/>
              <a:cs typeface="+mn-cs"/>
            </a:rPr>
            <a:t> in </a:t>
          </a:r>
          <a:r>
            <a:rPr lang="pt-PT" sz="2000" kern="1200" dirty="0" err="1">
              <a:solidFill>
                <a:sysClr val="windowText" lastClr="000000"/>
              </a:solidFill>
              <a:latin typeface="Calibri"/>
              <a:ea typeface="+mn-ea"/>
              <a:cs typeface="+mn-cs"/>
            </a:rPr>
            <a:t>recent</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years</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and</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will</a:t>
          </a:r>
          <a:r>
            <a:rPr lang="pt-PT" sz="2000" kern="1200" dirty="0">
              <a:solidFill>
                <a:sysClr val="windowText" lastClr="000000"/>
              </a:solidFill>
              <a:latin typeface="Calibri"/>
              <a:ea typeface="+mn-ea"/>
              <a:cs typeface="+mn-cs"/>
            </a:rPr>
            <a:t> continue to </a:t>
          </a:r>
          <a:r>
            <a:rPr lang="pt-PT" sz="2000" kern="1200" dirty="0" err="1">
              <a:solidFill>
                <a:sysClr val="windowText" lastClr="000000"/>
              </a:solidFill>
              <a:latin typeface="Calibri"/>
              <a:ea typeface="+mn-ea"/>
              <a:cs typeface="+mn-cs"/>
            </a:rPr>
            <a:t>grow</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and</a:t>
          </a:r>
          <a:r>
            <a:rPr lang="pt-PT" sz="2000" kern="1200" dirty="0">
              <a:solidFill>
                <a:sysClr val="windowText" lastClr="000000"/>
              </a:solidFill>
              <a:latin typeface="Calibri"/>
              <a:ea typeface="+mn-ea"/>
              <a:cs typeface="+mn-cs"/>
            </a:rPr>
            <a:t> evolve to </a:t>
          </a:r>
          <a:r>
            <a:rPr lang="pt-PT" sz="2000" kern="1200" dirty="0" err="1">
              <a:solidFill>
                <a:sysClr val="windowText" lastClr="000000"/>
              </a:solidFill>
              <a:latin typeface="Calibri"/>
              <a:ea typeface="+mn-ea"/>
              <a:cs typeface="+mn-cs"/>
            </a:rPr>
            <a:t>new</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generation</a:t>
          </a:r>
          <a:r>
            <a:rPr lang="pt-PT" sz="2000" kern="1200" dirty="0">
              <a:solidFill>
                <a:sysClr val="windowText" lastClr="000000"/>
              </a:solidFill>
              <a:latin typeface="Calibri"/>
              <a:ea typeface="+mn-ea"/>
              <a:cs typeface="+mn-cs"/>
            </a:rPr>
            <a:t> </a:t>
          </a:r>
          <a:r>
            <a:rPr lang="pt-PT" sz="2000" kern="1200" dirty="0" err="1">
              <a:solidFill>
                <a:sysClr val="windowText" lastClr="000000"/>
              </a:solidFill>
              <a:latin typeface="Calibri"/>
              <a:ea typeface="+mn-ea"/>
              <a:cs typeface="+mn-cs"/>
            </a:rPr>
            <a:t>NMs</a:t>
          </a:r>
          <a:endParaRPr lang="pt-PT" sz="2000" kern="1200" dirty="0">
            <a:solidFill>
              <a:sysClr val="windowText" lastClr="000000"/>
            </a:solidFill>
            <a:latin typeface="Calibri"/>
            <a:ea typeface="+mn-ea"/>
            <a:cs typeface="+mn-cs"/>
          </a:endParaRPr>
        </a:p>
      </dsp:txBody>
      <dsp:txXfrm>
        <a:off x="463820" y="2988742"/>
        <a:ext cx="7745483" cy="128632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C52531-B5C6-47A0-9C44-8ED999EF73F7}" type="datetimeFigureOut">
              <a:rPr lang="pt-PT" smtClean="0"/>
              <a:t>04/07/2017</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56E589-8A6F-4BA3-8CA0-61B474492F4E}" type="slidenum">
              <a:rPr lang="pt-PT" smtClean="0"/>
              <a:t>‹nº›</a:t>
            </a:fld>
            <a:endParaRPr lang="pt-PT"/>
          </a:p>
        </p:txBody>
      </p:sp>
    </p:spTree>
    <p:extLst>
      <p:ext uri="{BB962C8B-B14F-4D97-AF65-F5344CB8AC3E}">
        <p14:creationId xmlns:p14="http://schemas.microsoft.com/office/powerpoint/2010/main" val="2160534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anowerk.com/spotlight/spotid=23118.php#ixzz4loL8sgJ9"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nanowerk.com/spotlight/spotid=23118.php#ixzz4loLdS1g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Carbon nanotubes (CNTs) have recently emerged as one of the most important classes of nanomaterials having enormous potential to spark off the next industrial revolution. CNTs' unique and extraordinary properties such as extremely high electrical and thermal conductivities, very small diameters (less than 100 nm), large aspect ratios (length/diameter ratios, greater than 1000), outstanding mechanical properties, a tip-surface area near the theoretical limit (the smaller the tip-surface area, the more concentrated the electric field, and the greater the field enhancement factor)1 and an excellent price-performance ratio, make it an ideal candidate for electronic devices, chemical/electrochemical and biosensors, transistors, electron field emitters, lithium-ion batteries, white light sources, hydrogen storage cells, cathode ray tubes (CRTs), electrostatic discharge (ESD) and electrical-shielding applications. </a:t>
            </a:r>
            <a:r>
              <a:rPr lang="en-US" dirty="0"/>
              <a:t>Currently, carbon nanotubes account for a 28% market share of overall nanomaterials demand</a:t>
            </a:r>
            <a:br>
              <a:rPr lang="en-US" dirty="0"/>
            </a:br>
            <a:br>
              <a:rPr lang="en-US" sz="1200" b="0" i="0" kern="1200" dirty="0">
                <a:solidFill>
                  <a:schemeClr val="tx1"/>
                </a:solidFill>
                <a:effectLst/>
                <a:latin typeface="+mn-lt"/>
                <a:ea typeface="+mn-ea"/>
                <a:cs typeface="+mn-cs"/>
              </a:rPr>
            </a:b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Read more: </a:t>
            </a:r>
            <a:r>
              <a:rPr lang="en-US" sz="1200" b="0" i="0" u="none" strike="noStrike" kern="1200" dirty="0">
                <a:solidFill>
                  <a:schemeClr val="tx1"/>
                </a:solidFill>
                <a:effectLst/>
                <a:latin typeface="+mn-lt"/>
                <a:ea typeface="+mn-ea"/>
                <a:cs typeface="+mn-cs"/>
                <a:hlinkClick r:id="rId3"/>
              </a:rPr>
              <a:t>Global carbon nanotubes market - industry beckons</a:t>
            </a:r>
            <a:r>
              <a:rPr lang="en-US" sz="1200" b="0" i="0" kern="1200" dirty="0">
                <a:solidFill>
                  <a:schemeClr val="tx1"/>
                </a:solidFill>
                <a:effectLst/>
                <a:latin typeface="+mn-lt"/>
                <a:ea typeface="+mn-ea"/>
                <a:cs typeface="+mn-cs"/>
              </a:rPr>
              <a:t> </a:t>
            </a:r>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3</a:t>
            </a:fld>
            <a:endParaRPr lang="pt-PT"/>
          </a:p>
        </p:txBody>
      </p:sp>
    </p:spTree>
    <p:extLst>
      <p:ext uri="{BB962C8B-B14F-4D97-AF65-F5344CB8AC3E}">
        <p14:creationId xmlns:p14="http://schemas.microsoft.com/office/powerpoint/2010/main" val="3090601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Results from in vitro micronucleus assay after exposure to MWCNT: (a)</a:t>
            </a:r>
          </a:p>
          <a:p>
            <a:r>
              <a:rPr lang="en-US" sz="1200" b="0" i="0" u="none" strike="noStrike" kern="1200" baseline="0" dirty="0">
                <a:solidFill>
                  <a:schemeClr val="tx1"/>
                </a:solidFill>
                <a:latin typeface="+mn-lt"/>
                <a:ea typeface="+mn-ea"/>
                <a:cs typeface="+mn-cs"/>
              </a:rPr>
              <a:t>Frequency of </a:t>
            </a:r>
            <a:r>
              <a:rPr lang="en-US" sz="1200" b="0" i="0" u="none" strike="noStrike" kern="1200" baseline="0" dirty="0" err="1">
                <a:solidFill>
                  <a:schemeClr val="tx1"/>
                </a:solidFill>
                <a:latin typeface="+mn-lt"/>
                <a:ea typeface="+mn-ea"/>
                <a:cs typeface="+mn-cs"/>
              </a:rPr>
              <a:t>micronucleated</a:t>
            </a:r>
            <a:r>
              <a:rPr lang="en-US" sz="1200" b="0" i="0" u="none" strike="noStrike" kern="1200" baseline="0" dirty="0">
                <a:solidFill>
                  <a:schemeClr val="tx1"/>
                </a:solidFill>
                <a:latin typeface="+mn-lt"/>
                <a:ea typeface="+mn-ea"/>
                <a:cs typeface="+mn-cs"/>
              </a:rPr>
              <a:t> binucleate cells (MNBCs) per 1000 binucleate cells</a:t>
            </a:r>
          </a:p>
          <a:p>
            <a:r>
              <a:rPr lang="en-US" sz="1200" b="0" i="0" u="none" strike="noStrike" kern="1200" baseline="0" dirty="0">
                <a:solidFill>
                  <a:schemeClr val="tx1"/>
                </a:solidFill>
                <a:latin typeface="+mn-lt"/>
                <a:ea typeface="+mn-ea"/>
                <a:cs typeface="+mn-cs"/>
              </a:rPr>
              <a:t>(BC); (b) cytokinesis block proliferation index (CBPI). Results are expressed as</a:t>
            </a:r>
          </a:p>
          <a:p>
            <a:r>
              <a:rPr lang="en-US" sz="1200" b="0" i="0" u="none" strike="noStrike" kern="1200" baseline="0" dirty="0">
                <a:solidFill>
                  <a:schemeClr val="tx1"/>
                </a:solidFill>
                <a:latin typeface="+mn-lt"/>
                <a:ea typeface="+mn-ea"/>
                <a:cs typeface="+mn-cs"/>
              </a:rPr>
              <a:t>Mean ― Standard Deviation. Significant differences in MNBCs as compared to</a:t>
            </a:r>
          </a:p>
          <a:p>
            <a:r>
              <a:rPr lang="pt-PT" sz="1200" b="0" i="0" u="none" strike="noStrike" kern="1200" baseline="0" dirty="0" err="1">
                <a:solidFill>
                  <a:schemeClr val="tx1"/>
                </a:solidFill>
                <a:latin typeface="+mn-lt"/>
                <a:ea typeface="+mn-ea"/>
                <a:cs typeface="+mn-cs"/>
              </a:rPr>
              <a:t>controls</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were</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observed</a:t>
            </a:r>
            <a:r>
              <a:rPr lang="pt-PT" sz="1200" b="0" i="0" u="none" strike="noStrike" kern="1200" baseline="0" dirty="0">
                <a:solidFill>
                  <a:schemeClr val="tx1"/>
                </a:solidFill>
                <a:latin typeface="+mn-lt"/>
                <a:ea typeface="+mn-ea"/>
                <a:cs typeface="+mn-cs"/>
              </a:rPr>
              <a:t> for:  * NM-403, </a:t>
            </a:r>
            <a:r>
              <a:rPr lang="pt-PT" sz="1200" b="0" i="0" u="none" strike="noStrike" kern="1200" baseline="0" dirty="0">
                <a:solidFill>
                  <a:schemeClr val="tx1"/>
                </a:solidFill>
                <a:latin typeface="+mn-lt"/>
                <a:ea typeface="+mn-ea"/>
                <a:cs typeface="+mn-cs"/>
                <a:sym typeface="Wingdings" panose="05000000000000000000" pitchFamily="2" charset="2"/>
              </a:rPr>
              <a:t></a:t>
            </a:r>
            <a:r>
              <a:rPr lang="pt-PT" sz="1200" b="0" i="0" u="none" strike="noStrike" kern="1200" baseline="0" dirty="0">
                <a:solidFill>
                  <a:schemeClr val="tx1"/>
                </a:solidFill>
                <a:latin typeface="+mn-lt"/>
                <a:ea typeface="+mn-ea"/>
                <a:cs typeface="+mn-cs"/>
              </a:rPr>
              <a:t> NM-402, </a:t>
            </a:r>
            <a:r>
              <a:rPr lang="pt-PT" sz="1200" b="0" i="0" u="none" strike="noStrike" kern="1200" baseline="0" dirty="0">
                <a:solidFill>
                  <a:schemeClr val="tx1"/>
                </a:solidFill>
                <a:latin typeface="+mn-lt"/>
                <a:ea typeface="+mn-ea"/>
                <a:cs typeface="+mn-cs"/>
                <a:sym typeface="Wingdings" panose="05000000000000000000" pitchFamily="2" charset="2"/>
              </a:rPr>
              <a:t></a:t>
            </a:r>
            <a:r>
              <a:rPr lang="pt-PT" sz="1200" b="0" i="0" u="none" strike="noStrike" kern="1200" baseline="0" dirty="0">
                <a:solidFill>
                  <a:schemeClr val="tx1"/>
                </a:solidFill>
                <a:latin typeface="+mn-lt"/>
                <a:ea typeface="+mn-ea"/>
                <a:cs typeface="+mn-cs"/>
              </a:rPr>
              <a:t> NRCWE-006. MMC data</a:t>
            </a:r>
          </a:p>
          <a:p>
            <a:r>
              <a:rPr lang="en-US" sz="1200" b="0" i="0" u="none" strike="noStrike" kern="1200" baseline="0" dirty="0">
                <a:solidFill>
                  <a:schemeClr val="tx1"/>
                </a:solidFill>
                <a:latin typeface="+mn-lt"/>
                <a:ea typeface="+mn-ea"/>
                <a:cs typeface="+mn-cs"/>
              </a:rPr>
              <a:t>relative to each experiment are also presented (p &lt; 0.05).</a:t>
            </a:r>
          </a:p>
          <a:p>
            <a:r>
              <a:rPr lang="pt-PT" sz="1200" b="0" i="0" u="none" strike="noStrike" kern="1200" baseline="0" dirty="0" err="1">
                <a:solidFill>
                  <a:schemeClr val="tx1"/>
                </a:solidFill>
                <a:latin typeface="+mn-lt"/>
                <a:ea typeface="+mn-ea"/>
                <a:cs typeface="+mn-cs"/>
              </a:rPr>
              <a:t>Concerning</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MWCNTs</a:t>
            </a:r>
            <a:r>
              <a:rPr lang="pt-PT" sz="1200" b="0" i="0" u="none" strike="noStrike" kern="1200" baseline="0" dirty="0">
                <a:solidFill>
                  <a:schemeClr val="tx1"/>
                </a:solidFill>
                <a:latin typeface="+mn-lt"/>
                <a:ea typeface="+mn-ea"/>
                <a:cs typeface="+mn-cs"/>
              </a:rPr>
              <a:t> (Fig. 5), </a:t>
            </a:r>
            <a:r>
              <a:rPr lang="pt-PT" sz="1200" b="0" i="0" u="none" strike="noStrike" kern="1200" baseline="0" dirty="0" err="1">
                <a:solidFill>
                  <a:schemeClr val="tx1"/>
                </a:solidFill>
                <a:latin typeface="+mn-lt"/>
                <a:ea typeface="+mn-ea"/>
                <a:cs typeface="+mn-cs"/>
              </a:rPr>
              <a:t>significant</a:t>
            </a:r>
            <a:endParaRPr lang="pt-PT"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increases in MNBC frequencies were detected after exposure</a:t>
            </a:r>
          </a:p>
          <a:p>
            <a:r>
              <a:rPr lang="en-US" sz="1200" b="0" i="0" u="none" strike="noStrike" kern="1200" baseline="0" dirty="0">
                <a:solidFill>
                  <a:schemeClr val="tx1"/>
                </a:solidFill>
                <a:latin typeface="+mn-lt"/>
                <a:ea typeface="+mn-ea"/>
                <a:cs typeface="+mn-cs"/>
              </a:rPr>
              <a:t>to one dose of NM-402, 15 </a:t>
            </a:r>
            <a:r>
              <a:rPr lang="en-US" sz="1200" b="0" i="0" u="none" strike="noStrike" kern="1200" baseline="0" dirty="0" err="1">
                <a:solidFill>
                  <a:schemeClr val="tx1"/>
                </a:solidFill>
                <a:latin typeface="+mn-lt"/>
                <a:ea typeface="+mn-ea"/>
                <a:cs typeface="+mn-cs"/>
              </a:rPr>
              <a:t>lg</a:t>
            </a:r>
            <a:r>
              <a:rPr lang="en-US" sz="1200" b="0" i="0" u="none" strike="noStrike" kern="1200" baseline="0" dirty="0">
                <a:solidFill>
                  <a:schemeClr val="tx1"/>
                </a:solidFill>
                <a:latin typeface="+mn-lt"/>
                <a:ea typeface="+mn-ea"/>
                <a:cs typeface="+mn-cs"/>
              </a:rPr>
              <a:t>/ml (p = 0.015), to NRCWE-006</a:t>
            </a:r>
          </a:p>
          <a:p>
            <a:r>
              <a:rPr lang="en-US" sz="1200" b="0" i="0" u="none" strike="noStrike" kern="1200" baseline="0" dirty="0">
                <a:solidFill>
                  <a:schemeClr val="tx1"/>
                </a:solidFill>
                <a:latin typeface="+mn-lt"/>
                <a:ea typeface="+mn-ea"/>
                <a:cs typeface="+mn-cs"/>
              </a:rPr>
              <a:t>at 2.5 and 15 </a:t>
            </a:r>
            <a:r>
              <a:rPr lang="en-US" sz="1200" b="0" i="0" u="none" strike="noStrike" kern="1200" baseline="0" dirty="0" err="1">
                <a:solidFill>
                  <a:schemeClr val="tx1"/>
                </a:solidFill>
                <a:latin typeface="+mn-lt"/>
                <a:ea typeface="+mn-ea"/>
                <a:cs typeface="+mn-cs"/>
              </a:rPr>
              <a:t>lg</a:t>
            </a:r>
            <a:r>
              <a:rPr lang="en-US" sz="1200" b="0" i="0" u="none" strike="noStrike" kern="1200" baseline="0" dirty="0">
                <a:solidFill>
                  <a:schemeClr val="tx1"/>
                </a:solidFill>
                <a:latin typeface="+mn-lt"/>
                <a:ea typeface="+mn-ea"/>
                <a:cs typeface="+mn-cs"/>
              </a:rPr>
              <a:t>/ml (p = 0.007 and 0.009) and to all doses of NM-</a:t>
            </a:r>
          </a:p>
          <a:p>
            <a:r>
              <a:rPr lang="en-US" sz="1200" b="0" i="0" u="none" strike="noStrike" kern="1200" baseline="0" dirty="0">
                <a:solidFill>
                  <a:schemeClr val="tx1"/>
                </a:solidFill>
                <a:latin typeface="+mn-lt"/>
                <a:ea typeface="+mn-ea"/>
                <a:cs typeface="+mn-cs"/>
              </a:rPr>
              <a:t>403 (p &lt; 0.018) except at 125 </a:t>
            </a:r>
            <a:r>
              <a:rPr lang="en-US" sz="1200" b="0" i="0" u="none" strike="noStrike" kern="1200" baseline="0" dirty="0" err="1">
                <a:solidFill>
                  <a:schemeClr val="tx1"/>
                </a:solidFill>
                <a:latin typeface="+mn-lt"/>
                <a:ea typeface="+mn-ea"/>
                <a:cs typeface="+mn-cs"/>
              </a:rPr>
              <a:t>lg</a:t>
            </a:r>
            <a:r>
              <a:rPr lang="en-US" sz="1200" b="0" i="0" u="none" strike="noStrike" kern="1200" baseline="0" dirty="0">
                <a:solidFill>
                  <a:schemeClr val="tx1"/>
                </a:solidFill>
                <a:latin typeface="+mn-lt"/>
                <a:ea typeface="+mn-ea"/>
                <a:cs typeface="+mn-cs"/>
              </a:rPr>
              <a:t>/ml (p = 0.083). The remaining</a:t>
            </a:r>
          </a:p>
          <a:p>
            <a:r>
              <a:rPr lang="en-US" sz="1200" b="0" i="0" u="none" strike="noStrike" kern="1200" baseline="0" dirty="0">
                <a:solidFill>
                  <a:schemeClr val="tx1"/>
                </a:solidFill>
                <a:latin typeface="+mn-lt"/>
                <a:ea typeface="+mn-ea"/>
                <a:cs typeface="+mn-cs"/>
              </a:rPr>
              <a:t>MWCNT did not induce micronuclei in human lymphocytes.</a:t>
            </a:r>
          </a:p>
          <a:p>
            <a:r>
              <a:rPr lang="en-US" sz="1200" b="0" i="0" u="none" strike="noStrike" kern="1200" baseline="0" dirty="0">
                <a:solidFill>
                  <a:schemeClr val="tx1"/>
                </a:solidFill>
                <a:latin typeface="+mn-lt"/>
                <a:ea typeface="+mn-ea"/>
                <a:cs typeface="+mn-cs"/>
              </a:rPr>
              <a:t>Although NM-403 and NRCWE-006 displayed positive results, no</a:t>
            </a:r>
          </a:p>
          <a:p>
            <a:r>
              <a:rPr lang="en-US" sz="1200" b="0" i="0" u="none" strike="noStrike" kern="1200" baseline="0" dirty="0">
                <a:solidFill>
                  <a:schemeClr val="tx1"/>
                </a:solidFill>
                <a:latin typeface="+mn-lt"/>
                <a:ea typeface="+mn-ea"/>
                <a:cs typeface="+mn-cs"/>
              </a:rPr>
              <a:t>dose-effect relationship was found by regression analysis. CBPI</a:t>
            </a:r>
          </a:p>
          <a:p>
            <a:r>
              <a:rPr lang="en-US" sz="1200" b="0" i="0" u="none" strike="noStrike" kern="1200" baseline="0" dirty="0">
                <a:solidFill>
                  <a:schemeClr val="tx1"/>
                </a:solidFill>
                <a:latin typeface="+mn-lt"/>
                <a:ea typeface="+mn-ea"/>
                <a:cs typeface="+mn-cs"/>
              </a:rPr>
              <a:t>and RI were not significantly affected by any of the MWCNTs</a:t>
            </a:r>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15</a:t>
            </a:fld>
            <a:endParaRPr lang="pt-PT"/>
          </a:p>
        </p:txBody>
      </p:sp>
    </p:spTree>
    <p:extLst>
      <p:ext uri="{BB962C8B-B14F-4D97-AF65-F5344CB8AC3E}">
        <p14:creationId xmlns:p14="http://schemas.microsoft.com/office/powerpoint/2010/main" val="1536778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16</a:t>
            </a:fld>
            <a:endParaRPr lang="pt-PT"/>
          </a:p>
        </p:txBody>
      </p:sp>
    </p:spTree>
    <p:extLst>
      <p:ext uri="{BB962C8B-B14F-4D97-AF65-F5344CB8AC3E}">
        <p14:creationId xmlns:p14="http://schemas.microsoft.com/office/powerpoint/2010/main" val="1219189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dirty="0"/>
          </a:p>
        </p:txBody>
      </p:sp>
      <p:sp>
        <p:nvSpPr>
          <p:cNvPr id="4" name="Slide Number Placeholder 3"/>
          <p:cNvSpPr>
            <a:spLocks noGrp="1"/>
          </p:cNvSpPr>
          <p:nvPr>
            <p:ph type="sldNum" sz="quarter" idx="10"/>
          </p:nvPr>
        </p:nvSpPr>
        <p:spPr/>
        <p:txBody>
          <a:bodyPr/>
          <a:lstStyle/>
          <a:p>
            <a:fld id="{9978BB6B-7B8E-4CF5-A5A5-B370C0D1D7D8}" type="slidenum">
              <a:rPr lang="pt-PT" smtClean="0"/>
              <a:pPr/>
              <a:t>18</a:t>
            </a:fld>
            <a:endParaRPr lang="pt-PT"/>
          </a:p>
        </p:txBody>
      </p:sp>
    </p:spTree>
    <p:extLst>
      <p:ext uri="{BB962C8B-B14F-4D97-AF65-F5344CB8AC3E}">
        <p14:creationId xmlns:p14="http://schemas.microsoft.com/office/powerpoint/2010/main" val="302223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22</a:t>
            </a:fld>
            <a:endParaRPr lang="pt-PT"/>
          </a:p>
        </p:txBody>
      </p:sp>
    </p:spTree>
    <p:extLst>
      <p:ext uri="{BB962C8B-B14F-4D97-AF65-F5344CB8AC3E}">
        <p14:creationId xmlns:p14="http://schemas.microsoft.com/office/powerpoint/2010/main" val="3012013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Various authors have also shown the ability of some MWCNTs to increase micronucleus formation, for example, in A549 cells (</a:t>
            </a:r>
            <a:r>
              <a:rPr lang="en-US" sz="1200" b="0" i="0" u="none" strike="noStrike" kern="1200" baseline="0" dirty="0" err="1">
                <a:solidFill>
                  <a:schemeClr val="tx1"/>
                </a:solidFill>
                <a:latin typeface="+mn-lt"/>
                <a:ea typeface="+mn-ea"/>
                <a:cs typeface="+mn-cs"/>
              </a:rPr>
              <a:t>Haniu</a:t>
            </a:r>
            <a:r>
              <a:rPr lang="en-US" sz="1200" b="0" i="0" u="none" strike="noStrike" kern="1200" baseline="0" dirty="0">
                <a:solidFill>
                  <a:schemeClr val="tx1"/>
                </a:solidFill>
                <a:latin typeface="+mn-lt"/>
                <a:ea typeface="+mn-ea"/>
                <a:cs typeface="+mn-cs"/>
              </a:rPr>
              <a:t> et al., 2013), hamster lung cells CHL/IU (</a:t>
            </a:r>
            <a:r>
              <a:rPr lang="en-US" sz="1200" b="0" i="0" u="none" strike="noStrike" kern="1200" baseline="0" dirty="0" err="1">
                <a:solidFill>
                  <a:schemeClr val="tx1"/>
                </a:solidFill>
                <a:latin typeface="+mn-lt"/>
                <a:ea typeface="+mn-ea"/>
                <a:cs typeface="+mn-cs"/>
              </a:rPr>
              <a:t>Asakura</a:t>
            </a:r>
            <a:r>
              <a:rPr lang="en-US" sz="1200" b="0" i="0" u="none" strike="noStrike" kern="1200" baseline="0" dirty="0">
                <a:solidFill>
                  <a:schemeClr val="tx1"/>
                </a:solidFill>
                <a:latin typeface="+mn-lt"/>
                <a:ea typeface="+mn-ea"/>
                <a:cs typeface="+mn-cs"/>
              </a:rPr>
              <a:t> et al., 2010), murine macrophages RAW264 (</a:t>
            </a:r>
            <a:r>
              <a:rPr lang="en-US" sz="1200" b="0" i="0" u="none" strike="noStrike" kern="1200" baseline="0" dirty="0" err="1">
                <a:solidFill>
                  <a:schemeClr val="tx1"/>
                </a:solidFill>
                <a:latin typeface="+mn-lt"/>
                <a:ea typeface="+mn-ea"/>
                <a:cs typeface="+mn-cs"/>
              </a:rPr>
              <a:t>Migliore</a:t>
            </a:r>
            <a:r>
              <a:rPr lang="en-US" sz="1200" b="0" i="0" u="none" strike="noStrike" kern="1200" baseline="0" dirty="0">
                <a:solidFill>
                  <a:schemeClr val="tx1"/>
                </a:solidFill>
                <a:latin typeface="+mn-lt"/>
                <a:ea typeface="+mn-ea"/>
                <a:cs typeface="+mn-cs"/>
              </a:rPr>
              <a:t> et al., 2010) and human lymphocytes (</a:t>
            </a:r>
            <a:r>
              <a:rPr lang="en-US" sz="1200" b="0" i="0" u="none" strike="noStrike" kern="1200" baseline="0" dirty="0" err="1">
                <a:solidFill>
                  <a:schemeClr val="tx1"/>
                </a:solidFill>
                <a:latin typeface="+mn-lt"/>
                <a:ea typeface="+mn-ea"/>
                <a:cs typeface="+mn-cs"/>
              </a:rPr>
              <a:t>Cveticanin</a:t>
            </a:r>
            <a:r>
              <a:rPr lang="en-US" sz="1200" b="0" i="0" u="none" strike="noStrike" kern="1200" baseline="0" dirty="0">
                <a:solidFill>
                  <a:schemeClr val="tx1"/>
                </a:solidFill>
                <a:latin typeface="+mn-lt"/>
                <a:ea typeface="+mn-ea"/>
                <a:cs typeface="+mn-cs"/>
              </a:rPr>
              <a:t> et al., 2010). However, other authors reported no induction of micronuclei either after straight or tangled MWCNTs (Catalan et al., 2016). Remarkably, within the same cellular system, a differential genotoxicity was observed for the closely related MWCNTs tested. A similar response had been observed for these and other MWCNTs in human lymphocytes (Tavares et al., 2014) in which NM-403 and NRCWE-006 yielded positive findings whereas NM-401 and NM-402 did not produce micronucleus, using the same dispersion procedure. </a:t>
            </a:r>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24</a:t>
            </a:fld>
            <a:endParaRPr lang="pt-PT"/>
          </a:p>
        </p:txBody>
      </p:sp>
    </p:spTree>
    <p:extLst>
      <p:ext uri="{BB962C8B-B14F-4D97-AF65-F5344CB8AC3E}">
        <p14:creationId xmlns:p14="http://schemas.microsoft.com/office/powerpoint/2010/main" val="2441143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work the correlation analysis did not reveal any significant association between a given physicochemical property of the NMs and the frequency of </a:t>
            </a:r>
            <a:r>
              <a:rPr lang="en-US" sz="1200" b="0" i="0" u="none" strike="noStrike" kern="1200" baseline="0" dirty="0" err="1">
                <a:solidFill>
                  <a:schemeClr val="tx1"/>
                </a:solidFill>
                <a:latin typeface="+mn-lt"/>
                <a:ea typeface="+mn-ea"/>
                <a:cs typeface="+mn-cs"/>
              </a:rPr>
              <a:t>micronucleated</a:t>
            </a:r>
            <a:r>
              <a:rPr lang="en-US" sz="1200" b="0" i="0" u="none" strike="noStrike" kern="1200" baseline="0" dirty="0">
                <a:solidFill>
                  <a:schemeClr val="tx1"/>
                </a:solidFill>
                <a:latin typeface="+mn-lt"/>
                <a:ea typeface="+mn-ea"/>
                <a:cs typeface="+mn-cs"/>
              </a:rPr>
              <a:t> A549 cells. Likewise, in a study with a panel of single, double and multi-walled CNTs, no correlation could be found between CNT genotoxicity and length, surface area, metal impurities or induction of cellular oxidative stress, but </a:t>
            </a:r>
            <a:r>
              <a:rPr lang="en-US" sz="1200" b="0" i="0" u="none" strike="noStrike" kern="1200" baseline="0" dirty="0" err="1">
                <a:solidFill>
                  <a:schemeClr val="tx1"/>
                </a:solidFill>
                <a:latin typeface="+mn-lt"/>
                <a:ea typeface="+mn-ea"/>
                <a:cs typeface="+mn-cs"/>
              </a:rPr>
              <a:t>genotox</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icity</a:t>
            </a:r>
            <a:r>
              <a:rPr lang="en-US" sz="1200" b="0" i="0" u="none" strike="noStrike" kern="1200" baseline="0" dirty="0">
                <a:solidFill>
                  <a:schemeClr val="tx1"/>
                </a:solidFill>
                <a:latin typeface="+mn-lt"/>
                <a:ea typeface="+mn-ea"/>
                <a:cs typeface="+mn-cs"/>
              </a:rPr>
              <a:t> was seen to increase with CNT width (</a:t>
            </a:r>
            <a:r>
              <a:rPr lang="en-US" sz="1200" b="0" i="0" u="none" strike="noStrike" kern="1200" baseline="0" dirty="0" err="1">
                <a:solidFill>
                  <a:schemeClr val="tx1"/>
                </a:solidFill>
                <a:latin typeface="+mn-lt"/>
                <a:ea typeface="+mn-ea"/>
                <a:cs typeface="+mn-cs"/>
              </a:rPr>
              <a:t>Darne</a:t>
            </a:r>
            <a:r>
              <a:rPr lang="en-US" sz="1200" b="0" i="0" u="none" strike="noStrike" kern="1200" baseline="0" dirty="0">
                <a:solidFill>
                  <a:schemeClr val="tx1"/>
                </a:solidFill>
                <a:latin typeface="+mn-lt"/>
                <a:ea typeface="+mn-ea"/>
                <a:cs typeface="+mn-cs"/>
              </a:rPr>
              <a:t> et al., 2014). </a:t>
            </a:r>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25</a:t>
            </a:fld>
            <a:endParaRPr lang="pt-PT"/>
          </a:p>
        </p:txBody>
      </p:sp>
    </p:spTree>
    <p:extLst>
      <p:ext uri="{BB962C8B-B14F-4D97-AF65-F5344CB8AC3E}">
        <p14:creationId xmlns:p14="http://schemas.microsoft.com/office/powerpoint/2010/main" val="2149681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26</a:t>
            </a:fld>
            <a:endParaRPr lang="pt-PT"/>
          </a:p>
        </p:txBody>
      </p:sp>
    </p:spTree>
    <p:extLst>
      <p:ext uri="{BB962C8B-B14F-4D97-AF65-F5344CB8AC3E}">
        <p14:creationId xmlns:p14="http://schemas.microsoft.com/office/powerpoint/2010/main" val="441496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Such information will allow the development of cost-efficient screening strategies and promote predictive nanotoxicology, driving the synthesis of safer NM. The ultimate goal is fostering a sustainable and safe innovation in the field of nanotechnologies. </a:t>
            </a:r>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27</a:t>
            </a:fld>
            <a:endParaRPr lang="pt-PT"/>
          </a:p>
        </p:txBody>
      </p:sp>
    </p:spTree>
    <p:extLst>
      <p:ext uri="{BB962C8B-B14F-4D97-AF65-F5344CB8AC3E}">
        <p14:creationId xmlns:p14="http://schemas.microsoft.com/office/powerpoint/2010/main" val="1731012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28</a:t>
            </a:fld>
            <a:endParaRPr lang="pt-PT"/>
          </a:p>
        </p:txBody>
      </p:sp>
    </p:spTree>
    <p:extLst>
      <p:ext uri="{BB962C8B-B14F-4D97-AF65-F5344CB8AC3E}">
        <p14:creationId xmlns:p14="http://schemas.microsoft.com/office/powerpoint/2010/main" val="4258202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CNTs' unique and extraordinary properties such as extremely high electrical and thermal conductivities, very small diameters (less than 100 nm), large aspect ratios (length/diameter ratios, greater than 1000), outstanding mechanical properties, a tip-surface area near the theoretical limit (the smaller the tip-surface area, the more concentrated the electric field, and the greater the field enhancement factor)1 and an excellent price-performance ratio, make it an ideal candidate for electronic devices, chemical/electrochemical and biosensors, transistors, electron field emitters, lithium-ion batteries, white light sources, hydrogen storage cells, cathode ray tubes (CRTs), electrostatic discharge (ESD) and electrical-shielding applications. </a:t>
            </a:r>
            <a:r>
              <a:rPr lang="en-US" dirty="0"/>
              <a:t>Currently, carbon nanotubes account for a 28% market share of overall nanomaterials demand</a:t>
            </a:r>
            <a:br>
              <a:rPr lang="en-US" dirty="0"/>
            </a:br>
            <a:br>
              <a:rPr lang="en-US" sz="1200" b="0" i="0" kern="1200" dirty="0">
                <a:solidFill>
                  <a:schemeClr val="tx1"/>
                </a:solidFill>
                <a:effectLst/>
                <a:latin typeface="+mn-lt"/>
                <a:ea typeface="+mn-ea"/>
                <a:cs typeface="+mn-cs"/>
              </a:rPr>
            </a:br>
            <a:br>
              <a:rPr lang="en-US" sz="1200" b="0" i="0" kern="1200" dirty="0">
                <a:solidFill>
                  <a:schemeClr val="tx1"/>
                </a:solidFill>
                <a:effectLst/>
                <a:latin typeface="+mn-lt"/>
                <a:ea typeface="+mn-ea"/>
                <a:cs typeface="+mn-cs"/>
              </a:rPr>
            </a:br>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4</a:t>
            </a:fld>
            <a:endParaRPr lang="pt-PT"/>
          </a:p>
        </p:txBody>
      </p:sp>
    </p:spTree>
    <p:extLst>
      <p:ext uri="{BB962C8B-B14F-4D97-AF65-F5344CB8AC3E}">
        <p14:creationId xmlns:p14="http://schemas.microsoft.com/office/powerpoint/2010/main" val="1121920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n fact, several products enabled by carbon nanotubes are already in the market, such as racquets, golf clubs, surfboards, ice hockey sticks, mass transportation fuel system components, battery electrode additives, plastics additives and masterbatches. MWCNTs-enabled engineering and specialty thermoplastics such as polycarbonate (PC), Polyetherimide (PEI), and </a:t>
            </a:r>
            <a:r>
              <a:rPr lang="en-US" sz="1200" b="0" i="0" kern="1200" dirty="0" err="1">
                <a:solidFill>
                  <a:schemeClr val="tx1"/>
                </a:solidFill>
                <a:effectLst/>
                <a:latin typeface="+mn-lt"/>
                <a:ea typeface="+mn-ea"/>
                <a:cs typeface="+mn-cs"/>
              </a:rPr>
              <a:t>Polyetheretherketone</a:t>
            </a:r>
            <a:r>
              <a:rPr lang="en-US" sz="1200" b="0" i="0" kern="1200" dirty="0">
                <a:solidFill>
                  <a:schemeClr val="tx1"/>
                </a:solidFill>
                <a:effectLst/>
                <a:latin typeface="+mn-lt"/>
                <a:ea typeface="+mn-ea"/>
                <a:cs typeface="+mn-cs"/>
              </a:rPr>
              <a:t> (PEEK) have been used in cleanrooms for the production of computer chips and hard drives, because they dissipate static electricity and, therefore, will not attract airborne contaminants.</a:t>
            </a:r>
            <a:br>
              <a:rPr lang="en-US" sz="1200" b="0" i="0" kern="1200" dirty="0">
                <a:solidFill>
                  <a:schemeClr val="tx1"/>
                </a:solidFill>
                <a:effectLst/>
                <a:latin typeface="+mn-lt"/>
                <a:ea typeface="+mn-ea"/>
                <a:cs typeface="+mn-cs"/>
              </a:rPr>
            </a:b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Read more: </a:t>
            </a:r>
            <a:r>
              <a:rPr lang="en-US" sz="1200" b="0" i="0" u="none" strike="noStrike" kern="1200" dirty="0">
                <a:solidFill>
                  <a:schemeClr val="tx1"/>
                </a:solidFill>
                <a:effectLst/>
                <a:latin typeface="+mn-lt"/>
                <a:ea typeface="+mn-ea"/>
                <a:cs typeface="+mn-cs"/>
                <a:hlinkClick r:id="rId3"/>
              </a:rPr>
              <a:t>Global carbon nanotubes market - industry beckons</a:t>
            </a:r>
            <a:r>
              <a:rPr lang="en-US" sz="1200" b="0" i="0" kern="1200" dirty="0">
                <a:solidFill>
                  <a:schemeClr val="tx1"/>
                </a:solidFill>
                <a:effectLst/>
                <a:latin typeface="+mn-lt"/>
                <a:ea typeface="+mn-ea"/>
                <a:cs typeface="+mn-cs"/>
              </a:rPr>
              <a:t> </a:t>
            </a:r>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5</a:t>
            </a:fld>
            <a:endParaRPr lang="pt-PT"/>
          </a:p>
        </p:txBody>
      </p:sp>
    </p:spTree>
    <p:extLst>
      <p:ext uri="{BB962C8B-B14F-4D97-AF65-F5344CB8AC3E}">
        <p14:creationId xmlns:p14="http://schemas.microsoft.com/office/powerpoint/2010/main" val="1143312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6</a:t>
            </a:fld>
            <a:endParaRPr lang="pt-PT"/>
          </a:p>
        </p:txBody>
      </p:sp>
    </p:spTree>
    <p:extLst>
      <p:ext uri="{BB962C8B-B14F-4D97-AF65-F5344CB8AC3E}">
        <p14:creationId xmlns:p14="http://schemas.microsoft.com/office/powerpoint/2010/main" val="1038936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context of hazard assessment. It is presently not clear how to predict which type of MWCNT is actually harmful, therefore establishing a grouping strategy for the expanding number of MWCNTs is hardly possible. However, at present a case by case approach to the risks of each MWCNT seems an unreasonably extensive task while high-throughput screening tools adapted for studying the toxicity of these NMs are still in progress. </a:t>
            </a:r>
          </a:p>
          <a:p>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10</a:t>
            </a:fld>
            <a:endParaRPr lang="pt-PT"/>
          </a:p>
        </p:txBody>
      </p:sp>
    </p:spTree>
    <p:extLst>
      <p:ext uri="{BB962C8B-B14F-4D97-AF65-F5344CB8AC3E}">
        <p14:creationId xmlns:p14="http://schemas.microsoft.com/office/powerpoint/2010/main" val="2797844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11</a:t>
            </a:fld>
            <a:endParaRPr lang="pt-PT"/>
          </a:p>
        </p:txBody>
      </p:sp>
    </p:spTree>
    <p:extLst>
      <p:ext uri="{BB962C8B-B14F-4D97-AF65-F5344CB8AC3E}">
        <p14:creationId xmlns:p14="http://schemas.microsoft.com/office/powerpoint/2010/main" val="2545241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2.56 mg/ml stock dispersion of each NM was prepared by</a:t>
            </a:r>
          </a:p>
          <a:p>
            <a:r>
              <a:rPr lang="en-US" sz="1200" b="0" i="0" u="none" strike="noStrike" kern="1200" baseline="0" dirty="0">
                <a:solidFill>
                  <a:schemeClr val="tx1"/>
                </a:solidFill>
                <a:latin typeface="+mn-lt"/>
                <a:ea typeface="+mn-ea"/>
                <a:cs typeface="+mn-cs"/>
              </a:rPr>
              <a:t>prewetting powder in 0.5 </a:t>
            </a:r>
            <a:r>
              <a:rPr lang="en-US" sz="1200" b="0" i="0" u="none" strike="noStrike" kern="1200" baseline="0" dirty="0" err="1">
                <a:solidFill>
                  <a:schemeClr val="tx1"/>
                </a:solidFill>
                <a:latin typeface="+mn-lt"/>
                <a:ea typeface="+mn-ea"/>
                <a:cs typeface="+mn-cs"/>
              </a:rPr>
              <a:t>vol</a:t>
            </a:r>
            <a:r>
              <a:rPr lang="en-US" sz="1200" b="0" i="0" u="none" strike="noStrike" kern="1200" baseline="0" dirty="0">
                <a:solidFill>
                  <a:schemeClr val="tx1"/>
                </a:solidFill>
                <a:latin typeface="+mn-lt"/>
                <a:ea typeface="+mn-ea"/>
                <a:cs typeface="+mn-cs"/>
              </a:rPr>
              <a:t>% ethanol (96%) followed by addition</a:t>
            </a:r>
          </a:p>
          <a:p>
            <a:r>
              <a:rPr lang="en-US" sz="1200" b="0" i="0" u="none" strike="noStrike" kern="1200" baseline="0" dirty="0">
                <a:solidFill>
                  <a:schemeClr val="tx1"/>
                </a:solidFill>
                <a:latin typeface="+mn-lt"/>
                <a:ea typeface="+mn-ea"/>
                <a:cs typeface="+mn-cs"/>
              </a:rPr>
              <a:t>of sterile-filtered 0.05 </a:t>
            </a:r>
            <a:r>
              <a:rPr lang="en-US" sz="1200" b="0" i="0" u="none" strike="noStrike" kern="1200" baseline="0" dirty="0" err="1">
                <a:solidFill>
                  <a:schemeClr val="tx1"/>
                </a:solidFill>
                <a:latin typeface="+mn-lt"/>
                <a:ea typeface="+mn-ea"/>
                <a:cs typeface="+mn-cs"/>
              </a:rPr>
              <a:t>wt</a:t>
            </a:r>
            <a:r>
              <a:rPr lang="en-US" sz="1200" b="0" i="0" u="none" strike="noStrike" kern="1200" baseline="0" dirty="0">
                <a:solidFill>
                  <a:schemeClr val="tx1"/>
                </a:solidFill>
                <a:latin typeface="+mn-lt"/>
                <a:ea typeface="+mn-ea"/>
                <a:cs typeface="+mn-cs"/>
              </a:rPr>
              <a:t>% BSA-water and dispersion by 16 min of</a:t>
            </a:r>
          </a:p>
          <a:p>
            <a:r>
              <a:rPr lang="en-US" sz="1200" b="0" i="0" u="none" strike="noStrike" kern="1200" baseline="0" dirty="0">
                <a:solidFill>
                  <a:schemeClr val="tx1"/>
                </a:solidFill>
                <a:latin typeface="+mn-lt"/>
                <a:ea typeface="+mn-ea"/>
                <a:cs typeface="+mn-cs"/>
              </a:rPr>
              <a:t>probe sonication of the sample, cooled in an ice-water bath (Jensen</a:t>
            </a:r>
          </a:p>
          <a:p>
            <a:r>
              <a:rPr lang="en-US" sz="1200" b="0" i="0" u="none" strike="noStrike" kern="1200" baseline="0" dirty="0">
                <a:solidFill>
                  <a:schemeClr val="tx1"/>
                </a:solidFill>
                <a:latin typeface="+mn-lt"/>
                <a:ea typeface="+mn-ea"/>
                <a:cs typeface="+mn-cs"/>
              </a:rPr>
              <a:t>et al., 2011). According to the protocol, the batch dispersions are</a:t>
            </a:r>
          </a:p>
          <a:p>
            <a:r>
              <a:rPr lang="en-US" sz="1200" b="0" i="0" u="none" strike="noStrike" kern="1200" baseline="0" dirty="0">
                <a:solidFill>
                  <a:schemeClr val="tx1"/>
                </a:solidFill>
                <a:latin typeface="+mn-lt"/>
                <a:ea typeface="+mn-ea"/>
                <a:cs typeface="+mn-cs"/>
              </a:rPr>
              <a:t>metastable and, for most samples, maintained for at least 1 h.</a:t>
            </a:r>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12</a:t>
            </a:fld>
            <a:endParaRPr lang="pt-PT"/>
          </a:p>
        </p:txBody>
      </p:sp>
    </p:spTree>
    <p:extLst>
      <p:ext uri="{BB962C8B-B14F-4D97-AF65-F5344CB8AC3E}">
        <p14:creationId xmlns:p14="http://schemas.microsoft.com/office/powerpoint/2010/main" val="3360536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solidFill>
                  <a:srgbClr val="000000"/>
                </a:solidFill>
                <a:latin typeface="AdvGulliv-R"/>
              </a:rPr>
              <a:t>a standardized protocol, developed to minimize agglomeration of the </a:t>
            </a:r>
            <a:r>
              <a:rPr lang="en-US" dirty="0" err="1">
                <a:solidFill>
                  <a:srgbClr val="000000"/>
                </a:solidFill>
                <a:latin typeface="AdvGulliv-R"/>
              </a:rPr>
              <a:t>nanosized</a:t>
            </a:r>
            <a:r>
              <a:rPr lang="en-US" dirty="0">
                <a:solidFill>
                  <a:srgbClr val="000000"/>
                </a:solidFill>
                <a:latin typeface="AdvGulliv-R"/>
              </a:rPr>
              <a:t> particles (</a:t>
            </a:r>
            <a:r>
              <a:rPr lang="en-US" dirty="0">
                <a:solidFill>
                  <a:srgbClr val="000066"/>
                </a:solidFill>
                <a:latin typeface="AdvGulliv-R"/>
              </a:rPr>
              <a:t>Jensen et al., 2011</a:t>
            </a:r>
            <a:r>
              <a:rPr lang="en-US" dirty="0">
                <a:solidFill>
                  <a:srgbClr val="000000"/>
                </a:solidFill>
                <a:latin typeface="AdvGulliv-R"/>
              </a:rPr>
              <a:t>) was followed to disperse the NMs before cells exposure. The </a:t>
            </a:r>
            <a:r>
              <a:rPr lang="en-US" dirty="0">
                <a:solidFill>
                  <a:srgbClr val="000000"/>
                </a:solidFill>
                <a:latin typeface="AdvGulliv-I"/>
              </a:rPr>
              <a:t>in vitro </a:t>
            </a:r>
            <a:r>
              <a:rPr lang="en-US" dirty="0">
                <a:solidFill>
                  <a:srgbClr val="000000"/>
                </a:solidFill>
                <a:latin typeface="AdvGulliv-R"/>
              </a:rPr>
              <a:t>micronucleus assay in human lymphocytes, which is a sensitive indicator of chromosome structural and numerical changes, was selected because it is a validated method accepted for regulatory purposes </a:t>
            </a:r>
            <a:r>
              <a:rPr lang="pt-PT" dirty="0">
                <a:solidFill>
                  <a:srgbClr val="000000"/>
                </a:solidFill>
                <a:latin typeface="AdvGulliv-R"/>
              </a:rPr>
              <a:t>(</a:t>
            </a:r>
            <a:r>
              <a:rPr lang="pt-PT" dirty="0">
                <a:solidFill>
                  <a:srgbClr val="000066"/>
                </a:solidFill>
                <a:latin typeface="AdvGulliv-R"/>
              </a:rPr>
              <a:t>OECD, 2010</a:t>
            </a:r>
            <a:r>
              <a:rPr lang="pt-PT" dirty="0">
                <a:solidFill>
                  <a:srgbClr val="000000"/>
                </a:solidFill>
                <a:latin typeface="AdvGulliv-R"/>
              </a:rPr>
              <a:t>).</a:t>
            </a:r>
            <a:endParaRPr lang="pt-PT" sz="3600" dirty="0"/>
          </a:p>
          <a:p>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13</a:t>
            </a:fld>
            <a:endParaRPr lang="pt-PT"/>
          </a:p>
        </p:txBody>
      </p:sp>
    </p:spTree>
    <p:extLst>
      <p:ext uri="{BB962C8B-B14F-4D97-AF65-F5344CB8AC3E}">
        <p14:creationId xmlns:p14="http://schemas.microsoft.com/office/powerpoint/2010/main" val="19237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Significant differences in MNBCs as compared to</a:t>
            </a:r>
          </a:p>
          <a:p>
            <a:r>
              <a:rPr lang="pt-PT" sz="1200" b="0" i="0" u="none" strike="noStrike" kern="1200" baseline="0" dirty="0" err="1">
                <a:solidFill>
                  <a:schemeClr val="tx1"/>
                </a:solidFill>
                <a:latin typeface="+mn-lt"/>
                <a:ea typeface="+mn-ea"/>
                <a:cs typeface="+mn-cs"/>
              </a:rPr>
              <a:t>controls</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were</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observed</a:t>
            </a:r>
            <a:r>
              <a:rPr lang="pt-PT" sz="1200" b="0" i="0" u="none" strike="noStrike" kern="1200" baseline="0" dirty="0">
                <a:solidFill>
                  <a:schemeClr val="tx1"/>
                </a:solidFill>
                <a:latin typeface="+mn-lt"/>
                <a:ea typeface="+mn-ea"/>
                <a:cs typeface="+mn-cs"/>
              </a:rPr>
              <a:t> for:  * NM-403, </a:t>
            </a:r>
            <a:r>
              <a:rPr lang="pt-PT" sz="1200" b="0" i="0" u="none" strike="noStrike" kern="1200" baseline="0" dirty="0">
                <a:solidFill>
                  <a:schemeClr val="tx1"/>
                </a:solidFill>
                <a:latin typeface="+mn-lt"/>
                <a:ea typeface="+mn-ea"/>
                <a:cs typeface="+mn-cs"/>
                <a:sym typeface="Wingdings" panose="05000000000000000000" pitchFamily="2" charset="2"/>
              </a:rPr>
              <a:t></a:t>
            </a:r>
            <a:r>
              <a:rPr lang="pt-PT" sz="1200" b="0" i="0" u="none" strike="noStrike" kern="1200" baseline="0" dirty="0">
                <a:solidFill>
                  <a:schemeClr val="tx1"/>
                </a:solidFill>
                <a:latin typeface="+mn-lt"/>
                <a:ea typeface="+mn-ea"/>
                <a:cs typeface="+mn-cs"/>
              </a:rPr>
              <a:t> NM-402, </a:t>
            </a:r>
            <a:r>
              <a:rPr lang="pt-PT" sz="1200" b="0" i="0" u="none" strike="noStrike" kern="1200" baseline="0" dirty="0">
                <a:solidFill>
                  <a:schemeClr val="tx1"/>
                </a:solidFill>
                <a:latin typeface="+mn-lt"/>
                <a:ea typeface="+mn-ea"/>
                <a:cs typeface="+mn-cs"/>
                <a:sym typeface="Wingdings" panose="05000000000000000000" pitchFamily="2" charset="2"/>
              </a:rPr>
              <a:t></a:t>
            </a:r>
            <a:r>
              <a:rPr lang="pt-PT" sz="1200" b="0" i="0" u="none" strike="noStrike" kern="1200" baseline="0" dirty="0">
                <a:solidFill>
                  <a:schemeClr val="tx1"/>
                </a:solidFill>
                <a:latin typeface="+mn-lt"/>
                <a:ea typeface="+mn-ea"/>
                <a:cs typeface="+mn-cs"/>
              </a:rPr>
              <a:t> NRCWE-006. MMC data</a:t>
            </a:r>
          </a:p>
          <a:p>
            <a:r>
              <a:rPr lang="en-US" sz="1200" b="0" i="0" u="none" strike="noStrike" kern="1200" baseline="0" dirty="0">
                <a:solidFill>
                  <a:schemeClr val="tx1"/>
                </a:solidFill>
                <a:latin typeface="+mn-lt"/>
                <a:ea typeface="+mn-ea"/>
                <a:cs typeface="+mn-cs"/>
              </a:rPr>
              <a:t>relative to each experiment are also presented (p &lt; 0.05).</a:t>
            </a:r>
          </a:p>
          <a:p>
            <a:r>
              <a:rPr lang="pt-PT" sz="1200" b="0" i="0" u="none" strike="noStrike" kern="1200" baseline="0" dirty="0" err="1">
                <a:solidFill>
                  <a:schemeClr val="tx1"/>
                </a:solidFill>
                <a:latin typeface="+mn-lt"/>
                <a:ea typeface="+mn-ea"/>
                <a:cs typeface="+mn-cs"/>
              </a:rPr>
              <a:t>Concerning</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MWCNTs</a:t>
            </a:r>
            <a:r>
              <a:rPr lang="pt-PT" sz="1200" b="0" i="0" u="none" strike="noStrike" kern="1200" baseline="0" dirty="0">
                <a:solidFill>
                  <a:schemeClr val="tx1"/>
                </a:solidFill>
                <a:latin typeface="+mn-lt"/>
                <a:ea typeface="+mn-ea"/>
                <a:cs typeface="+mn-cs"/>
              </a:rPr>
              <a:t> (Fig. 5), </a:t>
            </a:r>
            <a:r>
              <a:rPr lang="pt-PT" sz="1200" b="0" i="0" u="none" strike="noStrike" kern="1200" baseline="0" dirty="0" err="1">
                <a:solidFill>
                  <a:schemeClr val="tx1"/>
                </a:solidFill>
                <a:latin typeface="+mn-lt"/>
                <a:ea typeface="+mn-ea"/>
                <a:cs typeface="+mn-cs"/>
              </a:rPr>
              <a:t>significant</a:t>
            </a:r>
            <a:endParaRPr lang="pt-PT"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increases in MNBC frequencies were detected after exposure</a:t>
            </a:r>
          </a:p>
          <a:p>
            <a:r>
              <a:rPr lang="en-US" sz="1200" b="0" i="0" u="none" strike="noStrike" kern="1200" baseline="0" dirty="0">
                <a:solidFill>
                  <a:schemeClr val="tx1"/>
                </a:solidFill>
                <a:latin typeface="+mn-lt"/>
                <a:ea typeface="+mn-ea"/>
                <a:cs typeface="+mn-cs"/>
              </a:rPr>
              <a:t>to one dose of NM-402, 15 </a:t>
            </a:r>
            <a:r>
              <a:rPr lang="en-US" sz="1200" b="0" i="0" u="none" strike="noStrike" kern="1200" baseline="0" dirty="0" err="1">
                <a:solidFill>
                  <a:schemeClr val="tx1"/>
                </a:solidFill>
                <a:latin typeface="+mn-lt"/>
                <a:ea typeface="+mn-ea"/>
                <a:cs typeface="+mn-cs"/>
              </a:rPr>
              <a:t>lg</a:t>
            </a:r>
            <a:r>
              <a:rPr lang="en-US" sz="1200" b="0" i="0" u="none" strike="noStrike" kern="1200" baseline="0" dirty="0">
                <a:solidFill>
                  <a:schemeClr val="tx1"/>
                </a:solidFill>
                <a:latin typeface="+mn-lt"/>
                <a:ea typeface="+mn-ea"/>
                <a:cs typeface="+mn-cs"/>
              </a:rPr>
              <a:t>/ml (p = 0.015), to NRCWE-006</a:t>
            </a:r>
          </a:p>
          <a:p>
            <a:r>
              <a:rPr lang="en-US" sz="1200" b="0" i="0" u="none" strike="noStrike" kern="1200" baseline="0" dirty="0">
                <a:solidFill>
                  <a:schemeClr val="tx1"/>
                </a:solidFill>
                <a:latin typeface="+mn-lt"/>
                <a:ea typeface="+mn-ea"/>
                <a:cs typeface="+mn-cs"/>
              </a:rPr>
              <a:t>at 2.5 and 15 </a:t>
            </a:r>
            <a:r>
              <a:rPr lang="en-US" sz="1200" b="0" i="0" u="none" strike="noStrike" kern="1200" baseline="0" dirty="0" err="1">
                <a:solidFill>
                  <a:schemeClr val="tx1"/>
                </a:solidFill>
                <a:latin typeface="+mn-lt"/>
                <a:ea typeface="+mn-ea"/>
                <a:cs typeface="+mn-cs"/>
              </a:rPr>
              <a:t>lg</a:t>
            </a:r>
            <a:r>
              <a:rPr lang="en-US" sz="1200" b="0" i="0" u="none" strike="noStrike" kern="1200" baseline="0" dirty="0">
                <a:solidFill>
                  <a:schemeClr val="tx1"/>
                </a:solidFill>
                <a:latin typeface="+mn-lt"/>
                <a:ea typeface="+mn-ea"/>
                <a:cs typeface="+mn-cs"/>
              </a:rPr>
              <a:t>/ml (p = 0.007 and 0.009) and to all doses of NM-</a:t>
            </a:r>
          </a:p>
          <a:p>
            <a:r>
              <a:rPr lang="en-US" sz="1200" b="0" i="0" u="none" strike="noStrike" kern="1200" baseline="0" dirty="0">
                <a:solidFill>
                  <a:schemeClr val="tx1"/>
                </a:solidFill>
                <a:latin typeface="+mn-lt"/>
                <a:ea typeface="+mn-ea"/>
                <a:cs typeface="+mn-cs"/>
              </a:rPr>
              <a:t>403 (p &lt; 0.018) except at 125 </a:t>
            </a:r>
            <a:r>
              <a:rPr lang="en-US" sz="1200" b="0" i="0" u="none" strike="noStrike" kern="1200" baseline="0" dirty="0" err="1">
                <a:solidFill>
                  <a:schemeClr val="tx1"/>
                </a:solidFill>
                <a:latin typeface="+mn-lt"/>
                <a:ea typeface="+mn-ea"/>
                <a:cs typeface="+mn-cs"/>
              </a:rPr>
              <a:t>lg</a:t>
            </a:r>
            <a:r>
              <a:rPr lang="en-US" sz="1200" b="0" i="0" u="none" strike="noStrike" kern="1200" baseline="0" dirty="0">
                <a:solidFill>
                  <a:schemeClr val="tx1"/>
                </a:solidFill>
                <a:latin typeface="+mn-lt"/>
                <a:ea typeface="+mn-ea"/>
                <a:cs typeface="+mn-cs"/>
              </a:rPr>
              <a:t>/ml (p = 0.083). The remaining</a:t>
            </a:r>
          </a:p>
          <a:p>
            <a:r>
              <a:rPr lang="en-US" sz="1200" b="0" i="0" u="none" strike="noStrike" kern="1200" baseline="0" dirty="0">
                <a:solidFill>
                  <a:schemeClr val="tx1"/>
                </a:solidFill>
                <a:latin typeface="+mn-lt"/>
                <a:ea typeface="+mn-ea"/>
                <a:cs typeface="+mn-cs"/>
              </a:rPr>
              <a:t>MWCNT did not induce micronuclei in human lymphocytes.</a:t>
            </a:r>
          </a:p>
          <a:p>
            <a:r>
              <a:rPr lang="en-US" sz="1200" b="0" i="0" u="none" strike="noStrike" kern="1200" baseline="0" dirty="0">
                <a:solidFill>
                  <a:schemeClr val="tx1"/>
                </a:solidFill>
                <a:latin typeface="+mn-lt"/>
                <a:ea typeface="+mn-ea"/>
                <a:cs typeface="+mn-cs"/>
              </a:rPr>
              <a:t>Although NM-403 and NRCWE-006 displayed positive results, no</a:t>
            </a:r>
          </a:p>
          <a:p>
            <a:r>
              <a:rPr lang="en-US" sz="1200" b="0" i="0" u="none" strike="noStrike" kern="1200" baseline="0" dirty="0">
                <a:solidFill>
                  <a:schemeClr val="tx1"/>
                </a:solidFill>
                <a:latin typeface="+mn-lt"/>
                <a:ea typeface="+mn-ea"/>
                <a:cs typeface="+mn-cs"/>
              </a:rPr>
              <a:t>dose-effect relationship was found by regression analysis. CBPI</a:t>
            </a:r>
          </a:p>
          <a:p>
            <a:r>
              <a:rPr lang="en-US" sz="1200" b="0" i="0" u="none" strike="noStrike" kern="1200" baseline="0" dirty="0">
                <a:solidFill>
                  <a:schemeClr val="tx1"/>
                </a:solidFill>
                <a:latin typeface="+mn-lt"/>
                <a:ea typeface="+mn-ea"/>
                <a:cs typeface="+mn-cs"/>
              </a:rPr>
              <a:t>and RI were not significantly affected by any of the MWCNTs</a:t>
            </a:r>
            <a:endParaRPr lang="pt-PT" dirty="0"/>
          </a:p>
        </p:txBody>
      </p:sp>
      <p:sp>
        <p:nvSpPr>
          <p:cNvPr id="4" name="Marcador de Posição do Número do Diapositivo 3"/>
          <p:cNvSpPr>
            <a:spLocks noGrp="1"/>
          </p:cNvSpPr>
          <p:nvPr>
            <p:ph type="sldNum" sz="quarter" idx="10"/>
          </p:nvPr>
        </p:nvSpPr>
        <p:spPr/>
        <p:txBody>
          <a:bodyPr/>
          <a:lstStyle/>
          <a:p>
            <a:fld id="{2256E589-8A6F-4BA3-8CA0-61B474492F4E}" type="slidenum">
              <a:rPr lang="pt-PT" smtClean="0"/>
              <a:t>14</a:t>
            </a:fld>
            <a:endParaRPr lang="pt-PT"/>
          </a:p>
        </p:txBody>
      </p:sp>
    </p:spTree>
    <p:extLst>
      <p:ext uri="{BB962C8B-B14F-4D97-AF65-F5344CB8AC3E}">
        <p14:creationId xmlns:p14="http://schemas.microsoft.com/office/powerpoint/2010/main" val="1529440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pt-PT"/>
              <a:t>Clique para editar o estilo de título do Modelo Global</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a:t>Clique para editar o estilo do subtítulo do Modelo Global</a:t>
            </a:r>
            <a:endParaRPr lang="en-US" dirty="0"/>
          </a:p>
        </p:txBody>
      </p:sp>
      <p:sp>
        <p:nvSpPr>
          <p:cNvPr id="4" name="Date Placeholder 3"/>
          <p:cNvSpPr>
            <a:spLocks noGrp="1"/>
          </p:cNvSpPr>
          <p:nvPr>
            <p:ph type="dt" sz="half" idx="10"/>
          </p:nvPr>
        </p:nvSpPr>
        <p:spPr/>
        <p:txBody>
          <a:bodyPr/>
          <a:lstStyle/>
          <a:p>
            <a:fld id="{06F3FC2C-D517-4F1B-A756-42F853F2ADD9}" type="datetime1">
              <a:rPr lang="en-US" smtClean="0"/>
              <a:t>7/4/2017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e Legenda">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pt-PT"/>
              <a:t>Clique para editar o estilo de título do Modelo Global</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Editar os estilos de texto do Modelo Global</a:t>
            </a:r>
          </a:p>
        </p:txBody>
      </p:sp>
      <p:sp>
        <p:nvSpPr>
          <p:cNvPr id="4" name="Date Placeholder 3"/>
          <p:cNvSpPr>
            <a:spLocks noGrp="1"/>
          </p:cNvSpPr>
          <p:nvPr>
            <p:ph type="dt" sz="half" idx="10"/>
          </p:nvPr>
        </p:nvSpPr>
        <p:spPr/>
        <p:txBody>
          <a:bodyPr/>
          <a:lstStyle/>
          <a:p>
            <a:fld id="{C6000126-0527-4530-AE10-E9B14B3A06DE}" type="datetime1">
              <a:rPr lang="en-US" smtClean="0"/>
              <a:t>7/4/2017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çã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pt-PT"/>
              <a:t>Clique para editar o estilo de título do Modelo Global</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PT"/>
              <a:t>Editar os estilos de texto do Modelo Global</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Editar os estilos de texto do Modelo Global</a:t>
            </a:r>
          </a:p>
        </p:txBody>
      </p:sp>
      <p:sp>
        <p:nvSpPr>
          <p:cNvPr id="4" name="Date Placeholder 3"/>
          <p:cNvSpPr>
            <a:spLocks noGrp="1"/>
          </p:cNvSpPr>
          <p:nvPr>
            <p:ph type="dt" sz="half" idx="10"/>
          </p:nvPr>
        </p:nvSpPr>
        <p:spPr/>
        <p:txBody>
          <a:bodyPr/>
          <a:lstStyle/>
          <a:p>
            <a:fld id="{17A47004-8CD1-4995-8C85-C46682FDFB75}" type="datetime1">
              <a:rPr lang="en-US" smtClean="0"/>
              <a:t>7/4/2017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ão de Nom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pt-PT"/>
              <a:t>Clique para editar o estilo de título do Modelo Global</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t-PT"/>
              <a:t>Editar os estilos de texto do Modelo Global</a:t>
            </a:r>
          </a:p>
        </p:txBody>
      </p:sp>
      <p:sp>
        <p:nvSpPr>
          <p:cNvPr id="5" name="Date Placeholder 4"/>
          <p:cNvSpPr>
            <a:spLocks noGrp="1"/>
          </p:cNvSpPr>
          <p:nvPr>
            <p:ph type="dt" sz="half" idx="10"/>
          </p:nvPr>
        </p:nvSpPr>
        <p:spPr/>
        <p:txBody>
          <a:bodyPr/>
          <a:lstStyle/>
          <a:p>
            <a:fld id="{B01D480F-453C-4821-AAAC-060A3E896371}" type="datetime1">
              <a:rPr lang="en-US" smtClean="0"/>
              <a:t>7/4/2017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ão de Nome com Citação">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pt-PT"/>
              <a:t>Clique para editar o estilo de título do Modelo Global</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PT"/>
              <a:t>Editar os estilos de texto do Modelo Global</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t-PT"/>
              <a:t>Editar os estilos de texto do Modelo Global</a:t>
            </a:r>
          </a:p>
        </p:txBody>
      </p:sp>
      <p:sp>
        <p:nvSpPr>
          <p:cNvPr id="5" name="Date Placeholder 4"/>
          <p:cNvSpPr>
            <a:spLocks noGrp="1"/>
          </p:cNvSpPr>
          <p:nvPr>
            <p:ph type="dt" sz="half" idx="10"/>
          </p:nvPr>
        </p:nvSpPr>
        <p:spPr/>
        <p:txBody>
          <a:bodyPr/>
          <a:lstStyle/>
          <a:p>
            <a:fld id="{327B5539-5D01-4830-AB9F-0DF388563BAE}" type="datetime1">
              <a:rPr lang="en-US" smtClean="0"/>
              <a:t>7/4/2017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iro ou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pt-PT"/>
              <a:t>Clique para editar o estilo de título do Modelo Global</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PT"/>
              <a:t>Editar os estilos de texto do Modelo Global</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t-PT"/>
              <a:t>Editar os estilos de texto do Modelo Global</a:t>
            </a:r>
          </a:p>
        </p:txBody>
      </p:sp>
      <p:sp>
        <p:nvSpPr>
          <p:cNvPr id="5" name="Date Placeholder 4"/>
          <p:cNvSpPr>
            <a:spLocks noGrp="1"/>
          </p:cNvSpPr>
          <p:nvPr>
            <p:ph type="dt" sz="half" idx="10"/>
          </p:nvPr>
        </p:nvSpPr>
        <p:spPr/>
        <p:txBody>
          <a:bodyPr/>
          <a:lstStyle/>
          <a:p>
            <a:fld id="{772D2767-2C6A-4E88-90B1-DA482314D444}" type="datetime1">
              <a:rPr lang="en-US" smtClean="0"/>
              <a:t>7/4/2017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dirty="0"/>
          </a:p>
        </p:txBody>
      </p:sp>
      <p:sp>
        <p:nvSpPr>
          <p:cNvPr id="3" name="Vertical Text Placeholder 2"/>
          <p:cNvSpPr>
            <a:spLocks noGrp="1"/>
          </p:cNvSpPr>
          <p:nvPr>
            <p:ph type="body" orient="vert" idx="1"/>
          </p:nvPr>
        </p:nvSpPr>
        <p:spPr/>
        <p:txBody>
          <a:bodyPr vert="eaVert" anchor="t"/>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C0DC4BFC-D9CB-4C77-B280-4F9FB5A79E6E}" type="datetime1">
              <a:rPr lang="en-US" smtClean="0"/>
              <a:t>7/4/2017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pt-PT"/>
              <a:t>Clique para editar o estilo de título do Modelo Global</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86348AAF-15F9-4C8C-A1F3-5B6FF6C4BB0C}" type="datetime1">
              <a:rPr lang="en-US" smtClean="0"/>
              <a:t>7/4/2017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pt-PT"/>
              <a:t>Clique para editar o estilo de título do Modelo Global</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E0190365-796E-4B97-8D20-FE91E5532FA2}" type="datetime1">
              <a:rPr lang="en-US" smtClean="0"/>
              <a:t>7/4/2017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pt-PT"/>
              <a:t>Clique para editar o estilo de título do Modelo Global</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Editar os estilos de texto do Modelo Global</a:t>
            </a:r>
          </a:p>
        </p:txBody>
      </p:sp>
      <p:sp>
        <p:nvSpPr>
          <p:cNvPr id="4" name="Date Placeholder 3"/>
          <p:cNvSpPr>
            <a:spLocks noGrp="1"/>
          </p:cNvSpPr>
          <p:nvPr>
            <p:ph type="dt" sz="half" idx="10"/>
          </p:nvPr>
        </p:nvSpPr>
        <p:spPr/>
        <p:txBody>
          <a:bodyPr/>
          <a:lstStyle/>
          <a:p>
            <a:fld id="{1228E1F7-F1E0-482A-90C4-33B01A1B08D8}" type="datetime1">
              <a:rPr lang="en-US" smtClean="0"/>
              <a:t>7/4/2017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pt-PT"/>
              <a:t>Clique para editar o estilo de título do Modelo Global</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5" name="Date Placeholder 4"/>
          <p:cNvSpPr>
            <a:spLocks noGrp="1"/>
          </p:cNvSpPr>
          <p:nvPr>
            <p:ph type="dt" sz="half" idx="10"/>
          </p:nvPr>
        </p:nvSpPr>
        <p:spPr/>
        <p:txBody>
          <a:bodyPr/>
          <a:lstStyle/>
          <a:p>
            <a:fld id="{B055A0E2-FF07-4F84-B391-81D1890EDD32}" type="datetime1">
              <a:rPr lang="en-US" smtClean="0"/>
              <a:t>7/4/2017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pt-PT"/>
              <a:t>Clique para editar o estilo de título do Modelo Global</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Editar os estilos de texto do Modelo Global</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Editar os estilos de texto do Modelo Global</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7" name="Date Placeholder 6"/>
          <p:cNvSpPr>
            <a:spLocks noGrp="1"/>
          </p:cNvSpPr>
          <p:nvPr>
            <p:ph type="dt" sz="half" idx="10"/>
          </p:nvPr>
        </p:nvSpPr>
        <p:spPr/>
        <p:txBody>
          <a:bodyPr/>
          <a:lstStyle/>
          <a:p>
            <a:fld id="{A04B487D-A5F4-41EC-982B-A7DBB684A512}" type="datetime1">
              <a:rPr lang="en-US" smtClean="0"/>
              <a:t>7/4/2017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dirty="0"/>
          </a:p>
        </p:txBody>
      </p:sp>
      <p:sp>
        <p:nvSpPr>
          <p:cNvPr id="3" name="Date Placeholder 2"/>
          <p:cNvSpPr>
            <a:spLocks noGrp="1"/>
          </p:cNvSpPr>
          <p:nvPr>
            <p:ph type="dt" sz="half" idx="10"/>
          </p:nvPr>
        </p:nvSpPr>
        <p:spPr/>
        <p:txBody>
          <a:bodyPr/>
          <a:lstStyle/>
          <a:p>
            <a:fld id="{442C7667-65CA-488A-AAF4-6EC961FC0C56}" type="datetime1">
              <a:rPr lang="en-US" smtClean="0"/>
              <a:t>7/4/2017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B854A-016F-4FD8-9BBF-86F8846856EF}" type="datetime1">
              <a:rPr lang="en-US" smtClean="0"/>
              <a:t>7/4/2017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pt-PT"/>
              <a:t>Clique para editar o estilo de título do Modelo Global</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Editar os estilos de texto do Modelo Global</a:t>
            </a:r>
          </a:p>
        </p:txBody>
      </p:sp>
      <p:sp>
        <p:nvSpPr>
          <p:cNvPr id="5" name="Date Placeholder 4"/>
          <p:cNvSpPr>
            <a:spLocks noGrp="1"/>
          </p:cNvSpPr>
          <p:nvPr>
            <p:ph type="dt" sz="half" idx="10"/>
          </p:nvPr>
        </p:nvSpPr>
        <p:spPr/>
        <p:txBody>
          <a:bodyPr/>
          <a:lstStyle/>
          <a:p>
            <a:fld id="{5DD83DD4-5753-4BC6-BD62-1DA91D405087}" type="datetime1">
              <a:rPr lang="en-US" smtClean="0"/>
              <a:t>7/4/2017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pt-PT"/>
              <a:t>Clique para editar o estilo de título do Modelo Global</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PT"/>
              <a:t>Clique no ícone para adicionar uma imagem</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Editar os estilos de texto do Modelo Global</a:t>
            </a:r>
          </a:p>
        </p:txBody>
      </p:sp>
      <p:sp>
        <p:nvSpPr>
          <p:cNvPr id="5" name="Date Placeholder 4"/>
          <p:cNvSpPr>
            <a:spLocks noGrp="1"/>
          </p:cNvSpPr>
          <p:nvPr>
            <p:ph type="dt" sz="half" idx="10"/>
          </p:nvPr>
        </p:nvSpPr>
        <p:spPr/>
        <p:txBody>
          <a:bodyPr/>
          <a:lstStyle/>
          <a:p>
            <a:fld id="{860C2A7C-AE0E-4C3B-A224-E5CF505843E6}" type="datetime1">
              <a:rPr lang="en-US" smtClean="0"/>
              <a:t>7/4/2017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pt-PT"/>
              <a:t>Clique para editar o estilo de título do Modelo Global</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DD49B1AF-A65D-4AB5-897A-406FE66F29D5}" type="datetime1">
              <a:rPr lang="en-US" smtClean="0"/>
              <a:t>7/4/2017</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hdr="0" ftr="0" dt="0"/>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33.emf"/></Relationships>
</file>

<file path=ppt/slides/_rels/slide23.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35.png"/><Relationship Id="rId11" Type="http://schemas.openxmlformats.org/officeDocument/2006/relationships/image" Target="../media/image39.jpeg"/><Relationship Id="rId5" Type="http://schemas.openxmlformats.org/officeDocument/2006/relationships/image" Target="../media/image16.png"/><Relationship Id="rId10" Type="http://schemas.openxmlformats.org/officeDocument/2006/relationships/image" Target="../media/image38.jpeg"/><Relationship Id="rId4" Type="http://schemas.openxmlformats.org/officeDocument/2006/relationships/image" Target="../media/image28.jpeg"/><Relationship Id="rId9"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946C3A-D72C-41D8-BAC8-21F82F36FDB5}"/>
              </a:ext>
            </a:extLst>
          </p:cNvPr>
          <p:cNvSpPr>
            <a:spLocks noGrp="1"/>
          </p:cNvSpPr>
          <p:nvPr>
            <p:ph type="ctrTitle"/>
          </p:nvPr>
        </p:nvSpPr>
        <p:spPr>
          <a:xfrm>
            <a:off x="2589213" y="512618"/>
            <a:ext cx="8915399" cy="4264763"/>
          </a:xfrm>
        </p:spPr>
        <p:txBody>
          <a:bodyPr>
            <a:normAutofit/>
          </a:bodyPr>
          <a:lstStyle/>
          <a:p>
            <a:r>
              <a:rPr lang="en-US" sz="4400" b="1" dirty="0"/>
              <a:t>Nanotoxicology and Nanotechnologies Interplay Towards a Safe and Sustainable Innovation </a:t>
            </a:r>
            <a:br>
              <a:rPr lang="pt-PT" sz="4400" b="1" dirty="0"/>
            </a:br>
            <a:endParaRPr lang="pt-PT" sz="4400" dirty="0"/>
          </a:p>
        </p:txBody>
      </p:sp>
      <p:sp>
        <p:nvSpPr>
          <p:cNvPr id="3" name="Subtítulo 2">
            <a:extLst>
              <a:ext uri="{FF2B5EF4-FFF2-40B4-BE49-F238E27FC236}">
                <a16:creationId xmlns:a16="http://schemas.microsoft.com/office/drawing/2014/main" id="{8F5834AA-1FD6-4665-BFF3-EA540E218887}"/>
              </a:ext>
            </a:extLst>
          </p:cNvPr>
          <p:cNvSpPr>
            <a:spLocks noGrp="1"/>
          </p:cNvSpPr>
          <p:nvPr>
            <p:ph type="subTitle" idx="1"/>
          </p:nvPr>
        </p:nvSpPr>
        <p:spPr>
          <a:xfrm>
            <a:off x="2589213" y="4777379"/>
            <a:ext cx="8915399" cy="1664985"/>
          </a:xfrm>
        </p:spPr>
        <p:txBody>
          <a:bodyPr>
            <a:normAutofit fontScale="85000" lnSpcReduction="10000"/>
          </a:bodyPr>
          <a:lstStyle/>
          <a:p>
            <a:r>
              <a:rPr lang="pt-PT" sz="2100" b="1" dirty="0"/>
              <a:t>Maria João Silva</a:t>
            </a:r>
          </a:p>
          <a:p>
            <a:r>
              <a:rPr lang="en-US" dirty="0"/>
              <a:t>Center for </a:t>
            </a:r>
            <a:r>
              <a:rPr lang="en-US" dirty="0" err="1"/>
              <a:t>Toxicogenomics</a:t>
            </a:r>
            <a:r>
              <a:rPr lang="en-US" dirty="0"/>
              <a:t> and Human Health (</a:t>
            </a:r>
            <a:r>
              <a:rPr lang="en-US" dirty="0" err="1"/>
              <a:t>ToxOmics</a:t>
            </a:r>
            <a:r>
              <a:rPr lang="en-US" dirty="0"/>
              <a:t>), NOVA Medical School, </a:t>
            </a:r>
            <a:r>
              <a:rPr lang="en-US" dirty="0" err="1"/>
              <a:t>Universidade</a:t>
            </a:r>
            <a:r>
              <a:rPr lang="en-US" dirty="0"/>
              <a:t> Nova de </a:t>
            </a:r>
            <a:r>
              <a:rPr lang="en-US" dirty="0" err="1"/>
              <a:t>Lisboa</a:t>
            </a:r>
            <a:r>
              <a:rPr lang="en-US" dirty="0"/>
              <a:t>, </a:t>
            </a:r>
            <a:r>
              <a:rPr lang="en-US" dirty="0" err="1"/>
              <a:t>Lisboa</a:t>
            </a:r>
            <a:endParaRPr lang="en-US" dirty="0"/>
          </a:p>
          <a:p>
            <a:endParaRPr lang="en-US" dirty="0"/>
          </a:p>
          <a:p>
            <a:r>
              <a:rPr lang="en-US" dirty="0"/>
              <a:t>Department of Human Genetics, Instituto Nacional de </a:t>
            </a:r>
            <a:r>
              <a:rPr lang="en-US" dirty="0" err="1"/>
              <a:t>Saúde</a:t>
            </a:r>
            <a:r>
              <a:rPr lang="en-US" dirty="0"/>
              <a:t> </a:t>
            </a:r>
            <a:r>
              <a:rPr lang="en-US" dirty="0" err="1"/>
              <a:t>Doutor</a:t>
            </a:r>
            <a:r>
              <a:rPr lang="en-US" dirty="0"/>
              <a:t> Ricardo Jorge, </a:t>
            </a:r>
            <a:r>
              <a:rPr lang="en-US" dirty="0" err="1"/>
              <a:t>Lisboa</a:t>
            </a:r>
            <a:endParaRPr lang="en-US" dirty="0"/>
          </a:p>
          <a:p>
            <a:endParaRPr lang="pt-PT" dirty="0"/>
          </a:p>
        </p:txBody>
      </p:sp>
      <p:pic>
        <p:nvPicPr>
          <p:cNvPr id="4" name="Picture 353">
            <a:extLst>
              <a:ext uri="{FF2B5EF4-FFF2-40B4-BE49-F238E27FC236}">
                <a16:creationId xmlns:a16="http://schemas.microsoft.com/office/drawing/2014/main" id="{9F0077C0-F694-420C-B216-438772C7CC54}"/>
              </a:ext>
            </a:extLst>
          </p:cNvPr>
          <p:cNvPicPr>
            <a:picLocks noChangeAspect="1" noChangeArrowheads="1"/>
          </p:cNvPicPr>
          <p:nvPr/>
        </p:nvPicPr>
        <p:blipFill>
          <a:blip r:embed="rId2" cstate="print"/>
          <a:srcRect/>
          <a:stretch>
            <a:fillRect/>
          </a:stretch>
        </p:blipFill>
        <p:spPr bwMode="auto">
          <a:xfrm>
            <a:off x="7211960" y="178465"/>
            <a:ext cx="4697573" cy="514709"/>
          </a:xfrm>
          <a:prstGeom prst="rect">
            <a:avLst/>
          </a:prstGeom>
          <a:noFill/>
          <a:ln w="9525">
            <a:noFill/>
            <a:miter lim="800000"/>
            <a:headEnd/>
            <a:tailEnd/>
          </a:ln>
        </p:spPr>
      </p:pic>
      <p:pic>
        <p:nvPicPr>
          <p:cNvPr id="5" name="Picture 6" descr="CIGMH">
            <a:extLst>
              <a:ext uri="{FF2B5EF4-FFF2-40B4-BE49-F238E27FC236}">
                <a16:creationId xmlns:a16="http://schemas.microsoft.com/office/drawing/2014/main" id="{73ACCC01-00F0-4751-8A32-3D56F3F60B5B}"/>
              </a:ext>
            </a:extLst>
          </p:cNvPr>
          <p:cNvPicPr>
            <a:picLocks noChangeAspect="1" noChangeArrowheads="1"/>
          </p:cNvPicPr>
          <p:nvPr/>
        </p:nvPicPr>
        <p:blipFill>
          <a:blip r:embed="rId3" cstate="print"/>
          <a:srcRect/>
          <a:stretch>
            <a:fillRect/>
          </a:stretch>
        </p:blipFill>
        <p:spPr bwMode="auto">
          <a:xfrm>
            <a:off x="504257" y="251229"/>
            <a:ext cx="2273442" cy="625505"/>
          </a:xfrm>
          <a:prstGeom prst="rect">
            <a:avLst/>
          </a:prstGeom>
          <a:noFill/>
        </p:spPr>
      </p:pic>
      <p:pic>
        <p:nvPicPr>
          <p:cNvPr id="9" name="Imagem 8">
            <a:extLst>
              <a:ext uri="{FF2B5EF4-FFF2-40B4-BE49-F238E27FC236}">
                <a16:creationId xmlns:a16="http://schemas.microsoft.com/office/drawing/2014/main" id="{181C91A3-88F5-4D35-B75A-A21AE5E159EB}"/>
              </a:ext>
            </a:extLst>
          </p:cNvPr>
          <p:cNvPicPr>
            <a:picLocks noChangeAspect="1"/>
          </p:cNvPicPr>
          <p:nvPr/>
        </p:nvPicPr>
        <p:blipFill rotWithShape="1">
          <a:blip r:embed="rId4"/>
          <a:srcRect l="11691" t="24082" r="53315" b="29996"/>
          <a:stretch/>
        </p:blipFill>
        <p:spPr>
          <a:xfrm>
            <a:off x="130063" y="4304740"/>
            <a:ext cx="1280604" cy="945277"/>
          </a:xfrm>
          <a:prstGeom prst="rect">
            <a:avLst/>
          </a:prstGeom>
        </p:spPr>
      </p:pic>
      <p:pic>
        <p:nvPicPr>
          <p:cNvPr id="1026" name="Picture 2" descr="Resultado de imagem para nova medical school logo">
            <a:extLst>
              <a:ext uri="{FF2B5EF4-FFF2-40B4-BE49-F238E27FC236}">
                <a16:creationId xmlns:a16="http://schemas.microsoft.com/office/drawing/2014/main" id="{A58DEB84-AAB7-48F7-89F3-73FDC8A5A4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9213" y="251229"/>
            <a:ext cx="1680036" cy="50891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sultado de imagem para nova medical school logo">
            <a:extLst>
              <a:ext uri="{FF2B5EF4-FFF2-40B4-BE49-F238E27FC236}">
                <a16:creationId xmlns:a16="http://schemas.microsoft.com/office/drawing/2014/main" id="{247F9D0F-CAB7-4CD5-8AB1-55D4DE25B0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4256" y="988142"/>
            <a:ext cx="1597741" cy="958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4824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CE21C3-1117-45B8-8338-6159E2682A97}"/>
              </a:ext>
            </a:extLst>
          </p:cNvPr>
          <p:cNvSpPr>
            <a:spLocks noGrp="1"/>
          </p:cNvSpPr>
          <p:nvPr>
            <p:ph type="title"/>
          </p:nvPr>
        </p:nvSpPr>
        <p:spPr>
          <a:xfrm>
            <a:off x="2134996" y="329899"/>
            <a:ext cx="9147319" cy="1280890"/>
          </a:xfrm>
        </p:spPr>
        <p:txBody>
          <a:bodyPr vert="horz" lIns="91440" tIns="45720" rIns="91440" bIns="45720" rtlCol="0" anchor="t">
            <a:noAutofit/>
          </a:bodyPr>
          <a:lstStyle/>
          <a:p>
            <a:pPr algn="just"/>
            <a:r>
              <a:rPr lang="en-US" sz="2800" b="1" dirty="0"/>
              <a:t>Linking physicochemical properties of MWCNT to their cytotoxic and genotoxic effects in human cells</a:t>
            </a:r>
          </a:p>
        </p:txBody>
      </p:sp>
      <p:sp>
        <p:nvSpPr>
          <p:cNvPr id="4" name="Marcador de Posição do Número do Diapositivo 3">
            <a:extLst>
              <a:ext uri="{FF2B5EF4-FFF2-40B4-BE49-F238E27FC236}">
                <a16:creationId xmlns:a16="http://schemas.microsoft.com/office/drawing/2014/main" id="{7FD07F68-CC80-46FE-AC57-BB79D2511A1D}"/>
              </a:ext>
            </a:extLst>
          </p:cNvPr>
          <p:cNvSpPr>
            <a:spLocks noGrp="1"/>
          </p:cNvSpPr>
          <p:nvPr>
            <p:ph type="sldNum" sz="quarter" idx="12"/>
          </p:nvPr>
        </p:nvSpPr>
        <p:spPr/>
        <p:txBody>
          <a:bodyPr vert="horz" lIns="91440" tIns="45720" rIns="91440" bIns="45720" rtlCol="0" anchor="ctr">
            <a:normAutofit/>
          </a:bodyPr>
          <a:lstStyle/>
          <a:p>
            <a:pPr defTabSz="914400">
              <a:lnSpc>
                <a:spcPct val="90000"/>
              </a:lnSpc>
            </a:pPr>
            <a:fld id="{D57F1E4F-1CFF-5643-939E-217C01CDF565}" type="slidenum">
              <a:rPr lang="en-US" sz="1900" smtClean="0"/>
              <a:pPr defTabSz="914400">
                <a:lnSpc>
                  <a:spcPct val="90000"/>
                </a:lnSpc>
              </a:pPr>
              <a:t>10</a:t>
            </a:fld>
            <a:endParaRPr lang="en-US" sz="1900"/>
          </a:p>
        </p:txBody>
      </p:sp>
      <p:sp>
        <p:nvSpPr>
          <p:cNvPr id="3" name="CaixaDeTexto 2">
            <a:extLst>
              <a:ext uri="{FF2B5EF4-FFF2-40B4-BE49-F238E27FC236}">
                <a16:creationId xmlns:a16="http://schemas.microsoft.com/office/drawing/2014/main" id="{7ED7C5C8-F9E4-4FCD-9C65-31E8665FFDF8}"/>
              </a:ext>
            </a:extLst>
          </p:cNvPr>
          <p:cNvSpPr txBox="1"/>
          <p:nvPr/>
        </p:nvSpPr>
        <p:spPr>
          <a:xfrm>
            <a:off x="2134996" y="2908500"/>
            <a:ext cx="9729569" cy="3949500"/>
          </a:xfrm>
          <a:prstGeom prst="rect">
            <a:avLst/>
          </a:prstGeom>
        </p:spPr>
        <p:txBody>
          <a:bodyPr vert="horz" lIns="91440" tIns="45720" rIns="91440" bIns="45720" rtlCol="0">
            <a:normAutofit/>
          </a:bodyPr>
          <a:lstStyle/>
          <a:p>
            <a:pPr algn="just">
              <a:spcBef>
                <a:spcPts val="1000"/>
              </a:spcBef>
              <a:buClr>
                <a:schemeClr val="accent1"/>
              </a:buClr>
              <a:buFont typeface="Wingdings 3" charset="2"/>
              <a:buChar char=""/>
            </a:pPr>
            <a:r>
              <a:rPr lang="en-US" sz="2400" dirty="0">
                <a:solidFill>
                  <a:schemeClr val="tx1">
                    <a:lumMod val="75000"/>
                    <a:lumOff val="25000"/>
                  </a:schemeClr>
                </a:solidFill>
              </a:rPr>
              <a:t>To assess the hazard of MWCNT through the characterization of their genotoxicity, using conventional </a:t>
            </a:r>
            <a:r>
              <a:rPr lang="en-US" sz="2400" i="1" dirty="0">
                <a:solidFill>
                  <a:schemeClr val="tx1">
                    <a:lumMod val="75000"/>
                    <a:lumOff val="25000"/>
                  </a:schemeClr>
                </a:solidFill>
              </a:rPr>
              <a:t>in vitro</a:t>
            </a:r>
            <a:r>
              <a:rPr lang="en-US" sz="2400" dirty="0">
                <a:solidFill>
                  <a:schemeClr val="tx1">
                    <a:lumMod val="75000"/>
                    <a:lumOff val="25000"/>
                  </a:schemeClr>
                </a:solidFill>
              </a:rPr>
              <a:t> approaches</a:t>
            </a:r>
          </a:p>
          <a:p>
            <a:pPr algn="just">
              <a:spcBef>
                <a:spcPts val="1000"/>
              </a:spcBef>
              <a:buClr>
                <a:schemeClr val="accent1"/>
              </a:buClr>
              <a:buFont typeface="Wingdings 3" charset="2"/>
              <a:buChar char=""/>
            </a:pPr>
            <a:r>
              <a:rPr lang="en-US" sz="2400" dirty="0">
                <a:solidFill>
                  <a:schemeClr val="tx1">
                    <a:lumMod val="75000"/>
                    <a:lumOff val="25000"/>
                  </a:schemeClr>
                </a:solidFill>
              </a:rPr>
              <a:t>To disclose associations between </a:t>
            </a:r>
            <a:r>
              <a:rPr lang="en-US" sz="2400">
                <a:solidFill>
                  <a:schemeClr val="tx1">
                    <a:lumMod val="75000"/>
                    <a:lumOff val="25000"/>
                  </a:schemeClr>
                </a:solidFill>
              </a:rPr>
              <a:t>pysicochemical </a:t>
            </a:r>
            <a:r>
              <a:rPr lang="en-US" sz="2400" dirty="0">
                <a:solidFill>
                  <a:schemeClr val="tx1">
                    <a:lumMod val="75000"/>
                    <a:lumOff val="25000"/>
                  </a:schemeClr>
                </a:solidFill>
              </a:rPr>
              <a:t>properties and toxicity to contribute to a grouping strategy and the implementation of a safer-by-design approach</a:t>
            </a:r>
          </a:p>
          <a:p>
            <a:pPr algn="just">
              <a:spcBef>
                <a:spcPts val="1000"/>
              </a:spcBef>
              <a:buClr>
                <a:schemeClr val="accent1"/>
              </a:buClr>
              <a:buFont typeface="Wingdings 3" charset="2"/>
              <a:buChar char=""/>
            </a:pPr>
            <a:r>
              <a:rPr lang="en-US" sz="2400" dirty="0">
                <a:solidFill>
                  <a:schemeClr val="tx1">
                    <a:lumMod val="75000"/>
                    <a:lumOff val="25000"/>
                  </a:schemeClr>
                </a:solidFill>
              </a:rPr>
              <a:t>To assess the adequacy of conventional genotoxicity assays for the hazard assessment of nanofibers</a:t>
            </a:r>
          </a:p>
          <a:p>
            <a:pPr algn="just">
              <a:spcBef>
                <a:spcPts val="1000"/>
              </a:spcBef>
              <a:buClr>
                <a:schemeClr val="accent1"/>
              </a:buClr>
            </a:pPr>
            <a:endParaRPr lang="en-US" sz="2400" dirty="0">
              <a:solidFill>
                <a:schemeClr val="tx1">
                  <a:lumMod val="75000"/>
                  <a:lumOff val="25000"/>
                </a:schemeClr>
              </a:solidFill>
            </a:endParaRPr>
          </a:p>
          <a:p>
            <a:pPr algn="just">
              <a:spcBef>
                <a:spcPts val="1000"/>
              </a:spcBef>
              <a:buClr>
                <a:schemeClr val="accent1"/>
              </a:buClr>
              <a:buFont typeface="Wingdings 3" charset="2"/>
              <a:buChar char=""/>
            </a:pPr>
            <a:endParaRPr lang="en-US" sz="2400" dirty="0">
              <a:solidFill>
                <a:schemeClr val="tx1">
                  <a:lumMod val="75000"/>
                  <a:lumOff val="25000"/>
                </a:schemeClr>
              </a:solidFill>
            </a:endParaRPr>
          </a:p>
          <a:p>
            <a:pPr algn="just">
              <a:spcBef>
                <a:spcPts val="1000"/>
              </a:spcBef>
              <a:buClr>
                <a:schemeClr val="accent1"/>
              </a:buClr>
              <a:buFont typeface="Wingdings 3" charset="2"/>
              <a:buChar char=""/>
            </a:pPr>
            <a:endParaRPr lang="en-US" sz="2400" dirty="0">
              <a:solidFill>
                <a:schemeClr val="tx1">
                  <a:lumMod val="75000"/>
                  <a:lumOff val="25000"/>
                </a:schemeClr>
              </a:solidFill>
            </a:endParaRPr>
          </a:p>
        </p:txBody>
      </p:sp>
      <p:sp>
        <p:nvSpPr>
          <p:cNvPr id="5" name="CaixaDeTexto 4">
            <a:extLst>
              <a:ext uri="{FF2B5EF4-FFF2-40B4-BE49-F238E27FC236}">
                <a16:creationId xmlns:a16="http://schemas.microsoft.com/office/drawing/2014/main" id="{E028453A-4C3B-4324-B0DD-5B906E8E0D45}"/>
              </a:ext>
            </a:extLst>
          </p:cNvPr>
          <p:cNvSpPr txBox="1"/>
          <p:nvPr/>
        </p:nvSpPr>
        <p:spPr>
          <a:xfrm>
            <a:off x="2416628" y="2237015"/>
            <a:ext cx="1630575" cy="400110"/>
          </a:xfrm>
          <a:prstGeom prst="rect">
            <a:avLst/>
          </a:prstGeom>
          <a:noFill/>
        </p:spPr>
        <p:txBody>
          <a:bodyPr wrap="none" rtlCol="0">
            <a:spAutoFit/>
          </a:bodyPr>
          <a:lstStyle/>
          <a:p>
            <a:r>
              <a:rPr lang="pt-PT" sz="2000" b="1" dirty="0"/>
              <a:t>OBJECTIVES</a:t>
            </a:r>
          </a:p>
        </p:txBody>
      </p:sp>
    </p:spTree>
    <p:extLst>
      <p:ext uri="{BB962C8B-B14F-4D97-AF65-F5344CB8AC3E}">
        <p14:creationId xmlns:p14="http://schemas.microsoft.com/office/powerpoint/2010/main" val="2235817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9FE1E8-F467-4989-AC68-DFAA5375BB24}"/>
              </a:ext>
            </a:extLst>
          </p:cNvPr>
          <p:cNvSpPr>
            <a:spLocks noGrp="1"/>
          </p:cNvSpPr>
          <p:nvPr>
            <p:ph type="title"/>
          </p:nvPr>
        </p:nvSpPr>
        <p:spPr>
          <a:xfrm>
            <a:off x="2592924" y="248064"/>
            <a:ext cx="8911687" cy="1280890"/>
          </a:xfrm>
        </p:spPr>
        <p:txBody>
          <a:bodyPr>
            <a:normAutofit/>
          </a:bodyPr>
          <a:lstStyle/>
          <a:p>
            <a:pPr algn="ctr"/>
            <a:r>
              <a:rPr lang="pt-PT" sz="3200" dirty="0" err="1"/>
              <a:t>Benchmark</a:t>
            </a:r>
            <a:r>
              <a:rPr lang="pt-PT" sz="3200" dirty="0"/>
              <a:t> MWCNT (JRC) </a:t>
            </a:r>
            <a:r>
              <a:rPr lang="pt-PT" sz="3200" dirty="0" err="1"/>
              <a:t>were</a:t>
            </a:r>
            <a:r>
              <a:rPr lang="pt-PT" sz="3200" dirty="0"/>
              <a:t> </a:t>
            </a:r>
            <a:r>
              <a:rPr lang="pt-PT" sz="3200" dirty="0" err="1"/>
              <a:t>characterized</a:t>
            </a:r>
            <a:r>
              <a:rPr lang="pt-PT" sz="3200" dirty="0"/>
              <a:t> </a:t>
            </a:r>
            <a:r>
              <a:rPr lang="pt-PT" sz="3200" dirty="0" err="1"/>
              <a:t>by</a:t>
            </a:r>
            <a:r>
              <a:rPr lang="pt-PT" sz="3200" dirty="0"/>
              <a:t> TEM</a:t>
            </a:r>
          </a:p>
        </p:txBody>
      </p:sp>
      <p:sp>
        <p:nvSpPr>
          <p:cNvPr id="3" name="Marcador de Posição do Número do Diapositivo 2">
            <a:extLst>
              <a:ext uri="{FF2B5EF4-FFF2-40B4-BE49-F238E27FC236}">
                <a16:creationId xmlns:a16="http://schemas.microsoft.com/office/drawing/2014/main" id="{2D295AA9-F2FB-48F6-A0EB-830C6CF22C85}"/>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11</a:t>
            </a:fld>
            <a:endParaRPr lang="en-US" dirty="0"/>
          </a:p>
        </p:txBody>
      </p:sp>
      <p:pic>
        <p:nvPicPr>
          <p:cNvPr id="4" name="Imagem 3">
            <a:extLst>
              <a:ext uri="{FF2B5EF4-FFF2-40B4-BE49-F238E27FC236}">
                <a16:creationId xmlns:a16="http://schemas.microsoft.com/office/drawing/2014/main" id="{7EFB405F-FDB6-436D-995E-0DDBDCE92F64}"/>
              </a:ext>
            </a:extLst>
          </p:cNvPr>
          <p:cNvPicPr>
            <a:picLocks noChangeAspect="1"/>
          </p:cNvPicPr>
          <p:nvPr/>
        </p:nvPicPr>
        <p:blipFill>
          <a:blip r:embed="rId3"/>
          <a:stretch>
            <a:fillRect/>
          </a:stretch>
        </p:blipFill>
        <p:spPr>
          <a:xfrm>
            <a:off x="376616" y="2402353"/>
            <a:ext cx="11815384" cy="2460942"/>
          </a:xfrm>
          <a:prstGeom prst="rect">
            <a:avLst/>
          </a:prstGeom>
        </p:spPr>
      </p:pic>
      <p:sp>
        <p:nvSpPr>
          <p:cNvPr id="5" name="CaixaDeTexto 4">
            <a:extLst>
              <a:ext uri="{FF2B5EF4-FFF2-40B4-BE49-F238E27FC236}">
                <a16:creationId xmlns:a16="http://schemas.microsoft.com/office/drawing/2014/main" id="{D80587FB-5C1F-4BF2-8463-37065318F273}"/>
              </a:ext>
            </a:extLst>
          </p:cNvPr>
          <p:cNvSpPr txBox="1"/>
          <p:nvPr/>
        </p:nvSpPr>
        <p:spPr>
          <a:xfrm>
            <a:off x="1138989" y="5657671"/>
            <a:ext cx="9137438" cy="646331"/>
          </a:xfrm>
          <a:prstGeom prst="rect">
            <a:avLst/>
          </a:prstGeom>
          <a:noFill/>
        </p:spPr>
        <p:txBody>
          <a:bodyPr wrap="none" rtlCol="0">
            <a:spAutoFit/>
          </a:bodyPr>
          <a:lstStyle/>
          <a:p>
            <a:r>
              <a:rPr lang="nl-NL" dirty="0"/>
              <a:t>Tavares et al., 2013</a:t>
            </a:r>
          </a:p>
          <a:p>
            <a:r>
              <a:rPr lang="nl-NL" dirty="0"/>
              <a:t>De Temmerman et al., 2012. </a:t>
            </a:r>
            <a:r>
              <a:rPr lang="pt-PT" dirty="0"/>
              <a:t>J. </a:t>
            </a:r>
            <a:r>
              <a:rPr lang="pt-PT" dirty="0" err="1"/>
              <a:t>Nanobiotechnology</a:t>
            </a:r>
            <a:r>
              <a:rPr lang="pt-PT" dirty="0"/>
              <a:t>, 10 (@ CODA-SERVA, </a:t>
            </a:r>
            <a:r>
              <a:rPr lang="pt-PT" dirty="0" err="1"/>
              <a:t>Brussels</a:t>
            </a:r>
            <a:r>
              <a:rPr lang="pt-PT" dirty="0"/>
              <a:t>)</a:t>
            </a:r>
          </a:p>
        </p:txBody>
      </p:sp>
      <p:pic>
        <p:nvPicPr>
          <p:cNvPr id="6" name="Imagem 5" descr="logo nanogenotox.bmp">
            <a:extLst>
              <a:ext uri="{FF2B5EF4-FFF2-40B4-BE49-F238E27FC236}">
                <a16:creationId xmlns:a16="http://schemas.microsoft.com/office/drawing/2014/main" id="{B5726E77-5C6D-4F70-9205-0FF15942B3CB}"/>
              </a:ext>
            </a:extLst>
          </p:cNvPr>
          <p:cNvPicPr>
            <a:picLocks noChangeAspect="1"/>
          </p:cNvPicPr>
          <p:nvPr/>
        </p:nvPicPr>
        <p:blipFill>
          <a:blip r:embed="rId4" cstate="print"/>
          <a:stretch>
            <a:fillRect/>
          </a:stretch>
        </p:blipFill>
        <p:spPr>
          <a:xfrm>
            <a:off x="240081" y="538296"/>
            <a:ext cx="2526541" cy="864096"/>
          </a:xfrm>
          <a:prstGeom prst="rect">
            <a:avLst/>
          </a:prstGeom>
        </p:spPr>
      </p:pic>
    </p:spTree>
    <p:extLst>
      <p:ext uri="{BB962C8B-B14F-4D97-AF65-F5344CB8AC3E}">
        <p14:creationId xmlns:p14="http://schemas.microsoft.com/office/powerpoint/2010/main" val="3781133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6FF38F-E650-4D50-8710-CCDE60E5D7C2}"/>
              </a:ext>
            </a:extLst>
          </p:cNvPr>
          <p:cNvSpPr>
            <a:spLocks noGrp="1"/>
          </p:cNvSpPr>
          <p:nvPr>
            <p:ph type="title"/>
          </p:nvPr>
        </p:nvSpPr>
        <p:spPr>
          <a:xfrm>
            <a:off x="2543939" y="243787"/>
            <a:ext cx="8911687" cy="1280890"/>
          </a:xfrm>
        </p:spPr>
        <p:txBody>
          <a:bodyPr>
            <a:normAutofit/>
          </a:bodyPr>
          <a:lstStyle/>
          <a:p>
            <a:pPr algn="ctr"/>
            <a:r>
              <a:rPr lang="pt-PT" sz="2800" dirty="0" err="1"/>
              <a:t>MWCNTs</a:t>
            </a:r>
            <a:r>
              <a:rPr lang="pt-PT" sz="2800" dirty="0"/>
              <a:t> – </a:t>
            </a:r>
            <a:r>
              <a:rPr lang="pt-PT" sz="2800" dirty="0" err="1"/>
              <a:t>dispersed</a:t>
            </a:r>
            <a:r>
              <a:rPr lang="pt-PT" sz="2800" dirty="0"/>
              <a:t> in </a:t>
            </a:r>
            <a:r>
              <a:rPr lang="pt-PT" sz="2800" dirty="0" err="1"/>
              <a:t>water</a:t>
            </a:r>
            <a:r>
              <a:rPr lang="pt-PT" sz="2800" dirty="0"/>
              <a:t>/BSA</a:t>
            </a:r>
          </a:p>
        </p:txBody>
      </p:sp>
      <p:sp>
        <p:nvSpPr>
          <p:cNvPr id="3" name="Marcador de Posição do Número do Diapositivo 2">
            <a:extLst>
              <a:ext uri="{FF2B5EF4-FFF2-40B4-BE49-F238E27FC236}">
                <a16:creationId xmlns:a16="http://schemas.microsoft.com/office/drawing/2014/main" id="{4DFF2393-4EE5-47DA-BE5A-F1440DF5C81A}"/>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
        <p:nvSpPr>
          <p:cNvPr id="5" name="Retângulo 4">
            <a:extLst>
              <a:ext uri="{FF2B5EF4-FFF2-40B4-BE49-F238E27FC236}">
                <a16:creationId xmlns:a16="http://schemas.microsoft.com/office/drawing/2014/main" id="{5F0B6071-5433-47CA-B2D5-7164E89EDDAF}"/>
              </a:ext>
            </a:extLst>
          </p:cNvPr>
          <p:cNvSpPr/>
          <p:nvPr/>
        </p:nvSpPr>
        <p:spPr>
          <a:xfrm>
            <a:off x="2968769" y="5829233"/>
            <a:ext cx="8363260" cy="923330"/>
          </a:xfrm>
          <a:prstGeom prst="rect">
            <a:avLst/>
          </a:prstGeom>
        </p:spPr>
        <p:txBody>
          <a:bodyPr wrap="square">
            <a:spAutoFit/>
          </a:bodyPr>
          <a:lstStyle/>
          <a:p>
            <a:pPr algn="just"/>
            <a:r>
              <a:rPr lang="en-US" dirty="0">
                <a:solidFill>
                  <a:srgbClr val="000000"/>
                </a:solidFill>
              </a:rPr>
              <a:t>A standardized protocol, developed to minimize agglomeration of the </a:t>
            </a:r>
            <a:r>
              <a:rPr lang="en-US" dirty="0" err="1">
                <a:solidFill>
                  <a:srgbClr val="000000"/>
                </a:solidFill>
              </a:rPr>
              <a:t>nanosized</a:t>
            </a:r>
            <a:r>
              <a:rPr lang="en-US" dirty="0">
                <a:solidFill>
                  <a:srgbClr val="000000"/>
                </a:solidFill>
              </a:rPr>
              <a:t> particles (</a:t>
            </a:r>
            <a:r>
              <a:rPr lang="en-US" dirty="0">
                <a:solidFill>
                  <a:srgbClr val="000066"/>
                </a:solidFill>
              </a:rPr>
              <a:t>Jensen et al., 2011</a:t>
            </a:r>
            <a:r>
              <a:rPr lang="en-US" dirty="0">
                <a:solidFill>
                  <a:srgbClr val="000000"/>
                </a:solidFill>
              </a:rPr>
              <a:t>) was followed to disperse the NMs before cells exposure. </a:t>
            </a:r>
            <a:endParaRPr lang="pt-PT" sz="4800" dirty="0"/>
          </a:p>
        </p:txBody>
      </p:sp>
      <p:pic>
        <p:nvPicPr>
          <p:cNvPr id="8" name="Picture 2">
            <a:extLst>
              <a:ext uri="{FF2B5EF4-FFF2-40B4-BE49-F238E27FC236}">
                <a16:creationId xmlns:a16="http://schemas.microsoft.com/office/drawing/2014/main" id="{9148CB47-E79A-40DE-BC7A-F47CD0B0DC28}"/>
              </a:ext>
            </a:extLst>
          </p:cNvPr>
          <p:cNvPicPr>
            <a:picLocks noChangeAspect="1" noChangeArrowheads="1"/>
          </p:cNvPicPr>
          <p:nvPr/>
        </p:nvPicPr>
        <p:blipFill>
          <a:blip r:embed="rId3" cstate="print"/>
          <a:srcRect/>
          <a:stretch>
            <a:fillRect/>
          </a:stretch>
        </p:blipFill>
        <p:spPr bwMode="auto">
          <a:xfrm>
            <a:off x="2825894" y="1764119"/>
            <a:ext cx="2417665" cy="3429025"/>
          </a:xfrm>
          <a:prstGeom prst="rect">
            <a:avLst/>
          </a:prstGeom>
          <a:noFill/>
          <a:ln w="9525">
            <a:noFill/>
            <a:miter lim="800000"/>
            <a:headEnd/>
            <a:tailEnd/>
          </a:ln>
          <a:effectLst>
            <a:glow rad="63500">
              <a:schemeClr val="accent4">
                <a:satMod val="175000"/>
                <a:alpha val="40000"/>
              </a:schemeClr>
            </a:glow>
          </a:effectLst>
          <a:scene3d>
            <a:camera prst="perspectiveHeroicExtremeRightFacing"/>
            <a:lightRig rig="threePt" dir="t"/>
          </a:scene3d>
        </p:spPr>
      </p:pic>
      <p:sp>
        <p:nvSpPr>
          <p:cNvPr id="9" name="Rectangle 5">
            <a:extLst>
              <a:ext uri="{FF2B5EF4-FFF2-40B4-BE49-F238E27FC236}">
                <a16:creationId xmlns:a16="http://schemas.microsoft.com/office/drawing/2014/main" id="{3D2FBC03-C35B-4F17-8E02-DF6EB5A8EC72}"/>
              </a:ext>
            </a:extLst>
          </p:cNvPr>
          <p:cNvSpPr/>
          <p:nvPr/>
        </p:nvSpPr>
        <p:spPr>
          <a:xfrm>
            <a:off x="2968769" y="5478894"/>
            <a:ext cx="3163743" cy="261610"/>
          </a:xfrm>
          <a:prstGeom prst="rect">
            <a:avLst/>
          </a:prstGeom>
        </p:spPr>
        <p:txBody>
          <a:bodyPr wrap="square">
            <a:spAutoFit/>
          </a:bodyPr>
          <a:lstStyle/>
          <a:p>
            <a:r>
              <a:rPr lang="pt-PT" sz="1100" dirty="0"/>
              <a:t>http://www.nanogenotox.eu/</a:t>
            </a:r>
          </a:p>
        </p:txBody>
      </p:sp>
      <p:grpSp>
        <p:nvGrpSpPr>
          <p:cNvPr id="16" name="Grupo 15">
            <a:extLst>
              <a:ext uri="{FF2B5EF4-FFF2-40B4-BE49-F238E27FC236}">
                <a16:creationId xmlns:a16="http://schemas.microsoft.com/office/drawing/2014/main" id="{98E75FF7-20EC-4E25-BF88-BEA486EC9396}"/>
              </a:ext>
            </a:extLst>
          </p:cNvPr>
          <p:cNvGrpSpPr/>
          <p:nvPr/>
        </p:nvGrpSpPr>
        <p:grpSpPr>
          <a:xfrm>
            <a:off x="5243559" y="2160766"/>
            <a:ext cx="5139967" cy="2463443"/>
            <a:chOff x="5391962" y="2729701"/>
            <a:chExt cx="4429156" cy="2019993"/>
          </a:xfrm>
        </p:grpSpPr>
        <p:sp>
          <p:nvSpPr>
            <p:cNvPr id="7" name="TextBox 3">
              <a:extLst>
                <a:ext uri="{FF2B5EF4-FFF2-40B4-BE49-F238E27FC236}">
                  <a16:creationId xmlns:a16="http://schemas.microsoft.com/office/drawing/2014/main" id="{62F9AB87-1810-40A2-B77A-4AB214372390}"/>
                </a:ext>
              </a:extLst>
            </p:cNvPr>
            <p:cNvSpPr txBox="1"/>
            <p:nvPr/>
          </p:nvSpPr>
          <p:spPr>
            <a:xfrm>
              <a:off x="5391962" y="2729701"/>
              <a:ext cx="4429156" cy="2019993"/>
            </a:xfrm>
            <a:prstGeom prst="rect">
              <a:avLst/>
            </a:prstGeom>
            <a:ln>
              <a:noFill/>
            </a:ln>
          </p:spPr>
          <p:style>
            <a:lnRef idx="1">
              <a:schemeClr val="dk1"/>
            </a:lnRef>
            <a:fillRef idx="2">
              <a:schemeClr val="dk1"/>
            </a:fillRef>
            <a:effectRef idx="1">
              <a:schemeClr val="dk1"/>
            </a:effectRef>
            <a:fontRef idx="minor">
              <a:schemeClr val="dk1"/>
            </a:fontRef>
          </p:style>
          <p:txBody>
            <a:bodyPr wrap="square" rtlCol="0">
              <a:noAutofit/>
            </a:bodyPr>
            <a:lstStyle/>
            <a:p>
              <a:pPr algn="ctr"/>
              <a:endParaRPr lang="pt-PT" b="1" dirty="0">
                <a:solidFill>
                  <a:srgbClr val="002060"/>
                </a:solidFill>
              </a:endParaRPr>
            </a:p>
          </p:txBody>
        </p:sp>
        <p:pic>
          <p:nvPicPr>
            <p:cNvPr id="10" name="Picture 1" descr="C:\INSA\Projecto Nanogenotox\Nanogenotox_Y_desactual\Fotos MN e NP nanogenotox\Teste dispersão Carbon nanotubes\NM402_04&amp;05082011\NM402_2.56ugml_antes de sonicar.JPG">
              <a:extLst>
                <a:ext uri="{FF2B5EF4-FFF2-40B4-BE49-F238E27FC236}">
                  <a16:creationId xmlns:a16="http://schemas.microsoft.com/office/drawing/2014/main" id="{0FB5170D-3800-495A-A056-C64BF415F820}"/>
                </a:ext>
              </a:extLst>
            </p:cNvPr>
            <p:cNvPicPr>
              <a:picLocks noChangeAspect="1" noChangeArrowheads="1"/>
            </p:cNvPicPr>
            <p:nvPr/>
          </p:nvPicPr>
          <p:blipFill>
            <a:blip r:embed="rId4" cstate="print"/>
            <a:srcRect/>
            <a:stretch>
              <a:fillRect/>
            </a:stretch>
          </p:blipFill>
          <p:spPr bwMode="auto">
            <a:xfrm>
              <a:off x="5504383" y="2962176"/>
              <a:ext cx="1071570" cy="1428760"/>
            </a:xfrm>
            <a:prstGeom prst="rect">
              <a:avLst/>
            </a:prstGeom>
            <a:noFill/>
          </p:spPr>
        </p:pic>
        <p:pic>
          <p:nvPicPr>
            <p:cNvPr id="11" name="Picture 2" descr="C:\INSA\Projecto Nanogenotox\Nanogenotox_Y_desactual\Fotos MN e NP nanogenotox\Teste dispersão Carbon nanotubes\NM402_04&amp;05082011\Nm402_1.28ugml_após sonicar (3).JPG">
              <a:extLst>
                <a:ext uri="{FF2B5EF4-FFF2-40B4-BE49-F238E27FC236}">
                  <a16:creationId xmlns:a16="http://schemas.microsoft.com/office/drawing/2014/main" id="{DABF3F5F-9D5A-49F2-B5AA-2671BC4AD0C0}"/>
                </a:ext>
              </a:extLst>
            </p:cNvPr>
            <p:cNvPicPr>
              <a:picLocks noChangeAspect="1" noChangeArrowheads="1"/>
            </p:cNvPicPr>
            <p:nvPr/>
          </p:nvPicPr>
          <p:blipFill>
            <a:blip r:embed="rId5" cstate="print"/>
            <a:srcRect/>
            <a:stretch>
              <a:fillRect/>
            </a:stretch>
          </p:blipFill>
          <p:spPr bwMode="auto">
            <a:xfrm>
              <a:off x="8029640" y="3002605"/>
              <a:ext cx="1628559" cy="1285885"/>
            </a:xfrm>
            <a:prstGeom prst="rect">
              <a:avLst/>
            </a:prstGeom>
            <a:noFill/>
          </p:spPr>
        </p:pic>
        <p:pic>
          <p:nvPicPr>
            <p:cNvPr id="12" name="Picture 3" descr="C:\INSA\Projecto Nanogenotox\Nanogenotox_Y_desactual\Fotos MN e NP nanogenotox\Teste dispersão Carbon nanotubes\DSC08990.JPG">
              <a:extLst>
                <a:ext uri="{FF2B5EF4-FFF2-40B4-BE49-F238E27FC236}">
                  <a16:creationId xmlns:a16="http://schemas.microsoft.com/office/drawing/2014/main" id="{FB0F0496-3390-416F-A4F8-D81D33A28453}"/>
                </a:ext>
              </a:extLst>
            </p:cNvPr>
            <p:cNvPicPr>
              <a:picLocks noChangeAspect="1" noChangeArrowheads="1"/>
            </p:cNvPicPr>
            <p:nvPr/>
          </p:nvPicPr>
          <p:blipFill>
            <a:blip r:embed="rId6" cstate="print"/>
            <a:srcRect/>
            <a:stretch>
              <a:fillRect/>
            </a:stretch>
          </p:blipFill>
          <p:spPr bwMode="auto">
            <a:xfrm>
              <a:off x="6790267" y="2962176"/>
              <a:ext cx="1025059" cy="1366744"/>
            </a:xfrm>
            <a:prstGeom prst="rect">
              <a:avLst/>
            </a:prstGeom>
            <a:noFill/>
          </p:spPr>
        </p:pic>
        <p:cxnSp>
          <p:nvCxnSpPr>
            <p:cNvPr id="13" name="Straight Arrow Connector 9">
              <a:extLst>
                <a:ext uri="{FF2B5EF4-FFF2-40B4-BE49-F238E27FC236}">
                  <a16:creationId xmlns:a16="http://schemas.microsoft.com/office/drawing/2014/main" id="{D1D5BEB4-DE21-4ADF-9453-428A7A4F607C}"/>
                </a:ext>
              </a:extLst>
            </p:cNvPr>
            <p:cNvCxnSpPr>
              <a:endCxn id="12" idx="1"/>
            </p:cNvCxnSpPr>
            <p:nvPr/>
          </p:nvCxnSpPr>
          <p:spPr>
            <a:xfrm>
              <a:off x="6575953" y="3605118"/>
              <a:ext cx="214314" cy="404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0">
              <a:extLst>
                <a:ext uri="{FF2B5EF4-FFF2-40B4-BE49-F238E27FC236}">
                  <a16:creationId xmlns:a16="http://schemas.microsoft.com/office/drawing/2014/main" id="{0AE3B31D-E101-4AAC-AC00-C59B883D042C}"/>
                </a:ext>
              </a:extLst>
            </p:cNvPr>
            <p:cNvCxnSpPr>
              <a:stCxn id="12" idx="3"/>
              <a:endCxn id="11" idx="1"/>
            </p:cNvCxnSpPr>
            <p:nvPr/>
          </p:nvCxnSpPr>
          <p:spPr>
            <a:xfrm>
              <a:off x="7815326" y="3645548"/>
              <a:ext cx="21431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4835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o Número do Diapositivo 2">
            <a:extLst>
              <a:ext uri="{FF2B5EF4-FFF2-40B4-BE49-F238E27FC236}">
                <a16:creationId xmlns:a16="http://schemas.microsoft.com/office/drawing/2014/main" id="{BA6FA7D3-9CDB-4383-B840-08BBD77A8CE8}"/>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
        <p:nvSpPr>
          <p:cNvPr id="6" name="CaixaDeTexto 5">
            <a:extLst>
              <a:ext uri="{FF2B5EF4-FFF2-40B4-BE49-F238E27FC236}">
                <a16:creationId xmlns:a16="http://schemas.microsoft.com/office/drawing/2014/main" id="{BB1728F7-834F-494B-B275-044D9829A74C}"/>
              </a:ext>
            </a:extLst>
          </p:cNvPr>
          <p:cNvSpPr txBox="1"/>
          <p:nvPr/>
        </p:nvSpPr>
        <p:spPr>
          <a:xfrm>
            <a:off x="2028193" y="6396335"/>
            <a:ext cx="9812547" cy="461665"/>
          </a:xfrm>
          <a:prstGeom prst="rect">
            <a:avLst/>
          </a:prstGeom>
          <a:noFill/>
        </p:spPr>
        <p:txBody>
          <a:bodyPr wrap="square" rtlCol="0">
            <a:spAutoFit/>
          </a:bodyPr>
          <a:lstStyle/>
          <a:p>
            <a:pPr algn="just"/>
            <a:r>
              <a:rPr lang="en-US" sz="1200" dirty="0" err="1"/>
              <a:t>Louro</a:t>
            </a:r>
            <a:r>
              <a:rPr lang="en-US" sz="1200" dirty="0"/>
              <a:t> et al., (2015) Role of </a:t>
            </a:r>
            <a:r>
              <a:rPr lang="en-US" sz="1200" dirty="0" err="1"/>
              <a:t>nanogenotoxicology</a:t>
            </a:r>
            <a:r>
              <a:rPr lang="en-US" sz="1200" dirty="0"/>
              <a:t> studies in safety evaluation of nanomaterials. In: Sabu Thomas, Yves </a:t>
            </a:r>
            <a:r>
              <a:rPr lang="en-US" sz="1200" dirty="0" err="1"/>
              <a:t>Grohens</a:t>
            </a:r>
            <a:r>
              <a:rPr lang="en-US" sz="1200" dirty="0"/>
              <a:t>, Neethu </a:t>
            </a:r>
            <a:r>
              <a:rPr lang="en-US" sz="1200" dirty="0" err="1"/>
              <a:t>Ninan</a:t>
            </a:r>
            <a:r>
              <a:rPr lang="en-US" sz="1200" dirty="0"/>
              <a:t> (eds.), Nanotechnology applications in tissue engineering. Elsevier Inc., Oxford, UK, pp.263-288.</a:t>
            </a:r>
            <a:endParaRPr lang="pt-PT" sz="1200" dirty="0"/>
          </a:p>
        </p:txBody>
      </p:sp>
      <p:grpSp>
        <p:nvGrpSpPr>
          <p:cNvPr id="8" name="Grupo 7">
            <a:extLst>
              <a:ext uri="{FF2B5EF4-FFF2-40B4-BE49-F238E27FC236}">
                <a16:creationId xmlns:a16="http://schemas.microsoft.com/office/drawing/2014/main" id="{E0E1910B-BD30-40F0-8FAD-584357BBC327}"/>
              </a:ext>
            </a:extLst>
          </p:cNvPr>
          <p:cNvGrpSpPr/>
          <p:nvPr/>
        </p:nvGrpSpPr>
        <p:grpSpPr>
          <a:xfrm>
            <a:off x="2359328" y="1654594"/>
            <a:ext cx="9030983" cy="4515373"/>
            <a:chOff x="2359328" y="1654594"/>
            <a:chExt cx="9030983" cy="4515373"/>
          </a:xfrm>
        </p:grpSpPr>
        <p:pic>
          <p:nvPicPr>
            <p:cNvPr id="5" name="Picture 20" descr="Figure3.tif">
              <a:extLst>
                <a:ext uri="{FF2B5EF4-FFF2-40B4-BE49-F238E27FC236}">
                  <a16:creationId xmlns:a16="http://schemas.microsoft.com/office/drawing/2014/main" id="{51C8E5E0-1A20-4D0B-8269-F75B954FF04D}"/>
                </a:ext>
              </a:extLst>
            </p:cNvPr>
            <p:cNvPicPr>
              <a:picLocks noChangeAspect="1"/>
            </p:cNvPicPr>
            <p:nvPr/>
          </p:nvPicPr>
          <p:blipFill>
            <a:blip r:embed="rId3" cstate="print"/>
            <a:stretch>
              <a:fillRect/>
            </a:stretch>
          </p:blipFill>
          <p:spPr>
            <a:xfrm>
              <a:off x="2359328" y="1654594"/>
              <a:ext cx="9030983" cy="4515373"/>
            </a:xfrm>
            <a:prstGeom prst="rect">
              <a:avLst/>
            </a:prstGeom>
          </p:spPr>
        </p:pic>
        <p:sp>
          <p:nvSpPr>
            <p:cNvPr id="4" name="CaixaDeTexto 3">
              <a:extLst>
                <a:ext uri="{FF2B5EF4-FFF2-40B4-BE49-F238E27FC236}">
                  <a16:creationId xmlns:a16="http://schemas.microsoft.com/office/drawing/2014/main" id="{4119FBD7-DC55-4884-AB4F-67888DF9666A}"/>
                </a:ext>
              </a:extLst>
            </p:cNvPr>
            <p:cNvSpPr txBox="1"/>
            <p:nvPr/>
          </p:nvSpPr>
          <p:spPr>
            <a:xfrm>
              <a:off x="8341566" y="1691916"/>
              <a:ext cx="2817845" cy="338554"/>
            </a:xfrm>
            <a:prstGeom prst="rect">
              <a:avLst/>
            </a:prstGeom>
            <a:solidFill>
              <a:schemeClr val="bg1"/>
            </a:solidFill>
          </p:spPr>
          <p:txBody>
            <a:bodyPr wrap="square" rtlCol="0">
              <a:spAutoFit/>
            </a:bodyPr>
            <a:lstStyle/>
            <a:p>
              <a:r>
                <a:rPr lang="pt-PT" sz="1600" b="1" dirty="0" err="1"/>
                <a:t>Clastogenic</a:t>
              </a:r>
              <a:r>
                <a:rPr lang="pt-PT" sz="1600" b="1" dirty="0"/>
                <a:t> </a:t>
              </a:r>
              <a:r>
                <a:rPr lang="pt-PT" sz="1600" b="1" dirty="0" err="1"/>
                <a:t>event</a:t>
              </a:r>
              <a:endParaRPr lang="pt-PT" sz="1600" b="1" dirty="0"/>
            </a:p>
          </p:txBody>
        </p:sp>
        <p:sp>
          <p:nvSpPr>
            <p:cNvPr id="7" name="CaixaDeTexto 6">
              <a:extLst>
                <a:ext uri="{FF2B5EF4-FFF2-40B4-BE49-F238E27FC236}">
                  <a16:creationId xmlns:a16="http://schemas.microsoft.com/office/drawing/2014/main" id="{9D695CF2-7BE5-4AF3-877F-D580AE8AFA63}"/>
                </a:ext>
              </a:extLst>
            </p:cNvPr>
            <p:cNvSpPr txBox="1"/>
            <p:nvPr/>
          </p:nvSpPr>
          <p:spPr>
            <a:xfrm>
              <a:off x="8568613" y="5522906"/>
              <a:ext cx="1940768" cy="338554"/>
            </a:xfrm>
            <a:prstGeom prst="rect">
              <a:avLst/>
            </a:prstGeom>
            <a:solidFill>
              <a:schemeClr val="bg1"/>
            </a:solidFill>
          </p:spPr>
          <p:txBody>
            <a:bodyPr wrap="square" rtlCol="0">
              <a:spAutoFit/>
            </a:bodyPr>
            <a:lstStyle/>
            <a:p>
              <a:r>
                <a:rPr lang="pt-PT" sz="1600" b="1" dirty="0" err="1"/>
                <a:t>Aneugenic</a:t>
              </a:r>
              <a:r>
                <a:rPr lang="pt-PT" sz="1600" b="1" dirty="0"/>
                <a:t> </a:t>
              </a:r>
              <a:r>
                <a:rPr lang="pt-PT" sz="1600" b="1" dirty="0" err="1"/>
                <a:t>event</a:t>
              </a:r>
              <a:endParaRPr lang="pt-PT" sz="1600" b="1" dirty="0"/>
            </a:p>
          </p:txBody>
        </p:sp>
      </p:grpSp>
      <p:sp>
        <p:nvSpPr>
          <p:cNvPr id="2" name="Título 1">
            <a:extLst>
              <a:ext uri="{FF2B5EF4-FFF2-40B4-BE49-F238E27FC236}">
                <a16:creationId xmlns:a16="http://schemas.microsoft.com/office/drawing/2014/main" id="{45640E33-297B-4D68-A48F-ACFCC63712A3}"/>
              </a:ext>
            </a:extLst>
          </p:cNvPr>
          <p:cNvSpPr>
            <a:spLocks noGrp="1"/>
          </p:cNvSpPr>
          <p:nvPr>
            <p:ph type="title"/>
          </p:nvPr>
        </p:nvSpPr>
        <p:spPr>
          <a:xfrm>
            <a:off x="2478624" y="147337"/>
            <a:ext cx="8911687" cy="1280890"/>
          </a:xfrm>
        </p:spPr>
        <p:txBody>
          <a:bodyPr>
            <a:noAutofit/>
          </a:bodyPr>
          <a:lstStyle/>
          <a:p>
            <a:r>
              <a:rPr lang="pt-PT" sz="2800" dirty="0" err="1"/>
              <a:t>MWCNTs</a:t>
            </a:r>
            <a:r>
              <a:rPr lang="pt-PT" sz="2800" dirty="0"/>
              <a:t> – </a:t>
            </a:r>
            <a:r>
              <a:rPr lang="pt-PT" sz="2800" dirty="0" err="1"/>
              <a:t>genotoxicity</a:t>
            </a:r>
            <a:r>
              <a:rPr lang="pt-PT" sz="2800" dirty="0"/>
              <a:t> </a:t>
            </a:r>
            <a:r>
              <a:rPr lang="pt-PT" sz="2800" dirty="0" err="1"/>
              <a:t>assessment</a:t>
            </a:r>
            <a:r>
              <a:rPr lang="pt-PT" sz="2800" dirty="0"/>
              <a:t> in </a:t>
            </a:r>
            <a:r>
              <a:rPr lang="pt-PT" sz="2800" dirty="0" err="1"/>
              <a:t>human</a:t>
            </a:r>
            <a:r>
              <a:rPr lang="pt-PT" sz="2800" dirty="0"/>
              <a:t> </a:t>
            </a:r>
            <a:r>
              <a:rPr lang="pt-PT" sz="2800" dirty="0" err="1"/>
              <a:t>lymphocytes</a:t>
            </a:r>
            <a:r>
              <a:rPr lang="pt-PT" sz="2800" dirty="0"/>
              <a:t> </a:t>
            </a:r>
            <a:r>
              <a:rPr lang="pt-PT" sz="2800" dirty="0" err="1"/>
              <a:t>by</a:t>
            </a:r>
            <a:r>
              <a:rPr lang="pt-PT" sz="2800" dirty="0"/>
              <a:t> </a:t>
            </a:r>
            <a:r>
              <a:rPr lang="pt-PT" sz="2800" dirty="0" err="1"/>
              <a:t>the</a:t>
            </a:r>
            <a:r>
              <a:rPr lang="pt-PT" sz="2800" dirty="0"/>
              <a:t> </a:t>
            </a:r>
            <a:r>
              <a:rPr lang="pt-PT" sz="2800" i="1" dirty="0"/>
              <a:t>in vitro </a:t>
            </a:r>
            <a:r>
              <a:rPr lang="pt-PT" sz="2800" dirty="0" err="1"/>
              <a:t>micronucleus</a:t>
            </a:r>
            <a:r>
              <a:rPr lang="pt-PT" sz="2800" dirty="0"/>
              <a:t> </a:t>
            </a:r>
            <a:r>
              <a:rPr lang="pt-PT" sz="2800" dirty="0" err="1"/>
              <a:t>assay</a:t>
            </a:r>
            <a:r>
              <a:rPr lang="pt-PT" sz="2800" dirty="0"/>
              <a:t> </a:t>
            </a:r>
            <a:br>
              <a:rPr lang="pt-PT" sz="2800" dirty="0"/>
            </a:br>
            <a:endParaRPr lang="pt-PT" sz="2800" dirty="0"/>
          </a:p>
        </p:txBody>
      </p:sp>
    </p:spTree>
    <p:extLst>
      <p:ext uri="{BB962C8B-B14F-4D97-AF65-F5344CB8AC3E}">
        <p14:creationId xmlns:p14="http://schemas.microsoft.com/office/powerpoint/2010/main" val="141862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BEC7BE-E8BF-4DBB-852E-9FC5D37D4FF3}"/>
              </a:ext>
            </a:extLst>
          </p:cNvPr>
          <p:cNvSpPr>
            <a:spLocks noGrp="1"/>
          </p:cNvSpPr>
          <p:nvPr>
            <p:ph type="title"/>
          </p:nvPr>
        </p:nvSpPr>
        <p:spPr>
          <a:xfrm>
            <a:off x="2592923" y="329899"/>
            <a:ext cx="8911687" cy="1280890"/>
          </a:xfrm>
        </p:spPr>
        <p:txBody>
          <a:bodyPr>
            <a:normAutofit/>
          </a:bodyPr>
          <a:lstStyle/>
          <a:p>
            <a:pPr algn="ctr"/>
            <a:r>
              <a:rPr lang="pt-PT" sz="3200" dirty="0"/>
              <a:t>NM-403 </a:t>
            </a:r>
            <a:r>
              <a:rPr lang="pt-PT" sz="3200" dirty="0" err="1"/>
              <a:t>and</a:t>
            </a:r>
            <a:r>
              <a:rPr lang="pt-PT" sz="3200" dirty="0"/>
              <a:t> NRCWE-006 (Mitsui-7) </a:t>
            </a:r>
            <a:r>
              <a:rPr lang="pt-PT" sz="3200" dirty="0" err="1"/>
              <a:t>were</a:t>
            </a:r>
            <a:r>
              <a:rPr lang="pt-PT" sz="3200" dirty="0"/>
              <a:t> </a:t>
            </a:r>
            <a:r>
              <a:rPr lang="pt-PT" sz="3200" dirty="0" err="1"/>
              <a:t>genotoxic</a:t>
            </a:r>
            <a:r>
              <a:rPr lang="pt-PT" sz="3200" dirty="0"/>
              <a:t> </a:t>
            </a:r>
          </a:p>
        </p:txBody>
      </p:sp>
      <p:sp>
        <p:nvSpPr>
          <p:cNvPr id="3" name="Marcador de Posição do Número do Diapositivo 2">
            <a:extLst>
              <a:ext uri="{FF2B5EF4-FFF2-40B4-BE49-F238E27FC236}">
                <a16:creationId xmlns:a16="http://schemas.microsoft.com/office/drawing/2014/main" id="{EEDF8CC6-8D64-497C-BE4E-6AC194C5AA67}"/>
              </a:ext>
            </a:extLst>
          </p:cNvPr>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4" name="Imagem 3">
            <a:extLst>
              <a:ext uri="{FF2B5EF4-FFF2-40B4-BE49-F238E27FC236}">
                <a16:creationId xmlns:a16="http://schemas.microsoft.com/office/drawing/2014/main" id="{3F44B503-A224-405E-9F50-A5293959FF86}"/>
              </a:ext>
            </a:extLst>
          </p:cNvPr>
          <p:cNvPicPr>
            <a:picLocks noChangeAspect="1"/>
          </p:cNvPicPr>
          <p:nvPr/>
        </p:nvPicPr>
        <p:blipFill rotWithShape="1">
          <a:blip r:embed="rId3"/>
          <a:srcRect t="1" r="731" b="50111"/>
          <a:stretch/>
        </p:blipFill>
        <p:spPr>
          <a:xfrm>
            <a:off x="2336993" y="1463832"/>
            <a:ext cx="8810833" cy="4908657"/>
          </a:xfrm>
          <a:prstGeom prst="rect">
            <a:avLst/>
          </a:prstGeom>
        </p:spPr>
      </p:pic>
      <p:sp>
        <p:nvSpPr>
          <p:cNvPr id="6" name="CaixaDeTexto 5">
            <a:extLst>
              <a:ext uri="{FF2B5EF4-FFF2-40B4-BE49-F238E27FC236}">
                <a16:creationId xmlns:a16="http://schemas.microsoft.com/office/drawing/2014/main" id="{9EF6E7C1-10D4-4E39-B737-0E69E2620EBD}"/>
              </a:ext>
            </a:extLst>
          </p:cNvPr>
          <p:cNvSpPr txBox="1"/>
          <p:nvPr/>
        </p:nvSpPr>
        <p:spPr>
          <a:xfrm>
            <a:off x="2206769" y="6574263"/>
            <a:ext cx="4641014" cy="338554"/>
          </a:xfrm>
          <a:prstGeom prst="rect">
            <a:avLst/>
          </a:prstGeom>
          <a:noFill/>
        </p:spPr>
        <p:txBody>
          <a:bodyPr wrap="none" rtlCol="0">
            <a:spAutoFit/>
          </a:bodyPr>
          <a:lstStyle/>
          <a:p>
            <a:r>
              <a:rPr lang="en-US" sz="1600" dirty="0"/>
              <a:t>Tavares et al., 2013. </a:t>
            </a:r>
            <a:r>
              <a:rPr lang="en-US" sz="1600" dirty="0" err="1"/>
              <a:t>Toxicol</a:t>
            </a:r>
            <a:r>
              <a:rPr lang="en-US" sz="1600" dirty="0"/>
              <a:t> in Vitro, 28: 60–69</a:t>
            </a:r>
            <a:endParaRPr lang="pt-PT" sz="1600" dirty="0"/>
          </a:p>
        </p:txBody>
      </p:sp>
      <p:sp>
        <p:nvSpPr>
          <p:cNvPr id="7" name="CaixaDeTexto 6">
            <a:extLst>
              <a:ext uri="{FF2B5EF4-FFF2-40B4-BE49-F238E27FC236}">
                <a16:creationId xmlns:a16="http://schemas.microsoft.com/office/drawing/2014/main" id="{3F11AB04-F694-4797-8396-BB9EEEADE63F}"/>
              </a:ext>
            </a:extLst>
          </p:cNvPr>
          <p:cNvSpPr txBox="1"/>
          <p:nvPr/>
        </p:nvSpPr>
        <p:spPr>
          <a:xfrm>
            <a:off x="9470571" y="3023156"/>
            <a:ext cx="1029449"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pt-PT" dirty="0"/>
              <a:t>NM-403</a:t>
            </a:r>
          </a:p>
        </p:txBody>
      </p:sp>
      <p:cxnSp>
        <p:nvCxnSpPr>
          <p:cNvPr id="9" name="Conexão reta unidirecional 8">
            <a:extLst>
              <a:ext uri="{FF2B5EF4-FFF2-40B4-BE49-F238E27FC236}">
                <a16:creationId xmlns:a16="http://schemas.microsoft.com/office/drawing/2014/main" id="{2D108A95-3A07-4C17-9D7A-F2CFE0E524BA}"/>
              </a:ext>
            </a:extLst>
          </p:cNvPr>
          <p:cNvCxnSpPr>
            <a:cxnSpLocks/>
          </p:cNvCxnSpPr>
          <p:nvPr/>
        </p:nvCxnSpPr>
        <p:spPr>
          <a:xfrm flipH="1">
            <a:off x="8822765" y="3392488"/>
            <a:ext cx="811093" cy="65699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2" name="CaixaDeTexto 11">
            <a:extLst>
              <a:ext uri="{FF2B5EF4-FFF2-40B4-BE49-F238E27FC236}">
                <a16:creationId xmlns:a16="http://schemas.microsoft.com/office/drawing/2014/main" id="{17F787C3-AFC6-457D-9CFB-F25E34C656EC}"/>
              </a:ext>
            </a:extLst>
          </p:cNvPr>
          <p:cNvSpPr txBox="1"/>
          <p:nvPr/>
        </p:nvSpPr>
        <p:spPr>
          <a:xfrm>
            <a:off x="4823643" y="3207822"/>
            <a:ext cx="1029449" cy="369332"/>
          </a:xfrm>
          <a:prstGeom prst="rect">
            <a:avLst/>
          </a:prstGeom>
          <a:ln/>
        </p:spPr>
        <p:style>
          <a:lnRef idx="1">
            <a:schemeClr val="accent5"/>
          </a:lnRef>
          <a:fillRef idx="2">
            <a:schemeClr val="accent5"/>
          </a:fillRef>
          <a:effectRef idx="1">
            <a:schemeClr val="accent5"/>
          </a:effectRef>
          <a:fontRef idx="minor">
            <a:schemeClr val="dk1"/>
          </a:fontRef>
        </p:style>
        <p:txBody>
          <a:bodyPr wrap="none" rtlCol="0">
            <a:spAutoFit/>
          </a:bodyPr>
          <a:lstStyle/>
          <a:p>
            <a:r>
              <a:rPr lang="pt-PT" dirty="0"/>
              <a:t>NM-402</a:t>
            </a:r>
          </a:p>
        </p:txBody>
      </p:sp>
      <p:cxnSp>
        <p:nvCxnSpPr>
          <p:cNvPr id="13" name="Conexão reta unidirecional 12">
            <a:extLst>
              <a:ext uri="{FF2B5EF4-FFF2-40B4-BE49-F238E27FC236}">
                <a16:creationId xmlns:a16="http://schemas.microsoft.com/office/drawing/2014/main" id="{543A6C66-34DF-4545-A820-5B25900413B9}"/>
              </a:ext>
            </a:extLst>
          </p:cNvPr>
          <p:cNvCxnSpPr>
            <a:cxnSpLocks/>
            <a:stCxn id="12" idx="2"/>
          </p:cNvCxnSpPr>
          <p:nvPr/>
        </p:nvCxnSpPr>
        <p:spPr>
          <a:xfrm flipH="1">
            <a:off x="4527276" y="3577154"/>
            <a:ext cx="811092" cy="438978"/>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16" name="Conexão reta unidirecional 15">
            <a:extLst>
              <a:ext uri="{FF2B5EF4-FFF2-40B4-BE49-F238E27FC236}">
                <a16:creationId xmlns:a16="http://schemas.microsoft.com/office/drawing/2014/main" id="{D289C2B7-C447-4358-BA1F-80C8ECAC40FD}"/>
              </a:ext>
            </a:extLst>
          </p:cNvPr>
          <p:cNvCxnSpPr>
            <a:cxnSpLocks/>
          </p:cNvCxnSpPr>
          <p:nvPr/>
        </p:nvCxnSpPr>
        <p:spPr>
          <a:xfrm flipH="1">
            <a:off x="4554810" y="4016132"/>
            <a:ext cx="811092" cy="417609"/>
          </a:xfrm>
          <a:prstGeom prst="straightConnector1">
            <a:avLst/>
          </a:prstGeom>
          <a:ln w="9525" cap="flat" cmpd="sng" algn="ctr">
            <a:solidFill>
              <a:schemeClr val="accent6"/>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8" name="CaixaDeTexto 17">
            <a:extLst>
              <a:ext uri="{FF2B5EF4-FFF2-40B4-BE49-F238E27FC236}">
                <a16:creationId xmlns:a16="http://schemas.microsoft.com/office/drawing/2014/main" id="{3E463B47-98BD-4D03-82BD-190FFAAC5245}"/>
              </a:ext>
            </a:extLst>
          </p:cNvPr>
          <p:cNvSpPr txBox="1"/>
          <p:nvPr/>
        </p:nvSpPr>
        <p:spPr>
          <a:xfrm>
            <a:off x="5365902" y="3835775"/>
            <a:ext cx="1489510" cy="369332"/>
          </a:xfrm>
          <a:prstGeom prst="rect">
            <a:avLst/>
          </a:prstGeom>
          <a:ln/>
        </p:spPr>
        <p:style>
          <a:lnRef idx="1">
            <a:schemeClr val="accent6"/>
          </a:lnRef>
          <a:fillRef idx="2">
            <a:schemeClr val="accent6"/>
          </a:fillRef>
          <a:effectRef idx="1">
            <a:schemeClr val="accent6"/>
          </a:effectRef>
          <a:fontRef idx="minor">
            <a:schemeClr val="dk1"/>
          </a:fontRef>
        </p:style>
        <p:txBody>
          <a:bodyPr wrap="none" rtlCol="0">
            <a:spAutoFit/>
          </a:bodyPr>
          <a:lstStyle/>
          <a:p>
            <a:r>
              <a:rPr lang="pt-PT" dirty="0">
                <a:solidFill>
                  <a:schemeClr val="tx1"/>
                </a:solidFill>
              </a:rPr>
              <a:t>NRCWE-006</a:t>
            </a:r>
          </a:p>
        </p:txBody>
      </p:sp>
    </p:spTree>
    <p:extLst>
      <p:ext uri="{BB962C8B-B14F-4D97-AF65-F5344CB8AC3E}">
        <p14:creationId xmlns:p14="http://schemas.microsoft.com/office/powerpoint/2010/main" val="24456539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BEC7BE-E8BF-4DBB-852E-9FC5D37D4FF3}"/>
              </a:ext>
            </a:extLst>
          </p:cNvPr>
          <p:cNvSpPr>
            <a:spLocks noGrp="1"/>
          </p:cNvSpPr>
          <p:nvPr>
            <p:ph type="title"/>
          </p:nvPr>
        </p:nvSpPr>
        <p:spPr/>
        <p:txBody>
          <a:bodyPr/>
          <a:lstStyle/>
          <a:p>
            <a:r>
              <a:rPr lang="pt-PT" dirty="0"/>
              <a:t>No </a:t>
            </a:r>
            <a:r>
              <a:rPr lang="pt-PT" dirty="0" err="1"/>
              <a:t>cytotoxicity</a:t>
            </a:r>
            <a:endParaRPr lang="pt-PT" dirty="0"/>
          </a:p>
        </p:txBody>
      </p:sp>
      <p:sp>
        <p:nvSpPr>
          <p:cNvPr id="3" name="Marcador de Posição do Número do Diapositivo 2">
            <a:extLst>
              <a:ext uri="{FF2B5EF4-FFF2-40B4-BE49-F238E27FC236}">
                <a16:creationId xmlns:a16="http://schemas.microsoft.com/office/drawing/2014/main" id="{EEDF8CC6-8D64-497C-BE4E-6AC194C5AA67}"/>
              </a:ext>
            </a:extLst>
          </p:cNvPr>
          <p:cNvSpPr>
            <a:spLocks noGrp="1"/>
          </p:cNvSpPr>
          <p:nvPr>
            <p:ph type="sldNum" sz="quarter" idx="12"/>
          </p:nvPr>
        </p:nvSpPr>
        <p:spPr/>
        <p:txBody>
          <a:bodyPr/>
          <a:lstStyle/>
          <a:p>
            <a:fld id="{D57F1E4F-1CFF-5643-939E-217C01CDF565}" type="slidenum">
              <a:rPr lang="en-US" smtClean="0"/>
              <a:pPr/>
              <a:t>15</a:t>
            </a:fld>
            <a:endParaRPr lang="en-US" dirty="0"/>
          </a:p>
        </p:txBody>
      </p:sp>
      <p:pic>
        <p:nvPicPr>
          <p:cNvPr id="5" name="Imagem 4">
            <a:extLst>
              <a:ext uri="{FF2B5EF4-FFF2-40B4-BE49-F238E27FC236}">
                <a16:creationId xmlns:a16="http://schemas.microsoft.com/office/drawing/2014/main" id="{376CA1E8-7707-4865-85FB-9BF4FA0F2A9D}"/>
              </a:ext>
            </a:extLst>
          </p:cNvPr>
          <p:cNvPicPr>
            <a:picLocks noChangeAspect="1"/>
          </p:cNvPicPr>
          <p:nvPr/>
        </p:nvPicPr>
        <p:blipFill rotWithShape="1">
          <a:blip r:embed="rId3"/>
          <a:srcRect t="48095"/>
          <a:stretch/>
        </p:blipFill>
        <p:spPr>
          <a:xfrm>
            <a:off x="2592923" y="1945741"/>
            <a:ext cx="7743063" cy="4455318"/>
          </a:xfrm>
          <a:prstGeom prst="rect">
            <a:avLst/>
          </a:prstGeom>
        </p:spPr>
      </p:pic>
      <p:sp>
        <p:nvSpPr>
          <p:cNvPr id="6" name="CaixaDeTexto 5">
            <a:extLst>
              <a:ext uri="{FF2B5EF4-FFF2-40B4-BE49-F238E27FC236}">
                <a16:creationId xmlns:a16="http://schemas.microsoft.com/office/drawing/2014/main" id="{9EF6E7C1-10D4-4E39-B737-0E69E2620EBD}"/>
              </a:ext>
            </a:extLst>
          </p:cNvPr>
          <p:cNvSpPr txBox="1"/>
          <p:nvPr/>
        </p:nvSpPr>
        <p:spPr>
          <a:xfrm>
            <a:off x="2455214" y="6544827"/>
            <a:ext cx="4036682" cy="307777"/>
          </a:xfrm>
          <a:prstGeom prst="rect">
            <a:avLst/>
          </a:prstGeom>
          <a:noFill/>
        </p:spPr>
        <p:txBody>
          <a:bodyPr wrap="none" rtlCol="0">
            <a:spAutoFit/>
          </a:bodyPr>
          <a:lstStyle/>
          <a:p>
            <a:r>
              <a:rPr lang="en-US" sz="1400" dirty="0"/>
              <a:t>Tavares et al., 2013. </a:t>
            </a:r>
            <a:r>
              <a:rPr lang="en-US" sz="1400" dirty="0" err="1"/>
              <a:t>Toxicol</a:t>
            </a:r>
            <a:r>
              <a:rPr lang="en-US" sz="1400" dirty="0"/>
              <a:t> in Vitro, 28: 60–69</a:t>
            </a:r>
            <a:endParaRPr lang="pt-PT" sz="1400" dirty="0"/>
          </a:p>
        </p:txBody>
      </p:sp>
    </p:spTree>
    <p:extLst>
      <p:ext uri="{BB962C8B-B14F-4D97-AF65-F5344CB8AC3E}">
        <p14:creationId xmlns:p14="http://schemas.microsoft.com/office/powerpoint/2010/main" val="799009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A4398D-46E3-49FC-980E-8D3BB2C62F0E}"/>
              </a:ext>
            </a:extLst>
          </p:cNvPr>
          <p:cNvSpPr>
            <a:spLocks noGrp="1"/>
          </p:cNvSpPr>
          <p:nvPr>
            <p:ph type="title"/>
          </p:nvPr>
        </p:nvSpPr>
        <p:spPr>
          <a:xfrm>
            <a:off x="2592924" y="147337"/>
            <a:ext cx="8911687" cy="1280890"/>
          </a:xfrm>
        </p:spPr>
        <p:txBody>
          <a:bodyPr/>
          <a:lstStyle/>
          <a:p>
            <a:r>
              <a:rPr lang="pt-PT" dirty="0" err="1"/>
              <a:t>Summary</a:t>
            </a:r>
            <a:endParaRPr lang="pt-PT" dirty="0"/>
          </a:p>
        </p:txBody>
      </p:sp>
      <p:sp>
        <p:nvSpPr>
          <p:cNvPr id="3" name="Marcador de Posição do Número do Diapositivo 2">
            <a:extLst>
              <a:ext uri="{FF2B5EF4-FFF2-40B4-BE49-F238E27FC236}">
                <a16:creationId xmlns:a16="http://schemas.microsoft.com/office/drawing/2014/main" id="{FB47F98C-D718-4811-BF52-C2E3E272A9CB}"/>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
        <p:nvSpPr>
          <p:cNvPr id="4" name="CaixaDeTexto 3">
            <a:extLst>
              <a:ext uri="{FF2B5EF4-FFF2-40B4-BE49-F238E27FC236}">
                <a16:creationId xmlns:a16="http://schemas.microsoft.com/office/drawing/2014/main" id="{07BEB88F-9020-4CEF-B254-B8D0754DF53F}"/>
              </a:ext>
            </a:extLst>
          </p:cNvPr>
          <p:cNvSpPr txBox="1"/>
          <p:nvPr/>
        </p:nvSpPr>
        <p:spPr>
          <a:xfrm>
            <a:off x="1436914" y="1152907"/>
            <a:ext cx="10382460" cy="5355312"/>
          </a:xfrm>
          <a:prstGeom prst="rect">
            <a:avLst/>
          </a:prstGeom>
          <a:noFill/>
        </p:spPr>
        <p:txBody>
          <a:bodyPr wrap="square" rtlCol="0">
            <a:spAutoFit/>
          </a:bodyPr>
          <a:lstStyle/>
          <a:p>
            <a:pPr marL="285750" indent="-285750" algn="just">
              <a:buFont typeface="Wingdings" panose="05000000000000000000" pitchFamily="2" charset="2"/>
              <a:buChar char="§"/>
            </a:pPr>
            <a:r>
              <a:rPr lang="pt-PT" dirty="0" err="1"/>
              <a:t>The</a:t>
            </a:r>
            <a:r>
              <a:rPr lang="pt-PT" dirty="0"/>
              <a:t> </a:t>
            </a:r>
            <a:r>
              <a:rPr lang="pt-PT" dirty="0" err="1"/>
              <a:t>thick</a:t>
            </a:r>
            <a:r>
              <a:rPr lang="pt-PT" dirty="0"/>
              <a:t> (</a:t>
            </a:r>
            <a:r>
              <a:rPr lang="en-US" dirty="0"/>
              <a:t>69 nm) and long (4423 nm) NRCWE-006 (Mitsui-7) and the thin (11 nm) and short (394.3 nm) NM-403 were genotoxic in human lymphocytes.</a:t>
            </a:r>
          </a:p>
          <a:p>
            <a:pPr marL="285750" indent="-285750" algn="just">
              <a:buFont typeface="Wingdings" panose="05000000000000000000" pitchFamily="2" charset="2"/>
              <a:buChar char="§"/>
            </a:pPr>
            <a:endParaRPr lang="en-US" dirty="0"/>
          </a:p>
          <a:p>
            <a:pPr marL="285750" indent="-285750" algn="just">
              <a:buFont typeface="Wingdings" panose="05000000000000000000" pitchFamily="2" charset="2"/>
              <a:buChar char="§"/>
            </a:pPr>
            <a:r>
              <a:rPr lang="pt-PT" dirty="0" err="1"/>
              <a:t>However</a:t>
            </a:r>
            <a:r>
              <a:rPr lang="pt-PT" dirty="0"/>
              <a:t>, </a:t>
            </a:r>
            <a:r>
              <a:rPr lang="en-US" dirty="0"/>
              <a:t>NRCWE-007 and NM-400, two other similarly thin and short MWCNTs, </a:t>
            </a:r>
            <a:r>
              <a:rPr lang="pt-PT" dirty="0" err="1"/>
              <a:t>were</a:t>
            </a:r>
            <a:r>
              <a:rPr lang="pt-PT" dirty="0"/>
              <a:t> negative.</a:t>
            </a:r>
          </a:p>
          <a:p>
            <a:pPr marL="285750" indent="-285750" algn="just">
              <a:buFont typeface="Wingdings" panose="05000000000000000000" pitchFamily="2" charset="2"/>
              <a:buChar char="§"/>
            </a:pPr>
            <a:endParaRPr lang="pt-PT" dirty="0"/>
          </a:p>
          <a:p>
            <a:pPr algn="just"/>
            <a:r>
              <a:rPr lang="en-US" b="1" dirty="0"/>
              <a:t>Therefore, differences observed in genotoxicity among closely related MWCNTs may not be simply explained by variation in tube length and diameter and other structural differences, including surface activity or transition metals present as </a:t>
            </a:r>
            <a:r>
              <a:rPr lang="pt-PT" b="1" dirty="0" err="1"/>
              <a:t>impurities</a:t>
            </a:r>
            <a:r>
              <a:rPr lang="pt-PT" b="1" dirty="0"/>
              <a:t>, </a:t>
            </a:r>
            <a:r>
              <a:rPr lang="pt-PT" b="1" dirty="0" err="1"/>
              <a:t>might</a:t>
            </a:r>
            <a:r>
              <a:rPr lang="pt-PT" b="1" dirty="0"/>
              <a:t> </a:t>
            </a:r>
            <a:r>
              <a:rPr lang="pt-PT" b="1" dirty="0" err="1"/>
              <a:t>be</a:t>
            </a:r>
            <a:r>
              <a:rPr lang="pt-PT" b="1" dirty="0"/>
              <a:t> </a:t>
            </a:r>
            <a:r>
              <a:rPr lang="pt-PT" b="1" dirty="0" err="1"/>
              <a:t>implicated</a:t>
            </a:r>
            <a:endParaRPr lang="pt-PT" b="1" dirty="0"/>
          </a:p>
          <a:p>
            <a:pPr marL="285750" indent="-285750" algn="just">
              <a:buFont typeface="Wingdings" panose="05000000000000000000" pitchFamily="2" charset="2"/>
              <a:buChar char="§"/>
            </a:pPr>
            <a:endParaRPr lang="pt-PT" dirty="0"/>
          </a:p>
          <a:p>
            <a:pPr marL="285750" indent="-285750" algn="just">
              <a:buFont typeface="Wingdings" panose="05000000000000000000" pitchFamily="2" charset="2"/>
              <a:buChar char="§"/>
            </a:pPr>
            <a:r>
              <a:rPr lang="en-US" dirty="0"/>
              <a:t>Mitsui-7 is the MWCNT that has previously been shown to induce mesothelioma after intraperitoneal injection in rodents(Nagai et al., 2011; Takagi et al., 2008, 2012) and </a:t>
            </a:r>
            <a:r>
              <a:rPr lang="en-US" dirty="0" err="1"/>
              <a:t>intrascrotal</a:t>
            </a:r>
            <a:r>
              <a:rPr lang="en-US" dirty="0"/>
              <a:t> injection in rats </a:t>
            </a:r>
            <a:r>
              <a:rPr lang="pt-PT" dirty="0"/>
              <a:t>(</a:t>
            </a:r>
            <a:r>
              <a:rPr lang="pt-PT" dirty="0" err="1"/>
              <a:t>Sakamoto</a:t>
            </a:r>
            <a:r>
              <a:rPr lang="pt-PT" dirty="0"/>
              <a:t> </a:t>
            </a:r>
            <a:r>
              <a:rPr lang="pt-PT" dirty="0" err="1"/>
              <a:t>et</a:t>
            </a:r>
            <a:r>
              <a:rPr lang="pt-PT" dirty="0"/>
              <a:t> al., 2009).</a:t>
            </a:r>
          </a:p>
          <a:p>
            <a:pPr marL="285750" indent="-285750" algn="just">
              <a:buFont typeface="Wingdings" panose="05000000000000000000" pitchFamily="2" charset="2"/>
              <a:buChar char="§"/>
            </a:pPr>
            <a:endParaRPr lang="pt-PT" dirty="0"/>
          </a:p>
          <a:p>
            <a:pPr marL="285750" indent="-285750" algn="just">
              <a:buFont typeface="Wingdings" panose="05000000000000000000" pitchFamily="2" charset="2"/>
              <a:buChar char="§"/>
            </a:pPr>
            <a:r>
              <a:rPr lang="en-US" dirty="0"/>
              <a:t>These results would fit the suggestion (Nagai and </a:t>
            </a:r>
            <a:r>
              <a:rPr lang="en-US" dirty="0" err="1"/>
              <a:t>Toyokuni</a:t>
            </a:r>
            <a:r>
              <a:rPr lang="en-US" dirty="0"/>
              <a:t>, 2012) that MWCNTs with a diameter around 50 nm and low flexibility enter cells by piercing their membrane, are cytotoxic, and induce inflammation and mesothelioma. </a:t>
            </a:r>
          </a:p>
          <a:p>
            <a:pPr marL="285750" indent="-285750" algn="just">
              <a:buFont typeface="Wingdings" panose="05000000000000000000" pitchFamily="2" charset="2"/>
              <a:buChar char="§"/>
            </a:pPr>
            <a:endParaRPr lang="en-US" dirty="0"/>
          </a:p>
          <a:p>
            <a:pPr algn="just"/>
            <a:r>
              <a:rPr lang="en-US" b="1" dirty="0"/>
              <a:t>Mitsui-7 was recently classified by IARC as possibly carcinogenic (group 2B, 2014)</a:t>
            </a:r>
            <a:r>
              <a:rPr lang="en-US" dirty="0"/>
              <a:t>.</a:t>
            </a:r>
            <a:endParaRPr lang="pt-PT" dirty="0"/>
          </a:p>
        </p:txBody>
      </p:sp>
      <p:sp>
        <p:nvSpPr>
          <p:cNvPr id="5" name="Retângulo 4">
            <a:extLst>
              <a:ext uri="{FF2B5EF4-FFF2-40B4-BE49-F238E27FC236}">
                <a16:creationId xmlns:a16="http://schemas.microsoft.com/office/drawing/2014/main" id="{BC7F9C02-2F5C-4335-A1B1-DE7CFACF244B}"/>
              </a:ext>
            </a:extLst>
          </p:cNvPr>
          <p:cNvSpPr/>
          <p:nvPr/>
        </p:nvSpPr>
        <p:spPr>
          <a:xfrm>
            <a:off x="1436913" y="2743200"/>
            <a:ext cx="10417629" cy="996043"/>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6" name="Retângulo 5">
            <a:extLst>
              <a:ext uri="{FF2B5EF4-FFF2-40B4-BE49-F238E27FC236}">
                <a16:creationId xmlns:a16="http://schemas.microsoft.com/office/drawing/2014/main" id="{CEAEE342-667D-4C34-8667-0F77480DEAAA}"/>
              </a:ext>
            </a:extLst>
          </p:cNvPr>
          <p:cNvSpPr/>
          <p:nvPr/>
        </p:nvSpPr>
        <p:spPr>
          <a:xfrm>
            <a:off x="1401745" y="5861957"/>
            <a:ext cx="10417629" cy="996043"/>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extLst>
      <p:ext uri="{BB962C8B-B14F-4D97-AF65-F5344CB8AC3E}">
        <p14:creationId xmlns:p14="http://schemas.microsoft.com/office/powerpoint/2010/main" val="237503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F3575A-D210-40E1-BFF9-9E45981A86F8}"/>
              </a:ext>
            </a:extLst>
          </p:cNvPr>
          <p:cNvSpPr>
            <a:spLocks noGrp="1"/>
          </p:cNvSpPr>
          <p:nvPr>
            <p:ph type="title"/>
          </p:nvPr>
        </p:nvSpPr>
        <p:spPr>
          <a:xfrm>
            <a:off x="2510607" y="329899"/>
            <a:ext cx="8911687" cy="1280890"/>
          </a:xfrm>
        </p:spPr>
        <p:txBody>
          <a:bodyPr>
            <a:normAutofit/>
          </a:bodyPr>
          <a:lstStyle/>
          <a:p>
            <a:pPr algn="ctr"/>
            <a:r>
              <a:rPr lang="pt-PT" sz="2800" dirty="0" err="1"/>
              <a:t>MWCNTs</a:t>
            </a:r>
            <a:r>
              <a:rPr lang="pt-PT" sz="2800" dirty="0"/>
              <a:t> – </a:t>
            </a:r>
            <a:r>
              <a:rPr lang="pt-PT" sz="2800" dirty="0" err="1"/>
              <a:t>cytotoxicity</a:t>
            </a:r>
            <a:r>
              <a:rPr lang="pt-PT" sz="2800" dirty="0"/>
              <a:t> </a:t>
            </a:r>
            <a:r>
              <a:rPr lang="pt-PT" sz="2800" dirty="0" err="1"/>
              <a:t>and</a:t>
            </a:r>
            <a:r>
              <a:rPr lang="pt-PT" sz="2800" dirty="0"/>
              <a:t> </a:t>
            </a:r>
            <a:r>
              <a:rPr lang="pt-PT" sz="2800" dirty="0" err="1"/>
              <a:t>genotoxicity</a:t>
            </a:r>
            <a:r>
              <a:rPr lang="pt-PT" sz="2800" dirty="0"/>
              <a:t> </a:t>
            </a:r>
            <a:r>
              <a:rPr lang="pt-PT" sz="2800" dirty="0" err="1"/>
              <a:t>assessment</a:t>
            </a:r>
            <a:r>
              <a:rPr lang="pt-PT" sz="2800" dirty="0"/>
              <a:t> in </a:t>
            </a:r>
            <a:r>
              <a:rPr lang="pt-PT" sz="2800" dirty="0" err="1"/>
              <a:t>human</a:t>
            </a:r>
            <a:r>
              <a:rPr lang="pt-PT" sz="2800" dirty="0"/>
              <a:t> </a:t>
            </a:r>
            <a:r>
              <a:rPr lang="pt-PT" sz="2800" dirty="0" err="1"/>
              <a:t>respiratory</a:t>
            </a:r>
            <a:r>
              <a:rPr lang="pt-PT" sz="2800" dirty="0"/>
              <a:t> </a:t>
            </a:r>
            <a:r>
              <a:rPr lang="pt-PT" sz="2800" dirty="0" err="1"/>
              <a:t>cells</a:t>
            </a:r>
            <a:endParaRPr lang="pt-PT" sz="2800" dirty="0"/>
          </a:p>
        </p:txBody>
      </p:sp>
      <p:sp>
        <p:nvSpPr>
          <p:cNvPr id="3" name="Marcador de Posição do Número do Diapositivo 2">
            <a:extLst>
              <a:ext uri="{FF2B5EF4-FFF2-40B4-BE49-F238E27FC236}">
                <a16:creationId xmlns:a16="http://schemas.microsoft.com/office/drawing/2014/main" id="{A29744CA-85A5-42BB-A1C9-FC62DC650076}"/>
              </a:ext>
            </a:extLst>
          </p:cNvPr>
          <p:cNvSpPr>
            <a:spLocks noGrp="1"/>
          </p:cNvSpPr>
          <p:nvPr>
            <p:ph type="sldNum" sz="quarter" idx="12"/>
          </p:nvPr>
        </p:nvSpPr>
        <p:spPr/>
        <p:txBody>
          <a:bodyPr/>
          <a:lstStyle/>
          <a:p>
            <a:fld id="{D57F1E4F-1CFF-5643-939E-217C01CDF565}" type="slidenum">
              <a:rPr lang="en-US" smtClean="0"/>
              <a:pPr/>
              <a:t>17</a:t>
            </a:fld>
            <a:endParaRPr lang="en-US" dirty="0"/>
          </a:p>
        </p:txBody>
      </p:sp>
      <p:pic>
        <p:nvPicPr>
          <p:cNvPr id="2050" name="Picture 2" descr="Imagem relacionada">
            <a:extLst>
              <a:ext uri="{FF2B5EF4-FFF2-40B4-BE49-F238E27FC236}">
                <a16:creationId xmlns:a16="http://schemas.microsoft.com/office/drawing/2014/main" id="{B5241B16-3D87-40F6-BD5D-79FC7F61298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898" r="4333"/>
          <a:stretch/>
        </p:blipFill>
        <p:spPr bwMode="auto">
          <a:xfrm>
            <a:off x="4468177" y="1365859"/>
            <a:ext cx="4234951" cy="5214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68027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6456040" y="3198168"/>
            <a:ext cx="3419872" cy="461665"/>
          </a:xfrm>
          <a:prstGeom prst="rect">
            <a:avLst/>
          </a:prstGeom>
          <a:noFill/>
          <a:ln w="9525">
            <a:noFill/>
            <a:miter lim="800000"/>
            <a:headEnd/>
            <a:tailEnd/>
          </a:ln>
          <a:effectLst/>
        </p:spPr>
        <p:txBody>
          <a:bodyPr wrap="square">
            <a:spAutoFit/>
          </a:bodyPr>
          <a:lstStyle/>
          <a:p>
            <a:r>
              <a:rPr lang="pt-PT" sz="2400" b="1" i="1" dirty="0">
                <a:solidFill>
                  <a:srgbClr val="002060"/>
                </a:solidFill>
                <a:effectLst>
                  <a:outerShdw blurRad="38100" dist="38100" dir="2700000" algn="tl">
                    <a:srgbClr val="000000">
                      <a:alpha val="43137"/>
                    </a:srgbClr>
                  </a:outerShdw>
                </a:effectLst>
              </a:rPr>
              <a:t>Micronucleus assay</a:t>
            </a:r>
          </a:p>
        </p:txBody>
      </p:sp>
      <p:sp>
        <p:nvSpPr>
          <p:cNvPr id="13" name="TextBox 12"/>
          <p:cNvSpPr txBox="1"/>
          <p:nvPr/>
        </p:nvSpPr>
        <p:spPr>
          <a:xfrm>
            <a:off x="4583833" y="2276873"/>
            <a:ext cx="3102709" cy="646331"/>
          </a:xfrm>
          <a:prstGeom prst="rect">
            <a:avLst/>
          </a:prstGeom>
          <a:noFill/>
        </p:spPr>
        <p:txBody>
          <a:bodyPr wrap="square" rtlCol="0">
            <a:spAutoFit/>
          </a:bodyPr>
          <a:lstStyle/>
          <a:p>
            <a:pPr algn="ctr"/>
            <a:r>
              <a:rPr lang="pt-PT" b="1" dirty="0"/>
              <a:t>exposure </a:t>
            </a:r>
            <a:r>
              <a:rPr lang="pt-PT" b="1" dirty="0" err="1"/>
              <a:t>of</a:t>
            </a:r>
            <a:r>
              <a:rPr lang="pt-PT" b="1" dirty="0"/>
              <a:t> Beas-2 B </a:t>
            </a:r>
            <a:r>
              <a:rPr lang="pt-PT" b="1" dirty="0" err="1"/>
              <a:t>or</a:t>
            </a:r>
            <a:r>
              <a:rPr lang="pt-PT" b="1" dirty="0"/>
              <a:t> A549 cells to NMs</a:t>
            </a:r>
          </a:p>
        </p:txBody>
      </p:sp>
      <p:sp>
        <p:nvSpPr>
          <p:cNvPr id="56" name="TextBox 55"/>
          <p:cNvSpPr txBox="1"/>
          <p:nvPr/>
        </p:nvSpPr>
        <p:spPr>
          <a:xfrm>
            <a:off x="7320136" y="1628800"/>
            <a:ext cx="2857520" cy="369332"/>
          </a:xfrm>
          <a:prstGeom prst="rect">
            <a:avLst/>
          </a:prstGeom>
          <a:noFill/>
        </p:spPr>
        <p:txBody>
          <a:bodyPr wrap="square" rtlCol="0">
            <a:spAutoFit/>
          </a:bodyPr>
          <a:lstStyle/>
          <a:p>
            <a:r>
              <a:rPr lang="pt-PT" dirty="0"/>
              <a:t>48h exposure </a:t>
            </a:r>
          </a:p>
        </p:txBody>
      </p:sp>
      <p:sp>
        <p:nvSpPr>
          <p:cNvPr id="76" name="Rounded Rectangle 75"/>
          <p:cNvSpPr/>
          <p:nvPr/>
        </p:nvSpPr>
        <p:spPr>
          <a:xfrm>
            <a:off x="6312024" y="3140968"/>
            <a:ext cx="3858222" cy="3312368"/>
          </a:xfrm>
          <a:prstGeom prst="round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pt-PT"/>
          </a:p>
        </p:txBody>
      </p:sp>
      <p:grpSp>
        <p:nvGrpSpPr>
          <p:cNvPr id="71" name="Group 70"/>
          <p:cNvGrpSpPr/>
          <p:nvPr/>
        </p:nvGrpSpPr>
        <p:grpSpPr>
          <a:xfrm>
            <a:off x="7320136" y="3627068"/>
            <a:ext cx="1749091" cy="2092022"/>
            <a:chOff x="6588224" y="980728"/>
            <a:chExt cx="1656184" cy="2092022"/>
          </a:xfrm>
        </p:grpSpPr>
        <p:pic>
          <p:nvPicPr>
            <p:cNvPr id="35843" name="Picture 3" descr="G:\WP5_Round Robin\BEAS-2B in culture_photos\Slide4B\Imagem 001.jpg"/>
            <p:cNvPicPr>
              <a:picLocks noChangeAspect="1" noChangeArrowheads="1"/>
            </p:cNvPicPr>
            <p:nvPr/>
          </p:nvPicPr>
          <p:blipFill>
            <a:blip r:embed="rId3" cstate="print"/>
            <a:srcRect l="31100" t="45800" r="50000" b="34250"/>
            <a:stretch>
              <a:fillRect/>
            </a:stretch>
          </p:blipFill>
          <p:spPr bwMode="auto">
            <a:xfrm rot="5400000">
              <a:off x="6370305" y="1198647"/>
              <a:ext cx="2092022" cy="1656184"/>
            </a:xfrm>
            <a:prstGeom prst="rect">
              <a:avLst/>
            </a:prstGeom>
            <a:noFill/>
          </p:spPr>
        </p:pic>
        <p:cxnSp>
          <p:nvCxnSpPr>
            <p:cNvPr id="26" name="Straight Arrow Connector 25"/>
            <p:cNvCxnSpPr/>
            <p:nvPr/>
          </p:nvCxnSpPr>
          <p:spPr>
            <a:xfrm flipH="1" flipV="1">
              <a:off x="7668344" y="2348880"/>
              <a:ext cx="432048" cy="28803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grpSp>
      <p:sp>
        <p:nvSpPr>
          <p:cNvPr id="30" name="Bent Arrow 29"/>
          <p:cNvSpPr/>
          <p:nvPr/>
        </p:nvSpPr>
        <p:spPr>
          <a:xfrm rot="5400000">
            <a:off x="7347568" y="2033416"/>
            <a:ext cx="813816" cy="86868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sp>
        <p:nvSpPr>
          <p:cNvPr id="32" name="Bent Arrow 31"/>
          <p:cNvSpPr/>
          <p:nvPr/>
        </p:nvSpPr>
        <p:spPr>
          <a:xfrm rot="5400000" flipV="1">
            <a:off x="4068912" y="1999704"/>
            <a:ext cx="813816" cy="936104"/>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sp>
        <p:nvSpPr>
          <p:cNvPr id="33" name="Rounded Rectangle 32"/>
          <p:cNvSpPr/>
          <p:nvPr/>
        </p:nvSpPr>
        <p:spPr>
          <a:xfrm>
            <a:off x="1847528" y="3140968"/>
            <a:ext cx="3786214" cy="3214710"/>
          </a:xfrm>
          <a:prstGeom prst="round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pt-PT"/>
          </a:p>
        </p:txBody>
      </p:sp>
      <p:sp>
        <p:nvSpPr>
          <p:cNvPr id="34" name="Text Box 5"/>
          <p:cNvSpPr txBox="1">
            <a:spLocks noChangeArrowheads="1"/>
          </p:cNvSpPr>
          <p:nvPr/>
        </p:nvSpPr>
        <p:spPr bwMode="auto">
          <a:xfrm>
            <a:off x="1991544" y="3198168"/>
            <a:ext cx="3419872" cy="461665"/>
          </a:xfrm>
          <a:prstGeom prst="rect">
            <a:avLst/>
          </a:prstGeom>
          <a:noFill/>
          <a:ln w="9525">
            <a:noFill/>
            <a:miter lim="800000"/>
            <a:headEnd/>
            <a:tailEnd/>
          </a:ln>
          <a:effectLst/>
        </p:spPr>
        <p:txBody>
          <a:bodyPr wrap="square">
            <a:spAutoFit/>
          </a:bodyPr>
          <a:lstStyle/>
          <a:p>
            <a:pPr algn="ctr"/>
            <a:r>
              <a:rPr lang="pt-PT" sz="2400" b="1" i="1" dirty="0">
                <a:solidFill>
                  <a:srgbClr val="002060"/>
                </a:solidFill>
                <a:effectLst>
                  <a:outerShdw blurRad="38100" dist="38100" dir="2700000" algn="tl">
                    <a:srgbClr val="000000">
                      <a:alpha val="43137"/>
                    </a:srgbClr>
                  </a:outerShdw>
                </a:effectLst>
              </a:rPr>
              <a:t>Comet assay</a:t>
            </a:r>
          </a:p>
        </p:txBody>
      </p:sp>
      <p:sp>
        <p:nvSpPr>
          <p:cNvPr id="35" name="TextBox 34"/>
          <p:cNvSpPr txBox="1"/>
          <p:nvPr/>
        </p:nvSpPr>
        <p:spPr>
          <a:xfrm>
            <a:off x="2711624" y="1628801"/>
            <a:ext cx="2304256" cy="646331"/>
          </a:xfrm>
          <a:prstGeom prst="rect">
            <a:avLst/>
          </a:prstGeom>
          <a:noFill/>
        </p:spPr>
        <p:txBody>
          <a:bodyPr wrap="square" rtlCol="0">
            <a:spAutoFit/>
          </a:bodyPr>
          <a:lstStyle/>
          <a:p>
            <a:r>
              <a:rPr lang="pt-PT" dirty="0"/>
              <a:t>3 and 24h exposure </a:t>
            </a:r>
          </a:p>
        </p:txBody>
      </p:sp>
      <p:grpSp>
        <p:nvGrpSpPr>
          <p:cNvPr id="36" name="Group 35"/>
          <p:cNvGrpSpPr/>
          <p:nvPr/>
        </p:nvGrpSpPr>
        <p:grpSpPr>
          <a:xfrm>
            <a:off x="5087888" y="908721"/>
            <a:ext cx="2083296" cy="1358701"/>
            <a:chOff x="81875" y="2128738"/>
            <a:chExt cx="2438400" cy="1934765"/>
          </a:xfrm>
        </p:grpSpPr>
        <p:sp>
          <p:nvSpPr>
            <p:cNvPr id="37" name="Rounded Rectangle 36"/>
            <p:cNvSpPr/>
            <p:nvPr/>
          </p:nvSpPr>
          <p:spPr>
            <a:xfrm>
              <a:off x="81875" y="2128738"/>
              <a:ext cx="2438400" cy="1934765"/>
            </a:xfrm>
            <a:prstGeom prst="roundRect">
              <a:avLst/>
            </a:prstGeom>
            <a:blipFill rotWithShape="0">
              <a:blip r:embed="rId4" cstate="print"/>
              <a:stretch>
                <a:fillRect/>
              </a:stretch>
            </a:blipFill>
            <a:scene3d>
              <a:camera prst="orthographicFront"/>
              <a:lightRig rig="threePt" dir="t"/>
            </a:scene3d>
            <a:sp3d>
              <a:bevelT w="165100" prst="coolSlan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8" name="Rounded Rectangle 4"/>
            <p:cNvSpPr/>
            <p:nvPr/>
          </p:nvSpPr>
          <p:spPr>
            <a:xfrm>
              <a:off x="176322" y="2223185"/>
              <a:ext cx="2249506" cy="1745871"/>
            </a:xfrm>
            <a:prstGeom prst="rect">
              <a:avLst/>
            </a:prstGeom>
            <a:scene3d>
              <a:camera prst="orthographicFront"/>
              <a:lightRig rig="threePt" dir="t"/>
            </a:scene3d>
            <a:sp3d>
              <a:bevelT w="165100" prst="coolSlant"/>
            </a:sp3d>
          </p:spPr>
          <p:style>
            <a:lnRef idx="0">
              <a:scrgbClr r="0" g="0" b="0"/>
            </a:lnRef>
            <a:fillRef idx="0">
              <a:scrgbClr r="0" g="0" b="0"/>
            </a:fillRef>
            <a:effectRef idx="0">
              <a:scrgbClr r="0" g="0" b="0"/>
            </a:effectRef>
            <a:fontRef idx="minor">
              <a:schemeClr val="lt1"/>
            </a:fontRef>
          </p:style>
          <p:txBody>
            <a:bodyPr spcFirstLastPara="0" vert="horz" wrap="square" lIns="247650" tIns="123825" rIns="247650" bIns="123825" numCol="1" spcCol="1270" anchor="ctr" anchorCtr="0">
              <a:noAutofit/>
            </a:bodyPr>
            <a:lstStyle/>
            <a:p>
              <a:pPr algn="ctr" defTabSz="2889250">
                <a:lnSpc>
                  <a:spcPct val="90000"/>
                </a:lnSpc>
                <a:spcBef>
                  <a:spcPct val="0"/>
                </a:spcBef>
                <a:spcAft>
                  <a:spcPct val="35000"/>
                </a:spcAft>
              </a:pPr>
              <a:endParaRPr lang="en-GB" sz="6500" dirty="0"/>
            </a:p>
          </p:txBody>
        </p:sp>
      </p:grpSp>
      <p:pic>
        <p:nvPicPr>
          <p:cNvPr id="67" name="Picture 3"/>
          <p:cNvPicPr>
            <a:picLocks noChangeAspect="1" noChangeArrowheads="1"/>
          </p:cNvPicPr>
          <p:nvPr/>
        </p:nvPicPr>
        <p:blipFill>
          <a:blip r:embed="rId5" cstate="print">
            <a:clrChange>
              <a:clrFrom>
                <a:srgbClr val="FFFFFF"/>
              </a:clrFrom>
              <a:clrTo>
                <a:srgbClr val="FFFFFF">
                  <a:alpha val="0"/>
                </a:srgbClr>
              </a:clrTo>
            </a:clrChange>
          </a:blip>
          <a:srcRect r="21924"/>
          <a:stretch>
            <a:fillRect/>
          </a:stretch>
        </p:blipFill>
        <p:spPr bwMode="auto">
          <a:xfrm>
            <a:off x="2390270" y="3645024"/>
            <a:ext cx="2944284" cy="2550816"/>
          </a:xfrm>
          <a:prstGeom prst="rect">
            <a:avLst/>
          </a:prstGeom>
          <a:noFill/>
          <a:ln w="9525">
            <a:noFill/>
            <a:miter lim="800000"/>
            <a:headEnd/>
            <a:tailEnd/>
          </a:ln>
        </p:spPr>
      </p:pic>
      <p:pic>
        <p:nvPicPr>
          <p:cNvPr id="70" name="Imagem 3" descr="\\lx-mercury\dg\UID\PI_MJS\Nanogenotox\WP5_Round Robin\BEAS-2B in culture_photos\IMG_1925.jpg"/>
          <p:cNvPicPr/>
          <p:nvPr/>
        </p:nvPicPr>
        <p:blipFill>
          <a:blip r:embed="rId6" cstate="print"/>
          <a:srcRect/>
          <a:stretch>
            <a:fillRect/>
          </a:stretch>
        </p:blipFill>
        <p:spPr bwMode="auto">
          <a:xfrm>
            <a:off x="5303912" y="1052736"/>
            <a:ext cx="1686660" cy="1656184"/>
          </a:xfrm>
          <a:prstGeom prst="ellipse">
            <a:avLst/>
          </a:prstGeom>
          <a:ln>
            <a:noFill/>
          </a:ln>
          <a:effectLst>
            <a:softEdge rad="112500"/>
          </a:effectLst>
          <a:scene3d>
            <a:camera prst="perspectiveRelaxed"/>
            <a:lightRig rig="threePt" dir="t"/>
          </a:scene3d>
        </p:spPr>
      </p:pic>
      <p:sp>
        <p:nvSpPr>
          <p:cNvPr id="72" name="Rectangle 3"/>
          <p:cNvSpPr>
            <a:spLocks noChangeArrowheads="1"/>
          </p:cNvSpPr>
          <p:nvPr/>
        </p:nvSpPr>
        <p:spPr bwMode="auto">
          <a:xfrm>
            <a:off x="6528048" y="5805264"/>
            <a:ext cx="338437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r>
              <a:rPr lang="en-US" sz="1400" b="1" dirty="0" err="1">
                <a:solidFill>
                  <a:srgbClr val="000000"/>
                </a:solidFill>
                <a:latin typeface="Times New Roman" pitchFamily="18" charset="0"/>
                <a:ea typeface="Cambria" pitchFamily="18" charset="0"/>
                <a:cs typeface="Times New Roman" pitchFamily="18" charset="0"/>
              </a:rPr>
              <a:t>Cytokinesis</a:t>
            </a:r>
            <a:r>
              <a:rPr lang="en-US" sz="1400" b="1" dirty="0">
                <a:solidFill>
                  <a:srgbClr val="000000"/>
                </a:solidFill>
                <a:latin typeface="Times New Roman" pitchFamily="18" charset="0"/>
                <a:ea typeface="Cambria" pitchFamily="18" charset="0"/>
                <a:cs typeface="Times New Roman" pitchFamily="18" charset="0"/>
              </a:rPr>
              <a:t>-block proliferation index </a:t>
            </a:r>
            <a:r>
              <a:rPr lang="en-US" sz="1400" b="1" dirty="0">
                <a:latin typeface="Times New Roman" pitchFamily="18" charset="0"/>
                <a:ea typeface="Cambria" pitchFamily="18" charset="0"/>
                <a:cs typeface="Times New Roman" pitchFamily="18" charset="0"/>
              </a:rPr>
              <a:t>CBPI = (MC+2BC+3MTC)/Total cells </a:t>
            </a:r>
            <a:endParaRPr lang="en-US" sz="3200" b="1" dirty="0">
              <a:latin typeface="Arial" pitchFamily="34" charset="0"/>
              <a:cs typeface="Arial" pitchFamily="34" charset="0"/>
            </a:endParaRPr>
          </a:p>
        </p:txBody>
      </p:sp>
      <p:sp>
        <p:nvSpPr>
          <p:cNvPr id="25" name="Rectangle 24"/>
          <p:cNvSpPr/>
          <p:nvPr/>
        </p:nvSpPr>
        <p:spPr>
          <a:xfrm>
            <a:off x="2279576" y="6334780"/>
            <a:ext cx="7776864" cy="523220"/>
          </a:xfrm>
          <a:prstGeom prst="rect">
            <a:avLst/>
          </a:prstGeom>
        </p:spPr>
        <p:txBody>
          <a:bodyPr wrap="square">
            <a:spAutoFit/>
          </a:bodyPr>
          <a:lstStyle/>
          <a:p>
            <a:r>
              <a:rPr lang="en-GB" sz="1400" dirty="0">
                <a:latin typeface="Gill Sans MT" pitchFamily="34" charset="0"/>
              </a:rPr>
              <a:t>Concurrent control cultures were also analysed: vehicle control, positive chemical controls (EMS and MMC) and a </a:t>
            </a:r>
            <a:r>
              <a:rPr lang="en-GB" sz="1400" dirty="0" err="1">
                <a:latin typeface="Gill Sans MT" pitchFamily="34" charset="0"/>
              </a:rPr>
              <a:t>nanosized</a:t>
            </a:r>
            <a:r>
              <a:rPr lang="en-GB" sz="1400" dirty="0">
                <a:latin typeface="Gill Sans MT" pitchFamily="34" charset="0"/>
              </a:rPr>
              <a:t> tentative control  (</a:t>
            </a:r>
            <a:r>
              <a:rPr lang="en-GB" sz="1400" dirty="0" err="1">
                <a:latin typeface="Gill Sans MT" pitchFamily="34" charset="0"/>
              </a:rPr>
              <a:t>ZnO</a:t>
            </a:r>
            <a:r>
              <a:rPr lang="en-GB" sz="1400" dirty="0">
                <a:latin typeface="Gill Sans MT" pitchFamily="34" charset="0"/>
              </a:rPr>
              <a:t>, NM-110)</a:t>
            </a:r>
            <a:endParaRPr lang="pt-PT" sz="1400" dirty="0">
              <a:latin typeface="Gill Sans MT" pitchFamily="34" charset="0"/>
            </a:endParaRPr>
          </a:p>
        </p:txBody>
      </p:sp>
      <p:sp>
        <p:nvSpPr>
          <p:cNvPr id="2" name="CaixaDeTexto 1">
            <a:extLst>
              <a:ext uri="{FF2B5EF4-FFF2-40B4-BE49-F238E27FC236}">
                <a16:creationId xmlns:a16="http://schemas.microsoft.com/office/drawing/2014/main" id="{79290E6A-6E12-49AB-A3A9-97FA48BCA286}"/>
              </a:ext>
            </a:extLst>
          </p:cNvPr>
          <p:cNvSpPr txBox="1"/>
          <p:nvPr/>
        </p:nvSpPr>
        <p:spPr>
          <a:xfrm>
            <a:off x="8259174" y="1089451"/>
            <a:ext cx="2199641" cy="369332"/>
          </a:xfrm>
          <a:prstGeom prst="rect">
            <a:avLst/>
          </a:prstGeom>
          <a:noFill/>
        </p:spPr>
        <p:txBody>
          <a:bodyPr wrap="none" rtlCol="0">
            <a:spAutoFit/>
          </a:bodyPr>
          <a:lstStyle/>
          <a:p>
            <a:r>
              <a:rPr lang="pt-PT" b="1" dirty="0" err="1">
                <a:solidFill>
                  <a:schemeClr val="accent3">
                    <a:lumMod val="75000"/>
                  </a:schemeClr>
                </a:solidFill>
              </a:rPr>
              <a:t>Clonogenic</a:t>
            </a:r>
            <a:r>
              <a:rPr lang="pt-PT" b="1" dirty="0">
                <a:solidFill>
                  <a:schemeClr val="accent3">
                    <a:lumMod val="75000"/>
                  </a:schemeClr>
                </a:solidFill>
              </a:rPr>
              <a:t> </a:t>
            </a:r>
            <a:r>
              <a:rPr lang="pt-PT" b="1" dirty="0" err="1">
                <a:solidFill>
                  <a:schemeClr val="accent3">
                    <a:lumMod val="75000"/>
                  </a:schemeClr>
                </a:solidFill>
              </a:rPr>
              <a:t>assay</a:t>
            </a:r>
            <a:endParaRPr lang="pt-PT" b="1" dirty="0">
              <a:solidFill>
                <a:schemeClr val="accent3">
                  <a:lumMod val="75000"/>
                </a:schemeClr>
              </a:solidFill>
            </a:endParaRPr>
          </a:p>
        </p:txBody>
      </p:sp>
      <p:sp>
        <p:nvSpPr>
          <p:cNvPr id="4" name="Seta: Para a Direita 3">
            <a:extLst>
              <a:ext uri="{FF2B5EF4-FFF2-40B4-BE49-F238E27FC236}">
                <a16:creationId xmlns:a16="http://schemas.microsoft.com/office/drawing/2014/main" id="{2E4549D6-EF41-4EB2-9018-C76000A1A3CA}"/>
              </a:ext>
            </a:extLst>
          </p:cNvPr>
          <p:cNvSpPr/>
          <p:nvPr/>
        </p:nvSpPr>
        <p:spPr>
          <a:xfrm>
            <a:off x="7320136" y="1093386"/>
            <a:ext cx="758426" cy="4726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CaixaDeTexto 4">
            <a:extLst>
              <a:ext uri="{FF2B5EF4-FFF2-40B4-BE49-F238E27FC236}">
                <a16:creationId xmlns:a16="http://schemas.microsoft.com/office/drawing/2014/main" id="{6B3FE1C1-45A5-4036-AE85-04D4F8370D52}"/>
              </a:ext>
            </a:extLst>
          </p:cNvPr>
          <p:cNvSpPr txBox="1"/>
          <p:nvPr/>
        </p:nvSpPr>
        <p:spPr>
          <a:xfrm>
            <a:off x="4337765" y="390984"/>
            <a:ext cx="3948517" cy="369332"/>
          </a:xfrm>
          <a:prstGeom prst="rect">
            <a:avLst/>
          </a:prstGeom>
          <a:noFill/>
        </p:spPr>
        <p:txBody>
          <a:bodyPr wrap="none" rtlCol="0">
            <a:spAutoFit/>
          </a:bodyPr>
          <a:lstStyle/>
          <a:p>
            <a:r>
              <a:rPr lang="pt-PT" dirty="0"/>
              <a:t>NM-400, NM-401, NM-402, NM-403</a:t>
            </a:r>
          </a:p>
        </p:txBody>
      </p:sp>
      <p:pic>
        <p:nvPicPr>
          <p:cNvPr id="27" name="Picture 4" descr="C:\Users\arsoares\Dropbox\NANoREG\7.Documentos NANoREG\NANoREG Templates\Logos NANoREg\NANoREG_Logo_short_ID_328.jpg">
            <a:extLst>
              <a:ext uri="{FF2B5EF4-FFF2-40B4-BE49-F238E27FC236}">
                <a16:creationId xmlns:a16="http://schemas.microsoft.com/office/drawing/2014/main" id="{2C3C8975-70F7-4B22-B600-5070DF1C15AD}"/>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2978" y="584490"/>
            <a:ext cx="1674550" cy="745244"/>
          </a:xfrm>
          <a:prstGeom prst="rect">
            <a:avLst/>
          </a:prstGeom>
          <a:noFill/>
          <a:ln>
            <a:noFill/>
          </a:ln>
        </p:spPr>
      </p:pic>
    </p:spTree>
    <p:extLst>
      <p:ext uri="{BB962C8B-B14F-4D97-AF65-F5344CB8AC3E}">
        <p14:creationId xmlns:p14="http://schemas.microsoft.com/office/powerpoint/2010/main" val="1106709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1000" fill="hold"/>
                                        <p:tgtEl>
                                          <p:spTgt spid="70"/>
                                        </p:tgtEl>
                                        <p:attrNameLst>
                                          <p:attrName>ppt_w</p:attrName>
                                        </p:attrNameLst>
                                      </p:cBhvr>
                                      <p:tavLst>
                                        <p:tav tm="0">
                                          <p:val>
                                            <p:strVal val="#ppt_w*0.70"/>
                                          </p:val>
                                        </p:tav>
                                        <p:tav tm="100000">
                                          <p:val>
                                            <p:strVal val="#ppt_w"/>
                                          </p:val>
                                        </p:tav>
                                      </p:tavLst>
                                    </p:anim>
                                    <p:anim calcmode="lin" valueType="num">
                                      <p:cBhvr>
                                        <p:cTn id="8" dur="1000" fill="hold"/>
                                        <p:tgtEl>
                                          <p:spTgt spid="70"/>
                                        </p:tgtEl>
                                        <p:attrNameLst>
                                          <p:attrName>ppt_h</p:attrName>
                                        </p:attrNameLst>
                                      </p:cBhvr>
                                      <p:tavLst>
                                        <p:tav tm="0">
                                          <p:val>
                                            <p:strVal val="#ppt_h"/>
                                          </p:val>
                                        </p:tav>
                                        <p:tav tm="100000">
                                          <p:val>
                                            <p:strVal val="#ppt_h"/>
                                          </p:val>
                                        </p:tav>
                                      </p:tavLst>
                                    </p:anim>
                                    <p:animEffect transition="in" filter="fade">
                                      <p:cBhvr>
                                        <p:cTn id="9" dur="1000"/>
                                        <p:tgtEl>
                                          <p:spTgt spid="7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33" grpId="0" animBg="1"/>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B5CAE8-1116-4FCB-B722-972E8EF16092}"/>
              </a:ext>
            </a:extLst>
          </p:cNvPr>
          <p:cNvSpPr>
            <a:spLocks noGrp="1"/>
          </p:cNvSpPr>
          <p:nvPr>
            <p:ph type="title"/>
          </p:nvPr>
        </p:nvSpPr>
        <p:spPr>
          <a:xfrm>
            <a:off x="2413311" y="329899"/>
            <a:ext cx="9196303" cy="1280890"/>
          </a:xfrm>
        </p:spPr>
        <p:txBody>
          <a:bodyPr>
            <a:noAutofit/>
          </a:bodyPr>
          <a:lstStyle/>
          <a:p>
            <a:pPr algn="ctr"/>
            <a:r>
              <a:rPr lang="en-US" sz="2800" dirty="0"/>
              <a:t>Viability of cells after exposure to MWCNTs, assessed by the replication index (RI) (48h exposure)</a:t>
            </a:r>
            <a:endParaRPr lang="pt-PT" sz="2800" dirty="0"/>
          </a:p>
        </p:txBody>
      </p:sp>
      <p:pic>
        <p:nvPicPr>
          <p:cNvPr id="5" name="Marcador de Posição de Conteúdo 4">
            <a:extLst>
              <a:ext uri="{FF2B5EF4-FFF2-40B4-BE49-F238E27FC236}">
                <a16:creationId xmlns:a16="http://schemas.microsoft.com/office/drawing/2014/main" id="{A3174904-A4AE-4E1B-903E-0BD759033C4F}"/>
              </a:ext>
            </a:extLst>
          </p:cNvPr>
          <p:cNvPicPr>
            <a:picLocks noGrp="1" noChangeAspect="1"/>
          </p:cNvPicPr>
          <p:nvPr>
            <p:ph idx="1"/>
          </p:nvPr>
        </p:nvPicPr>
        <p:blipFill>
          <a:blip r:embed="rId2"/>
          <a:stretch>
            <a:fillRect/>
          </a:stretch>
        </p:blipFill>
        <p:spPr>
          <a:xfrm>
            <a:off x="1091870" y="2470155"/>
            <a:ext cx="10722986" cy="3734702"/>
          </a:xfrm>
          <a:prstGeom prst="rect">
            <a:avLst/>
          </a:prstGeom>
        </p:spPr>
      </p:pic>
      <p:sp>
        <p:nvSpPr>
          <p:cNvPr id="4" name="Marcador de Posição do Número do Diapositivo 3">
            <a:extLst>
              <a:ext uri="{FF2B5EF4-FFF2-40B4-BE49-F238E27FC236}">
                <a16:creationId xmlns:a16="http://schemas.microsoft.com/office/drawing/2014/main" id="{C92B18D8-AC8F-499B-AB23-FF98C252CCE7}"/>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
        <p:nvSpPr>
          <p:cNvPr id="3" name="Retângulo 2">
            <a:extLst>
              <a:ext uri="{FF2B5EF4-FFF2-40B4-BE49-F238E27FC236}">
                <a16:creationId xmlns:a16="http://schemas.microsoft.com/office/drawing/2014/main" id="{6BF8AF8E-2B08-4F02-9601-2A83F2F4D114}"/>
              </a:ext>
            </a:extLst>
          </p:cNvPr>
          <p:cNvSpPr/>
          <p:nvPr/>
        </p:nvSpPr>
        <p:spPr>
          <a:xfrm>
            <a:off x="2933360" y="1855806"/>
            <a:ext cx="1317990" cy="369332"/>
          </a:xfrm>
          <a:prstGeom prst="rect">
            <a:avLst/>
          </a:prstGeom>
        </p:spPr>
        <p:txBody>
          <a:bodyPr wrap="none">
            <a:spAutoFit/>
          </a:bodyPr>
          <a:lstStyle/>
          <a:p>
            <a:r>
              <a:rPr lang="en-US" b="1" dirty="0">
                <a:solidFill>
                  <a:schemeClr val="accent3">
                    <a:lumMod val="75000"/>
                  </a:schemeClr>
                </a:solidFill>
              </a:rPr>
              <a:t>A549 cells</a:t>
            </a:r>
            <a:endParaRPr lang="pt-PT" b="1" dirty="0">
              <a:solidFill>
                <a:schemeClr val="accent3">
                  <a:lumMod val="75000"/>
                </a:schemeClr>
              </a:solidFill>
            </a:endParaRPr>
          </a:p>
        </p:txBody>
      </p:sp>
      <p:sp>
        <p:nvSpPr>
          <p:cNvPr id="6" name="Retângulo 5">
            <a:extLst>
              <a:ext uri="{FF2B5EF4-FFF2-40B4-BE49-F238E27FC236}">
                <a16:creationId xmlns:a16="http://schemas.microsoft.com/office/drawing/2014/main" id="{1A21B384-BE31-45E0-92E9-7AE334B039C1}"/>
              </a:ext>
            </a:extLst>
          </p:cNvPr>
          <p:cNvSpPr/>
          <p:nvPr/>
        </p:nvSpPr>
        <p:spPr>
          <a:xfrm>
            <a:off x="8523174" y="1793649"/>
            <a:ext cx="1653017" cy="369332"/>
          </a:xfrm>
          <a:prstGeom prst="rect">
            <a:avLst/>
          </a:prstGeom>
        </p:spPr>
        <p:txBody>
          <a:bodyPr wrap="none">
            <a:spAutoFit/>
          </a:bodyPr>
          <a:lstStyle/>
          <a:p>
            <a:r>
              <a:rPr lang="en-US" b="1" dirty="0">
                <a:solidFill>
                  <a:schemeClr val="accent3">
                    <a:lumMod val="75000"/>
                  </a:schemeClr>
                </a:solidFill>
              </a:rPr>
              <a:t>Beas-2B cells</a:t>
            </a:r>
            <a:endParaRPr lang="pt-PT" b="1" dirty="0">
              <a:solidFill>
                <a:schemeClr val="accent3">
                  <a:lumMod val="75000"/>
                </a:schemeClr>
              </a:solidFill>
            </a:endParaRPr>
          </a:p>
        </p:txBody>
      </p:sp>
    </p:spTree>
    <p:extLst>
      <p:ext uri="{BB962C8B-B14F-4D97-AF65-F5344CB8AC3E}">
        <p14:creationId xmlns:p14="http://schemas.microsoft.com/office/powerpoint/2010/main" val="3009394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417194-6D0F-4D67-B97B-F482FF438F34}"/>
              </a:ext>
            </a:extLst>
          </p:cNvPr>
          <p:cNvSpPr>
            <a:spLocks noGrp="1"/>
          </p:cNvSpPr>
          <p:nvPr>
            <p:ph type="title"/>
          </p:nvPr>
        </p:nvSpPr>
        <p:spPr/>
        <p:txBody>
          <a:bodyPr>
            <a:normAutofit/>
          </a:bodyPr>
          <a:lstStyle/>
          <a:p>
            <a:r>
              <a:rPr lang="pt-PT" sz="3200" dirty="0" err="1"/>
              <a:t>Nanomaterials</a:t>
            </a:r>
            <a:r>
              <a:rPr lang="pt-PT" sz="3200" dirty="0"/>
              <a:t> (NM) </a:t>
            </a:r>
            <a:r>
              <a:rPr lang="pt-PT" sz="3200" dirty="0" err="1"/>
              <a:t>and</a:t>
            </a:r>
            <a:r>
              <a:rPr lang="pt-PT" sz="3200" dirty="0"/>
              <a:t> </a:t>
            </a:r>
            <a:r>
              <a:rPr lang="pt-PT" sz="3200" dirty="0" err="1"/>
              <a:t>nanotechnologies</a:t>
            </a:r>
            <a:endParaRPr lang="pt-PT" sz="3200" dirty="0"/>
          </a:p>
        </p:txBody>
      </p:sp>
      <p:sp>
        <p:nvSpPr>
          <p:cNvPr id="3" name="Marcador de Posição do Número do Diapositivo 2">
            <a:extLst>
              <a:ext uri="{FF2B5EF4-FFF2-40B4-BE49-F238E27FC236}">
                <a16:creationId xmlns:a16="http://schemas.microsoft.com/office/drawing/2014/main" id="{8434C73D-3048-485B-AED1-A0C2A6FF9165}"/>
              </a:ext>
            </a:extLst>
          </p:cNvPr>
          <p:cNvSpPr>
            <a:spLocks noGrp="1"/>
          </p:cNvSpPr>
          <p:nvPr>
            <p:ph type="sldNum" sz="quarter" idx="12"/>
          </p:nvPr>
        </p:nvSpPr>
        <p:spPr/>
        <p:txBody>
          <a:bodyPr/>
          <a:lstStyle/>
          <a:p>
            <a:fld id="{D57F1E4F-1CFF-5643-939E-217C01CDF565}" type="slidenum">
              <a:rPr lang="en-US" smtClean="0"/>
              <a:pPr/>
              <a:t>2</a:t>
            </a:fld>
            <a:endParaRPr lang="en-US" dirty="0"/>
          </a:p>
        </p:txBody>
      </p:sp>
      <p:graphicFrame>
        <p:nvGraphicFramePr>
          <p:cNvPr id="4" name="Diagram 7">
            <a:extLst>
              <a:ext uri="{FF2B5EF4-FFF2-40B4-BE49-F238E27FC236}">
                <a16:creationId xmlns:a16="http://schemas.microsoft.com/office/drawing/2014/main" id="{5DF257AC-690A-42A8-9661-D77886ACAF83}"/>
              </a:ext>
            </a:extLst>
          </p:cNvPr>
          <p:cNvGraphicFramePr/>
          <p:nvPr>
            <p:extLst>
              <p:ext uri="{D42A27DB-BD31-4B8C-83A1-F6EECF244321}">
                <p14:modId xmlns:p14="http://schemas.microsoft.com/office/powerpoint/2010/main" val="2100078807"/>
              </p:ext>
            </p:extLst>
          </p:nvPr>
        </p:nvGraphicFramePr>
        <p:xfrm>
          <a:off x="2714717" y="787782"/>
          <a:ext cx="8280920" cy="55273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86254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E5DA64-3FA5-4A16-81D0-62D407AD65FE}"/>
              </a:ext>
            </a:extLst>
          </p:cNvPr>
          <p:cNvSpPr>
            <a:spLocks noGrp="1"/>
          </p:cNvSpPr>
          <p:nvPr>
            <p:ph type="title"/>
          </p:nvPr>
        </p:nvSpPr>
        <p:spPr>
          <a:xfrm>
            <a:off x="2560268" y="329899"/>
            <a:ext cx="9245289" cy="1280890"/>
          </a:xfrm>
        </p:spPr>
        <p:txBody>
          <a:bodyPr>
            <a:normAutofit/>
          </a:bodyPr>
          <a:lstStyle/>
          <a:p>
            <a:pPr algn="ctr"/>
            <a:r>
              <a:rPr lang="pt-PT" sz="2800" dirty="0" err="1"/>
              <a:t>All</a:t>
            </a:r>
            <a:r>
              <a:rPr lang="pt-PT" sz="2800" dirty="0"/>
              <a:t> MWCNT </a:t>
            </a:r>
            <a:r>
              <a:rPr lang="pt-PT" sz="2800" dirty="0" err="1"/>
              <a:t>impaired</a:t>
            </a:r>
            <a:r>
              <a:rPr lang="pt-PT" sz="2800" dirty="0"/>
              <a:t> A549 </a:t>
            </a:r>
            <a:r>
              <a:rPr lang="pt-PT" sz="2800" dirty="0" err="1"/>
              <a:t>cells</a:t>
            </a:r>
            <a:r>
              <a:rPr lang="pt-PT" sz="2800" dirty="0"/>
              <a:t> </a:t>
            </a:r>
            <a:r>
              <a:rPr lang="pt-PT" sz="2800" dirty="0" err="1"/>
              <a:t>ability</a:t>
            </a:r>
            <a:r>
              <a:rPr lang="pt-PT" sz="2800" dirty="0"/>
              <a:t> to </a:t>
            </a:r>
            <a:r>
              <a:rPr lang="pt-PT" sz="2800" dirty="0" err="1"/>
              <a:t>proliferate</a:t>
            </a:r>
            <a:r>
              <a:rPr lang="pt-PT" sz="2800" dirty="0"/>
              <a:t> </a:t>
            </a:r>
            <a:r>
              <a:rPr lang="pt-PT" sz="2800" dirty="0" err="1"/>
              <a:t>after</a:t>
            </a:r>
            <a:r>
              <a:rPr lang="pt-PT" sz="2800" dirty="0"/>
              <a:t> 8 </a:t>
            </a:r>
            <a:r>
              <a:rPr lang="pt-PT" sz="2800" dirty="0" err="1"/>
              <a:t>days</a:t>
            </a:r>
            <a:r>
              <a:rPr lang="pt-PT" sz="2800" dirty="0"/>
              <a:t> </a:t>
            </a:r>
            <a:r>
              <a:rPr lang="pt-PT" sz="2800" dirty="0" err="1"/>
              <a:t>exposure</a:t>
            </a:r>
            <a:endParaRPr lang="pt-PT" sz="2800" dirty="0"/>
          </a:p>
        </p:txBody>
      </p:sp>
      <p:pic>
        <p:nvPicPr>
          <p:cNvPr id="9" name="Marcador de Posição de Conteúdo 8">
            <a:extLst>
              <a:ext uri="{FF2B5EF4-FFF2-40B4-BE49-F238E27FC236}">
                <a16:creationId xmlns:a16="http://schemas.microsoft.com/office/drawing/2014/main" id="{2170C578-B870-4040-AEDE-8DAFF7A45528}"/>
              </a:ext>
            </a:extLst>
          </p:cNvPr>
          <p:cNvPicPr>
            <a:picLocks noGrp="1" noChangeAspect="1"/>
          </p:cNvPicPr>
          <p:nvPr>
            <p:ph idx="1"/>
          </p:nvPr>
        </p:nvPicPr>
        <p:blipFill>
          <a:blip r:embed="rId2"/>
          <a:stretch>
            <a:fillRect/>
          </a:stretch>
        </p:blipFill>
        <p:spPr>
          <a:xfrm>
            <a:off x="3472359" y="1430648"/>
            <a:ext cx="7026912" cy="5427352"/>
          </a:xfrm>
          <a:prstGeom prst="rect">
            <a:avLst/>
          </a:prstGeom>
        </p:spPr>
      </p:pic>
      <p:sp>
        <p:nvSpPr>
          <p:cNvPr id="4" name="Marcador de Posição do Número do Diapositivo 3">
            <a:extLst>
              <a:ext uri="{FF2B5EF4-FFF2-40B4-BE49-F238E27FC236}">
                <a16:creationId xmlns:a16="http://schemas.microsoft.com/office/drawing/2014/main" id="{03C96BFC-759B-49F5-A12E-371448EFD04D}"/>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20142865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679492-6261-4282-B612-668192779FC9}"/>
              </a:ext>
            </a:extLst>
          </p:cNvPr>
          <p:cNvSpPr>
            <a:spLocks noGrp="1"/>
          </p:cNvSpPr>
          <p:nvPr>
            <p:ph type="title"/>
          </p:nvPr>
        </p:nvSpPr>
        <p:spPr/>
        <p:txBody>
          <a:bodyPr/>
          <a:lstStyle/>
          <a:p>
            <a:r>
              <a:rPr lang="en-US" dirty="0"/>
              <a:t>Key intrinsic physicochemical characteristics of the tested MWCNTs</a:t>
            </a:r>
            <a:endParaRPr lang="pt-PT" dirty="0"/>
          </a:p>
        </p:txBody>
      </p:sp>
      <p:sp>
        <p:nvSpPr>
          <p:cNvPr id="3" name="Marcador de Posição do Número do Diapositivo 2">
            <a:extLst>
              <a:ext uri="{FF2B5EF4-FFF2-40B4-BE49-F238E27FC236}">
                <a16:creationId xmlns:a16="http://schemas.microsoft.com/office/drawing/2014/main" id="{BCE65572-F1D5-4903-B6B0-BA838E27BB26}"/>
              </a:ext>
            </a:extLst>
          </p:cNvPr>
          <p:cNvSpPr>
            <a:spLocks noGrp="1"/>
          </p:cNvSpPr>
          <p:nvPr>
            <p:ph type="sldNum" sz="quarter" idx="12"/>
          </p:nvPr>
        </p:nvSpPr>
        <p:spPr/>
        <p:txBody>
          <a:bodyPr/>
          <a:lstStyle/>
          <a:p>
            <a:fld id="{D57F1E4F-1CFF-5643-939E-217C01CDF565}" type="slidenum">
              <a:rPr lang="en-US" smtClean="0"/>
              <a:pPr/>
              <a:t>21</a:t>
            </a:fld>
            <a:endParaRPr lang="en-US" dirty="0"/>
          </a:p>
        </p:txBody>
      </p:sp>
      <p:pic>
        <p:nvPicPr>
          <p:cNvPr id="5" name="Imagem 4">
            <a:extLst>
              <a:ext uri="{FF2B5EF4-FFF2-40B4-BE49-F238E27FC236}">
                <a16:creationId xmlns:a16="http://schemas.microsoft.com/office/drawing/2014/main" id="{7E09803C-168B-4778-A4D9-08192C271400}"/>
              </a:ext>
            </a:extLst>
          </p:cNvPr>
          <p:cNvPicPr>
            <a:picLocks noChangeAspect="1"/>
          </p:cNvPicPr>
          <p:nvPr/>
        </p:nvPicPr>
        <p:blipFill rotWithShape="1">
          <a:blip r:embed="rId2"/>
          <a:srcRect t="8181"/>
          <a:stretch/>
        </p:blipFill>
        <p:spPr>
          <a:xfrm>
            <a:off x="293508" y="2615723"/>
            <a:ext cx="11747859" cy="1876925"/>
          </a:xfrm>
          <a:prstGeom prst="rect">
            <a:avLst/>
          </a:prstGeom>
        </p:spPr>
      </p:pic>
    </p:spTree>
    <p:extLst>
      <p:ext uri="{BB962C8B-B14F-4D97-AF65-F5344CB8AC3E}">
        <p14:creationId xmlns:p14="http://schemas.microsoft.com/office/powerpoint/2010/main" val="1064153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856A7EC8-FA8D-4412-99D4-21DE19B38F25}"/>
              </a:ext>
            </a:extLst>
          </p:cNvPr>
          <p:cNvSpPr>
            <a:spLocks noGrp="1"/>
          </p:cNvSpPr>
          <p:nvPr>
            <p:ph type="title"/>
          </p:nvPr>
        </p:nvSpPr>
        <p:spPr>
          <a:xfrm>
            <a:off x="2312077" y="329899"/>
            <a:ext cx="8911687" cy="1280890"/>
          </a:xfrm>
        </p:spPr>
        <p:txBody>
          <a:bodyPr>
            <a:normAutofit/>
          </a:bodyPr>
          <a:lstStyle/>
          <a:p>
            <a:r>
              <a:rPr lang="pt-PT" sz="3200" dirty="0" err="1"/>
              <a:t>Correlation</a:t>
            </a:r>
            <a:r>
              <a:rPr lang="pt-PT" sz="3200" dirty="0"/>
              <a:t> </a:t>
            </a:r>
            <a:r>
              <a:rPr lang="pt-PT" sz="3200" dirty="0" err="1"/>
              <a:t>between</a:t>
            </a:r>
            <a:r>
              <a:rPr lang="pt-PT" sz="3200" dirty="0"/>
              <a:t> </a:t>
            </a:r>
            <a:r>
              <a:rPr lang="pt-PT" sz="3200" dirty="0" err="1"/>
              <a:t>the</a:t>
            </a:r>
            <a:r>
              <a:rPr lang="pt-PT" sz="3200" dirty="0"/>
              <a:t> </a:t>
            </a:r>
            <a:r>
              <a:rPr lang="pt-PT" sz="3200" dirty="0" err="1"/>
              <a:t>size</a:t>
            </a:r>
            <a:r>
              <a:rPr lang="pt-PT" sz="3200" dirty="0"/>
              <a:t> in </a:t>
            </a:r>
            <a:r>
              <a:rPr lang="pt-PT" sz="3200" dirty="0" err="1"/>
              <a:t>culture</a:t>
            </a:r>
            <a:r>
              <a:rPr lang="pt-PT" sz="3200" dirty="0"/>
              <a:t> </a:t>
            </a:r>
            <a:r>
              <a:rPr lang="pt-PT" sz="3200" dirty="0" err="1"/>
              <a:t>medium</a:t>
            </a:r>
            <a:r>
              <a:rPr lang="pt-PT" sz="3200" dirty="0"/>
              <a:t> </a:t>
            </a:r>
            <a:r>
              <a:rPr lang="pt-PT" sz="3200" dirty="0" err="1"/>
              <a:t>and</a:t>
            </a:r>
            <a:r>
              <a:rPr lang="pt-PT" sz="3200" dirty="0"/>
              <a:t> </a:t>
            </a:r>
            <a:r>
              <a:rPr lang="pt-PT" sz="3200" dirty="0" err="1"/>
              <a:t>cytotoxicity</a:t>
            </a:r>
            <a:endParaRPr lang="pt-PT" sz="3200" dirty="0"/>
          </a:p>
        </p:txBody>
      </p:sp>
      <p:sp>
        <p:nvSpPr>
          <p:cNvPr id="6" name="Marcador de Posição do Texto 5">
            <a:extLst>
              <a:ext uri="{FF2B5EF4-FFF2-40B4-BE49-F238E27FC236}">
                <a16:creationId xmlns:a16="http://schemas.microsoft.com/office/drawing/2014/main" id="{E1249D18-2244-4ED2-94CD-06095E20D879}"/>
              </a:ext>
            </a:extLst>
          </p:cNvPr>
          <p:cNvSpPr>
            <a:spLocks noGrp="1"/>
          </p:cNvSpPr>
          <p:nvPr>
            <p:ph type="body" idx="1"/>
          </p:nvPr>
        </p:nvSpPr>
        <p:spPr>
          <a:xfrm>
            <a:off x="1672929" y="1866133"/>
            <a:ext cx="5177083" cy="864544"/>
          </a:xfrm>
        </p:spPr>
        <p:txBody>
          <a:bodyPr/>
          <a:lstStyle/>
          <a:p>
            <a:pPr algn="just"/>
            <a:r>
              <a:rPr lang="en-US" sz="1400" dirty="0"/>
              <a:t>Hydrodynamic size-distributions of the MWCNTs  after the dispersion procedure and dilution in A549 </a:t>
            </a:r>
            <a:r>
              <a:rPr lang="en-US" sz="1400" dirty="0" err="1"/>
              <a:t>cels</a:t>
            </a:r>
            <a:r>
              <a:rPr lang="en-US" sz="1400" dirty="0"/>
              <a:t> culture medium </a:t>
            </a:r>
            <a:endParaRPr lang="pt-PT" sz="1400" dirty="0"/>
          </a:p>
        </p:txBody>
      </p:sp>
      <p:pic>
        <p:nvPicPr>
          <p:cNvPr id="14" name="Marcador de Posição de Conteúdo 13">
            <a:extLst>
              <a:ext uri="{FF2B5EF4-FFF2-40B4-BE49-F238E27FC236}">
                <a16:creationId xmlns:a16="http://schemas.microsoft.com/office/drawing/2014/main" id="{DBC7C851-B8F4-4C68-9511-29CEC7D0C611}"/>
              </a:ext>
            </a:extLst>
          </p:cNvPr>
          <p:cNvPicPr>
            <a:picLocks noGrp="1" noChangeAspect="1"/>
          </p:cNvPicPr>
          <p:nvPr>
            <p:ph sz="half" idx="2"/>
          </p:nvPr>
        </p:nvPicPr>
        <p:blipFill rotWithShape="1">
          <a:blip r:embed="rId3"/>
          <a:srcRect t="6001" r="50205" b="49587"/>
          <a:stretch/>
        </p:blipFill>
        <p:spPr>
          <a:xfrm>
            <a:off x="1207124" y="3144631"/>
            <a:ext cx="5560797" cy="3566412"/>
          </a:xfrm>
          <a:prstGeom prst="rect">
            <a:avLst/>
          </a:prstGeom>
        </p:spPr>
      </p:pic>
      <p:sp>
        <p:nvSpPr>
          <p:cNvPr id="8" name="Marcador de Posição do Texto 7">
            <a:extLst>
              <a:ext uri="{FF2B5EF4-FFF2-40B4-BE49-F238E27FC236}">
                <a16:creationId xmlns:a16="http://schemas.microsoft.com/office/drawing/2014/main" id="{53A83936-D366-4418-A90A-EADF487F4CE5}"/>
              </a:ext>
            </a:extLst>
          </p:cNvPr>
          <p:cNvSpPr>
            <a:spLocks noGrp="1"/>
          </p:cNvSpPr>
          <p:nvPr>
            <p:ph type="body" sz="quarter" idx="3"/>
          </p:nvPr>
        </p:nvSpPr>
        <p:spPr>
          <a:xfrm>
            <a:off x="7048767" y="2064450"/>
            <a:ext cx="4456863" cy="683988"/>
          </a:xfrm>
        </p:spPr>
        <p:txBody>
          <a:bodyPr/>
          <a:lstStyle/>
          <a:p>
            <a:pPr algn="just"/>
            <a:r>
              <a:rPr lang="en-US" sz="1400" dirty="0"/>
              <a:t>Correlation between the IC50 values of the CNTs in A549 cells and their hydrodynamic size in cell culture medium. </a:t>
            </a:r>
            <a:endParaRPr lang="pt-PT" sz="1400" dirty="0"/>
          </a:p>
        </p:txBody>
      </p:sp>
      <p:pic>
        <p:nvPicPr>
          <p:cNvPr id="10" name="Marcador de Posição de Conteúdo 9">
            <a:extLst>
              <a:ext uri="{FF2B5EF4-FFF2-40B4-BE49-F238E27FC236}">
                <a16:creationId xmlns:a16="http://schemas.microsoft.com/office/drawing/2014/main" id="{A92F8E98-8821-4E0D-BCD6-37E217B680EC}"/>
              </a:ext>
            </a:extLst>
          </p:cNvPr>
          <p:cNvPicPr>
            <a:picLocks noGrp="1" noChangeAspect="1"/>
          </p:cNvPicPr>
          <p:nvPr>
            <p:ph sz="quarter" idx="4"/>
          </p:nvPr>
        </p:nvPicPr>
        <p:blipFill>
          <a:blip r:embed="rId4"/>
          <a:stretch>
            <a:fillRect/>
          </a:stretch>
        </p:blipFill>
        <p:spPr>
          <a:xfrm>
            <a:off x="6850012" y="3144632"/>
            <a:ext cx="4955545" cy="3566412"/>
          </a:xfrm>
          <a:prstGeom prst="rect">
            <a:avLst/>
          </a:prstGeom>
        </p:spPr>
      </p:pic>
      <p:sp>
        <p:nvSpPr>
          <p:cNvPr id="4" name="Marcador de Posição do Número do Diapositivo 3">
            <a:extLst>
              <a:ext uri="{FF2B5EF4-FFF2-40B4-BE49-F238E27FC236}">
                <a16:creationId xmlns:a16="http://schemas.microsoft.com/office/drawing/2014/main" id="{799AA985-3D8C-49F2-B778-0C2977DE7EF5}"/>
              </a:ext>
            </a:extLst>
          </p:cNvPr>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39062099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38876D-E5ED-417E-A5FD-7F5100FC1967}"/>
              </a:ext>
            </a:extLst>
          </p:cNvPr>
          <p:cNvSpPr>
            <a:spLocks noGrp="1"/>
          </p:cNvSpPr>
          <p:nvPr>
            <p:ph type="title"/>
          </p:nvPr>
        </p:nvSpPr>
        <p:spPr>
          <a:xfrm>
            <a:off x="2331668" y="199449"/>
            <a:ext cx="9277946" cy="1280890"/>
          </a:xfrm>
        </p:spPr>
        <p:txBody>
          <a:bodyPr>
            <a:noAutofit/>
          </a:bodyPr>
          <a:lstStyle/>
          <a:p>
            <a:r>
              <a:rPr lang="en-US" sz="2800" dirty="0"/>
              <a:t>Micronucleus Assay after exposure to MWCNTs</a:t>
            </a:r>
            <a:endParaRPr lang="pt-PT" sz="2800" dirty="0"/>
          </a:p>
        </p:txBody>
      </p:sp>
      <p:pic>
        <p:nvPicPr>
          <p:cNvPr id="5" name="Marcador de Posição de Conteúdo 4">
            <a:extLst>
              <a:ext uri="{FF2B5EF4-FFF2-40B4-BE49-F238E27FC236}">
                <a16:creationId xmlns:a16="http://schemas.microsoft.com/office/drawing/2014/main" id="{2C1C6796-A516-4B3D-97F0-97F99197EC6C}"/>
              </a:ext>
            </a:extLst>
          </p:cNvPr>
          <p:cNvPicPr>
            <a:picLocks noGrp="1" noChangeAspect="1"/>
          </p:cNvPicPr>
          <p:nvPr>
            <p:ph idx="1"/>
          </p:nvPr>
        </p:nvPicPr>
        <p:blipFill>
          <a:blip r:embed="rId2"/>
          <a:stretch>
            <a:fillRect/>
          </a:stretch>
        </p:blipFill>
        <p:spPr>
          <a:xfrm>
            <a:off x="928033" y="1910438"/>
            <a:ext cx="10872942" cy="3968702"/>
          </a:xfrm>
          <a:prstGeom prst="rect">
            <a:avLst/>
          </a:prstGeom>
        </p:spPr>
      </p:pic>
      <p:sp>
        <p:nvSpPr>
          <p:cNvPr id="4" name="Marcador de Posição do Número do Diapositivo 3">
            <a:extLst>
              <a:ext uri="{FF2B5EF4-FFF2-40B4-BE49-F238E27FC236}">
                <a16:creationId xmlns:a16="http://schemas.microsoft.com/office/drawing/2014/main" id="{D9B768DD-ADDD-48C5-A817-A0DD6F992BD1}"/>
              </a:ext>
            </a:extLst>
          </p:cNvPr>
          <p:cNvSpPr>
            <a:spLocks noGrp="1"/>
          </p:cNvSpPr>
          <p:nvPr>
            <p:ph type="sldNum" sz="quarter" idx="12"/>
          </p:nvPr>
        </p:nvSpPr>
        <p:spPr/>
        <p:txBody>
          <a:bodyPr/>
          <a:lstStyle/>
          <a:p>
            <a:fld id="{D57F1E4F-1CFF-5643-939E-217C01CDF565}" type="slidenum">
              <a:rPr lang="en-US" smtClean="0"/>
              <a:pPr/>
              <a:t>23</a:t>
            </a:fld>
            <a:endParaRPr lang="en-US" dirty="0"/>
          </a:p>
        </p:txBody>
      </p:sp>
      <p:sp>
        <p:nvSpPr>
          <p:cNvPr id="6" name="CaixaDeTexto 5">
            <a:extLst>
              <a:ext uri="{FF2B5EF4-FFF2-40B4-BE49-F238E27FC236}">
                <a16:creationId xmlns:a16="http://schemas.microsoft.com/office/drawing/2014/main" id="{C1D78D18-647A-48D5-AA27-94173F05CE92}"/>
              </a:ext>
            </a:extLst>
          </p:cNvPr>
          <p:cNvSpPr txBox="1"/>
          <p:nvPr/>
        </p:nvSpPr>
        <p:spPr>
          <a:xfrm>
            <a:off x="9818341" y="2549622"/>
            <a:ext cx="1016625" cy="369332"/>
          </a:xfrm>
          <a:prstGeom prst="rect">
            <a:avLst/>
          </a:prstGeom>
          <a:noFill/>
        </p:spPr>
        <p:txBody>
          <a:bodyPr wrap="none" rtlCol="0">
            <a:spAutoFit/>
          </a:bodyPr>
          <a:lstStyle/>
          <a:p>
            <a:r>
              <a:rPr lang="pt-PT" dirty="0"/>
              <a:t>NM 402</a:t>
            </a:r>
          </a:p>
        </p:txBody>
      </p:sp>
      <p:sp>
        <p:nvSpPr>
          <p:cNvPr id="7" name="CaixaDeTexto 6">
            <a:extLst>
              <a:ext uri="{FF2B5EF4-FFF2-40B4-BE49-F238E27FC236}">
                <a16:creationId xmlns:a16="http://schemas.microsoft.com/office/drawing/2014/main" id="{A4EABAA6-C743-4370-B020-A377F102518A}"/>
              </a:ext>
            </a:extLst>
          </p:cNvPr>
          <p:cNvSpPr txBox="1"/>
          <p:nvPr/>
        </p:nvSpPr>
        <p:spPr>
          <a:xfrm>
            <a:off x="10996299" y="3107145"/>
            <a:ext cx="1016625" cy="369332"/>
          </a:xfrm>
          <a:prstGeom prst="rect">
            <a:avLst/>
          </a:prstGeom>
          <a:noFill/>
        </p:spPr>
        <p:txBody>
          <a:bodyPr wrap="none" rtlCol="0">
            <a:spAutoFit/>
          </a:bodyPr>
          <a:lstStyle/>
          <a:p>
            <a:r>
              <a:rPr lang="pt-PT" dirty="0"/>
              <a:t>NM 401</a:t>
            </a:r>
          </a:p>
        </p:txBody>
      </p:sp>
      <p:sp>
        <p:nvSpPr>
          <p:cNvPr id="8" name="Retângulo 7">
            <a:extLst>
              <a:ext uri="{FF2B5EF4-FFF2-40B4-BE49-F238E27FC236}">
                <a16:creationId xmlns:a16="http://schemas.microsoft.com/office/drawing/2014/main" id="{A0763C49-3166-4E30-9D08-6CF76F72AFF7}"/>
              </a:ext>
            </a:extLst>
          </p:cNvPr>
          <p:cNvSpPr/>
          <p:nvPr/>
        </p:nvSpPr>
        <p:spPr>
          <a:xfrm>
            <a:off x="8615703" y="1295673"/>
            <a:ext cx="1317990" cy="369332"/>
          </a:xfrm>
          <a:prstGeom prst="rect">
            <a:avLst/>
          </a:prstGeom>
        </p:spPr>
        <p:txBody>
          <a:bodyPr wrap="none">
            <a:spAutoFit/>
          </a:bodyPr>
          <a:lstStyle/>
          <a:p>
            <a:r>
              <a:rPr lang="en-US" b="1" dirty="0">
                <a:solidFill>
                  <a:schemeClr val="accent3">
                    <a:lumMod val="75000"/>
                  </a:schemeClr>
                </a:solidFill>
              </a:rPr>
              <a:t>A549 cells</a:t>
            </a:r>
            <a:endParaRPr lang="pt-PT" b="1" dirty="0">
              <a:solidFill>
                <a:schemeClr val="accent3">
                  <a:lumMod val="75000"/>
                </a:schemeClr>
              </a:solidFill>
            </a:endParaRPr>
          </a:p>
        </p:txBody>
      </p:sp>
      <p:sp>
        <p:nvSpPr>
          <p:cNvPr id="9" name="Retângulo 8">
            <a:extLst>
              <a:ext uri="{FF2B5EF4-FFF2-40B4-BE49-F238E27FC236}">
                <a16:creationId xmlns:a16="http://schemas.microsoft.com/office/drawing/2014/main" id="{4463F403-2E88-4116-B5ED-D866E2FA19B1}"/>
              </a:ext>
            </a:extLst>
          </p:cNvPr>
          <p:cNvSpPr/>
          <p:nvPr/>
        </p:nvSpPr>
        <p:spPr>
          <a:xfrm>
            <a:off x="2987788" y="1326056"/>
            <a:ext cx="1653017" cy="369332"/>
          </a:xfrm>
          <a:prstGeom prst="rect">
            <a:avLst/>
          </a:prstGeom>
        </p:spPr>
        <p:txBody>
          <a:bodyPr wrap="none">
            <a:spAutoFit/>
          </a:bodyPr>
          <a:lstStyle/>
          <a:p>
            <a:r>
              <a:rPr lang="en-US" b="1" dirty="0">
                <a:solidFill>
                  <a:schemeClr val="accent3">
                    <a:lumMod val="75000"/>
                  </a:schemeClr>
                </a:solidFill>
              </a:rPr>
              <a:t>Beas-2B cells</a:t>
            </a:r>
            <a:endParaRPr lang="pt-PT" b="1" dirty="0">
              <a:solidFill>
                <a:schemeClr val="accent3">
                  <a:lumMod val="75000"/>
                </a:schemeClr>
              </a:solidFill>
            </a:endParaRPr>
          </a:p>
        </p:txBody>
      </p:sp>
    </p:spTree>
    <p:extLst>
      <p:ext uri="{BB962C8B-B14F-4D97-AF65-F5344CB8AC3E}">
        <p14:creationId xmlns:p14="http://schemas.microsoft.com/office/powerpoint/2010/main" val="40876457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D81C0F-2120-4FBB-A0FE-162D1214D6A6}"/>
              </a:ext>
            </a:extLst>
          </p:cNvPr>
          <p:cNvSpPr>
            <a:spLocks noGrp="1"/>
          </p:cNvSpPr>
          <p:nvPr>
            <p:ph type="title"/>
          </p:nvPr>
        </p:nvSpPr>
        <p:spPr>
          <a:xfrm>
            <a:off x="2592924" y="512462"/>
            <a:ext cx="8911687" cy="1280890"/>
          </a:xfrm>
        </p:spPr>
        <p:txBody>
          <a:bodyPr/>
          <a:lstStyle/>
          <a:p>
            <a:r>
              <a:rPr lang="pt-PT" dirty="0" err="1"/>
              <a:t>Summary</a:t>
            </a:r>
            <a:endParaRPr lang="pt-PT" dirty="0"/>
          </a:p>
        </p:txBody>
      </p:sp>
      <p:sp>
        <p:nvSpPr>
          <p:cNvPr id="3" name="Marcador de Posição do Número do Diapositivo 2">
            <a:extLst>
              <a:ext uri="{FF2B5EF4-FFF2-40B4-BE49-F238E27FC236}">
                <a16:creationId xmlns:a16="http://schemas.microsoft.com/office/drawing/2014/main" id="{B5963246-BE14-46FE-98BA-26582BFB40A2}"/>
              </a:ext>
            </a:extLst>
          </p:cNvPr>
          <p:cNvSpPr>
            <a:spLocks noGrp="1"/>
          </p:cNvSpPr>
          <p:nvPr>
            <p:ph type="sldNum" sz="quarter" idx="12"/>
          </p:nvPr>
        </p:nvSpPr>
        <p:spPr/>
        <p:txBody>
          <a:bodyPr/>
          <a:lstStyle/>
          <a:p>
            <a:fld id="{D57F1E4F-1CFF-5643-939E-217C01CDF565}" type="slidenum">
              <a:rPr lang="en-US" smtClean="0"/>
              <a:pPr/>
              <a:t>24</a:t>
            </a:fld>
            <a:endParaRPr lang="en-US" dirty="0"/>
          </a:p>
        </p:txBody>
      </p:sp>
      <p:sp>
        <p:nvSpPr>
          <p:cNvPr id="4" name="CaixaDeTexto 3">
            <a:extLst>
              <a:ext uri="{FF2B5EF4-FFF2-40B4-BE49-F238E27FC236}">
                <a16:creationId xmlns:a16="http://schemas.microsoft.com/office/drawing/2014/main" id="{3D764035-65FB-4B7C-BAAC-DE86C63545CE}"/>
              </a:ext>
            </a:extLst>
          </p:cNvPr>
          <p:cNvSpPr txBox="1"/>
          <p:nvPr/>
        </p:nvSpPr>
        <p:spPr>
          <a:xfrm>
            <a:off x="2139043" y="1395787"/>
            <a:ext cx="9365568" cy="4801314"/>
          </a:xfrm>
          <a:prstGeom prst="rect">
            <a:avLst/>
          </a:prstGeom>
          <a:noFill/>
        </p:spPr>
        <p:txBody>
          <a:bodyPr wrap="square" rtlCol="0">
            <a:spAutoFit/>
          </a:bodyPr>
          <a:lstStyle/>
          <a:p>
            <a:pPr marL="285750" indent="-285750" algn="just">
              <a:buFont typeface="Wingdings" panose="05000000000000000000" pitchFamily="2" charset="2"/>
              <a:buChar char="§"/>
            </a:pPr>
            <a:r>
              <a:rPr lang="en-US" dirty="0"/>
              <a:t>The thickest, longest and straight MWCNT, NM-401, was cytotoxic in A549 cells and slightly cytotoxic in Beas-2B cells (RI). </a:t>
            </a:r>
          </a:p>
          <a:p>
            <a:pPr algn="just"/>
            <a:endParaRPr lang="en-US" dirty="0"/>
          </a:p>
          <a:p>
            <a:pPr marL="285750" indent="-285750" algn="just">
              <a:buFont typeface="Wingdings" panose="05000000000000000000" pitchFamily="2" charset="2"/>
              <a:buChar char="§"/>
            </a:pPr>
            <a:r>
              <a:rPr lang="en-US" dirty="0"/>
              <a:t>the </a:t>
            </a:r>
            <a:r>
              <a:rPr lang="en-US" dirty="0" err="1"/>
              <a:t>clonogenic</a:t>
            </a:r>
            <a:r>
              <a:rPr lang="en-US" dirty="0"/>
              <a:t> assay is emphasized as a useful tool in the cytotoxicity testing of CNTs. Furthermore, it avoid interactions between CNTs and indicator dyes. </a:t>
            </a:r>
          </a:p>
          <a:p>
            <a:pPr algn="just"/>
            <a:endParaRPr lang="en-US" dirty="0"/>
          </a:p>
          <a:p>
            <a:pPr marL="285750" indent="-285750" algn="just">
              <a:buFont typeface="Wingdings" panose="05000000000000000000" pitchFamily="2" charset="2"/>
              <a:buChar char="§"/>
            </a:pPr>
            <a:r>
              <a:rPr lang="en-US" dirty="0"/>
              <a:t>The MWCNTs analyzed in the present work did not induce DNA damage detectable using the comet assay. </a:t>
            </a:r>
          </a:p>
          <a:p>
            <a:pPr marL="285750" indent="-285750" algn="just">
              <a:buFont typeface="Wingdings" panose="05000000000000000000" pitchFamily="2" charset="2"/>
              <a:buChar char="§"/>
            </a:pPr>
            <a:endParaRPr lang="en-US" dirty="0"/>
          </a:p>
          <a:p>
            <a:pPr marL="285750" indent="-285750" algn="just">
              <a:buFont typeface="Wingdings" panose="05000000000000000000" pitchFamily="2" charset="2"/>
              <a:buChar char="§"/>
            </a:pPr>
            <a:r>
              <a:rPr lang="en-US" dirty="0"/>
              <a:t>Using the FPG- modified comet assay it was noted that the level of DNA lesions was slightly, but not significantly, higher than those obtained with the conventional assay, suggesting that oxidative damage is not a prominent effect. </a:t>
            </a:r>
          </a:p>
          <a:p>
            <a:pPr algn="just"/>
            <a:endParaRPr lang="en-US" dirty="0"/>
          </a:p>
          <a:p>
            <a:pPr marL="285750" indent="-285750" algn="just">
              <a:buFont typeface="Wingdings" panose="05000000000000000000" pitchFamily="2" charset="2"/>
              <a:buChar char="§"/>
            </a:pPr>
            <a:r>
              <a:rPr lang="en-US" dirty="0"/>
              <a:t>The two longest MWCNT (NM-401and NM-402) were genotoxic in A549 cells, irrespectively of the diameter or surface areas. The NM-402, which displays the highest aspect ratio, exhibited the strongest genotoxic effect.</a:t>
            </a:r>
            <a:endParaRPr lang="pt-PT" dirty="0"/>
          </a:p>
        </p:txBody>
      </p:sp>
    </p:spTree>
    <p:extLst>
      <p:ext uri="{BB962C8B-B14F-4D97-AF65-F5344CB8AC3E}">
        <p14:creationId xmlns:p14="http://schemas.microsoft.com/office/powerpoint/2010/main" val="648297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o Número do Diapositivo 2">
            <a:extLst>
              <a:ext uri="{FF2B5EF4-FFF2-40B4-BE49-F238E27FC236}">
                <a16:creationId xmlns:a16="http://schemas.microsoft.com/office/drawing/2014/main" id="{368F5F2C-1230-405A-ADA2-548E3DC11962}"/>
              </a:ext>
            </a:extLst>
          </p:cNvPr>
          <p:cNvSpPr>
            <a:spLocks noGrp="1"/>
          </p:cNvSpPr>
          <p:nvPr>
            <p:ph type="sldNum" sz="quarter" idx="12"/>
          </p:nvPr>
        </p:nvSpPr>
        <p:spPr/>
        <p:txBody>
          <a:bodyPr/>
          <a:lstStyle/>
          <a:p>
            <a:fld id="{D57F1E4F-1CFF-5643-939E-217C01CDF565}" type="slidenum">
              <a:rPr lang="en-US" smtClean="0"/>
              <a:pPr/>
              <a:t>25</a:t>
            </a:fld>
            <a:endParaRPr lang="en-US" dirty="0"/>
          </a:p>
        </p:txBody>
      </p:sp>
      <p:sp>
        <p:nvSpPr>
          <p:cNvPr id="4" name="CaixaDeTexto 3">
            <a:extLst>
              <a:ext uri="{FF2B5EF4-FFF2-40B4-BE49-F238E27FC236}">
                <a16:creationId xmlns:a16="http://schemas.microsoft.com/office/drawing/2014/main" id="{9DE36E75-82B7-4F75-8035-0B02712E9961}"/>
              </a:ext>
            </a:extLst>
          </p:cNvPr>
          <p:cNvSpPr txBox="1"/>
          <p:nvPr/>
        </p:nvSpPr>
        <p:spPr>
          <a:xfrm>
            <a:off x="1766924" y="1793352"/>
            <a:ext cx="9868316" cy="3139321"/>
          </a:xfrm>
          <a:prstGeom prst="rect">
            <a:avLst/>
          </a:prstGeom>
          <a:noFill/>
        </p:spPr>
        <p:txBody>
          <a:bodyPr wrap="square" rtlCol="0">
            <a:spAutoFit/>
          </a:bodyPr>
          <a:lstStyle/>
          <a:p>
            <a:pPr marL="285750" indent="-285750" algn="just">
              <a:buFont typeface="Wingdings" panose="05000000000000000000" pitchFamily="2" charset="2"/>
              <a:buChar char="§"/>
            </a:pPr>
            <a:r>
              <a:rPr lang="en-US" dirty="0"/>
              <a:t>No correlation was found between cytotoxicity and thickness, length, specific surface or aspect ratio, or with the size (</a:t>
            </a:r>
            <a:r>
              <a:rPr lang="en-US" dirty="0" err="1"/>
              <a:t>Zav</a:t>
            </a:r>
            <a:r>
              <a:rPr lang="en-US" dirty="0"/>
              <a:t>) of the batch dispersions. </a:t>
            </a:r>
          </a:p>
          <a:p>
            <a:pPr algn="just"/>
            <a:endParaRPr lang="en-US" dirty="0"/>
          </a:p>
          <a:p>
            <a:pPr marL="285750" indent="-285750" algn="just">
              <a:buFont typeface="Wingdings" panose="05000000000000000000" pitchFamily="2" charset="2"/>
              <a:buChar char="§"/>
            </a:pPr>
            <a:r>
              <a:rPr lang="en-US" dirty="0"/>
              <a:t>The size of CNTs diluted in A549 cell medium (64 mg/ml) showed a correlation with the IC50, suggesting that higher cytotoxicity was associated to bigger/more agglomerated CNT </a:t>
            </a:r>
          </a:p>
          <a:p>
            <a:pPr algn="just"/>
            <a:endParaRPr lang="en-US" dirty="0"/>
          </a:p>
          <a:p>
            <a:pPr marL="285750" indent="-285750" algn="just">
              <a:buFont typeface="Wingdings" panose="05000000000000000000" pitchFamily="2" charset="2"/>
              <a:buChar char="§"/>
            </a:pPr>
            <a:r>
              <a:rPr lang="en-US" dirty="0"/>
              <a:t>Any significant association between a given physicochemical property of the NMs and the frequency of </a:t>
            </a:r>
            <a:r>
              <a:rPr lang="en-US" dirty="0" err="1"/>
              <a:t>micronucleated</a:t>
            </a:r>
            <a:r>
              <a:rPr lang="en-US" dirty="0"/>
              <a:t> A549 cells was disclosed. Nevertheless, length seems to be the main determinant of the genetic damage induced by MWCNTs </a:t>
            </a:r>
          </a:p>
          <a:p>
            <a:pPr algn="just"/>
            <a:endParaRPr lang="en-US" dirty="0"/>
          </a:p>
        </p:txBody>
      </p:sp>
      <p:sp>
        <p:nvSpPr>
          <p:cNvPr id="6" name="Título 5">
            <a:extLst>
              <a:ext uri="{FF2B5EF4-FFF2-40B4-BE49-F238E27FC236}">
                <a16:creationId xmlns:a16="http://schemas.microsoft.com/office/drawing/2014/main" id="{21D56C15-AFD3-4A9A-93A5-E6904C92E870}"/>
              </a:ext>
            </a:extLst>
          </p:cNvPr>
          <p:cNvSpPr>
            <a:spLocks noGrp="1"/>
          </p:cNvSpPr>
          <p:nvPr>
            <p:ph type="title"/>
          </p:nvPr>
        </p:nvSpPr>
        <p:spPr>
          <a:xfrm>
            <a:off x="2592924" y="512462"/>
            <a:ext cx="8911687" cy="1280890"/>
          </a:xfrm>
        </p:spPr>
        <p:txBody>
          <a:bodyPr/>
          <a:lstStyle/>
          <a:p>
            <a:r>
              <a:rPr lang="pt-PT" dirty="0" err="1"/>
              <a:t>Summary</a:t>
            </a:r>
            <a:endParaRPr lang="pt-PT" dirty="0"/>
          </a:p>
        </p:txBody>
      </p:sp>
    </p:spTree>
    <p:extLst>
      <p:ext uri="{BB962C8B-B14F-4D97-AF65-F5344CB8AC3E}">
        <p14:creationId xmlns:p14="http://schemas.microsoft.com/office/powerpoint/2010/main" val="19171609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9C0062-CF8D-466A-B217-D50B03B9EB78}"/>
              </a:ext>
            </a:extLst>
          </p:cNvPr>
          <p:cNvSpPr>
            <a:spLocks noGrp="1"/>
          </p:cNvSpPr>
          <p:nvPr>
            <p:ph type="title"/>
          </p:nvPr>
        </p:nvSpPr>
        <p:spPr>
          <a:xfrm>
            <a:off x="2625583" y="222786"/>
            <a:ext cx="8911687" cy="1280890"/>
          </a:xfrm>
        </p:spPr>
        <p:txBody>
          <a:bodyPr/>
          <a:lstStyle/>
          <a:p>
            <a:r>
              <a:rPr lang="pt-PT" dirty="0"/>
              <a:t>Final </a:t>
            </a:r>
            <a:r>
              <a:rPr lang="pt-PT" dirty="0" err="1"/>
              <a:t>Remarks</a:t>
            </a:r>
            <a:endParaRPr lang="pt-PT" dirty="0"/>
          </a:p>
        </p:txBody>
      </p:sp>
      <p:sp>
        <p:nvSpPr>
          <p:cNvPr id="5" name="Marcador de Posição de Conteúdo 4">
            <a:extLst>
              <a:ext uri="{FF2B5EF4-FFF2-40B4-BE49-F238E27FC236}">
                <a16:creationId xmlns:a16="http://schemas.microsoft.com/office/drawing/2014/main" id="{48E948EC-24C0-4222-81F9-102883F866F9}"/>
              </a:ext>
            </a:extLst>
          </p:cNvPr>
          <p:cNvSpPr>
            <a:spLocks noGrp="1"/>
          </p:cNvSpPr>
          <p:nvPr>
            <p:ph idx="1"/>
          </p:nvPr>
        </p:nvSpPr>
        <p:spPr>
          <a:xfrm>
            <a:off x="1735494" y="963386"/>
            <a:ext cx="9589503" cy="5747657"/>
          </a:xfrm>
        </p:spPr>
        <p:txBody>
          <a:bodyPr>
            <a:normAutofit lnSpcReduction="10000"/>
          </a:bodyPr>
          <a:lstStyle/>
          <a:p>
            <a:pPr algn="just"/>
            <a:r>
              <a:rPr lang="en-US" sz="2000" dirty="0"/>
              <a:t>Specific physicochemical properties of NM are crucial to define their </a:t>
            </a:r>
            <a:r>
              <a:rPr lang="en-US" sz="2000" dirty="0" err="1"/>
              <a:t>nano</a:t>
            </a:r>
            <a:r>
              <a:rPr lang="en-US" sz="2000" dirty="0"/>
              <a:t>-bio interactions and their toxic potential</a:t>
            </a:r>
          </a:p>
          <a:p>
            <a:pPr algn="just"/>
            <a:r>
              <a:rPr lang="en-US" sz="2000" dirty="0"/>
              <a:t>our findings reinforced previous reports suggesting that factors inherent to experimental conditions and methodologies may affect the effects observed</a:t>
            </a:r>
          </a:p>
          <a:p>
            <a:pPr algn="just"/>
            <a:r>
              <a:rPr lang="en-US" sz="2000" dirty="0" err="1"/>
              <a:t>nano</a:t>
            </a:r>
            <a:r>
              <a:rPr lang="en-US" sz="2000" dirty="0"/>
              <a:t>-specific issues are hindering the categorization of NM according to their toxicity and, consequently, their hazard and risk assessment and management</a:t>
            </a:r>
          </a:p>
          <a:p>
            <a:pPr algn="just"/>
            <a:r>
              <a:rPr lang="en-US" sz="2000" dirty="0"/>
              <a:t>Thus, a case-by-case approach to the hazard assessment of each MWCNT seems to be presently necessary and grouping strategy appears still premature. </a:t>
            </a:r>
          </a:p>
          <a:p>
            <a:pPr algn="just"/>
            <a:r>
              <a:rPr lang="en-US" sz="2000" dirty="0"/>
              <a:t>This implies testing a large number of NMs within the same class, systematically varying a single property, which will be hardly feasible even using high-throughput technologies.</a:t>
            </a:r>
          </a:p>
          <a:p>
            <a:pPr algn="just"/>
            <a:r>
              <a:rPr lang="en-US" sz="2000" dirty="0"/>
              <a:t>Developing predictive toxicology approaches using high-throughput technologies directed to the study of these NMs toxicity alongside with mechanistic investigation remains a priority for addressing potential human risks.</a:t>
            </a:r>
          </a:p>
          <a:p>
            <a:pPr algn="just"/>
            <a:endParaRPr lang="en-US" sz="2000" dirty="0"/>
          </a:p>
          <a:p>
            <a:pPr algn="just"/>
            <a:endParaRPr lang="en-US" sz="2000" dirty="0"/>
          </a:p>
          <a:p>
            <a:pPr algn="just"/>
            <a:endParaRPr lang="pt-PT" sz="2000" dirty="0"/>
          </a:p>
        </p:txBody>
      </p:sp>
      <p:sp>
        <p:nvSpPr>
          <p:cNvPr id="3" name="Marcador de Posição do Número do Diapositivo 2">
            <a:extLst>
              <a:ext uri="{FF2B5EF4-FFF2-40B4-BE49-F238E27FC236}">
                <a16:creationId xmlns:a16="http://schemas.microsoft.com/office/drawing/2014/main" id="{8CE89802-CCED-45FB-B8D3-6BC5A0FDB0B8}"/>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38784542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o Número do Diapositivo 2">
            <a:extLst>
              <a:ext uri="{FF2B5EF4-FFF2-40B4-BE49-F238E27FC236}">
                <a16:creationId xmlns:a16="http://schemas.microsoft.com/office/drawing/2014/main" id="{FDA3E2A2-6680-4637-BE9C-C3547CDB8F18}"/>
              </a:ext>
            </a:extLst>
          </p:cNvPr>
          <p:cNvSpPr>
            <a:spLocks noGrp="1"/>
          </p:cNvSpPr>
          <p:nvPr>
            <p:ph type="sldNum" sz="quarter" idx="12"/>
          </p:nvPr>
        </p:nvSpPr>
        <p:spPr/>
        <p:txBody>
          <a:bodyPr/>
          <a:lstStyle/>
          <a:p>
            <a:fld id="{D57F1E4F-1CFF-5643-939E-217C01CDF565}" type="slidenum">
              <a:rPr lang="en-US" smtClean="0"/>
              <a:pPr/>
              <a:t>27</a:t>
            </a:fld>
            <a:endParaRPr lang="en-US" dirty="0"/>
          </a:p>
        </p:txBody>
      </p:sp>
      <p:sp>
        <p:nvSpPr>
          <p:cNvPr id="5" name="Rectângulo 29">
            <a:extLst>
              <a:ext uri="{FF2B5EF4-FFF2-40B4-BE49-F238E27FC236}">
                <a16:creationId xmlns:a16="http://schemas.microsoft.com/office/drawing/2014/main" id="{610C0022-D066-4031-89B5-42DB896B8666}"/>
              </a:ext>
            </a:extLst>
          </p:cNvPr>
          <p:cNvSpPr/>
          <p:nvPr/>
        </p:nvSpPr>
        <p:spPr>
          <a:xfrm>
            <a:off x="2351584" y="1"/>
            <a:ext cx="7056784" cy="6021287"/>
          </a:xfrm>
          <a:prstGeom prst="rect">
            <a:avLst/>
          </a:prstGeom>
          <a:noFill/>
          <a:ln w="25400" cap="flat" cmpd="sng" algn="ctr">
            <a:noFill/>
            <a:prstDash val="solid"/>
          </a:ln>
          <a:effectLst/>
        </p:spPr>
        <p:txBody>
          <a:bodyPr lIns="19349" tIns="9674" rIns="19349" bIns="967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a:ln>
                <a:noFill/>
              </a:ln>
              <a:solidFill>
                <a:prstClr val="white"/>
              </a:solidFill>
              <a:effectLst/>
              <a:uLnTx/>
              <a:uFillTx/>
              <a:latin typeface="Arial" pitchFamily="34" charset="0"/>
              <a:ea typeface="+mn-ea"/>
              <a:cs typeface="Arial" pitchFamily="34" charset="0"/>
            </a:endParaRPr>
          </a:p>
        </p:txBody>
      </p:sp>
      <p:sp>
        <p:nvSpPr>
          <p:cNvPr id="7" name="Rounded Rectangle 11">
            <a:extLst>
              <a:ext uri="{FF2B5EF4-FFF2-40B4-BE49-F238E27FC236}">
                <a16:creationId xmlns:a16="http://schemas.microsoft.com/office/drawing/2014/main" id="{364DC668-4507-4BDF-9F1D-EE4F8CA47998}"/>
              </a:ext>
            </a:extLst>
          </p:cNvPr>
          <p:cNvSpPr/>
          <p:nvPr/>
        </p:nvSpPr>
        <p:spPr>
          <a:xfrm>
            <a:off x="3503713" y="147624"/>
            <a:ext cx="5760639" cy="819545"/>
          </a:xfrm>
          <a:prstGeom prst="roundRect">
            <a:avLst/>
          </a:prstGeom>
          <a:ln/>
        </p:spPr>
        <p:style>
          <a:lnRef idx="0">
            <a:schemeClr val="accent2"/>
          </a:lnRef>
          <a:fillRef idx="3">
            <a:schemeClr val="accent2"/>
          </a:fillRef>
          <a:effectRef idx="3">
            <a:schemeClr val="accent2"/>
          </a:effectRef>
          <a:fontRef idx="minor">
            <a:schemeClr val="lt1"/>
          </a:fontRef>
        </p:style>
        <p:txBody>
          <a:bodyPr lIns="19349" tIns="9674" rIns="19349" bIns="967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pt-PT" sz="2400" b="1" i="0" u="none" strike="noStrike" kern="0" cap="none" spc="0" normalizeH="0" baseline="0" noProof="0" dirty="0" err="1">
                <a:ln>
                  <a:noFill/>
                </a:ln>
                <a:solidFill>
                  <a:prstClr val="black"/>
                </a:solidFill>
                <a:effectLst/>
                <a:uLnTx/>
                <a:uFillTx/>
                <a:latin typeface="Arial" pitchFamily="34" charset="0"/>
                <a:ea typeface="+mn-ea"/>
                <a:cs typeface="Arial" pitchFamily="34" charset="0"/>
              </a:rPr>
              <a:t>Nanomaterials</a:t>
            </a:r>
            <a:r>
              <a:rPr kumimoji="0" lang="pt-PT" sz="2400" b="1"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2400" b="1" i="0" u="none" strike="noStrike" kern="0" cap="none" spc="0" normalizeH="0" baseline="0" noProof="0" dirty="0" err="1">
                <a:ln>
                  <a:noFill/>
                </a:ln>
                <a:solidFill>
                  <a:prstClr val="black"/>
                </a:solidFill>
                <a:effectLst/>
                <a:uLnTx/>
                <a:uFillTx/>
                <a:latin typeface="Arial" pitchFamily="34" charset="0"/>
                <a:ea typeface="+mn-ea"/>
                <a:cs typeface="Arial" pitchFamily="34" charset="0"/>
              </a:rPr>
              <a:t>and</a:t>
            </a:r>
            <a:r>
              <a:rPr kumimoji="0" lang="pt-PT" sz="2400" b="1"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2400" b="1" i="0" u="none" strike="noStrike" kern="0" cap="none" spc="0" normalizeH="0" baseline="0" noProof="0" dirty="0" err="1">
                <a:ln>
                  <a:noFill/>
                </a:ln>
                <a:solidFill>
                  <a:prstClr val="black"/>
                </a:solidFill>
                <a:effectLst/>
                <a:uLnTx/>
                <a:uFillTx/>
                <a:latin typeface="Arial" pitchFamily="34" charset="0"/>
                <a:ea typeface="+mn-ea"/>
                <a:cs typeface="Arial" pitchFamily="34" charset="0"/>
              </a:rPr>
              <a:t>Nanotechnologies</a:t>
            </a:r>
            <a:r>
              <a:rPr kumimoji="0" lang="pt-PT" sz="2400" b="1"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pt-PT" sz="2000" b="1" i="0" u="none" strike="noStrike" kern="0" cap="none" spc="0" normalizeH="0" baseline="0" noProof="0" dirty="0" err="1">
                <a:ln>
                  <a:noFill/>
                </a:ln>
                <a:solidFill>
                  <a:prstClr val="white"/>
                </a:solidFill>
                <a:effectLst/>
                <a:uLnTx/>
                <a:uFillTx/>
                <a:latin typeface="Arial" pitchFamily="34" charset="0"/>
                <a:ea typeface="+mn-ea"/>
                <a:cs typeface="Arial" pitchFamily="34" charset="0"/>
              </a:rPr>
              <a:t>Societal</a:t>
            </a:r>
            <a:r>
              <a:rPr kumimoji="0" lang="pt-PT" sz="2000" b="1" i="0" u="none" strike="noStrike" kern="0" cap="none" spc="0" normalizeH="0" baseline="0" noProof="0" dirty="0">
                <a:ln>
                  <a:noFill/>
                </a:ln>
                <a:solidFill>
                  <a:prstClr val="white"/>
                </a:solidFill>
                <a:effectLst/>
                <a:uLnTx/>
                <a:uFillTx/>
                <a:latin typeface="Arial" pitchFamily="34" charset="0"/>
                <a:ea typeface="+mn-ea"/>
                <a:cs typeface="Arial" pitchFamily="34" charset="0"/>
              </a:rPr>
              <a:t> </a:t>
            </a:r>
            <a:r>
              <a:rPr kumimoji="0" lang="pt-PT" sz="2000" b="1" i="0" u="none" strike="noStrike" kern="0" cap="none" spc="0" normalizeH="0" baseline="0" noProof="0" dirty="0" err="1">
                <a:ln>
                  <a:noFill/>
                </a:ln>
                <a:solidFill>
                  <a:prstClr val="white"/>
                </a:solidFill>
                <a:effectLst/>
                <a:uLnTx/>
                <a:uFillTx/>
                <a:latin typeface="Arial" pitchFamily="34" charset="0"/>
                <a:ea typeface="+mn-ea"/>
                <a:cs typeface="Arial" pitchFamily="34" charset="0"/>
              </a:rPr>
              <a:t>Needs</a:t>
            </a:r>
            <a:endParaRPr kumimoji="0" lang="pt-PT" sz="2000" b="1" i="0" u="none" strike="noStrike" kern="0" cap="none" spc="0" normalizeH="0" baseline="0" noProof="0" dirty="0">
              <a:ln>
                <a:noFill/>
              </a:ln>
              <a:solidFill>
                <a:prstClr val="white"/>
              </a:solidFill>
              <a:effectLst/>
              <a:uLnTx/>
              <a:uFillTx/>
              <a:latin typeface="Arial" pitchFamily="34" charset="0"/>
              <a:ea typeface="+mn-ea"/>
              <a:cs typeface="Arial" pitchFamily="34" charset="0"/>
            </a:endParaRPr>
          </a:p>
        </p:txBody>
      </p:sp>
      <p:sp>
        <p:nvSpPr>
          <p:cNvPr id="8" name="Rectangle 10">
            <a:extLst>
              <a:ext uri="{FF2B5EF4-FFF2-40B4-BE49-F238E27FC236}">
                <a16:creationId xmlns:a16="http://schemas.microsoft.com/office/drawing/2014/main" id="{836DA8B8-3E1A-4F4E-A4EA-32901B1A0DE2}"/>
              </a:ext>
            </a:extLst>
          </p:cNvPr>
          <p:cNvSpPr/>
          <p:nvPr/>
        </p:nvSpPr>
        <p:spPr>
          <a:xfrm>
            <a:off x="1884040" y="1688803"/>
            <a:ext cx="3779912" cy="573535"/>
          </a:xfrm>
          <a:prstGeom prst="rect">
            <a:avLst/>
          </a:prstGeom>
          <a:solidFill>
            <a:sysClr val="window" lastClr="FFFFFF">
              <a:lumMod val="95000"/>
            </a:sysClr>
          </a:solidFill>
          <a:ln w="9525" cap="flat" cmpd="sng" algn="ctr">
            <a:noFill/>
            <a:prstDash val="solid"/>
          </a:ln>
          <a:effectLst>
            <a:outerShdw blurRad="50800" dist="38100" dir="2700000" algn="tl" rotWithShape="0">
              <a:prstClr val="black">
                <a:alpha val="40000"/>
              </a:prstClr>
            </a:outerShdw>
          </a:effectLst>
        </p:spPr>
        <p:txBody>
          <a:bodyPr wrap="square" lIns="19349" tIns="9674" rIns="19349" bIns="967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Development</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of</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new</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NMs</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and</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new</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applications</a:t>
            </a:r>
            <a:endPar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9" name="Rectangle 12">
            <a:extLst>
              <a:ext uri="{FF2B5EF4-FFF2-40B4-BE49-F238E27FC236}">
                <a16:creationId xmlns:a16="http://schemas.microsoft.com/office/drawing/2014/main" id="{CD692741-98E6-4311-B1BB-C0DEF06C7BB1}"/>
              </a:ext>
            </a:extLst>
          </p:cNvPr>
          <p:cNvSpPr/>
          <p:nvPr/>
        </p:nvSpPr>
        <p:spPr>
          <a:xfrm>
            <a:off x="6384032" y="1484785"/>
            <a:ext cx="3744416" cy="850534"/>
          </a:xfrm>
          <a:prstGeom prst="rect">
            <a:avLst/>
          </a:prstGeom>
          <a:solidFill>
            <a:sysClr val="window" lastClr="FFFFFF">
              <a:lumMod val="95000"/>
            </a:sysClr>
          </a:solidFill>
          <a:ln w="9525" cap="flat" cmpd="sng" algn="ctr">
            <a:noFill/>
            <a:prstDash val="solid"/>
          </a:ln>
          <a:effectLst>
            <a:outerShdw blurRad="50800" dist="38100" dir="2700000" algn="tl" rotWithShape="0">
              <a:prstClr val="black">
                <a:alpha val="40000"/>
              </a:prstClr>
            </a:outerShdw>
          </a:effectLst>
        </p:spPr>
        <p:txBody>
          <a:bodyPr wrap="square" lIns="19349" tIns="9674" rIns="19349" bIns="967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Nanotoxicology</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Studies</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for </a:t>
            </a: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hazard</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and</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risk</a:t>
            </a:r>
            <a:r>
              <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8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assessment</a:t>
            </a:r>
            <a:endParaRPr kumimoji="0" lang="pt-PT" sz="1800" b="0" i="0" u="none" strike="noStrike" kern="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10" name="Striped Right Arrow 15">
            <a:extLst>
              <a:ext uri="{FF2B5EF4-FFF2-40B4-BE49-F238E27FC236}">
                <a16:creationId xmlns:a16="http://schemas.microsoft.com/office/drawing/2014/main" id="{6059A43C-BD1B-4089-978D-0BF70F34663E}"/>
              </a:ext>
            </a:extLst>
          </p:cNvPr>
          <p:cNvSpPr/>
          <p:nvPr/>
        </p:nvSpPr>
        <p:spPr>
          <a:xfrm rot="8451917">
            <a:off x="4454216" y="922559"/>
            <a:ext cx="984322" cy="607808"/>
          </a:xfrm>
          <a:prstGeom prst="stripedRightArrow">
            <a:avLst/>
          </a:prstGeom>
          <a:solidFill>
            <a:sysClr val="window" lastClr="FFFFFF"/>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lIns="19349" tIns="9674" rIns="19349" bIns="967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a:ln>
                <a:noFill/>
              </a:ln>
              <a:solidFill>
                <a:prstClr val="black"/>
              </a:solidFill>
              <a:effectLst/>
              <a:uLnTx/>
              <a:uFillTx/>
              <a:latin typeface="Arial" pitchFamily="34" charset="0"/>
              <a:ea typeface="+mn-ea"/>
              <a:cs typeface="Arial" pitchFamily="34" charset="0"/>
            </a:endParaRPr>
          </a:p>
        </p:txBody>
      </p:sp>
      <p:sp>
        <p:nvSpPr>
          <p:cNvPr id="11" name="Rectangle 14">
            <a:extLst>
              <a:ext uri="{FF2B5EF4-FFF2-40B4-BE49-F238E27FC236}">
                <a16:creationId xmlns:a16="http://schemas.microsoft.com/office/drawing/2014/main" id="{B24F549E-ACA6-4E1C-B0D5-F85EA9FE9986}"/>
              </a:ext>
            </a:extLst>
          </p:cNvPr>
          <p:cNvSpPr/>
          <p:nvPr/>
        </p:nvSpPr>
        <p:spPr>
          <a:xfrm>
            <a:off x="6059996" y="3631583"/>
            <a:ext cx="4392488" cy="573535"/>
          </a:xfrm>
          <a:prstGeom prst="rect">
            <a:avLst/>
          </a:prstGeom>
          <a:noFill/>
        </p:spPr>
        <p:txBody>
          <a:bodyPr wrap="square" lIns="19349" tIns="9674" rIns="19349" bIns="9674">
            <a:spAutoFit/>
          </a:bodyPr>
          <a:lstStyle/>
          <a:p>
            <a:pPr algn="ctr" defTabSz="914400"/>
            <a:r>
              <a:rPr lang="pt-PT" b="1" cap="all" dirty="0">
                <a:solidFill>
                  <a:schemeClr val="accent3">
                    <a:lumMod val="75000"/>
                  </a:schemeClr>
                </a:solidFill>
                <a:latin typeface="Arial" pitchFamily="34" charset="0"/>
                <a:cs typeface="Arial" pitchFamily="34" charset="0"/>
              </a:rPr>
              <a:t>Safe </a:t>
            </a:r>
            <a:r>
              <a:rPr lang="pt-PT" b="1" cap="all" dirty="0" err="1">
                <a:solidFill>
                  <a:schemeClr val="accent3">
                    <a:lumMod val="75000"/>
                  </a:schemeClr>
                </a:solidFill>
                <a:latin typeface="Arial" pitchFamily="34" charset="0"/>
                <a:cs typeface="Arial" pitchFamily="34" charset="0"/>
              </a:rPr>
              <a:t>and</a:t>
            </a:r>
            <a:r>
              <a:rPr lang="pt-PT" b="1" cap="all" dirty="0">
                <a:solidFill>
                  <a:schemeClr val="accent3">
                    <a:lumMod val="75000"/>
                  </a:schemeClr>
                </a:solidFill>
                <a:latin typeface="Arial" pitchFamily="34" charset="0"/>
                <a:cs typeface="Arial" pitchFamily="34" charset="0"/>
              </a:rPr>
              <a:t> </a:t>
            </a:r>
            <a:r>
              <a:rPr lang="pt-PT" b="1" cap="all" dirty="0" err="1">
                <a:solidFill>
                  <a:schemeClr val="accent3">
                    <a:lumMod val="75000"/>
                  </a:schemeClr>
                </a:solidFill>
                <a:latin typeface="Arial" pitchFamily="34" charset="0"/>
                <a:cs typeface="Arial" pitchFamily="34" charset="0"/>
              </a:rPr>
              <a:t>responsible</a:t>
            </a:r>
            <a:r>
              <a:rPr lang="pt-PT" b="1" cap="all" dirty="0">
                <a:solidFill>
                  <a:schemeClr val="accent3">
                    <a:lumMod val="75000"/>
                  </a:schemeClr>
                </a:solidFill>
                <a:latin typeface="Arial" pitchFamily="34" charset="0"/>
                <a:cs typeface="Arial" pitchFamily="34" charset="0"/>
              </a:rPr>
              <a:t> use </a:t>
            </a:r>
            <a:r>
              <a:rPr lang="pt-PT" b="1" cap="all" dirty="0" err="1">
                <a:solidFill>
                  <a:schemeClr val="accent3">
                    <a:lumMod val="75000"/>
                  </a:schemeClr>
                </a:solidFill>
                <a:latin typeface="Arial" pitchFamily="34" charset="0"/>
                <a:cs typeface="Arial" pitchFamily="34" charset="0"/>
              </a:rPr>
              <a:t>of</a:t>
            </a:r>
            <a:r>
              <a:rPr lang="pt-PT" b="1" cap="all" dirty="0">
                <a:solidFill>
                  <a:schemeClr val="accent3">
                    <a:lumMod val="75000"/>
                  </a:schemeClr>
                </a:solidFill>
                <a:latin typeface="Arial" pitchFamily="34" charset="0"/>
                <a:cs typeface="Arial" pitchFamily="34" charset="0"/>
              </a:rPr>
              <a:t> </a:t>
            </a:r>
            <a:r>
              <a:rPr lang="pt-PT" b="1" cap="all" dirty="0" err="1">
                <a:solidFill>
                  <a:schemeClr val="accent3">
                    <a:lumMod val="75000"/>
                  </a:schemeClr>
                </a:solidFill>
                <a:latin typeface="Arial" pitchFamily="34" charset="0"/>
                <a:cs typeface="Arial" pitchFamily="34" charset="0"/>
              </a:rPr>
              <a:t>Nanomaterials</a:t>
            </a:r>
            <a:r>
              <a:rPr lang="pt-PT" b="1" cap="all" dirty="0">
                <a:solidFill>
                  <a:schemeClr val="accent3">
                    <a:lumMod val="75000"/>
                  </a:schemeClr>
                </a:solidFill>
                <a:latin typeface="Arial" pitchFamily="34" charset="0"/>
                <a:cs typeface="Arial" pitchFamily="34" charset="0"/>
              </a:rPr>
              <a:t> </a:t>
            </a:r>
          </a:p>
        </p:txBody>
      </p:sp>
      <p:sp>
        <p:nvSpPr>
          <p:cNvPr id="12" name="Rectangle 16">
            <a:extLst>
              <a:ext uri="{FF2B5EF4-FFF2-40B4-BE49-F238E27FC236}">
                <a16:creationId xmlns:a16="http://schemas.microsoft.com/office/drawing/2014/main" id="{25C99ABB-075A-4217-9E5C-7997CAC97056}"/>
              </a:ext>
            </a:extLst>
          </p:cNvPr>
          <p:cNvSpPr/>
          <p:nvPr/>
        </p:nvSpPr>
        <p:spPr>
          <a:xfrm>
            <a:off x="6185851" y="4383618"/>
            <a:ext cx="4392488" cy="2235528"/>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wrap="square" lIns="19349" tIns="9674" rIns="19349" bIns="9674">
            <a:spAutoFit/>
          </a:bodyPr>
          <a:lstStyle/>
          <a:p>
            <a:pPr marL="60465" marR="0" lvl="0" indent="-60465" defTabSz="914400" eaLnBrk="1" fontAlgn="auto" latinLnBrk="0" hangingPunct="1">
              <a:lnSpc>
                <a:spcPct val="150000"/>
              </a:lnSpc>
              <a:spcBef>
                <a:spcPts val="0"/>
              </a:spcBef>
              <a:spcAft>
                <a:spcPts val="0"/>
              </a:spcAft>
              <a:buClrTx/>
              <a:buSzTx/>
              <a:buFont typeface="Arial" pitchFamily="34" charset="0"/>
              <a:buChar char="•"/>
              <a:tabLst/>
              <a:defRPr/>
            </a:pPr>
            <a:r>
              <a:rPr kumimoji="0" lang="pt-PT" sz="16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6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Predict</a:t>
            </a:r>
            <a:r>
              <a:rPr kumimoji="0" lang="pt-PT" sz="16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6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and</a:t>
            </a:r>
            <a:r>
              <a:rPr kumimoji="0" lang="pt-PT" sz="16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6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prevent</a:t>
            </a:r>
            <a:r>
              <a:rPr kumimoji="0" lang="pt-PT" sz="16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6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their</a:t>
            </a:r>
            <a:r>
              <a:rPr kumimoji="0" lang="pt-PT" sz="16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t>
            </a:r>
            <a:r>
              <a:rPr kumimoji="0" lang="pt-PT" sz="16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potential</a:t>
            </a:r>
            <a:r>
              <a:rPr kumimoji="0" lang="pt-PT" sz="16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adverse </a:t>
            </a:r>
            <a:r>
              <a:rPr kumimoji="0" lang="pt-PT" sz="16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effects</a:t>
            </a:r>
            <a:r>
              <a:rPr kumimoji="0" lang="pt-PT" sz="16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in </a:t>
            </a:r>
            <a:r>
              <a:rPr kumimoji="0" lang="pt-PT" sz="1600" b="0" i="0" u="none" strike="noStrike" kern="0" cap="none" spc="0" normalizeH="0" baseline="0" noProof="0" dirty="0" err="1">
                <a:ln>
                  <a:noFill/>
                </a:ln>
                <a:solidFill>
                  <a:prstClr val="black"/>
                </a:solidFill>
                <a:effectLst/>
                <a:uLnTx/>
                <a:uFillTx/>
                <a:latin typeface="Arial" pitchFamily="34" charset="0"/>
                <a:ea typeface="+mn-ea"/>
                <a:cs typeface="Arial" pitchFamily="34" charset="0"/>
              </a:rPr>
              <a:t>patients</a:t>
            </a:r>
            <a:endParaRPr kumimoji="0" lang="pt-PT" sz="1600" b="0" i="0" u="none" strike="noStrike" kern="0" cap="none" spc="0" normalizeH="0" baseline="0" noProof="0" dirty="0">
              <a:ln>
                <a:noFill/>
              </a:ln>
              <a:solidFill>
                <a:prstClr val="black"/>
              </a:solidFill>
              <a:effectLst/>
              <a:uLnTx/>
              <a:uFillTx/>
              <a:latin typeface="Arial" pitchFamily="34" charset="0"/>
              <a:ea typeface="+mn-ea"/>
              <a:cs typeface="Arial" pitchFamily="34" charset="0"/>
            </a:endParaRPr>
          </a:p>
          <a:p>
            <a:pPr marL="60465" marR="0" lvl="0" indent="-60465" defTabSz="914400" eaLnBrk="1" fontAlgn="auto" latinLnBrk="0" hangingPunct="1">
              <a:lnSpc>
                <a:spcPct val="15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prstClr val="black"/>
                </a:solidFill>
                <a:effectLst/>
                <a:uLnTx/>
                <a:uFillTx/>
                <a:latin typeface="Arial" pitchFamily="34" charset="0"/>
                <a:ea typeface="+mn-ea"/>
                <a:cs typeface="Arial" pitchFamily="34" charset="0"/>
              </a:rPr>
              <a:t> Investigate the relation between physicochemical properties and their functionality, toxicity and exposure/release.</a:t>
            </a:r>
          </a:p>
          <a:p>
            <a:pPr marL="60465" marR="0" lvl="0" indent="-60465" defTabSz="914400" eaLnBrk="1" fontAlgn="auto" latinLnBrk="0" hangingPunct="1">
              <a:lnSpc>
                <a:spcPct val="15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prstClr val="black"/>
                </a:solidFill>
                <a:effectLst/>
                <a:uLnTx/>
                <a:uFillTx/>
                <a:latin typeface="Arial" pitchFamily="34" charset="0"/>
                <a:ea typeface="+mn-ea"/>
                <a:cs typeface="Arial" pitchFamily="34" charset="0"/>
              </a:rPr>
              <a:t>Define safe exposure levels for human health.</a:t>
            </a:r>
          </a:p>
        </p:txBody>
      </p:sp>
      <p:sp>
        <p:nvSpPr>
          <p:cNvPr id="13" name="Striped Right Arrow 15">
            <a:extLst>
              <a:ext uri="{FF2B5EF4-FFF2-40B4-BE49-F238E27FC236}">
                <a16:creationId xmlns:a16="http://schemas.microsoft.com/office/drawing/2014/main" id="{4D66725A-B185-43BB-9CF0-95C5FF5D85D3}"/>
              </a:ext>
            </a:extLst>
          </p:cNvPr>
          <p:cNvSpPr/>
          <p:nvPr/>
        </p:nvSpPr>
        <p:spPr>
          <a:xfrm rot="2780611">
            <a:off x="6720725" y="921467"/>
            <a:ext cx="824240" cy="569327"/>
          </a:xfrm>
          <a:prstGeom prst="stripedRightArrow">
            <a:avLst/>
          </a:prstGeom>
          <a:solidFill>
            <a:sysClr val="window" lastClr="FFFFFF"/>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lIns="19349" tIns="9674" rIns="19349" bIns="967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a:ln>
                <a:noFill/>
              </a:ln>
              <a:solidFill>
                <a:prstClr val="black"/>
              </a:solidFill>
              <a:effectLst/>
              <a:uLnTx/>
              <a:uFillTx/>
              <a:latin typeface="Arial" pitchFamily="34" charset="0"/>
              <a:ea typeface="+mn-ea"/>
              <a:cs typeface="Arial" pitchFamily="34" charset="0"/>
            </a:endParaRPr>
          </a:p>
        </p:txBody>
      </p:sp>
      <p:sp>
        <p:nvSpPr>
          <p:cNvPr id="14" name="Bent Arrow 23">
            <a:extLst>
              <a:ext uri="{FF2B5EF4-FFF2-40B4-BE49-F238E27FC236}">
                <a16:creationId xmlns:a16="http://schemas.microsoft.com/office/drawing/2014/main" id="{4A0637C4-3E05-4851-A83E-2EB0E1E7B3E4}"/>
              </a:ext>
            </a:extLst>
          </p:cNvPr>
          <p:cNvSpPr/>
          <p:nvPr/>
        </p:nvSpPr>
        <p:spPr>
          <a:xfrm rot="16200000" flipH="1">
            <a:off x="5411170" y="1154199"/>
            <a:ext cx="1080120" cy="4032448"/>
          </a:xfrm>
          <a:prstGeom prst="bentArrow">
            <a:avLst>
              <a:gd name="adj1" fmla="val 25000"/>
              <a:gd name="adj2" fmla="val 24546"/>
              <a:gd name="adj3" fmla="val 22558"/>
              <a:gd name="adj4" fmla="val 43750"/>
            </a:avLst>
          </a:prstGeom>
          <a:solidFill>
            <a:sysClr val="window" lastClr="FFFFFF"/>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lIns="19349" tIns="9674" rIns="19349" bIns="967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a:ln>
                <a:noFill/>
              </a:ln>
              <a:solidFill>
                <a:prstClr val="black"/>
              </a:solidFill>
              <a:effectLst/>
              <a:uLnTx/>
              <a:uFillTx/>
              <a:latin typeface="Arial" pitchFamily="34" charset="0"/>
              <a:ea typeface="+mn-ea"/>
              <a:cs typeface="Arial" pitchFamily="34" charset="0"/>
            </a:endParaRPr>
          </a:p>
        </p:txBody>
      </p:sp>
      <p:sp>
        <p:nvSpPr>
          <p:cNvPr id="15" name="Striped Right Arrow 15">
            <a:extLst>
              <a:ext uri="{FF2B5EF4-FFF2-40B4-BE49-F238E27FC236}">
                <a16:creationId xmlns:a16="http://schemas.microsoft.com/office/drawing/2014/main" id="{D3037D48-4CCD-4610-8104-75BFD79C0D29}"/>
              </a:ext>
            </a:extLst>
          </p:cNvPr>
          <p:cNvSpPr/>
          <p:nvPr/>
        </p:nvSpPr>
        <p:spPr>
          <a:xfrm rot="5400000">
            <a:off x="7531441" y="2713640"/>
            <a:ext cx="1071397" cy="629911"/>
          </a:xfrm>
          <a:prstGeom prst="stripedRightArrow">
            <a:avLst/>
          </a:prstGeom>
          <a:solidFill>
            <a:sysClr val="window" lastClr="FFFFFF"/>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lIns="19349" tIns="9674" rIns="19349" bIns="967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a:ln>
                <a:noFill/>
              </a:ln>
              <a:solidFill>
                <a:prstClr val="black"/>
              </a:solidFill>
              <a:effectLst/>
              <a:uLnTx/>
              <a:uFillTx/>
              <a:latin typeface="Arial" pitchFamily="34" charset="0"/>
              <a:ea typeface="+mn-ea"/>
              <a:cs typeface="Arial" pitchFamily="34" charset="0"/>
            </a:endParaRPr>
          </a:p>
        </p:txBody>
      </p:sp>
      <p:sp>
        <p:nvSpPr>
          <p:cNvPr id="16" name="Striped Right Arrow 15">
            <a:extLst>
              <a:ext uri="{FF2B5EF4-FFF2-40B4-BE49-F238E27FC236}">
                <a16:creationId xmlns:a16="http://schemas.microsoft.com/office/drawing/2014/main" id="{40911669-0AB3-4151-B3C1-227DE66943AE}"/>
              </a:ext>
            </a:extLst>
          </p:cNvPr>
          <p:cNvSpPr/>
          <p:nvPr/>
        </p:nvSpPr>
        <p:spPr>
          <a:xfrm rot="5400000">
            <a:off x="2996157" y="2713639"/>
            <a:ext cx="1275535" cy="629911"/>
          </a:xfrm>
          <a:prstGeom prst="stripedRightArrow">
            <a:avLst/>
          </a:prstGeom>
          <a:solidFill>
            <a:sysClr val="window" lastClr="FFFFFF"/>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lIns="19349" tIns="9674" rIns="19349" bIns="967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a:ln>
                <a:noFill/>
              </a:ln>
              <a:solidFill>
                <a:prstClr val="black"/>
              </a:solidFill>
              <a:effectLst/>
              <a:uLnTx/>
              <a:uFillTx/>
              <a:latin typeface="Arial" pitchFamily="34" charset="0"/>
              <a:ea typeface="+mn-ea"/>
              <a:cs typeface="Arial" pitchFamily="34" charset="0"/>
            </a:endParaRPr>
          </a:p>
        </p:txBody>
      </p:sp>
      <p:sp>
        <p:nvSpPr>
          <p:cNvPr id="17" name="Oval 16">
            <a:extLst>
              <a:ext uri="{FF2B5EF4-FFF2-40B4-BE49-F238E27FC236}">
                <a16:creationId xmlns:a16="http://schemas.microsoft.com/office/drawing/2014/main" id="{6F32662F-574D-4083-A288-B8F2DD6CEF48}"/>
              </a:ext>
            </a:extLst>
          </p:cNvPr>
          <p:cNvSpPr/>
          <p:nvPr/>
        </p:nvSpPr>
        <p:spPr>
          <a:xfrm>
            <a:off x="1991544" y="3989039"/>
            <a:ext cx="3060340" cy="1389060"/>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pt-PT" sz="2400" b="1" i="1" u="none" strike="noStrike" kern="0" cap="none" spc="0" normalizeH="0" baseline="0" noProof="0" dirty="0" err="1">
                <a:ln>
                  <a:noFill/>
                </a:ln>
                <a:solidFill>
                  <a:prstClr val="black"/>
                </a:solidFill>
                <a:effectLst/>
                <a:uLnTx/>
                <a:uFillTx/>
                <a:latin typeface="Arial" pitchFamily="34" charset="0"/>
                <a:ea typeface="+mn-ea"/>
                <a:cs typeface="Arial" pitchFamily="34" charset="0"/>
              </a:rPr>
              <a:t>Safer</a:t>
            </a:r>
            <a:r>
              <a:rPr kumimoji="0" lang="pt-PT" sz="2400" b="1" i="1" u="none" strike="noStrike" kern="0" cap="none" spc="0" normalizeH="0" baseline="0" noProof="0" dirty="0">
                <a:ln>
                  <a:noFill/>
                </a:ln>
                <a:solidFill>
                  <a:prstClr val="black"/>
                </a:solidFill>
                <a:effectLst/>
                <a:uLnTx/>
                <a:uFillTx/>
                <a:latin typeface="Arial" pitchFamily="34" charset="0"/>
                <a:ea typeface="+mn-ea"/>
                <a:cs typeface="Arial" pitchFamily="34" charset="0"/>
              </a:rPr>
              <a:t>-</a:t>
            </a:r>
            <a:r>
              <a:rPr kumimoji="0" lang="pt-PT" sz="2400" b="1" i="1" u="none" strike="noStrike" kern="0" cap="none" spc="0" normalizeH="0" baseline="0" noProof="0" dirty="0" err="1">
                <a:ln>
                  <a:noFill/>
                </a:ln>
                <a:solidFill>
                  <a:prstClr val="black"/>
                </a:solidFill>
                <a:effectLst/>
                <a:uLnTx/>
                <a:uFillTx/>
                <a:latin typeface="Arial" pitchFamily="34" charset="0"/>
                <a:ea typeface="+mn-ea"/>
                <a:cs typeface="Arial" pitchFamily="34" charset="0"/>
              </a:rPr>
              <a:t>by</a:t>
            </a:r>
            <a:r>
              <a:rPr kumimoji="0" lang="pt-PT" sz="2400" b="1" i="1" u="none" strike="noStrike" kern="0" cap="none" spc="0" normalizeH="0" baseline="0" noProof="0" dirty="0">
                <a:ln>
                  <a:noFill/>
                </a:ln>
                <a:solidFill>
                  <a:prstClr val="black"/>
                </a:solidFill>
                <a:effectLst/>
                <a:uLnTx/>
                <a:uFillTx/>
                <a:latin typeface="Arial" pitchFamily="34" charset="0"/>
                <a:ea typeface="+mn-ea"/>
                <a:cs typeface="Arial" pitchFamily="34" charset="0"/>
              </a:rPr>
              <a:t>-design</a:t>
            </a:r>
          </a:p>
        </p:txBody>
      </p:sp>
      <p:sp>
        <p:nvSpPr>
          <p:cNvPr id="18" name="CaixaDeTexto 17">
            <a:extLst>
              <a:ext uri="{FF2B5EF4-FFF2-40B4-BE49-F238E27FC236}">
                <a16:creationId xmlns:a16="http://schemas.microsoft.com/office/drawing/2014/main" id="{A337A7F0-4830-437C-854C-FE2969F70298}"/>
              </a:ext>
            </a:extLst>
          </p:cNvPr>
          <p:cNvSpPr txBox="1"/>
          <p:nvPr/>
        </p:nvSpPr>
        <p:spPr>
          <a:xfrm>
            <a:off x="1884040" y="6074421"/>
            <a:ext cx="1199944" cy="461665"/>
          </a:xfrm>
          <a:prstGeom prst="rect">
            <a:avLst/>
          </a:prstGeom>
          <a:gradFill rotWithShape="1">
            <a:gsLst>
              <a:gs pos="0">
                <a:sysClr val="windowText" lastClr="000000">
                  <a:shade val="51000"/>
                  <a:satMod val="130000"/>
                </a:sysClr>
              </a:gs>
              <a:gs pos="80000">
                <a:sysClr val="windowText" lastClr="000000">
                  <a:shade val="93000"/>
                  <a:satMod val="130000"/>
                </a:sysClr>
              </a:gs>
              <a:gs pos="100000">
                <a:sysClr val="windowText" lastClr="000000">
                  <a:shade val="94000"/>
                  <a:satMod val="135000"/>
                </a:sysClr>
              </a:gs>
            </a:gsLst>
            <a:lin ang="16200000" scaled="0"/>
          </a:gradFill>
          <a:ln w="9525" cap="flat" cmpd="sng" algn="ctr">
            <a:solidFill>
              <a:sysClr val="windowText" lastClr="000000">
                <a:shade val="95000"/>
                <a:satMod val="105000"/>
              </a:sysClr>
            </a:solidFill>
            <a:prstDash val="solid"/>
          </a:ln>
          <a:effectLst/>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pt-PT" sz="2400" b="0" i="1" u="none" strike="noStrike" kern="0" cap="none" spc="0" normalizeH="0" baseline="0" noProof="0" dirty="0" err="1">
                <a:ln>
                  <a:noFill/>
                </a:ln>
                <a:solidFill>
                  <a:prstClr val="white"/>
                </a:solidFill>
                <a:effectLst/>
                <a:uLnTx/>
                <a:uFillTx/>
                <a:latin typeface="Arial" pitchFamily="34" charset="0"/>
                <a:ea typeface="+mn-ea"/>
                <a:cs typeface="Arial" pitchFamily="34" charset="0"/>
              </a:rPr>
              <a:t>Toxicity</a:t>
            </a:r>
          </a:p>
        </p:txBody>
      </p:sp>
      <p:sp>
        <p:nvSpPr>
          <p:cNvPr id="19" name="CaixaDeTexto 18">
            <a:extLst>
              <a:ext uri="{FF2B5EF4-FFF2-40B4-BE49-F238E27FC236}">
                <a16:creationId xmlns:a16="http://schemas.microsoft.com/office/drawing/2014/main" id="{DD1FD3ED-8F88-4302-8FFF-80A9F7F0F0FF}"/>
              </a:ext>
            </a:extLst>
          </p:cNvPr>
          <p:cNvSpPr txBox="1"/>
          <p:nvPr/>
        </p:nvSpPr>
        <p:spPr>
          <a:xfrm>
            <a:off x="3664181" y="6066208"/>
            <a:ext cx="2326278" cy="461665"/>
          </a:xfrm>
          <a:prstGeom prst="rect">
            <a:avLst/>
          </a:prstGeom>
          <a:gradFill rotWithShape="1">
            <a:gsLst>
              <a:gs pos="0">
                <a:sysClr val="windowText" lastClr="000000">
                  <a:shade val="51000"/>
                  <a:satMod val="130000"/>
                </a:sysClr>
              </a:gs>
              <a:gs pos="80000">
                <a:sysClr val="windowText" lastClr="000000">
                  <a:shade val="93000"/>
                  <a:satMod val="130000"/>
                </a:sysClr>
              </a:gs>
              <a:gs pos="100000">
                <a:sysClr val="windowText" lastClr="000000">
                  <a:shade val="94000"/>
                  <a:satMod val="135000"/>
                </a:sysClr>
              </a:gs>
            </a:gsLst>
            <a:lin ang="16200000" scaled="0"/>
          </a:gradFill>
          <a:ln w="9525" cap="flat" cmpd="sng" algn="ctr">
            <a:solidFill>
              <a:sysClr val="windowText" lastClr="000000">
                <a:shade val="95000"/>
                <a:satMod val="105000"/>
              </a:sysClr>
            </a:solidFill>
            <a:prstDash val="solid"/>
          </a:ln>
          <a:effectLst/>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pt-PT" sz="2400" b="0" i="1" u="none" strike="noStrike" kern="0" cap="none" spc="0" normalizeH="0" baseline="0" noProof="0" dirty="0">
                <a:ln>
                  <a:noFill/>
                </a:ln>
                <a:solidFill>
                  <a:prstClr val="white"/>
                </a:solidFill>
                <a:effectLst/>
                <a:uLnTx/>
                <a:uFillTx/>
                <a:latin typeface="Arial" pitchFamily="34" charset="0"/>
                <a:ea typeface="+mn-ea"/>
                <a:cs typeface="Arial" pitchFamily="34" charset="0"/>
              </a:rPr>
              <a:t>Biocompatibility</a:t>
            </a:r>
          </a:p>
        </p:txBody>
      </p:sp>
      <p:sp>
        <p:nvSpPr>
          <p:cNvPr id="20" name="Seta curvada para baixo 27">
            <a:extLst>
              <a:ext uri="{FF2B5EF4-FFF2-40B4-BE49-F238E27FC236}">
                <a16:creationId xmlns:a16="http://schemas.microsoft.com/office/drawing/2014/main" id="{3B288FDE-975A-4421-AC66-57EA58794DDC}"/>
              </a:ext>
            </a:extLst>
          </p:cNvPr>
          <p:cNvSpPr/>
          <p:nvPr/>
        </p:nvSpPr>
        <p:spPr>
          <a:xfrm>
            <a:off x="2414513" y="5428167"/>
            <a:ext cx="2376264" cy="576064"/>
          </a:xfrm>
          <a:prstGeom prst="curvedDownArrow">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a:ln>
                <a:noFill/>
              </a:ln>
              <a:solidFill>
                <a:prstClr val="black"/>
              </a:solidFill>
              <a:effectLst/>
              <a:uLnTx/>
              <a:uFillTx/>
              <a:latin typeface="Calibri"/>
              <a:ea typeface="+mn-ea"/>
              <a:cs typeface="+mn-cs"/>
            </a:endParaRPr>
          </a:p>
        </p:txBody>
      </p:sp>
      <p:sp>
        <p:nvSpPr>
          <p:cNvPr id="21" name="TextBox 2">
            <a:extLst>
              <a:ext uri="{FF2B5EF4-FFF2-40B4-BE49-F238E27FC236}">
                <a16:creationId xmlns:a16="http://schemas.microsoft.com/office/drawing/2014/main" id="{3B3F83D7-51D3-47DD-B672-B6F7FC27FF62}"/>
              </a:ext>
            </a:extLst>
          </p:cNvPr>
          <p:cNvSpPr txBox="1"/>
          <p:nvPr/>
        </p:nvSpPr>
        <p:spPr>
          <a:xfrm>
            <a:off x="1566261" y="6813377"/>
            <a:ext cx="5613112" cy="402775"/>
          </a:xfrm>
          <a:prstGeom prst="rect">
            <a:avLst/>
          </a:prstGeom>
          <a:noFill/>
        </p:spPr>
        <p:txBody>
          <a:bodyPr wrap="none" lIns="108000" tIns="108000" rIns="108000" bIns="108000" rtlCol="0" anchor="ctr" anchorCtr="0">
            <a:spAutoFit/>
          </a:bodyPr>
          <a:lstStyle/>
          <a:p>
            <a:pPr defTabSz="914400"/>
            <a:r>
              <a:rPr lang="pt-PT" sz="1200" dirty="0">
                <a:solidFill>
                  <a:prstClr val="black"/>
                </a:solidFill>
                <a:latin typeface="Calibri"/>
              </a:rPr>
              <a:t>Louro et al.,  2015. </a:t>
            </a:r>
            <a:r>
              <a:rPr lang="pt-PT" sz="1200" i="1" dirty="0">
                <a:solidFill>
                  <a:prstClr val="black"/>
                </a:solidFill>
                <a:latin typeface="Calibri"/>
              </a:rPr>
              <a:t>In: Nanotechnology applications for tissue engineering, Elsevier, UK.</a:t>
            </a:r>
          </a:p>
        </p:txBody>
      </p:sp>
      <p:sp>
        <p:nvSpPr>
          <p:cNvPr id="22" name="Rectangle 14">
            <a:extLst>
              <a:ext uri="{FF2B5EF4-FFF2-40B4-BE49-F238E27FC236}">
                <a16:creationId xmlns:a16="http://schemas.microsoft.com/office/drawing/2014/main" id="{3FCEF1A3-9AE3-4A7D-AAC0-3B57560B855D}"/>
              </a:ext>
            </a:extLst>
          </p:cNvPr>
          <p:cNvSpPr/>
          <p:nvPr/>
        </p:nvSpPr>
        <p:spPr>
          <a:xfrm>
            <a:off x="1433736" y="3690409"/>
            <a:ext cx="4392488" cy="296536"/>
          </a:xfrm>
          <a:prstGeom prst="rect">
            <a:avLst/>
          </a:prstGeom>
          <a:noFill/>
        </p:spPr>
        <p:txBody>
          <a:bodyPr wrap="square" lIns="19349" tIns="9674" rIns="19349" bIns="9674">
            <a:spAutoFit/>
          </a:bodyPr>
          <a:lstStyle/>
          <a:p>
            <a:pPr algn="ctr" defTabSz="914400"/>
            <a:r>
              <a:rPr lang="pt-PT" b="1" dirty="0">
                <a:solidFill>
                  <a:schemeClr val="accent3">
                    <a:lumMod val="75000"/>
                  </a:schemeClr>
                </a:solidFill>
                <a:latin typeface="Arial" pitchFamily="34" charset="0"/>
                <a:cs typeface="Arial" pitchFamily="34" charset="0"/>
              </a:rPr>
              <a:t>INNOVATION</a:t>
            </a:r>
          </a:p>
        </p:txBody>
      </p:sp>
    </p:spTree>
    <p:extLst>
      <p:ext uri="{BB962C8B-B14F-4D97-AF65-F5344CB8AC3E}">
        <p14:creationId xmlns:p14="http://schemas.microsoft.com/office/powerpoint/2010/main" val="13482612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DAD10B-81EA-42A5-95C8-A45733506C6C}"/>
              </a:ext>
            </a:extLst>
          </p:cNvPr>
          <p:cNvSpPr>
            <a:spLocks noGrp="1"/>
          </p:cNvSpPr>
          <p:nvPr>
            <p:ph type="title"/>
          </p:nvPr>
        </p:nvSpPr>
        <p:spPr>
          <a:xfrm>
            <a:off x="2543938" y="182992"/>
            <a:ext cx="8911687" cy="1280890"/>
          </a:xfrm>
        </p:spPr>
        <p:txBody>
          <a:bodyPr/>
          <a:lstStyle/>
          <a:p>
            <a:r>
              <a:rPr lang="pt-PT" dirty="0" err="1"/>
              <a:t>Acknowledgments</a:t>
            </a:r>
            <a:endParaRPr lang="pt-PT" dirty="0"/>
          </a:p>
        </p:txBody>
      </p:sp>
      <p:sp>
        <p:nvSpPr>
          <p:cNvPr id="4" name="Marcador de Posição do Número do Diapositivo 3">
            <a:extLst>
              <a:ext uri="{FF2B5EF4-FFF2-40B4-BE49-F238E27FC236}">
                <a16:creationId xmlns:a16="http://schemas.microsoft.com/office/drawing/2014/main" id="{E8F48708-DEE8-480E-B321-657EED9D97CC}"/>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
        <p:nvSpPr>
          <p:cNvPr id="5" name="Rectangle 7">
            <a:extLst>
              <a:ext uri="{FF2B5EF4-FFF2-40B4-BE49-F238E27FC236}">
                <a16:creationId xmlns:a16="http://schemas.microsoft.com/office/drawing/2014/main" id="{3D2AEA61-78FA-482F-8313-46CF92865DA4}"/>
              </a:ext>
            </a:extLst>
          </p:cNvPr>
          <p:cNvSpPr/>
          <p:nvPr/>
        </p:nvSpPr>
        <p:spPr>
          <a:xfrm>
            <a:off x="531812" y="2022158"/>
            <a:ext cx="11660188" cy="6924973"/>
          </a:xfrm>
          <a:prstGeom prst="rect">
            <a:avLst/>
          </a:prstGeom>
        </p:spPr>
        <p:txBody>
          <a:bodyPr wrap="square">
            <a:spAutoFit/>
          </a:bodyPr>
          <a:lstStyle/>
          <a:p>
            <a:pPr>
              <a:lnSpc>
                <a:spcPct val="150000"/>
              </a:lnSpc>
            </a:pPr>
            <a:r>
              <a:rPr lang="pt-PT" dirty="0"/>
              <a:t>Henriqueta Louro       Teresa Borges          Jan </a:t>
            </a:r>
            <a:r>
              <a:rPr lang="pt-PT" dirty="0" err="1"/>
              <a:t>Maast</a:t>
            </a:r>
            <a:r>
              <a:rPr lang="pt-PT" dirty="0"/>
              <a:t>, </a:t>
            </a:r>
            <a:r>
              <a:rPr lang="pt-PT" dirty="0" err="1"/>
              <a:t>Piet-Han</a:t>
            </a:r>
            <a:r>
              <a:rPr lang="pt-PT" dirty="0"/>
              <a:t> de </a:t>
            </a:r>
            <a:r>
              <a:rPr lang="pt-PT" dirty="0" err="1"/>
              <a:t>Temmerman</a:t>
            </a:r>
            <a:r>
              <a:rPr lang="pt-PT" dirty="0"/>
              <a:t>, CODA-SERVA, </a:t>
            </a:r>
            <a:r>
              <a:rPr lang="pt-PT" dirty="0" err="1"/>
              <a:t>Belgium</a:t>
            </a:r>
            <a:r>
              <a:rPr lang="pt-PT" dirty="0"/>
              <a:t>                   Mariana Pinhão                                            </a:t>
            </a:r>
            <a:r>
              <a:rPr lang="pt-PT" dirty="0" err="1"/>
              <a:t>Keld</a:t>
            </a:r>
            <a:r>
              <a:rPr lang="pt-PT" dirty="0"/>
              <a:t> </a:t>
            </a:r>
            <a:r>
              <a:rPr lang="pt-PT" dirty="0" err="1"/>
              <a:t>Jensen</a:t>
            </a:r>
            <a:r>
              <a:rPr lang="pt-PT" dirty="0"/>
              <a:t>, NWCWE, </a:t>
            </a:r>
            <a:r>
              <a:rPr lang="pt-PT" dirty="0" err="1"/>
              <a:t>Denmark</a:t>
            </a:r>
            <a:endParaRPr lang="pt-PT" dirty="0"/>
          </a:p>
          <a:p>
            <a:pPr>
              <a:lnSpc>
                <a:spcPct val="150000"/>
              </a:lnSpc>
            </a:pPr>
            <a:r>
              <a:rPr lang="pt-PT" dirty="0"/>
              <a:t>Joana Santos                                                </a:t>
            </a:r>
            <a:r>
              <a:rPr lang="pt-PT" dirty="0" err="1"/>
              <a:t>Hannu</a:t>
            </a:r>
            <a:r>
              <a:rPr lang="pt-PT" dirty="0"/>
              <a:t> </a:t>
            </a:r>
            <a:r>
              <a:rPr lang="pt-PT" dirty="0" err="1"/>
              <a:t>Norpa</a:t>
            </a:r>
            <a:r>
              <a:rPr lang="pt-PT" dirty="0"/>
              <a:t>, FIOH, </a:t>
            </a:r>
            <a:r>
              <a:rPr lang="pt-PT" dirty="0" err="1"/>
              <a:t>Finland</a:t>
            </a:r>
            <a:endParaRPr lang="pt-PT" dirty="0"/>
          </a:p>
          <a:p>
            <a:pPr>
              <a:lnSpc>
                <a:spcPct val="150000"/>
              </a:lnSpc>
            </a:pPr>
            <a:r>
              <a:rPr lang="pt-PT" dirty="0"/>
              <a:t>Ana Tavares   </a:t>
            </a:r>
          </a:p>
          <a:p>
            <a:pPr>
              <a:lnSpc>
                <a:spcPct val="150000"/>
              </a:lnSpc>
            </a:pPr>
            <a:r>
              <a:rPr lang="pt-PT" dirty="0"/>
              <a:t>Célia Ventura                              </a:t>
            </a:r>
          </a:p>
          <a:p>
            <a:pPr>
              <a:lnSpc>
                <a:spcPct val="150000"/>
              </a:lnSpc>
            </a:pPr>
            <a:r>
              <a:rPr lang="pt-PT" dirty="0"/>
              <a:t>João </a:t>
            </a:r>
            <a:r>
              <a:rPr lang="pt-PT" dirty="0" err="1"/>
              <a:t>Lavinha</a:t>
            </a:r>
            <a:endParaRPr lang="pt-PT" dirty="0"/>
          </a:p>
          <a:p>
            <a:pPr>
              <a:lnSpc>
                <a:spcPct val="150000"/>
              </a:lnSpc>
            </a:pPr>
            <a:endParaRPr lang="pt-PT" dirty="0"/>
          </a:p>
          <a:p>
            <a:pPr>
              <a:lnSpc>
                <a:spcPct val="150000"/>
              </a:lnSpc>
            </a:pPr>
            <a:r>
              <a:rPr lang="en-US" dirty="0"/>
              <a:t>                                                                                                    </a:t>
            </a:r>
            <a:r>
              <a:rPr lang="en-US" dirty="0" err="1"/>
              <a:t>ToxOmics</a:t>
            </a:r>
            <a:r>
              <a:rPr lang="en-US" dirty="0"/>
              <a:t> (</a:t>
            </a:r>
            <a:r>
              <a:rPr lang="en-GB" dirty="0"/>
              <a:t>UID/BIM/00009/2013) </a:t>
            </a:r>
            <a:endParaRPr lang="pt-PT" dirty="0"/>
          </a:p>
          <a:p>
            <a:pPr>
              <a:lnSpc>
                <a:spcPct val="150000"/>
              </a:lnSpc>
            </a:pPr>
            <a:endParaRPr lang="pt-PT" dirty="0"/>
          </a:p>
          <a:p>
            <a:pPr>
              <a:lnSpc>
                <a:spcPct val="150000"/>
              </a:lnSpc>
            </a:pPr>
            <a:r>
              <a:rPr lang="pt-PT" dirty="0"/>
              <a:t>Helena Gouveia        Fernanda Saraiva</a:t>
            </a:r>
          </a:p>
          <a:p>
            <a:pPr>
              <a:lnSpc>
                <a:spcPct val="150000"/>
              </a:lnSpc>
            </a:pPr>
            <a:r>
              <a:rPr lang="pt-PT" dirty="0"/>
              <a:t>Nádia Vital</a:t>
            </a:r>
          </a:p>
          <a:p>
            <a:pPr>
              <a:lnSpc>
                <a:spcPct val="150000"/>
              </a:lnSpc>
            </a:pPr>
            <a:r>
              <a:rPr lang="pt-PT" dirty="0"/>
              <a:t>Rita Alberto</a:t>
            </a:r>
          </a:p>
          <a:p>
            <a:pPr>
              <a:lnSpc>
                <a:spcPct val="150000"/>
              </a:lnSpc>
            </a:pPr>
            <a:endParaRPr lang="pt-PT" sz="2000" dirty="0"/>
          </a:p>
          <a:p>
            <a:pPr>
              <a:lnSpc>
                <a:spcPct val="150000"/>
              </a:lnSpc>
            </a:pPr>
            <a:endParaRPr lang="pt-PT" sz="2000" dirty="0"/>
          </a:p>
          <a:p>
            <a:pPr>
              <a:lnSpc>
                <a:spcPct val="150000"/>
              </a:lnSpc>
            </a:pPr>
            <a:endParaRPr lang="pt-PT" sz="2000" dirty="0"/>
          </a:p>
          <a:p>
            <a:pPr>
              <a:lnSpc>
                <a:spcPct val="150000"/>
              </a:lnSpc>
            </a:pPr>
            <a:endParaRPr lang="pt-PT" sz="2000" dirty="0"/>
          </a:p>
        </p:txBody>
      </p:sp>
      <p:pic>
        <p:nvPicPr>
          <p:cNvPr id="6" name="Picture 353">
            <a:extLst>
              <a:ext uri="{FF2B5EF4-FFF2-40B4-BE49-F238E27FC236}">
                <a16:creationId xmlns:a16="http://schemas.microsoft.com/office/drawing/2014/main" id="{D6315B03-6463-4D08-9B59-4938963E97CE}"/>
              </a:ext>
            </a:extLst>
          </p:cNvPr>
          <p:cNvPicPr>
            <a:picLocks noChangeAspect="1" noChangeArrowheads="1"/>
          </p:cNvPicPr>
          <p:nvPr/>
        </p:nvPicPr>
        <p:blipFill rotWithShape="1">
          <a:blip r:embed="rId3" cstate="print"/>
          <a:srcRect l="74389" t="-4411" r="-1" b="1"/>
          <a:stretch/>
        </p:blipFill>
        <p:spPr bwMode="auto">
          <a:xfrm>
            <a:off x="577840" y="1397310"/>
            <a:ext cx="1398890" cy="624848"/>
          </a:xfrm>
          <a:prstGeom prst="rect">
            <a:avLst/>
          </a:prstGeom>
          <a:noFill/>
          <a:ln w="9525">
            <a:noFill/>
            <a:miter lim="800000"/>
            <a:headEnd/>
            <a:tailEnd/>
          </a:ln>
        </p:spPr>
      </p:pic>
      <p:pic>
        <p:nvPicPr>
          <p:cNvPr id="8" name="Picture 4" descr="C:\Users\arsoares\Dropbox\NANoREG\7.Documentos NANoREG\NANoREG Templates\Logos NANoREg\NANoREG_Logo_short_ID_328.jpg">
            <a:extLst>
              <a:ext uri="{FF2B5EF4-FFF2-40B4-BE49-F238E27FC236}">
                <a16:creationId xmlns:a16="http://schemas.microsoft.com/office/drawing/2014/main" id="{696770CA-3D10-481A-921A-506CD5DA5C4B}"/>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9562" y="5118119"/>
            <a:ext cx="2538646" cy="1385165"/>
          </a:xfrm>
          <a:prstGeom prst="rect">
            <a:avLst/>
          </a:prstGeom>
          <a:noFill/>
          <a:ln>
            <a:noFill/>
          </a:ln>
        </p:spPr>
      </p:pic>
      <p:pic>
        <p:nvPicPr>
          <p:cNvPr id="9" name="Imagem 8" descr="logo nanogenotox.bmp">
            <a:extLst>
              <a:ext uri="{FF2B5EF4-FFF2-40B4-BE49-F238E27FC236}">
                <a16:creationId xmlns:a16="http://schemas.microsoft.com/office/drawing/2014/main" id="{684493B5-4430-4D93-A4DD-7BE130C8FE6D}"/>
              </a:ext>
            </a:extLst>
          </p:cNvPr>
          <p:cNvPicPr>
            <a:picLocks noChangeAspect="1"/>
          </p:cNvPicPr>
          <p:nvPr/>
        </p:nvPicPr>
        <p:blipFill>
          <a:blip r:embed="rId5" cstate="print"/>
          <a:stretch>
            <a:fillRect/>
          </a:stretch>
        </p:blipFill>
        <p:spPr>
          <a:xfrm>
            <a:off x="8192172" y="5557144"/>
            <a:ext cx="2526541" cy="864096"/>
          </a:xfrm>
          <a:prstGeom prst="rect">
            <a:avLst/>
          </a:prstGeom>
        </p:spPr>
      </p:pic>
      <p:pic>
        <p:nvPicPr>
          <p:cNvPr id="10" name="Picture 8">
            <a:extLst>
              <a:ext uri="{FF2B5EF4-FFF2-40B4-BE49-F238E27FC236}">
                <a16:creationId xmlns:a16="http://schemas.microsoft.com/office/drawing/2014/main" id="{BCC40205-81F6-41C8-BCE8-211E32B8B959}"/>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3197026" y="875440"/>
            <a:ext cx="1701089" cy="466211"/>
          </a:xfrm>
          <a:prstGeom prst="rect">
            <a:avLst/>
          </a:prstGeom>
        </p:spPr>
      </p:pic>
      <p:pic>
        <p:nvPicPr>
          <p:cNvPr id="12" name="Picture 2" descr="http://www.ipsantarem.pt/wp-content/uploads/2013/06/logo-fct.png">
            <a:extLst>
              <a:ext uri="{FF2B5EF4-FFF2-40B4-BE49-F238E27FC236}">
                <a16:creationId xmlns:a16="http://schemas.microsoft.com/office/drawing/2014/main" id="{F3E0BF3C-1544-4ECD-AF43-93C7D7750F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6383" y="3667727"/>
            <a:ext cx="2331578" cy="78083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53">
            <a:extLst>
              <a:ext uri="{FF2B5EF4-FFF2-40B4-BE49-F238E27FC236}">
                <a16:creationId xmlns:a16="http://schemas.microsoft.com/office/drawing/2014/main" id="{BBA887E2-0046-4BBE-BBE6-FAE17AA24E06}"/>
              </a:ext>
            </a:extLst>
          </p:cNvPr>
          <p:cNvPicPr>
            <a:picLocks noChangeAspect="1" noChangeArrowheads="1"/>
          </p:cNvPicPr>
          <p:nvPr/>
        </p:nvPicPr>
        <p:blipFill>
          <a:blip r:embed="rId3" cstate="print"/>
          <a:srcRect/>
          <a:stretch>
            <a:fillRect/>
          </a:stretch>
        </p:blipFill>
        <p:spPr bwMode="auto">
          <a:xfrm>
            <a:off x="7325260" y="104659"/>
            <a:ext cx="4697573" cy="514709"/>
          </a:xfrm>
          <a:prstGeom prst="rect">
            <a:avLst/>
          </a:prstGeom>
          <a:noFill/>
          <a:ln w="9525">
            <a:noFill/>
            <a:miter lim="800000"/>
            <a:headEnd/>
            <a:tailEnd/>
          </a:ln>
        </p:spPr>
      </p:pic>
      <p:pic>
        <p:nvPicPr>
          <p:cNvPr id="14" name="Picture 6" descr="CIGMH">
            <a:extLst>
              <a:ext uri="{FF2B5EF4-FFF2-40B4-BE49-F238E27FC236}">
                <a16:creationId xmlns:a16="http://schemas.microsoft.com/office/drawing/2014/main" id="{622FC5A0-3BF8-494D-BA1E-F8C2FE349DBB}"/>
              </a:ext>
            </a:extLst>
          </p:cNvPr>
          <p:cNvPicPr>
            <a:picLocks noChangeAspect="1" noChangeArrowheads="1"/>
          </p:cNvPicPr>
          <p:nvPr/>
        </p:nvPicPr>
        <p:blipFill>
          <a:blip r:embed="rId8" cstate="print"/>
          <a:srcRect/>
          <a:stretch>
            <a:fillRect/>
          </a:stretch>
        </p:blipFill>
        <p:spPr bwMode="auto">
          <a:xfrm>
            <a:off x="9674046" y="3704779"/>
            <a:ext cx="2273442" cy="625505"/>
          </a:xfrm>
          <a:prstGeom prst="rect">
            <a:avLst/>
          </a:prstGeom>
          <a:noFill/>
        </p:spPr>
      </p:pic>
      <p:pic>
        <p:nvPicPr>
          <p:cNvPr id="16" name="Picture 4" descr="Resultado de imagem para ISQ logo">
            <a:extLst>
              <a:ext uri="{FF2B5EF4-FFF2-40B4-BE49-F238E27FC236}">
                <a16:creationId xmlns:a16="http://schemas.microsoft.com/office/drawing/2014/main" id="{0A44BEA9-832B-4F4F-9F24-C59BCD9AC7F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7498" y="4541056"/>
            <a:ext cx="966107" cy="80508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Resultado de imagem para dgs logo">
            <a:extLst>
              <a:ext uri="{FF2B5EF4-FFF2-40B4-BE49-F238E27FC236}">
                <a16:creationId xmlns:a16="http://schemas.microsoft.com/office/drawing/2014/main" id="{82DD95F0-115D-458E-833A-2213418126A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90327" y="1542215"/>
            <a:ext cx="1782880" cy="39000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Imagem relacionada">
            <a:extLst>
              <a:ext uri="{FF2B5EF4-FFF2-40B4-BE49-F238E27FC236}">
                <a16:creationId xmlns:a16="http://schemas.microsoft.com/office/drawing/2014/main" id="{F72CCECD-82A3-4C42-8AFA-3AB553E98BF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47867" y="4330284"/>
            <a:ext cx="746328" cy="746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8437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5" name="Rectangle 7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7" name="Rectangle 7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pic>
        <p:nvPicPr>
          <p:cNvPr id="1029" name="Picture 2" descr="carbon-nanotubes-cnt-marke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716595" y="1058706"/>
            <a:ext cx="7856526" cy="4988894"/>
          </a:xfrm>
          <a:prstGeom prst="rect">
            <a:avLst/>
          </a:prstGeom>
        </p:spPr>
      </p:pic>
      <p:sp>
        <p:nvSpPr>
          <p:cNvPr id="79" name="Freeform 1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061223"/>
            <a:ext cx="1038036" cy="506277"/>
          </a:xfrm>
          <a:custGeom>
            <a:avLst/>
            <a:gdLst>
              <a:gd name="connsiteX0" fmla="*/ 0 w 1038036"/>
              <a:gd name="connsiteY0" fmla="*/ 0 h 506277"/>
              <a:gd name="connsiteX1" fmla="*/ 182880 w 1038036"/>
              <a:gd name="connsiteY1" fmla="*/ 0 h 506277"/>
              <a:gd name="connsiteX2" fmla="*/ 291705 w 1038036"/>
              <a:gd name="connsiteY2" fmla="*/ 0 h 506277"/>
              <a:gd name="connsiteX3" fmla="*/ 291705 w 1038036"/>
              <a:gd name="connsiteY3" fmla="*/ 151 h 506277"/>
              <a:gd name="connsiteX4" fmla="*/ 692049 w 1038036"/>
              <a:gd name="connsiteY4" fmla="*/ 705 h 506277"/>
              <a:gd name="connsiteX5" fmla="*/ 782744 w 1038036"/>
              <a:gd name="connsiteY5" fmla="*/ 705 h 506277"/>
              <a:gd name="connsiteX6" fmla="*/ 797001 w 1038036"/>
              <a:gd name="connsiteY6" fmla="*/ 5473 h 506277"/>
              <a:gd name="connsiteX7" fmla="*/ 801982 w 1038036"/>
              <a:gd name="connsiteY7" fmla="*/ 10242 h 506277"/>
              <a:gd name="connsiteX8" fmla="*/ 1030951 w 1038036"/>
              <a:gd name="connsiteY8" fmla="*/ 239185 h 506277"/>
              <a:gd name="connsiteX9" fmla="*/ 1030951 w 1038036"/>
              <a:gd name="connsiteY9" fmla="*/ 267797 h 506277"/>
              <a:gd name="connsiteX10" fmla="*/ 801982 w 1038036"/>
              <a:gd name="connsiteY10" fmla="*/ 496740 h 506277"/>
              <a:gd name="connsiteX11" fmla="*/ 797001 w 1038036"/>
              <a:gd name="connsiteY11" fmla="*/ 501508 h 506277"/>
              <a:gd name="connsiteX12" fmla="*/ 782744 w 1038036"/>
              <a:gd name="connsiteY12" fmla="*/ 506277 h 506277"/>
              <a:gd name="connsiteX13" fmla="*/ 692049 w 1038036"/>
              <a:gd name="connsiteY13" fmla="*/ 506277 h 506277"/>
              <a:gd name="connsiteX14" fmla="*/ 291705 w 1038036"/>
              <a:gd name="connsiteY14" fmla="*/ 505140 h 506277"/>
              <a:gd name="connsiteX15" fmla="*/ 291705 w 1038036"/>
              <a:gd name="connsiteY15" fmla="*/ 506277 h 506277"/>
              <a:gd name="connsiteX16" fmla="*/ 0 w 1038036"/>
              <a:gd name="connsiteY16" fmla="*/ 506277 h 5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036" h="506277">
                <a:moveTo>
                  <a:pt x="0" y="0"/>
                </a:moveTo>
                <a:lnTo>
                  <a:pt x="182880" y="0"/>
                </a:lnTo>
                <a:lnTo>
                  <a:pt x="291705" y="0"/>
                </a:lnTo>
                <a:lnTo>
                  <a:pt x="291705" y="151"/>
                </a:lnTo>
                <a:lnTo>
                  <a:pt x="692049" y="705"/>
                </a:lnTo>
                <a:lnTo>
                  <a:pt x="782744" y="705"/>
                </a:lnTo>
                <a:cubicBezTo>
                  <a:pt x="787553" y="705"/>
                  <a:pt x="792363" y="5473"/>
                  <a:pt x="797001" y="5473"/>
                </a:cubicBezTo>
                <a:cubicBezTo>
                  <a:pt x="797001" y="10242"/>
                  <a:pt x="801982" y="10242"/>
                  <a:pt x="801982" y="10242"/>
                </a:cubicBezTo>
                <a:lnTo>
                  <a:pt x="1030951" y="239185"/>
                </a:lnTo>
                <a:cubicBezTo>
                  <a:pt x="1040398" y="248722"/>
                  <a:pt x="1040398" y="258259"/>
                  <a:pt x="1030951" y="267797"/>
                </a:cubicBezTo>
                <a:lnTo>
                  <a:pt x="801982" y="496740"/>
                </a:lnTo>
                <a:cubicBezTo>
                  <a:pt x="800436" y="498363"/>
                  <a:pt x="798547" y="499885"/>
                  <a:pt x="797001" y="501508"/>
                </a:cubicBezTo>
                <a:cubicBezTo>
                  <a:pt x="792363" y="506277"/>
                  <a:pt x="787553" y="506277"/>
                  <a:pt x="782744" y="506277"/>
                </a:cubicBezTo>
                <a:lnTo>
                  <a:pt x="692049" y="506277"/>
                </a:lnTo>
                <a:lnTo>
                  <a:pt x="291705" y="505140"/>
                </a:lnTo>
                <a:lnTo>
                  <a:pt x="291705" y="506277"/>
                </a:lnTo>
                <a:lnTo>
                  <a:pt x="0" y="50627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ítulo 3">
            <a:extLst>
              <a:ext uri="{FF2B5EF4-FFF2-40B4-BE49-F238E27FC236}">
                <a16:creationId xmlns:a16="http://schemas.microsoft.com/office/drawing/2014/main" id="{EF08F444-7806-4618-9935-B2548A95A262}"/>
              </a:ext>
            </a:extLst>
          </p:cNvPr>
          <p:cNvSpPr>
            <a:spLocks noGrp="1"/>
          </p:cNvSpPr>
          <p:nvPr>
            <p:ph type="title"/>
          </p:nvPr>
        </p:nvSpPr>
        <p:spPr>
          <a:xfrm>
            <a:off x="649224" y="645106"/>
            <a:ext cx="3067371" cy="2997746"/>
          </a:xfrm>
        </p:spPr>
        <p:txBody>
          <a:bodyPr>
            <a:noAutofit/>
          </a:bodyPr>
          <a:lstStyle/>
          <a:p>
            <a:r>
              <a:rPr lang="en-US" sz="2400" b="1" dirty="0"/>
              <a:t>Global Carbon Nanotubes (CNT) Market Estimates and Forecast, by Application,</a:t>
            </a:r>
            <a:br>
              <a:rPr lang="en-US" sz="2400" b="1" dirty="0"/>
            </a:br>
            <a:r>
              <a:rPr lang="en-US" sz="2400" b="1" dirty="0"/>
              <a:t> 2012 - 2022 (Tons)</a:t>
            </a:r>
            <a:br>
              <a:rPr lang="en-US" sz="2400" dirty="0"/>
            </a:br>
            <a:endParaRPr lang="pt-PT" sz="2400" dirty="0"/>
          </a:p>
        </p:txBody>
      </p:sp>
      <p:sp>
        <p:nvSpPr>
          <p:cNvPr id="3" name="Marcador de Posição do Número do Diapositivo 2">
            <a:extLst>
              <a:ext uri="{FF2B5EF4-FFF2-40B4-BE49-F238E27FC236}">
                <a16:creationId xmlns:a16="http://schemas.microsoft.com/office/drawing/2014/main" id="{9CF6320D-CBAF-4DDA-9AD9-D6DE0E66F64A}"/>
              </a:ext>
            </a:extLst>
          </p:cNvPr>
          <p:cNvSpPr>
            <a:spLocks noGrp="1"/>
          </p:cNvSpPr>
          <p:nvPr>
            <p:ph type="sldNum" sz="quarter" idx="12"/>
          </p:nvPr>
        </p:nvSpPr>
        <p:spPr>
          <a:xfrm>
            <a:off x="121514" y="6133610"/>
            <a:ext cx="779767" cy="365125"/>
          </a:xfrm>
        </p:spPr>
        <p:txBody>
          <a:bodyPr>
            <a:normAutofit/>
          </a:bodyPr>
          <a:lstStyle/>
          <a:p>
            <a:pPr>
              <a:lnSpc>
                <a:spcPct val="90000"/>
              </a:lnSpc>
            </a:pPr>
            <a:fld id="{D57F1E4F-1CFF-5643-939E-217C01CDF565}" type="slidenum">
              <a:rPr lang="en-US" sz="1900" smtClean="0"/>
              <a:pPr>
                <a:lnSpc>
                  <a:spcPct val="90000"/>
                </a:lnSpc>
              </a:pPr>
              <a:t>3</a:t>
            </a:fld>
            <a:endParaRPr lang="en-US" sz="1900"/>
          </a:p>
        </p:txBody>
      </p:sp>
      <p:sp>
        <p:nvSpPr>
          <p:cNvPr id="6" name="CaixaDeTexto 5">
            <a:extLst>
              <a:ext uri="{FF2B5EF4-FFF2-40B4-BE49-F238E27FC236}">
                <a16:creationId xmlns:a16="http://schemas.microsoft.com/office/drawing/2014/main" id="{895E3C82-08CC-402C-827F-1AD59948395E}"/>
              </a:ext>
            </a:extLst>
          </p:cNvPr>
          <p:cNvSpPr txBox="1"/>
          <p:nvPr/>
        </p:nvSpPr>
        <p:spPr>
          <a:xfrm>
            <a:off x="4003711" y="6096393"/>
            <a:ext cx="7571303" cy="307777"/>
          </a:xfrm>
          <a:prstGeom prst="rect">
            <a:avLst/>
          </a:prstGeom>
          <a:noFill/>
        </p:spPr>
        <p:txBody>
          <a:bodyPr wrap="none" rtlCol="0">
            <a:spAutoFit/>
          </a:bodyPr>
          <a:lstStyle/>
          <a:p>
            <a:r>
              <a:rPr lang="pt-PT" sz="1400" dirty="0"/>
              <a:t>http://www.grandviewresearch.com/industry-analysis/carbon-nanotubes-cnt-market</a:t>
            </a:r>
          </a:p>
        </p:txBody>
      </p:sp>
    </p:spTree>
    <p:extLst>
      <p:ext uri="{BB962C8B-B14F-4D97-AF65-F5344CB8AC3E}">
        <p14:creationId xmlns:p14="http://schemas.microsoft.com/office/powerpoint/2010/main" val="983970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o Número do Diapositivo 2">
            <a:extLst>
              <a:ext uri="{FF2B5EF4-FFF2-40B4-BE49-F238E27FC236}">
                <a16:creationId xmlns:a16="http://schemas.microsoft.com/office/drawing/2014/main" id="{3E4E517C-79E8-486D-B942-C6535A3C61B4}"/>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
        <p:nvSpPr>
          <p:cNvPr id="7" name="CaixaDeTexto 6">
            <a:extLst>
              <a:ext uri="{FF2B5EF4-FFF2-40B4-BE49-F238E27FC236}">
                <a16:creationId xmlns:a16="http://schemas.microsoft.com/office/drawing/2014/main" id="{0B88ED01-4769-4AC7-AF79-F0A61575C42E}"/>
              </a:ext>
            </a:extLst>
          </p:cNvPr>
          <p:cNvSpPr txBox="1"/>
          <p:nvPr/>
        </p:nvSpPr>
        <p:spPr>
          <a:xfrm>
            <a:off x="1311579" y="861646"/>
            <a:ext cx="4699812" cy="5632311"/>
          </a:xfrm>
          <a:prstGeom prst="rect">
            <a:avLst/>
          </a:prstGeom>
          <a:noFill/>
        </p:spPr>
        <p:txBody>
          <a:bodyPr wrap="square" rtlCol="0">
            <a:spAutoFit/>
          </a:bodyPr>
          <a:lstStyle/>
          <a:p>
            <a:pPr marL="342900" marR="0" lvl="0" indent="-342900" algn="just"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2000" b="1" i="0" u="none" strike="noStrike" kern="0" cap="none" spc="0" normalizeH="0" baseline="0" noProof="0" dirty="0">
                <a:ln>
                  <a:noFill/>
                </a:ln>
                <a:solidFill>
                  <a:schemeClr val="accent2">
                    <a:lumMod val="75000"/>
                  </a:schemeClr>
                </a:solidFill>
                <a:effectLst/>
                <a:uLnTx/>
                <a:uFillTx/>
              </a:rPr>
              <a:t>CNT consist of graphite sheets with a cylindrical arrangement, displaying various lengths, and a diameter within the nanoscale.</a:t>
            </a:r>
          </a:p>
          <a:p>
            <a:pPr marL="342900" marR="0" lvl="0" indent="-342900" algn="just"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GB" sz="2000" b="1" i="0" u="none" strike="noStrike" kern="0" cap="none" spc="0" normalizeH="0" baseline="0" noProof="0" dirty="0">
              <a:ln>
                <a:noFill/>
              </a:ln>
              <a:solidFill>
                <a:schemeClr val="accent2">
                  <a:lumMod val="75000"/>
                </a:schemeClr>
              </a:solidFill>
              <a:effectLst/>
              <a:uLnTx/>
              <a:uFillTx/>
            </a:endParaRPr>
          </a:p>
          <a:p>
            <a:pPr marL="342900" marR="0" lvl="0" indent="-342900" algn="just"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2000" b="1" i="0" u="none" strike="noStrike" kern="0" cap="none" spc="0" normalizeH="0" baseline="0" noProof="0" dirty="0">
                <a:ln>
                  <a:noFill/>
                </a:ln>
                <a:solidFill>
                  <a:schemeClr val="accent2">
                    <a:lumMod val="75000"/>
                  </a:schemeClr>
                </a:solidFill>
                <a:effectLst/>
                <a:uLnTx/>
                <a:uFillTx/>
              </a:rPr>
              <a:t>They can have a single wall (SWCNT) or multiple walls (MWCNT) assembled in concentric layers, and be functionalized by the introduction of specific elements other than carbon, on the pristine CNT.</a:t>
            </a:r>
          </a:p>
          <a:p>
            <a:pPr marL="342900" marR="0" lvl="0" indent="-342900" algn="just"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GB" sz="2000" b="1" kern="0" dirty="0">
              <a:solidFill>
                <a:schemeClr val="accent2">
                  <a:lumMod val="75000"/>
                </a:schemeClr>
              </a:solidFill>
            </a:endParaRPr>
          </a:p>
          <a:p>
            <a:pPr marL="342900" marR="0" lvl="0" indent="-342900" algn="just"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GB" sz="2000" b="1" kern="0" dirty="0">
                <a:solidFill>
                  <a:schemeClr val="accent2">
                    <a:lumMod val="75000"/>
                  </a:schemeClr>
                </a:solidFill>
              </a:rPr>
              <a:t>The change of a single </a:t>
            </a:r>
            <a:r>
              <a:rPr lang="en-GB" sz="2000" b="1" kern="0" dirty="0" err="1">
                <a:solidFill>
                  <a:schemeClr val="accent2">
                    <a:lumMod val="75000"/>
                  </a:schemeClr>
                </a:solidFill>
              </a:rPr>
              <a:t>phys-chem</a:t>
            </a:r>
            <a:r>
              <a:rPr lang="en-GB" sz="2000" b="1" kern="0" dirty="0">
                <a:solidFill>
                  <a:schemeClr val="accent2">
                    <a:lumMod val="75000"/>
                  </a:schemeClr>
                </a:solidFill>
              </a:rPr>
              <a:t> property (e.g., length), may confer them novel electric/mechanical/…properties</a:t>
            </a:r>
          </a:p>
          <a:p>
            <a:pPr marL="342900" marR="0" lvl="0" indent="-342900" algn="just"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GB" sz="2000" b="1" i="0" u="none" strike="noStrike" kern="0" cap="none" spc="0" normalizeH="0" baseline="0" noProof="0" dirty="0">
              <a:ln>
                <a:noFill/>
              </a:ln>
              <a:solidFill>
                <a:schemeClr val="accent2">
                  <a:lumMod val="75000"/>
                </a:schemeClr>
              </a:solidFill>
              <a:effectLst/>
              <a:uLnTx/>
              <a:uFillTx/>
            </a:endParaRPr>
          </a:p>
        </p:txBody>
      </p:sp>
      <p:pic>
        <p:nvPicPr>
          <p:cNvPr id="11" name="Picture 2" descr="Jason Polasek Nanostructured Walls.jpg">
            <a:extLst>
              <a:ext uri="{FF2B5EF4-FFF2-40B4-BE49-F238E27FC236}">
                <a16:creationId xmlns:a16="http://schemas.microsoft.com/office/drawing/2014/main" id="{C85D1E14-6167-4794-B15E-B93FA90C82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2513" y="1194625"/>
            <a:ext cx="5860967" cy="4395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1494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Posição de Conteúdo 3">
            <a:extLst>
              <a:ext uri="{FF2B5EF4-FFF2-40B4-BE49-F238E27FC236}">
                <a16:creationId xmlns:a16="http://schemas.microsoft.com/office/drawing/2014/main" id="{70269B2A-7ECA-4BD1-A4C2-A8FE1DF214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14891" y="0"/>
            <a:ext cx="8064333" cy="6858000"/>
          </a:xfrm>
          <a:prstGeom prst="rect">
            <a:avLst/>
          </a:prstGeom>
          <a:solidFill>
            <a:srgbClr val="FFFFFF">
              <a:shade val="85000"/>
            </a:srgbClr>
          </a:solidFill>
        </p:spPr>
      </p:pic>
      <p:sp>
        <p:nvSpPr>
          <p:cNvPr id="2" name="Título 1">
            <a:extLst>
              <a:ext uri="{FF2B5EF4-FFF2-40B4-BE49-F238E27FC236}">
                <a16:creationId xmlns:a16="http://schemas.microsoft.com/office/drawing/2014/main" id="{162AD9B3-91CA-4F2F-B20A-C62B4ACD17A0}"/>
              </a:ext>
            </a:extLst>
          </p:cNvPr>
          <p:cNvSpPr>
            <a:spLocks noGrp="1"/>
          </p:cNvSpPr>
          <p:nvPr>
            <p:ph type="title"/>
          </p:nvPr>
        </p:nvSpPr>
        <p:spPr>
          <a:xfrm>
            <a:off x="1062372" y="745194"/>
            <a:ext cx="2833873" cy="931985"/>
          </a:xfrm>
        </p:spPr>
        <p:txBody>
          <a:bodyPr vert="horz" lIns="91440" tIns="45720" rIns="91440" bIns="45720" rtlCol="0" anchor="b">
            <a:noAutofit/>
          </a:bodyPr>
          <a:lstStyle/>
          <a:p>
            <a:r>
              <a:rPr lang="en-US" sz="3000" b="1" dirty="0"/>
              <a:t>MWCNT-enabled</a:t>
            </a:r>
            <a:br>
              <a:rPr lang="en-US" sz="3000" b="1" dirty="0"/>
            </a:br>
            <a:r>
              <a:rPr lang="en-US" sz="3000" b="1" dirty="0"/>
              <a:t>applications</a:t>
            </a:r>
          </a:p>
        </p:txBody>
      </p:sp>
      <p:sp>
        <p:nvSpPr>
          <p:cNvPr id="3" name="Marcador de Posição do Número do Diapositivo 2">
            <a:extLst>
              <a:ext uri="{FF2B5EF4-FFF2-40B4-BE49-F238E27FC236}">
                <a16:creationId xmlns:a16="http://schemas.microsoft.com/office/drawing/2014/main" id="{60517C61-EBE2-4808-9BE6-0AB848307856}"/>
              </a:ext>
            </a:extLst>
          </p:cNvPr>
          <p:cNvSpPr>
            <a:spLocks noGrp="1"/>
          </p:cNvSpPr>
          <p:nvPr>
            <p:ph type="sldNum" sz="quarter" idx="12"/>
          </p:nvPr>
        </p:nvSpPr>
        <p:spPr/>
        <p:txBody>
          <a:bodyPr vert="horz" lIns="91440" tIns="45720" rIns="91440" bIns="45720" rtlCol="0" anchor="ctr">
            <a:normAutofit fontScale="92500" lnSpcReduction="10000"/>
          </a:bodyPr>
          <a:lstStyle/>
          <a:p>
            <a:pPr defTabSz="914400"/>
            <a:fld id="{D57F1E4F-1CFF-5643-939E-217C01CDF565}" type="slidenum">
              <a:rPr lang="en-US" smtClean="0"/>
              <a:pPr defTabSz="914400"/>
              <a:t>5</a:t>
            </a:fld>
            <a:endParaRPr lang="en-US"/>
          </a:p>
        </p:txBody>
      </p:sp>
      <p:sp>
        <p:nvSpPr>
          <p:cNvPr id="10" name="CaixaDeTexto 9">
            <a:extLst>
              <a:ext uri="{FF2B5EF4-FFF2-40B4-BE49-F238E27FC236}">
                <a16:creationId xmlns:a16="http://schemas.microsoft.com/office/drawing/2014/main" id="{69BF1B50-EB0C-4C6A-92FB-5C31E84828D1}"/>
              </a:ext>
            </a:extLst>
          </p:cNvPr>
          <p:cNvSpPr txBox="1"/>
          <p:nvPr/>
        </p:nvSpPr>
        <p:spPr>
          <a:xfrm flipH="1">
            <a:off x="3896245" y="5679831"/>
            <a:ext cx="3059723" cy="338554"/>
          </a:xfrm>
          <a:prstGeom prst="rect">
            <a:avLst/>
          </a:prstGeom>
          <a:noFill/>
        </p:spPr>
        <p:txBody>
          <a:bodyPr wrap="square" rtlCol="0">
            <a:spAutoFit/>
          </a:bodyPr>
          <a:lstStyle/>
          <a:p>
            <a:r>
              <a:rPr lang="pt-PT" sz="1600" dirty="0">
                <a:latin typeface="Arial Rounded MT Bold" panose="020F0704030504030204" pitchFamily="34" charset="0"/>
                <a:cs typeface="Arial Nova Light" panose="020B0304020202020204" pitchFamily="34" charset="0"/>
              </a:rPr>
              <a:t>Sportings </a:t>
            </a:r>
            <a:r>
              <a:rPr lang="pt-PT" sz="1600" dirty="0" err="1">
                <a:latin typeface="Arial Rounded MT Bold" panose="020F0704030504030204" pitchFamily="34" charset="0"/>
                <a:cs typeface="Arial Nova Light" panose="020B0304020202020204" pitchFamily="34" charset="0"/>
              </a:rPr>
              <a:t>goods</a:t>
            </a:r>
            <a:r>
              <a:rPr lang="pt-PT" sz="1600" dirty="0">
                <a:latin typeface="Arial Rounded MT Bold" panose="020F0704030504030204" pitchFamily="34" charset="0"/>
                <a:cs typeface="Arial Nova Light" panose="020B0304020202020204" pitchFamily="34" charset="0"/>
              </a:rPr>
              <a:t> </a:t>
            </a:r>
          </a:p>
        </p:txBody>
      </p:sp>
    </p:spTree>
    <p:extLst>
      <p:ext uri="{BB962C8B-B14F-4D97-AF65-F5344CB8AC3E}">
        <p14:creationId xmlns:p14="http://schemas.microsoft.com/office/powerpoint/2010/main" val="3892509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721B28-D047-4DD1-B2F0-5FF1E5C0FF3B}"/>
              </a:ext>
            </a:extLst>
          </p:cNvPr>
          <p:cNvSpPr>
            <a:spLocks noGrp="1"/>
          </p:cNvSpPr>
          <p:nvPr>
            <p:ph type="title"/>
          </p:nvPr>
        </p:nvSpPr>
        <p:spPr>
          <a:xfrm>
            <a:off x="2143745" y="304027"/>
            <a:ext cx="8911687" cy="1280890"/>
          </a:xfrm>
        </p:spPr>
        <p:txBody>
          <a:bodyPr>
            <a:noAutofit/>
          </a:bodyPr>
          <a:lstStyle/>
          <a:p>
            <a:pPr algn="just"/>
            <a:r>
              <a:rPr lang="en-GB" sz="2800" dirty="0"/>
              <a:t>The wide applicability of MWCNT increases the risk of human exposure and environmental dissemination</a:t>
            </a:r>
            <a:endParaRPr lang="pt-PT" sz="2800" dirty="0"/>
          </a:p>
        </p:txBody>
      </p:sp>
      <p:sp>
        <p:nvSpPr>
          <p:cNvPr id="3" name="Marcador de Posição do Número do Diapositivo 2">
            <a:extLst>
              <a:ext uri="{FF2B5EF4-FFF2-40B4-BE49-F238E27FC236}">
                <a16:creationId xmlns:a16="http://schemas.microsoft.com/office/drawing/2014/main" id="{FB58A1AA-664B-48D9-BD0A-D0DD36234B33}"/>
              </a:ext>
            </a:extLst>
          </p:cNvPr>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4" name="Picture 2">
            <a:extLst>
              <a:ext uri="{FF2B5EF4-FFF2-40B4-BE49-F238E27FC236}">
                <a16:creationId xmlns:a16="http://schemas.microsoft.com/office/drawing/2014/main" id="{39DB6F6E-AD93-477E-8FAE-EC981CF89E45}"/>
              </a:ext>
            </a:extLst>
          </p:cNvPr>
          <p:cNvPicPr>
            <a:picLocks noChangeAspect="1" noChangeArrowheads="1"/>
          </p:cNvPicPr>
          <p:nvPr/>
        </p:nvPicPr>
        <p:blipFill>
          <a:blip r:embed="rId3" cstate="print"/>
          <a:srcRect b="10983"/>
          <a:stretch>
            <a:fillRect/>
          </a:stretch>
        </p:blipFill>
        <p:spPr bwMode="auto">
          <a:xfrm>
            <a:off x="3164255" y="1966918"/>
            <a:ext cx="7769024" cy="3819302"/>
          </a:xfrm>
          <a:prstGeom prst="rect">
            <a:avLst/>
          </a:prstGeom>
          <a:ln w="9525" cap="rnd" cmpd="sng" algn="ctr">
            <a:solidFill>
              <a:schemeClr val="dk1">
                <a:shade val="90000"/>
              </a:schemeClr>
            </a:solidFill>
            <a:prstDash val="solid"/>
            <a:headEnd/>
            <a:tailEnd/>
          </a:ln>
        </p:spPr>
        <p:style>
          <a:lnRef idx="1">
            <a:schemeClr val="dk1"/>
          </a:lnRef>
          <a:fillRef idx="2">
            <a:schemeClr val="dk1"/>
          </a:fillRef>
          <a:effectRef idx="1">
            <a:schemeClr val="dk1"/>
          </a:effectRef>
          <a:fontRef idx="minor">
            <a:schemeClr val="dk1"/>
          </a:fontRef>
        </p:style>
      </p:pic>
      <p:sp>
        <p:nvSpPr>
          <p:cNvPr id="5" name="CaixaDeTexto 4">
            <a:extLst>
              <a:ext uri="{FF2B5EF4-FFF2-40B4-BE49-F238E27FC236}">
                <a16:creationId xmlns:a16="http://schemas.microsoft.com/office/drawing/2014/main" id="{9C8A0CEB-AFBF-443E-9587-0C5EEC143FC6}"/>
              </a:ext>
            </a:extLst>
          </p:cNvPr>
          <p:cNvSpPr txBox="1"/>
          <p:nvPr/>
        </p:nvSpPr>
        <p:spPr>
          <a:xfrm>
            <a:off x="1847431" y="6550223"/>
            <a:ext cx="1669047" cy="307777"/>
          </a:xfrm>
          <a:prstGeom prst="rect">
            <a:avLst/>
          </a:prstGeom>
          <a:noFill/>
        </p:spPr>
        <p:txBody>
          <a:bodyPr wrap="none" rtlCol="0">
            <a:spAutoFit/>
          </a:bodyPr>
          <a:lstStyle/>
          <a:p>
            <a:r>
              <a:rPr lang="pt-PT" sz="1400" dirty="0" err="1"/>
              <a:t>Zhao</a:t>
            </a:r>
            <a:r>
              <a:rPr lang="pt-PT" sz="1400" dirty="0"/>
              <a:t>  &amp; </a:t>
            </a:r>
            <a:r>
              <a:rPr lang="pt-PT" sz="1400" dirty="0" err="1"/>
              <a:t>Liu</a:t>
            </a:r>
            <a:r>
              <a:rPr lang="pt-PT" sz="1400" dirty="0"/>
              <a:t>, 2012</a:t>
            </a:r>
            <a:endParaRPr lang="en-GB" sz="1400" dirty="0"/>
          </a:p>
        </p:txBody>
      </p:sp>
      <p:sp>
        <p:nvSpPr>
          <p:cNvPr id="7" name="CaixaDeTexto 6">
            <a:extLst>
              <a:ext uri="{FF2B5EF4-FFF2-40B4-BE49-F238E27FC236}">
                <a16:creationId xmlns:a16="http://schemas.microsoft.com/office/drawing/2014/main" id="{746DB9A5-6211-4D66-865D-409EB21B41BA}"/>
              </a:ext>
            </a:extLst>
          </p:cNvPr>
          <p:cNvSpPr txBox="1"/>
          <p:nvPr/>
        </p:nvSpPr>
        <p:spPr>
          <a:xfrm>
            <a:off x="3516478" y="6550222"/>
            <a:ext cx="1542410" cy="307777"/>
          </a:xfrm>
          <a:prstGeom prst="rect">
            <a:avLst/>
          </a:prstGeom>
          <a:noFill/>
        </p:spPr>
        <p:txBody>
          <a:bodyPr wrap="none" rtlCol="0">
            <a:spAutoFit/>
          </a:bodyPr>
          <a:lstStyle/>
          <a:p>
            <a:r>
              <a:rPr lang="pt-PT" sz="1400" dirty="0"/>
              <a:t>Som </a:t>
            </a:r>
            <a:r>
              <a:rPr lang="pt-PT" sz="1400" dirty="0" err="1"/>
              <a:t>et</a:t>
            </a:r>
            <a:r>
              <a:rPr lang="pt-PT" sz="1400" dirty="0"/>
              <a:t> al., 2011</a:t>
            </a:r>
            <a:endParaRPr lang="en-GB" sz="1400" dirty="0"/>
          </a:p>
        </p:txBody>
      </p:sp>
      <p:pic>
        <p:nvPicPr>
          <p:cNvPr id="8" name="Picture 2">
            <a:extLst>
              <a:ext uri="{FF2B5EF4-FFF2-40B4-BE49-F238E27FC236}">
                <a16:creationId xmlns:a16="http://schemas.microsoft.com/office/drawing/2014/main" id="{5CF77B51-068A-4BA3-9ED6-A102C9361160}"/>
              </a:ext>
            </a:extLst>
          </p:cNvPr>
          <p:cNvPicPr>
            <a:picLocks noChangeAspect="1" noChangeArrowheads="1"/>
          </p:cNvPicPr>
          <p:nvPr/>
        </p:nvPicPr>
        <p:blipFill>
          <a:blip r:embed="rId4" cstate="print"/>
          <a:srcRect l="76460" t="18126" r="3104" b="41090"/>
          <a:stretch>
            <a:fillRect/>
          </a:stretch>
        </p:blipFill>
        <p:spPr bwMode="auto">
          <a:xfrm>
            <a:off x="5374433" y="3920370"/>
            <a:ext cx="2502426" cy="2937631"/>
          </a:xfrm>
          <a:prstGeom prst="rect">
            <a:avLst/>
          </a:prstGeom>
          <a:ln w="9525" cap="flat" cmpd="sng" algn="ctr">
            <a:solidFill>
              <a:schemeClr val="dk1"/>
            </a:solidFill>
            <a:prstDash val="solid"/>
            <a:headEnd/>
            <a:tailEnd/>
          </a:ln>
        </p:spPr>
        <p:style>
          <a:lnRef idx="1">
            <a:schemeClr val="dk1"/>
          </a:lnRef>
          <a:fillRef idx="2">
            <a:schemeClr val="dk1"/>
          </a:fillRef>
          <a:effectRef idx="1">
            <a:schemeClr val="dk1"/>
          </a:effectRef>
          <a:fontRef idx="minor">
            <a:schemeClr val="dk1"/>
          </a:fontRef>
        </p:style>
      </p:pic>
      <p:sp>
        <p:nvSpPr>
          <p:cNvPr id="6" name="TextBox 8">
            <a:extLst>
              <a:ext uri="{FF2B5EF4-FFF2-40B4-BE49-F238E27FC236}">
                <a16:creationId xmlns:a16="http://schemas.microsoft.com/office/drawing/2014/main" id="{EE7DD494-D378-413E-8220-3DDD736184F2}"/>
              </a:ext>
            </a:extLst>
          </p:cNvPr>
          <p:cNvSpPr txBox="1"/>
          <p:nvPr/>
        </p:nvSpPr>
        <p:spPr>
          <a:xfrm>
            <a:off x="3979105" y="3876569"/>
            <a:ext cx="2159566" cy="923330"/>
          </a:xfrm>
          <a:prstGeom prst="rect">
            <a:avLst/>
          </a:prstGeom>
          <a:solidFill>
            <a:schemeClr val="bg1"/>
          </a:solidFill>
        </p:spPr>
        <p:txBody>
          <a:bodyPr wrap="none" rtlCol="0">
            <a:spAutoFit/>
          </a:bodyPr>
          <a:lstStyle/>
          <a:p>
            <a:pPr>
              <a:buFont typeface="Arial" pitchFamily="34" charset="0"/>
              <a:buChar char="•"/>
            </a:pPr>
            <a:r>
              <a:rPr lang="pt-PT" dirty="0">
                <a:effectLst>
                  <a:outerShdw blurRad="38100" dist="38100" dir="2700000" algn="tl">
                    <a:srgbClr val="000000">
                      <a:alpha val="43137"/>
                    </a:srgbClr>
                  </a:outerShdw>
                </a:effectLst>
              </a:rPr>
              <a:t>Inhalation</a:t>
            </a:r>
          </a:p>
          <a:p>
            <a:pPr>
              <a:buFont typeface="Arial" pitchFamily="34" charset="0"/>
              <a:buChar char="•"/>
            </a:pPr>
            <a:r>
              <a:rPr lang="pt-PT" dirty="0">
                <a:effectLst>
                  <a:outerShdw blurRad="38100" dist="38100" dir="2700000" algn="tl">
                    <a:srgbClr val="000000">
                      <a:alpha val="43137"/>
                    </a:srgbClr>
                  </a:outerShdw>
                </a:effectLst>
              </a:rPr>
              <a:t>Dermal exposure</a:t>
            </a:r>
          </a:p>
          <a:p>
            <a:pPr>
              <a:buFont typeface="Arial" pitchFamily="34" charset="0"/>
              <a:buChar char="•"/>
            </a:pPr>
            <a:r>
              <a:rPr lang="pt-PT" dirty="0">
                <a:effectLst>
                  <a:outerShdw blurRad="38100" dist="38100" dir="2700000" algn="tl">
                    <a:srgbClr val="000000">
                      <a:alpha val="43137"/>
                    </a:srgbClr>
                  </a:outerShdw>
                </a:effectLst>
              </a:rPr>
              <a:t>Ingestion</a:t>
            </a:r>
          </a:p>
        </p:txBody>
      </p:sp>
    </p:spTree>
    <p:extLst>
      <p:ext uri="{BB962C8B-B14F-4D97-AF65-F5344CB8AC3E}">
        <p14:creationId xmlns:p14="http://schemas.microsoft.com/office/powerpoint/2010/main" val="243641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571ADB-5F40-4127-892C-5BDC9C199D49}"/>
              </a:ext>
            </a:extLst>
          </p:cNvPr>
          <p:cNvSpPr>
            <a:spLocks noGrp="1"/>
          </p:cNvSpPr>
          <p:nvPr>
            <p:ph type="title"/>
          </p:nvPr>
        </p:nvSpPr>
        <p:spPr/>
        <p:txBody>
          <a:bodyPr>
            <a:normAutofit/>
          </a:bodyPr>
          <a:lstStyle/>
          <a:p>
            <a:pPr algn="just"/>
            <a:r>
              <a:rPr lang="pt-PT" sz="3200" dirty="0" err="1"/>
              <a:t>Towards</a:t>
            </a:r>
            <a:r>
              <a:rPr lang="pt-PT" sz="3200" dirty="0"/>
              <a:t> a </a:t>
            </a:r>
            <a:r>
              <a:rPr lang="pt-PT" sz="3200" dirty="0" err="1"/>
              <a:t>nanospecific</a:t>
            </a:r>
            <a:r>
              <a:rPr lang="pt-PT" sz="3200" dirty="0"/>
              <a:t> </a:t>
            </a:r>
            <a:r>
              <a:rPr lang="pt-PT" sz="3200" dirty="0" err="1"/>
              <a:t>approach</a:t>
            </a:r>
            <a:r>
              <a:rPr lang="pt-PT" sz="3200" dirty="0"/>
              <a:t> for </a:t>
            </a:r>
            <a:r>
              <a:rPr lang="pt-PT" sz="3200" dirty="0" err="1"/>
              <a:t>risk</a:t>
            </a:r>
            <a:r>
              <a:rPr lang="pt-PT" sz="3200" dirty="0"/>
              <a:t> </a:t>
            </a:r>
            <a:r>
              <a:rPr lang="pt-PT" sz="3200" dirty="0" err="1"/>
              <a:t>assessment</a:t>
            </a:r>
            <a:endParaRPr lang="pt-PT" sz="3200" dirty="0"/>
          </a:p>
        </p:txBody>
      </p:sp>
      <p:sp>
        <p:nvSpPr>
          <p:cNvPr id="3" name="Marcador de Posição do Número do Diapositivo 2">
            <a:extLst>
              <a:ext uri="{FF2B5EF4-FFF2-40B4-BE49-F238E27FC236}">
                <a16:creationId xmlns:a16="http://schemas.microsoft.com/office/drawing/2014/main" id="{D94C0419-E43C-41E3-B79D-F835528B457F}"/>
              </a:ext>
            </a:extLst>
          </p:cNvPr>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4" name="Imagem 3">
            <a:extLst>
              <a:ext uri="{FF2B5EF4-FFF2-40B4-BE49-F238E27FC236}">
                <a16:creationId xmlns:a16="http://schemas.microsoft.com/office/drawing/2014/main" id="{B51BF234-54E1-453F-942C-85ADA51B3223}"/>
              </a:ext>
            </a:extLst>
          </p:cNvPr>
          <p:cNvPicPr>
            <a:picLocks noChangeAspect="1"/>
          </p:cNvPicPr>
          <p:nvPr/>
        </p:nvPicPr>
        <p:blipFill>
          <a:blip r:embed="rId2"/>
          <a:stretch>
            <a:fillRect/>
          </a:stretch>
        </p:blipFill>
        <p:spPr>
          <a:xfrm>
            <a:off x="1311579" y="1905000"/>
            <a:ext cx="10574443" cy="4337894"/>
          </a:xfrm>
          <a:prstGeom prst="rect">
            <a:avLst/>
          </a:prstGeom>
        </p:spPr>
      </p:pic>
      <p:sp>
        <p:nvSpPr>
          <p:cNvPr id="5" name="CaixaDeTexto 4">
            <a:extLst>
              <a:ext uri="{FF2B5EF4-FFF2-40B4-BE49-F238E27FC236}">
                <a16:creationId xmlns:a16="http://schemas.microsoft.com/office/drawing/2014/main" id="{F85CE015-30C2-40F1-BBCA-979ACD4CBBFD}"/>
              </a:ext>
            </a:extLst>
          </p:cNvPr>
          <p:cNvSpPr txBox="1"/>
          <p:nvPr/>
        </p:nvSpPr>
        <p:spPr>
          <a:xfrm>
            <a:off x="1909522" y="6529137"/>
            <a:ext cx="5490606" cy="276999"/>
          </a:xfrm>
          <a:prstGeom prst="rect">
            <a:avLst/>
          </a:prstGeom>
          <a:noFill/>
        </p:spPr>
        <p:txBody>
          <a:bodyPr wrap="none" rtlCol="0">
            <a:spAutoFit/>
          </a:bodyPr>
          <a:lstStyle/>
          <a:p>
            <a:r>
              <a:rPr lang="pt-PT" sz="1200" dirty="0" err="1"/>
              <a:t>Deckkers</a:t>
            </a:r>
            <a:r>
              <a:rPr lang="pt-PT" sz="1200" dirty="0"/>
              <a:t>  </a:t>
            </a:r>
            <a:r>
              <a:rPr lang="pt-PT" sz="1200" dirty="0" err="1"/>
              <a:t>et</a:t>
            </a:r>
            <a:r>
              <a:rPr lang="pt-PT" sz="1200" dirty="0"/>
              <a:t> al., 2016. </a:t>
            </a:r>
            <a:r>
              <a:rPr lang="pt-PT" sz="1200" dirty="0" err="1"/>
              <a:t>Regulatory</a:t>
            </a:r>
            <a:r>
              <a:rPr lang="pt-PT" sz="1200" dirty="0"/>
              <a:t> </a:t>
            </a:r>
            <a:r>
              <a:rPr lang="pt-PT" sz="1200" dirty="0" err="1"/>
              <a:t>Toxicology</a:t>
            </a:r>
            <a:r>
              <a:rPr lang="pt-PT" sz="1200" dirty="0"/>
              <a:t> </a:t>
            </a:r>
            <a:r>
              <a:rPr lang="pt-PT" sz="1200" dirty="0" err="1"/>
              <a:t>and</a:t>
            </a:r>
            <a:r>
              <a:rPr lang="pt-PT" sz="1200" dirty="0"/>
              <a:t> </a:t>
            </a:r>
            <a:r>
              <a:rPr lang="pt-PT" sz="1200" dirty="0" err="1"/>
              <a:t>Pharmacology</a:t>
            </a:r>
            <a:r>
              <a:rPr lang="pt-PT" sz="1200" dirty="0"/>
              <a:t> 80:46. </a:t>
            </a:r>
          </a:p>
        </p:txBody>
      </p:sp>
    </p:spTree>
    <p:extLst>
      <p:ext uri="{BB962C8B-B14F-4D97-AF65-F5344CB8AC3E}">
        <p14:creationId xmlns:p14="http://schemas.microsoft.com/office/powerpoint/2010/main" val="3643986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53EB26-E8FF-4DFE-8BBC-9117C3D9F966}"/>
              </a:ext>
            </a:extLst>
          </p:cNvPr>
          <p:cNvSpPr>
            <a:spLocks noGrp="1"/>
          </p:cNvSpPr>
          <p:nvPr>
            <p:ph type="title"/>
          </p:nvPr>
        </p:nvSpPr>
        <p:spPr/>
        <p:txBody>
          <a:bodyPr/>
          <a:lstStyle/>
          <a:p>
            <a:r>
              <a:rPr lang="pt-PT" dirty="0" err="1"/>
              <a:t>The</a:t>
            </a:r>
            <a:r>
              <a:rPr lang="pt-PT" dirty="0"/>
              <a:t> </a:t>
            </a:r>
            <a:r>
              <a:rPr lang="pt-PT" dirty="0" err="1"/>
              <a:t>fibre</a:t>
            </a:r>
            <a:r>
              <a:rPr lang="pt-PT" dirty="0"/>
              <a:t> </a:t>
            </a:r>
            <a:r>
              <a:rPr lang="pt-PT" dirty="0" err="1"/>
              <a:t>pathogenicity</a:t>
            </a:r>
            <a:r>
              <a:rPr lang="pt-PT" dirty="0"/>
              <a:t> </a:t>
            </a:r>
            <a:r>
              <a:rPr lang="pt-PT" dirty="0" err="1"/>
              <a:t>paradigm</a:t>
            </a:r>
            <a:endParaRPr lang="pt-PT" dirty="0"/>
          </a:p>
        </p:txBody>
      </p:sp>
      <p:sp>
        <p:nvSpPr>
          <p:cNvPr id="3" name="Marcador de Posição do Número do Diapositivo 2">
            <a:extLst>
              <a:ext uri="{FF2B5EF4-FFF2-40B4-BE49-F238E27FC236}">
                <a16:creationId xmlns:a16="http://schemas.microsoft.com/office/drawing/2014/main" id="{6F4BF604-FFF3-46D6-9C31-BDEE4605E21A}"/>
              </a:ext>
            </a:extLst>
          </p:cNvPr>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4" name="Imagem 3">
            <a:extLst>
              <a:ext uri="{FF2B5EF4-FFF2-40B4-BE49-F238E27FC236}">
                <a16:creationId xmlns:a16="http://schemas.microsoft.com/office/drawing/2014/main" id="{10E20A2D-40A5-4AD3-A706-7F4041290E13}"/>
              </a:ext>
            </a:extLst>
          </p:cNvPr>
          <p:cNvPicPr>
            <a:picLocks noChangeAspect="1"/>
          </p:cNvPicPr>
          <p:nvPr/>
        </p:nvPicPr>
        <p:blipFill>
          <a:blip r:embed="rId2"/>
          <a:stretch>
            <a:fillRect/>
          </a:stretch>
        </p:blipFill>
        <p:spPr>
          <a:xfrm>
            <a:off x="2592924" y="1737650"/>
            <a:ext cx="8248837" cy="3309676"/>
          </a:xfrm>
          <a:prstGeom prst="rect">
            <a:avLst/>
          </a:prstGeom>
        </p:spPr>
      </p:pic>
      <p:sp>
        <p:nvSpPr>
          <p:cNvPr id="5" name="CaixaDeTexto 4">
            <a:extLst>
              <a:ext uri="{FF2B5EF4-FFF2-40B4-BE49-F238E27FC236}">
                <a16:creationId xmlns:a16="http://schemas.microsoft.com/office/drawing/2014/main" id="{25BD845E-C192-4733-ABEE-57C1DDDC51FE}"/>
              </a:ext>
            </a:extLst>
          </p:cNvPr>
          <p:cNvSpPr txBox="1"/>
          <p:nvPr/>
        </p:nvSpPr>
        <p:spPr>
          <a:xfrm>
            <a:off x="3470299" y="6417128"/>
            <a:ext cx="4296369" cy="307777"/>
          </a:xfrm>
          <a:prstGeom prst="rect">
            <a:avLst/>
          </a:prstGeom>
          <a:noFill/>
        </p:spPr>
        <p:txBody>
          <a:bodyPr wrap="none" rtlCol="0">
            <a:spAutoFit/>
          </a:bodyPr>
          <a:lstStyle/>
          <a:p>
            <a:r>
              <a:rPr lang="pt-PT" sz="1400" dirty="0" err="1"/>
              <a:t>Donaldson</a:t>
            </a:r>
            <a:r>
              <a:rPr lang="pt-PT" sz="1400" dirty="0"/>
              <a:t> </a:t>
            </a:r>
            <a:r>
              <a:rPr lang="pt-PT" sz="1400" dirty="0" err="1"/>
              <a:t>et</a:t>
            </a:r>
            <a:r>
              <a:rPr lang="pt-PT" sz="1400" dirty="0"/>
              <a:t> al., 2010. </a:t>
            </a:r>
            <a:r>
              <a:rPr lang="pt-PT" sz="1400" dirty="0" err="1"/>
              <a:t>Particle</a:t>
            </a:r>
            <a:r>
              <a:rPr lang="pt-PT" sz="1400" dirty="0"/>
              <a:t> </a:t>
            </a:r>
            <a:r>
              <a:rPr lang="pt-PT" sz="1400" dirty="0" err="1"/>
              <a:t>Fiber</a:t>
            </a:r>
            <a:r>
              <a:rPr lang="pt-PT" sz="1400" dirty="0"/>
              <a:t> </a:t>
            </a:r>
            <a:r>
              <a:rPr lang="pt-PT" sz="1400" dirty="0" err="1"/>
              <a:t>Toxicol</a:t>
            </a:r>
            <a:r>
              <a:rPr lang="pt-PT" sz="1400" dirty="0"/>
              <a:t>, 5:7</a:t>
            </a:r>
          </a:p>
        </p:txBody>
      </p:sp>
    </p:spTree>
    <p:extLst>
      <p:ext uri="{BB962C8B-B14F-4D97-AF65-F5344CB8AC3E}">
        <p14:creationId xmlns:p14="http://schemas.microsoft.com/office/powerpoint/2010/main" val="1978002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o Número do Diapositivo 2">
            <a:extLst>
              <a:ext uri="{FF2B5EF4-FFF2-40B4-BE49-F238E27FC236}">
                <a16:creationId xmlns:a16="http://schemas.microsoft.com/office/drawing/2014/main" id="{589FE118-6095-4055-B455-5B306D904077}"/>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9</a:t>
            </a:fld>
            <a:endParaRPr lang="en-US" dirty="0"/>
          </a:p>
        </p:txBody>
      </p:sp>
      <p:grpSp>
        <p:nvGrpSpPr>
          <p:cNvPr id="15" name="Grupo 14">
            <a:extLst>
              <a:ext uri="{FF2B5EF4-FFF2-40B4-BE49-F238E27FC236}">
                <a16:creationId xmlns:a16="http://schemas.microsoft.com/office/drawing/2014/main" id="{68BB80A1-C06A-4115-96C1-49B023BAC3DB}"/>
              </a:ext>
            </a:extLst>
          </p:cNvPr>
          <p:cNvGrpSpPr/>
          <p:nvPr/>
        </p:nvGrpSpPr>
        <p:grpSpPr>
          <a:xfrm>
            <a:off x="2490574" y="478990"/>
            <a:ext cx="9419289" cy="6285227"/>
            <a:chOff x="1902733" y="397345"/>
            <a:chExt cx="9419289" cy="6285227"/>
          </a:xfrm>
        </p:grpSpPr>
        <p:grpSp>
          <p:nvGrpSpPr>
            <p:cNvPr id="7" name="Grupo 6">
              <a:extLst>
                <a:ext uri="{FF2B5EF4-FFF2-40B4-BE49-F238E27FC236}">
                  <a16:creationId xmlns:a16="http://schemas.microsoft.com/office/drawing/2014/main" id="{DA7C70BC-B2D7-420D-B992-D9D00349A106}"/>
                </a:ext>
              </a:extLst>
            </p:cNvPr>
            <p:cNvGrpSpPr/>
            <p:nvPr/>
          </p:nvGrpSpPr>
          <p:grpSpPr>
            <a:xfrm>
              <a:off x="2592923" y="613158"/>
              <a:ext cx="8729099" cy="6069414"/>
              <a:chOff x="2592923" y="613158"/>
              <a:chExt cx="8729099" cy="6069414"/>
            </a:xfrm>
          </p:grpSpPr>
          <p:pic>
            <p:nvPicPr>
              <p:cNvPr id="4" name="Picture 2">
                <a:extLst>
                  <a:ext uri="{FF2B5EF4-FFF2-40B4-BE49-F238E27FC236}">
                    <a16:creationId xmlns:a16="http://schemas.microsoft.com/office/drawing/2014/main" id="{F2992ACB-3207-4B5A-989B-D5B8352A181B}"/>
                  </a:ext>
                </a:extLst>
              </p:cNvPr>
              <p:cNvPicPr>
                <a:picLocks noChangeAspect="1" noChangeArrowheads="1"/>
              </p:cNvPicPr>
              <p:nvPr/>
            </p:nvPicPr>
            <p:blipFill>
              <a:blip r:embed="rId2" cstate="print"/>
              <a:srcRect l="14198" r="18089" b="15842"/>
              <a:stretch>
                <a:fillRect/>
              </a:stretch>
            </p:blipFill>
            <p:spPr bwMode="auto">
              <a:xfrm>
                <a:off x="2592923" y="624110"/>
                <a:ext cx="8729099" cy="56050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8" name="CaixaDeTexto 36">
                <a:extLst>
                  <a:ext uri="{FF2B5EF4-FFF2-40B4-BE49-F238E27FC236}">
                    <a16:creationId xmlns:a16="http://schemas.microsoft.com/office/drawing/2014/main" id="{93AA09CF-C7DA-4C4C-8723-9FB00AAADED4}"/>
                  </a:ext>
                </a:extLst>
              </p:cNvPr>
              <p:cNvSpPr txBox="1">
                <a:spLocks noChangeArrowheads="1"/>
              </p:cNvSpPr>
              <p:nvPr/>
            </p:nvSpPr>
            <p:spPr bwMode="auto">
              <a:xfrm>
                <a:off x="2592923" y="6405573"/>
                <a:ext cx="1665841" cy="276999"/>
              </a:xfrm>
              <a:prstGeom prst="rect">
                <a:avLst/>
              </a:prstGeom>
              <a:noFill/>
              <a:ln w="9525">
                <a:noFill/>
                <a:miter lim="800000"/>
                <a:headEnd/>
                <a:tailEnd/>
              </a:ln>
            </p:spPr>
            <p:txBody>
              <a:bodyPr wrap="none">
                <a:spAutoFit/>
              </a:bodyPr>
              <a:lstStyle/>
              <a:p>
                <a:r>
                  <a:rPr lang="pt-PT" sz="1200" dirty="0" err="1">
                    <a:latin typeface="Verdana" pitchFamily="34" charset="0"/>
                  </a:rPr>
                  <a:t>Shukla</a:t>
                </a:r>
                <a:r>
                  <a:rPr lang="pt-PT" sz="1200" dirty="0">
                    <a:latin typeface="Verdana" pitchFamily="34" charset="0"/>
                  </a:rPr>
                  <a:t> </a:t>
                </a:r>
                <a:r>
                  <a:rPr lang="pt-PT" sz="1200" i="1" dirty="0">
                    <a:latin typeface="Verdana" pitchFamily="34" charset="0"/>
                  </a:rPr>
                  <a:t>et al.</a:t>
                </a:r>
                <a:r>
                  <a:rPr lang="pt-PT" sz="1200" dirty="0">
                    <a:latin typeface="Verdana" pitchFamily="34" charset="0"/>
                  </a:rPr>
                  <a:t>, 2011</a:t>
                </a:r>
              </a:p>
            </p:txBody>
          </p:sp>
          <p:sp>
            <p:nvSpPr>
              <p:cNvPr id="5" name="CaixaDeTexto 4">
                <a:extLst>
                  <a:ext uri="{FF2B5EF4-FFF2-40B4-BE49-F238E27FC236}">
                    <a16:creationId xmlns:a16="http://schemas.microsoft.com/office/drawing/2014/main" id="{335FDBCC-DBDE-4E5C-B642-52714485F797}"/>
                  </a:ext>
                </a:extLst>
              </p:cNvPr>
              <p:cNvSpPr txBox="1"/>
              <p:nvPr/>
            </p:nvSpPr>
            <p:spPr>
              <a:xfrm flipH="1">
                <a:off x="3316730" y="4844715"/>
                <a:ext cx="1446196" cy="523220"/>
              </a:xfrm>
              <a:prstGeom prst="rect">
                <a:avLst/>
              </a:prstGeom>
              <a:noFill/>
            </p:spPr>
            <p:txBody>
              <a:bodyPr wrap="square" rtlCol="0">
                <a:spAutoFit/>
              </a:bodyPr>
              <a:lstStyle/>
              <a:p>
                <a:r>
                  <a:rPr lang="pt-PT" sz="1400" dirty="0" err="1">
                    <a:latin typeface="Arial Rounded MT Bold" panose="020F0704030504030204" pitchFamily="34" charset="0"/>
                  </a:rPr>
                  <a:t>Chromosome</a:t>
                </a:r>
                <a:r>
                  <a:rPr lang="pt-PT" sz="1400" dirty="0">
                    <a:latin typeface="Arial Rounded MT Bold" panose="020F0704030504030204" pitchFamily="34" charset="0"/>
                  </a:rPr>
                  <a:t> </a:t>
                </a:r>
                <a:r>
                  <a:rPr lang="pt-PT" sz="1400" dirty="0" err="1">
                    <a:latin typeface="Arial Rounded MT Bold" panose="020F0704030504030204" pitchFamily="34" charset="0"/>
                  </a:rPr>
                  <a:t>alteration</a:t>
                </a:r>
                <a:endParaRPr lang="pt-PT" sz="1400" dirty="0">
                  <a:latin typeface="Arial Rounded MT Bold" panose="020F0704030504030204" pitchFamily="34" charset="0"/>
                </a:endParaRPr>
              </a:p>
            </p:txBody>
          </p:sp>
          <p:sp>
            <p:nvSpPr>
              <p:cNvPr id="6" name="Retângulo: Cantos Arredondados 5">
                <a:extLst>
                  <a:ext uri="{FF2B5EF4-FFF2-40B4-BE49-F238E27FC236}">
                    <a16:creationId xmlns:a16="http://schemas.microsoft.com/office/drawing/2014/main" id="{49FBA664-8C25-4807-AC16-40FE9B1A790E}"/>
                  </a:ext>
                </a:extLst>
              </p:cNvPr>
              <p:cNvSpPr/>
              <p:nvPr/>
            </p:nvSpPr>
            <p:spPr>
              <a:xfrm>
                <a:off x="3337828" y="4844715"/>
                <a:ext cx="1229213" cy="52322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Picture 3">
                <a:extLst>
                  <a:ext uri="{FF2B5EF4-FFF2-40B4-BE49-F238E27FC236}">
                    <a16:creationId xmlns:a16="http://schemas.microsoft.com/office/drawing/2014/main" id="{23679755-2E86-4784-98B0-A6C64B577BFF}"/>
                  </a:ext>
                </a:extLst>
              </p:cNvPr>
              <p:cNvPicPr>
                <a:picLocks noChangeAspect="1" noChangeArrowheads="1"/>
              </p:cNvPicPr>
              <p:nvPr/>
            </p:nvPicPr>
            <p:blipFill>
              <a:blip r:embed="rId3" cstate="print"/>
              <a:srcRect l="8191" t="8117" r="19081"/>
              <a:stretch>
                <a:fillRect/>
              </a:stretch>
            </p:blipFill>
            <p:spPr bwMode="auto">
              <a:xfrm rot="4919972">
                <a:off x="5934513" y="724745"/>
                <a:ext cx="762983" cy="539810"/>
              </a:xfrm>
              <a:prstGeom prst="rect">
                <a:avLst/>
              </a:prstGeom>
              <a:noFill/>
              <a:ln w="9525">
                <a:noFill/>
                <a:miter lim="800000"/>
                <a:headEnd/>
                <a:tailEnd/>
              </a:ln>
            </p:spPr>
          </p:pic>
          <p:pic>
            <p:nvPicPr>
              <p:cNvPr id="9" name="Picture 3">
                <a:extLst>
                  <a:ext uri="{FF2B5EF4-FFF2-40B4-BE49-F238E27FC236}">
                    <a16:creationId xmlns:a16="http://schemas.microsoft.com/office/drawing/2014/main" id="{146FFCE2-8038-4B0E-90A3-936591C8C47B}"/>
                  </a:ext>
                </a:extLst>
              </p:cNvPr>
              <p:cNvPicPr>
                <a:picLocks noChangeAspect="1" noChangeArrowheads="1"/>
              </p:cNvPicPr>
              <p:nvPr/>
            </p:nvPicPr>
            <p:blipFill>
              <a:blip r:embed="rId3" cstate="print"/>
              <a:srcRect l="8191" t="8117" r="19081"/>
              <a:stretch>
                <a:fillRect/>
              </a:stretch>
            </p:blipFill>
            <p:spPr bwMode="auto">
              <a:xfrm>
                <a:off x="5806620" y="2005635"/>
                <a:ext cx="769360" cy="438907"/>
              </a:xfrm>
              <a:prstGeom prst="rect">
                <a:avLst/>
              </a:prstGeom>
              <a:noFill/>
              <a:ln w="9525">
                <a:noFill/>
                <a:miter lim="800000"/>
                <a:headEnd/>
                <a:tailEnd/>
              </a:ln>
            </p:spPr>
          </p:pic>
          <p:pic>
            <p:nvPicPr>
              <p:cNvPr id="10" name="Picture 3">
                <a:extLst>
                  <a:ext uri="{FF2B5EF4-FFF2-40B4-BE49-F238E27FC236}">
                    <a16:creationId xmlns:a16="http://schemas.microsoft.com/office/drawing/2014/main" id="{AF7D552B-D95A-4896-A2F5-067C6B3475EE}"/>
                  </a:ext>
                </a:extLst>
              </p:cNvPr>
              <p:cNvPicPr>
                <a:picLocks noChangeAspect="1" noChangeArrowheads="1"/>
              </p:cNvPicPr>
              <p:nvPr/>
            </p:nvPicPr>
            <p:blipFill>
              <a:blip r:embed="rId3" cstate="print"/>
              <a:srcRect l="8191" t="8117" r="19081"/>
              <a:stretch>
                <a:fillRect/>
              </a:stretch>
            </p:blipFill>
            <p:spPr bwMode="auto">
              <a:xfrm>
                <a:off x="6575980" y="724745"/>
                <a:ext cx="762983" cy="539810"/>
              </a:xfrm>
              <a:prstGeom prst="rect">
                <a:avLst/>
              </a:prstGeom>
              <a:noFill/>
              <a:ln w="9525">
                <a:noFill/>
                <a:miter lim="800000"/>
                <a:headEnd/>
                <a:tailEnd/>
              </a:ln>
            </p:spPr>
          </p:pic>
        </p:grpSp>
        <p:grpSp>
          <p:nvGrpSpPr>
            <p:cNvPr id="14" name="Grupo 13">
              <a:extLst>
                <a:ext uri="{FF2B5EF4-FFF2-40B4-BE49-F238E27FC236}">
                  <a16:creationId xmlns:a16="http://schemas.microsoft.com/office/drawing/2014/main" id="{1F0E6BD9-30D2-400D-A32D-8093C9B183E0}"/>
                </a:ext>
              </a:extLst>
            </p:cNvPr>
            <p:cNvGrpSpPr/>
            <p:nvPr/>
          </p:nvGrpSpPr>
          <p:grpSpPr>
            <a:xfrm>
              <a:off x="1902733" y="397345"/>
              <a:ext cx="3933883" cy="4335075"/>
              <a:chOff x="1902733" y="397345"/>
              <a:chExt cx="3933883" cy="4335075"/>
            </a:xfrm>
          </p:grpSpPr>
          <p:sp>
            <p:nvSpPr>
              <p:cNvPr id="12" name="TextBox 88">
                <a:extLst>
                  <a:ext uri="{FF2B5EF4-FFF2-40B4-BE49-F238E27FC236}">
                    <a16:creationId xmlns:a16="http://schemas.microsoft.com/office/drawing/2014/main" id="{1EF759FC-3462-4E2C-A595-B6434BC69F9C}"/>
                  </a:ext>
                </a:extLst>
              </p:cNvPr>
              <p:cNvSpPr txBox="1"/>
              <p:nvPr/>
            </p:nvSpPr>
            <p:spPr>
              <a:xfrm>
                <a:off x="1902733" y="4147645"/>
                <a:ext cx="1380379" cy="584775"/>
              </a:xfrm>
              <a:prstGeom prst="rect">
                <a:avLst/>
              </a:prstGeom>
              <a:noFill/>
              <a:ln w="3175">
                <a:solidFill>
                  <a:srgbClr val="FF0000"/>
                </a:solidFill>
                <a:prstDash val="dash"/>
              </a:ln>
            </p:spPr>
            <p:txBody>
              <a:bodyPr wrap="square" rtlCol="0">
                <a:spAutoFit/>
              </a:bodyPr>
              <a:lstStyle/>
              <a:p>
                <a:pPr>
                  <a:buFont typeface="Arial" pitchFamily="34" charset="0"/>
                  <a:buChar char="•"/>
                </a:pPr>
                <a:r>
                  <a:rPr lang="pt-PT" sz="1600" b="1" dirty="0" err="1"/>
                  <a:t>Epigenetic</a:t>
                </a:r>
                <a:r>
                  <a:rPr lang="pt-PT" sz="1600" b="1" dirty="0"/>
                  <a:t> </a:t>
                </a:r>
                <a:r>
                  <a:rPr lang="pt-PT" sz="1600" b="1" dirty="0" err="1"/>
                  <a:t>alterations</a:t>
                </a:r>
                <a:endParaRPr lang="pt-PT" sz="1600" b="1" dirty="0"/>
              </a:p>
            </p:txBody>
          </p:sp>
          <p:sp>
            <p:nvSpPr>
              <p:cNvPr id="13" name="TextBox 81">
                <a:extLst>
                  <a:ext uri="{FF2B5EF4-FFF2-40B4-BE49-F238E27FC236}">
                    <a16:creationId xmlns:a16="http://schemas.microsoft.com/office/drawing/2014/main" id="{D35C95CA-E176-492A-ABF8-D2AC03110D14}"/>
                  </a:ext>
                </a:extLst>
              </p:cNvPr>
              <p:cNvSpPr txBox="1"/>
              <p:nvPr/>
            </p:nvSpPr>
            <p:spPr>
              <a:xfrm>
                <a:off x="2539822" y="1280889"/>
                <a:ext cx="2428892" cy="738664"/>
              </a:xfrm>
              <a:prstGeom prst="rect">
                <a:avLst/>
              </a:prstGeom>
              <a:noFill/>
              <a:ln w="3175">
                <a:solidFill>
                  <a:schemeClr val="accent6"/>
                </a:solidFill>
                <a:prstDash val="dash"/>
              </a:ln>
            </p:spPr>
            <p:txBody>
              <a:bodyPr wrap="square" rtlCol="0">
                <a:spAutoFit/>
              </a:bodyPr>
              <a:lstStyle/>
              <a:p>
                <a:pPr algn="ctr"/>
                <a:r>
                  <a:rPr lang="pt-PT" b="1" dirty="0" err="1"/>
                  <a:t>Inflammation</a:t>
                </a:r>
                <a:r>
                  <a:rPr lang="pt-PT" b="1" dirty="0"/>
                  <a:t>:</a:t>
                </a:r>
              </a:p>
              <a:p>
                <a:pPr algn="ctr"/>
                <a:r>
                  <a:rPr lang="pt-PT" sz="1200" dirty="0"/>
                  <a:t>NF</a:t>
                </a:r>
                <a:r>
                  <a:rPr lang="el-GR" sz="1200" dirty="0"/>
                  <a:t>κ</a:t>
                </a:r>
                <a:r>
                  <a:rPr lang="pt-PT" sz="1200" dirty="0"/>
                  <a:t>B &amp; AP-1 </a:t>
                </a:r>
                <a:r>
                  <a:rPr lang="pt-PT" sz="1200" dirty="0" err="1"/>
                  <a:t>dependent</a:t>
                </a:r>
                <a:r>
                  <a:rPr lang="pt-PT" sz="1200" dirty="0"/>
                  <a:t> genes</a:t>
                </a:r>
              </a:p>
            </p:txBody>
          </p:sp>
          <p:sp>
            <p:nvSpPr>
              <p:cNvPr id="11" name="Seta: Curvada Para a Direita 10">
                <a:extLst>
                  <a:ext uri="{FF2B5EF4-FFF2-40B4-BE49-F238E27FC236}">
                    <a16:creationId xmlns:a16="http://schemas.microsoft.com/office/drawing/2014/main" id="{5E4DED2A-94F8-4537-85B3-411AAF7F677D}"/>
                  </a:ext>
                </a:extLst>
              </p:cNvPr>
              <p:cNvSpPr/>
              <p:nvPr/>
            </p:nvSpPr>
            <p:spPr>
              <a:xfrm rot="3670174">
                <a:off x="4584774" y="-274147"/>
                <a:ext cx="580350" cy="192333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grpSp>
      </p:grpSp>
      <p:sp>
        <p:nvSpPr>
          <p:cNvPr id="16" name="Seta: Para Baixo 15">
            <a:extLst>
              <a:ext uri="{FF2B5EF4-FFF2-40B4-BE49-F238E27FC236}">
                <a16:creationId xmlns:a16="http://schemas.microsoft.com/office/drawing/2014/main" id="{9EF67ED3-3463-4DDF-94D3-0318A75FEA69}"/>
              </a:ext>
            </a:extLst>
          </p:cNvPr>
          <p:cNvSpPr/>
          <p:nvPr/>
        </p:nvSpPr>
        <p:spPr>
          <a:xfrm rot="2667919">
            <a:off x="3063896" y="5012049"/>
            <a:ext cx="411522" cy="4082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8" name="Seta: Para Baixo 17">
            <a:extLst>
              <a:ext uri="{FF2B5EF4-FFF2-40B4-BE49-F238E27FC236}">
                <a16:creationId xmlns:a16="http://schemas.microsoft.com/office/drawing/2014/main" id="{481E5A4D-3CB2-408E-BA3F-314060C445C3}"/>
              </a:ext>
            </a:extLst>
          </p:cNvPr>
          <p:cNvSpPr/>
          <p:nvPr/>
        </p:nvSpPr>
        <p:spPr>
          <a:xfrm rot="2667919">
            <a:off x="2674635" y="5330341"/>
            <a:ext cx="411522" cy="4082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Seta: Para Baixo 18">
            <a:extLst>
              <a:ext uri="{FF2B5EF4-FFF2-40B4-BE49-F238E27FC236}">
                <a16:creationId xmlns:a16="http://schemas.microsoft.com/office/drawing/2014/main" id="{B022B9BF-4C69-4AB8-AECC-E9CD9745624F}"/>
              </a:ext>
            </a:extLst>
          </p:cNvPr>
          <p:cNvSpPr/>
          <p:nvPr/>
        </p:nvSpPr>
        <p:spPr>
          <a:xfrm rot="2667919">
            <a:off x="2294901" y="5627248"/>
            <a:ext cx="411522" cy="4082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Oval 16">
            <a:extLst>
              <a:ext uri="{FF2B5EF4-FFF2-40B4-BE49-F238E27FC236}">
                <a16:creationId xmlns:a16="http://schemas.microsoft.com/office/drawing/2014/main" id="{6D39EC39-6C35-4742-8089-59A007AF13A6}"/>
              </a:ext>
            </a:extLst>
          </p:cNvPr>
          <p:cNvSpPr/>
          <p:nvPr/>
        </p:nvSpPr>
        <p:spPr>
          <a:xfrm>
            <a:off x="531812" y="5824246"/>
            <a:ext cx="2258670" cy="10337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err="1"/>
              <a:t>Malignancy</a:t>
            </a:r>
            <a:endParaRPr lang="pt-PT" b="1" dirty="0"/>
          </a:p>
        </p:txBody>
      </p:sp>
      <p:cxnSp>
        <p:nvCxnSpPr>
          <p:cNvPr id="24" name="Conexão: Curva 23">
            <a:extLst>
              <a:ext uri="{FF2B5EF4-FFF2-40B4-BE49-F238E27FC236}">
                <a16:creationId xmlns:a16="http://schemas.microsoft.com/office/drawing/2014/main" id="{D98E573E-C61F-4C2F-8D76-E54300EDEFF9}"/>
              </a:ext>
            </a:extLst>
          </p:cNvPr>
          <p:cNvCxnSpPr>
            <a:cxnSpLocks/>
          </p:cNvCxnSpPr>
          <p:nvPr/>
        </p:nvCxnSpPr>
        <p:spPr>
          <a:xfrm rot="16200000" flipH="1">
            <a:off x="4174545" y="2407045"/>
            <a:ext cx="977908" cy="366211"/>
          </a:xfrm>
          <a:prstGeom prst="curvedConnector3">
            <a:avLst>
              <a:gd name="adj1" fmla="val 50000"/>
            </a:avLst>
          </a:prstGeom>
          <a:ln>
            <a:prstDash val="sysDash"/>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799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 presetClass="entr" presetSubtype="0" fill="hold" grpId="0" nodeType="withEffect">
                                  <p:stCondLst>
                                    <p:cond delay="750"/>
                                  </p:stCondLst>
                                  <p:childTnLst>
                                    <p:set>
                                      <p:cBhvr>
                                        <p:cTn id="15"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17" grpId="0" animBg="1"/>
    </p:bldLst>
  </p:timing>
</p:sld>
</file>

<file path=ppt/theme/theme1.xml><?xml version="1.0" encoding="utf-8"?>
<a:theme xmlns:a="http://schemas.openxmlformats.org/drawingml/2006/main" name="Haste">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987</TotalTime>
  <Words>2579</Words>
  <Application>Microsoft Office PowerPoint</Application>
  <PresentationFormat>Ecrã Panorâmico</PresentationFormat>
  <Paragraphs>229</Paragraphs>
  <Slides>28</Slides>
  <Notes>18</Notes>
  <HiddenSlides>0</HiddenSlides>
  <MMClips>0</MMClips>
  <ScaleCrop>false</ScaleCrop>
  <HeadingPairs>
    <vt:vector size="6" baseType="variant">
      <vt:variant>
        <vt:lpstr>Tipos de letra usados</vt:lpstr>
      </vt:variant>
      <vt:variant>
        <vt:i4>13</vt:i4>
      </vt:variant>
      <vt:variant>
        <vt:lpstr>Tema</vt:lpstr>
      </vt:variant>
      <vt:variant>
        <vt:i4>1</vt:i4>
      </vt:variant>
      <vt:variant>
        <vt:lpstr>Títulos dos diapositivos</vt:lpstr>
      </vt:variant>
      <vt:variant>
        <vt:i4>28</vt:i4>
      </vt:variant>
    </vt:vector>
  </HeadingPairs>
  <TitlesOfParts>
    <vt:vector size="42" baseType="lpstr">
      <vt:lpstr>AdvGulliv-I</vt:lpstr>
      <vt:lpstr>AdvGulliv-R</vt:lpstr>
      <vt:lpstr>Arial</vt:lpstr>
      <vt:lpstr>Arial Nova Light</vt:lpstr>
      <vt:lpstr>Arial Rounded MT Bold</vt:lpstr>
      <vt:lpstr>Calibri</vt:lpstr>
      <vt:lpstr>Cambria</vt:lpstr>
      <vt:lpstr>Century Gothic</vt:lpstr>
      <vt:lpstr>Gill Sans MT</vt:lpstr>
      <vt:lpstr>Times New Roman</vt:lpstr>
      <vt:lpstr>Verdana</vt:lpstr>
      <vt:lpstr>Wingdings</vt:lpstr>
      <vt:lpstr>Wingdings 3</vt:lpstr>
      <vt:lpstr>Haste</vt:lpstr>
      <vt:lpstr>Nanotoxicology and Nanotechnologies Interplay Towards a Safe and Sustainable Innovation  </vt:lpstr>
      <vt:lpstr>Nanomaterials (NM) and nanotechnologies</vt:lpstr>
      <vt:lpstr>Global Carbon Nanotubes (CNT) Market Estimates and Forecast, by Application,  2012 - 2022 (Tons) </vt:lpstr>
      <vt:lpstr>Apresentação do PowerPoint</vt:lpstr>
      <vt:lpstr>MWCNT-enabled applications</vt:lpstr>
      <vt:lpstr>The wide applicability of MWCNT increases the risk of human exposure and environmental dissemination</vt:lpstr>
      <vt:lpstr>Towards a nanospecific approach for risk assessment</vt:lpstr>
      <vt:lpstr>The fibre pathogenicity paradigm</vt:lpstr>
      <vt:lpstr>Apresentação do PowerPoint</vt:lpstr>
      <vt:lpstr>Linking physicochemical properties of MWCNT to their cytotoxic and genotoxic effects in human cells</vt:lpstr>
      <vt:lpstr>Benchmark MWCNT (JRC) were characterized by TEM</vt:lpstr>
      <vt:lpstr>MWCNTs – dispersed in water/BSA</vt:lpstr>
      <vt:lpstr>MWCNTs – genotoxicity assessment in human lymphocytes by the in vitro micronucleus assay  </vt:lpstr>
      <vt:lpstr>NM-403 and NRCWE-006 (Mitsui-7) were genotoxic </vt:lpstr>
      <vt:lpstr>No cytotoxicity</vt:lpstr>
      <vt:lpstr>Summary</vt:lpstr>
      <vt:lpstr>MWCNTs – cytotoxicity and genotoxicity assessment in human respiratory cells</vt:lpstr>
      <vt:lpstr>Apresentação do PowerPoint</vt:lpstr>
      <vt:lpstr>Viability of cells after exposure to MWCNTs, assessed by the replication index (RI) (48h exposure)</vt:lpstr>
      <vt:lpstr>All MWCNT impaired A549 cells ability to proliferate after 8 days exposure</vt:lpstr>
      <vt:lpstr>Key intrinsic physicochemical characteristics of the tested MWCNTs</vt:lpstr>
      <vt:lpstr>Correlation between the size in culture medium and cytotoxicity</vt:lpstr>
      <vt:lpstr>Micronucleus Assay after exposure to MWCNTs</vt:lpstr>
      <vt:lpstr>Summary</vt:lpstr>
      <vt:lpstr>Summary</vt:lpstr>
      <vt:lpstr>Final Remarks</vt:lpstr>
      <vt:lpstr>Apresentação do PowerPoint</vt:lpstr>
      <vt:lpstr>Acknowledgments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Nanotoxicology and Nanotechnologies Interplay Towards a Safe and Sustainable Innovation</dc:title>
  <dc:creator>Utilizador</dc:creator>
  <cp:lastModifiedBy>Simão07</cp:lastModifiedBy>
  <cp:revision>100</cp:revision>
  <dcterms:created xsi:type="dcterms:W3CDTF">2017-07-02T16:23:02Z</dcterms:created>
  <dcterms:modified xsi:type="dcterms:W3CDTF">2017-07-04T09:07:28Z</dcterms:modified>
</cp:coreProperties>
</file>