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0" r:id="rId2"/>
  </p:sldMasterIdLst>
  <p:notesMasterIdLst>
    <p:notesMasterId r:id="rId17"/>
  </p:notesMasterIdLst>
  <p:sldIdLst>
    <p:sldId id="256" r:id="rId3"/>
    <p:sldId id="257" r:id="rId4"/>
    <p:sldId id="260" r:id="rId5"/>
    <p:sldId id="261" r:id="rId6"/>
    <p:sldId id="279" r:id="rId7"/>
    <p:sldId id="263" r:id="rId8"/>
    <p:sldId id="264" r:id="rId9"/>
    <p:sldId id="265" r:id="rId10"/>
    <p:sldId id="266" r:id="rId11"/>
    <p:sldId id="274" r:id="rId12"/>
    <p:sldId id="277" r:id="rId13"/>
    <p:sldId id="276" r:id="rId14"/>
    <p:sldId id="268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DB5"/>
    <a:srgbClr val="E98E38"/>
    <a:srgbClr val="7F7F7F"/>
    <a:srgbClr val="474746"/>
    <a:srgbClr val="FAB324"/>
    <a:srgbClr val="EA9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0775" autoAdjust="0"/>
  </p:normalViewPr>
  <p:slideViewPr>
    <p:cSldViewPr snapToGrid="0" snapToObjects="1">
      <p:cViewPr varScale="1">
        <p:scale>
          <a:sx n="66" d="100"/>
          <a:sy n="66" d="100"/>
        </p:scale>
        <p:origin x="1488" y="60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232AA-FE96-4AAE-B2CD-F147435B9C50}" type="datetimeFigureOut">
              <a:rPr lang="en-US" smtClean="0"/>
              <a:t>7/3/2017</a:t>
            </a:fld>
            <a:endParaRPr lang="en-U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BF0B0-7865-4298-8911-D420D091F1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As células do nosso corpo estão permanentemente expostas a agentes capazes de danificar os componentes celulares;</a:t>
            </a:r>
          </a:p>
          <a:p>
            <a:endParaRPr lang="pt-PT" dirty="0"/>
          </a:p>
          <a:p>
            <a:r>
              <a:rPr lang="pt-PT" dirty="0"/>
              <a:t>O DNA é um destes componentes e podendo acumular lesões ao longo de uma vida inteira;</a:t>
            </a:r>
          </a:p>
          <a:p>
            <a:endParaRPr lang="pt-PT" dirty="0"/>
          </a:p>
          <a:p>
            <a:r>
              <a:rPr lang="pt-PT" dirty="0"/>
              <a:t>Sendo o DNA a única molécula biológica que depende de outras moléculas para a sua reparação é de extrema importância que estas lesões sejam reparadas de modo a prevenir ameaças à estabilidade genética.</a:t>
            </a:r>
          </a:p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90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O </a:t>
            </a:r>
            <a:r>
              <a:rPr lang="pt-PT" dirty="0" err="1"/>
              <a:t>paclitaxel</a:t>
            </a:r>
            <a:r>
              <a:rPr lang="pt-PT" dirty="0"/>
              <a:t> foi o agente que causou menos lesões no DNA, o que vai ao encontro do que era espectável devido ao seu mecanismo de </a:t>
            </a:r>
            <a:r>
              <a:rPr lang="pt-PT" dirty="0" err="1"/>
              <a:t>acção</a:t>
            </a:r>
            <a:r>
              <a:rPr lang="pt-PT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Ao fim de 15 min existe uma recuperação das lesões 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44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Consequentemente os organismos</a:t>
            </a:r>
            <a:r>
              <a:rPr lang="pt-PT" baseline="0" noProof="0" dirty="0"/>
              <a:t> desenvolveram vias de reparação capazes de reparar rapidamente possíveis lesões causadas por diferentes agentes. São exemplos: destes: (referir)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ROS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Luz ultravioleta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Raios</a:t>
            </a:r>
            <a:r>
              <a:rPr lang="pt-PT" baseline="0" noProof="0" dirty="0"/>
              <a:t> X (que podem causar vários tipos de lesão)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Erros de replicação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baseline="0" noProof="0" dirty="0"/>
              <a:t>Cada um destes agentes gera diferentes tipos de lesões que são posteriormente reparadas por diferentes vias de reparação. Como: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Via de reparação por excisão de bases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Via de reparação por excisão de nucleótidos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Reparação recombinante (Homologa e não homologa)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E reparação </a:t>
            </a:r>
            <a:r>
              <a:rPr lang="pt-PT" baseline="0" noProof="0" dirty="0" err="1"/>
              <a:t>mismatch</a:t>
            </a:r>
            <a:r>
              <a:rPr lang="pt-PT" baseline="0" noProof="0" dirty="0"/>
              <a:t>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55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Consequentemente os organismos</a:t>
            </a:r>
            <a:r>
              <a:rPr lang="pt-PT" baseline="0" noProof="0" dirty="0"/>
              <a:t> desenvolveram vias de reparação capazes de reparar rapidamente possíveis lesões causadas por diferentes agentes. São exemplos: destes: (referir)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ROS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Luz ultravioleta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/>
              <a:t>Raios</a:t>
            </a:r>
            <a:r>
              <a:rPr lang="pt-PT" baseline="0" noProof="0" dirty="0"/>
              <a:t> X (que podem causar vários tipos de lesão)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Erros de replicação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baseline="0" noProof="0" dirty="0"/>
              <a:t>Cada um destes agentes gera diferentes tipos de lesões que são posteriormente reparadas por diferentes vias de reparação. Como: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Via de reparação por excisão de bases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Via de reparação por excisão de nucleótidos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Reparação recombinante (Homologa e não homologa)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/>
              <a:t>E reparação </a:t>
            </a:r>
            <a:r>
              <a:rPr lang="pt-PT" baseline="0" noProof="0" dirty="0" err="1"/>
              <a:t>mismatch</a:t>
            </a:r>
            <a:r>
              <a:rPr lang="pt-PT" baseline="0" noProof="0" dirty="0"/>
              <a:t>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665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O ensaio</a:t>
            </a:r>
            <a:r>
              <a:rPr lang="pt-PT" baseline="0" noProof="0" dirty="0"/>
              <a:t> de </a:t>
            </a:r>
            <a:r>
              <a:rPr lang="pt-PT" baseline="0" noProof="0" dirty="0" err="1"/>
              <a:t>electroforese</a:t>
            </a:r>
            <a:r>
              <a:rPr lang="pt-PT" baseline="0" noProof="0" dirty="0"/>
              <a:t> em gel de uma célula, também conhecido como ensaio do cometa, é uma técnica rápida e sensível à </a:t>
            </a:r>
            <a:r>
              <a:rPr lang="pt-PT" baseline="0" noProof="0" dirty="0" err="1"/>
              <a:t>detecção</a:t>
            </a:r>
            <a:r>
              <a:rPr lang="pt-PT" baseline="0" noProof="0" dirty="0"/>
              <a:t> de lesões no DNA ao nível de células eucariotas.</a:t>
            </a:r>
          </a:p>
          <a:p>
            <a:endParaRPr lang="pt-PT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noProof="0" dirty="0"/>
              <a:t>Neste ensaio foram utilizados um controlo negativo e um controlo positivo. De onde o controlo positivo resultou uma exposição a 100uM de peroxido de hidrogénio e do controlo negativo não existiu qualquer tipo de exposição</a:t>
            </a:r>
            <a:endParaRPr lang="en-US" dirty="0"/>
          </a:p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45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aseline="0" noProof="0"/>
              <a:t>Desta forma as células foram primeiramente expostas aos agentes antineoplásicos e seguidamente mergulhadas em agarose onde foram colocadas numa lamina previamente revestida com agarose. Depois as celulas foram lisadas e submetidas a um tratamento alcalino que permitiu a desenrolamento do DNA desmascarando quebras de cadeia e locais alquilinos (?). </a:t>
            </a:r>
          </a:p>
          <a:p>
            <a:r>
              <a:rPr lang="pt-PT" baseline="0" noProof="0"/>
              <a:t>Apos o tratamento é corrida uma electroforese a 25V durante 20 min de maneira a que locais onde se encontrem quebras ou ALS viagem mais depressa no gel. No final, se na presença de lesão iram ser vericadas células com um varrimento de DNA assemelhando-se a cometas. Se não for verificada lesão não irá existir arrastamento (como se pode ver nas figuras)</a:t>
            </a:r>
          </a:p>
          <a:p>
            <a:endParaRPr lang="pt-PT" baseline="0" noProof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330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Células foram expostas durante 1h aos diferentes agentes antineoplásicos/ peróxido de Hidrogénio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Foram feitos também diferentes time </a:t>
            </a:r>
            <a:r>
              <a:rPr lang="pt-PT" dirty="0" err="1"/>
              <a:t>points</a:t>
            </a:r>
            <a:r>
              <a:rPr lang="pt-PT" dirty="0"/>
              <a:t> de recuperação para avaliar a importância das proteínas </a:t>
            </a:r>
            <a:r>
              <a:rPr lang="pt-PT" dirty="0" err="1"/>
              <a:t>sub</a:t>
            </a:r>
            <a:r>
              <a:rPr lang="pt-PT" dirty="0"/>
              <a:t> expressas na eficiência da reparação do DNA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dirty="0"/>
              <a:t>15min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dirty="0"/>
              <a:t>30min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dirty="0"/>
              <a:t>60min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40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É possível observar lesões oxidativas no DNA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Linhas </a:t>
            </a:r>
            <a:r>
              <a:rPr lang="pt-PT" dirty="0" err="1"/>
              <a:t>sub-expressas</a:t>
            </a:r>
            <a:r>
              <a:rPr lang="pt-PT" dirty="0"/>
              <a:t> para as proteínas demonstram ser mais sensíveis ao fim de 1h de exposição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Linhas APEX e XRCC1 apresentam morte celular ao fim de 30 min de recuperação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48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err="1"/>
              <a:t>Doxorubicina</a:t>
            </a:r>
            <a:r>
              <a:rPr lang="pt-PT" dirty="0"/>
              <a:t> foi o agente capaz de causar uma maior % DNA na cauda ao fim de 1h de exposição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Todas as linhas aparentam recuperar das lesões iniciais ao fim de 15 min, </a:t>
            </a:r>
            <a:r>
              <a:rPr lang="pt-PT" dirty="0" err="1"/>
              <a:t>excepto</a:t>
            </a:r>
            <a:r>
              <a:rPr lang="pt-PT" dirty="0"/>
              <a:t> APEX que teve uma recuperação mais lenta (30 min)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13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1h parece ser pouco tempo para o 5-FU </a:t>
            </a:r>
            <a:r>
              <a:rPr lang="pt-PT" dirty="0" err="1"/>
              <a:t>actuar</a:t>
            </a: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Ao fim de 15 min todas as linhas recuperam da “pouca” lesão visível ao fim de 1h?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0B0-7865-4298-8911-D420D091F1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7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53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562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49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209" y="106536"/>
            <a:ext cx="2901427" cy="87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62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4000" kern="1200" baseline="0">
          <a:solidFill>
            <a:srgbClr val="EA933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33645" y="6072819"/>
            <a:ext cx="2085606" cy="63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4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4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claudio.pinheiro@nms.unl.pt" TargetMode="Externa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3.png"/><Relationship Id="rId5" Type="http://schemas.openxmlformats.org/officeDocument/2006/relationships/image" Target="../media/image4.png"/><Relationship Id="rId10" Type="http://schemas.openxmlformats.org/officeDocument/2006/relationships/image" Target="../media/image32.png"/><Relationship Id="rId4" Type="http://schemas.openxmlformats.org/officeDocument/2006/relationships/image" Target="../media/image6.emf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38.png"/><Relationship Id="rId5" Type="http://schemas.openxmlformats.org/officeDocument/2006/relationships/image" Target="../media/image4.png"/><Relationship Id="rId10" Type="http://schemas.openxmlformats.org/officeDocument/2006/relationships/image" Target="../media/image37.png"/><Relationship Id="rId4" Type="http://schemas.openxmlformats.org/officeDocument/2006/relationships/image" Target="../media/image6.emf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openxmlformats.org/officeDocument/2006/relationships/image" Target="../media/image4.png"/><Relationship Id="rId10" Type="http://schemas.openxmlformats.org/officeDocument/2006/relationships/image" Target="../media/image39.emf"/><Relationship Id="rId4" Type="http://schemas.openxmlformats.org/officeDocument/2006/relationships/image" Target="../media/image6.emf"/><Relationship Id="rId9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mailto:snsilva@nms.unl.pt" TargetMode="Externa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laudio.pinheiro@nms.unl.pt" TargetMode="Externa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e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19.emf"/><Relationship Id="rId4" Type="http://schemas.openxmlformats.org/officeDocument/2006/relationships/image" Target="../media/image6.emf"/><Relationship Id="rId9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27.png"/><Relationship Id="rId4" Type="http://schemas.openxmlformats.org/officeDocument/2006/relationships/image" Target="../media/image6.emf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 txBox="1">
            <a:spLocks/>
          </p:cNvSpPr>
          <p:nvPr/>
        </p:nvSpPr>
        <p:spPr>
          <a:xfrm>
            <a:off x="591225" y="2099599"/>
            <a:ext cx="8229600" cy="2086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baseline="0">
                <a:solidFill>
                  <a:srgbClr val="EA933D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The role of Base Excision Repair genes in DNA damage response induced by chemotherapeutic drugs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11" y="106536"/>
            <a:ext cx="2901427" cy="878889"/>
          </a:xfrm>
          <a:prstGeom prst="rect">
            <a:avLst/>
          </a:prstGeom>
        </p:spPr>
      </p:pic>
      <p:pic>
        <p:nvPicPr>
          <p:cNvPr id="1026" name="Picture 2" descr="Resultado de imagem para toxOm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66" y="312089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184" y="5300616"/>
            <a:ext cx="1706510" cy="135098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4F3ED3A-D565-4CDC-8311-D8839BDCA2E7}"/>
              </a:ext>
            </a:extLst>
          </p:cNvPr>
          <p:cNvSpPr txBox="1"/>
          <p:nvPr/>
        </p:nvSpPr>
        <p:spPr>
          <a:xfrm>
            <a:off x="3668326" y="4093491"/>
            <a:ext cx="1875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7F7F7F"/>
                </a:solidFill>
              </a:rPr>
              <a:t>Cláudio Pinheiro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EF33752-3774-4CA0-A21A-64EF3BCBD7D4}"/>
              </a:ext>
            </a:extLst>
          </p:cNvPr>
          <p:cNvSpPr/>
          <p:nvPr/>
        </p:nvSpPr>
        <p:spPr>
          <a:xfrm>
            <a:off x="2148472" y="4462823"/>
            <a:ext cx="4861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900" dirty="0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Centre for </a:t>
            </a:r>
            <a:r>
              <a:rPr lang="en-US" sz="900" dirty="0" err="1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Toxicogenomics</a:t>
            </a:r>
            <a:r>
              <a:rPr lang="en-US" sz="900" dirty="0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Human Health, Genetics, Oncology and Human Toxicology (</a:t>
            </a:r>
            <a:r>
              <a:rPr lang="en-US" sz="900" dirty="0" err="1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ToxOmics</a:t>
            </a:r>
            <a:r>
              <a:rPr lang="en-US" sz="900" dirty="0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9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9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PT" sz="900" b="1" dirty="0">
                <a:solidFill>
                  <a:srgbClr val="FFD70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NOVA</a:t>
            </a:r>
            <a:r>
              <a:rPr lang="pt-PT" sz="900" dirty="0">
                <a:solidFill>
                  <a:srgbClr val="696969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sz="900" b="1" dirty="0">
                <a:solidFill>
                  <a:srgbClr val="696969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Medical </a:t>
            </a:r>
            <a:r>
              <a:rPr lang="pt-PT" sz="900" b="1" dirty="0" err="1">
                <a:solidFill>
                  <a:srgbClr val="696969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School</a:t>
            </a:r>
            <a:r>
              <a:rPr lang="pt-PT" sz="900" b="1" dirty="0">
                <a:solidFill>
                  <a:srgbClr val="696969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/Faculdade de Ciências Médicas</a:t>
            </a:r>
          </a:p>
          <a:p>
            <a:pPr algn="ctr">
              <a:spcAft>
                <a:spcPts val="0"/>
              </a:spcAft>
            </a:pPr>
            <a:endParaRPr lang="en-US" sz="9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PT" sz="900" dirty="0">
                <a:solidFill>
                  <a:srgbClr val="808080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E-mail: </a:t>
            </a:r>
            <a:r>
              <a:rPr lang="pt-PT" sz="900" u="sng" dirty="0">
                <a:solidFill>
                  <a:srgbClr val="0563C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claudio.pinheiro@nms.unl.pt</a:t>
            </a:r>
            <a:endParaRPr lang="en-US" sz="9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024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Results</a:t>
            </a:r>
            <a:endParaRPr lang="en-US" b="1" dirty="0">
              <a:solidFill>
                <a:srgbClr val="474746"/>
              </a:solidFill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462017"/>
              </p:ext>
            </p:extLst>
          </p:nvPr>
        </p:nvGraphicFramePr>
        <p:xfrm>
          <a:off x="252413" y="1287463"/>
          <a:ext cx="5599112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Prism Project" r:id="rId6" imgW="6768000" imgH="4608000" progId="Prism5.Document">
                  <p:embed/>
                </p:oleObj>
              </mc:Choice>
              <mc:Fallback>
                <p:oleObj name="Prism Project" r:id="rId6" imgW="6768000" imgH="4608000" progId="Prism5.Document">
                  <p:embed/>
                  <p:pic>
                    <p:nvPicPr>
                      <p:cNvPr id="4" name="Objeto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2413" y="1287463"/>
                        <a:ext cx="5599112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agem 11" descr="Uma imagem com bolha, interior&#10;&#10;Descrição gerada com confiança alta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6" y="2168602"/>
            <a:ext cx="2160000" cy="121476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6" y="3450770"/>
            <a:ext cx="2160000" cy="121535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4" name="Imagem 13" descr="Uma imagem com luz, tráfego, verde, céu&#10;&#10;Descrição gerada com confiança muito alta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6" y="4733530"/>
            <a:ext cx="2160000" cy="121535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5" name="CaixaDeTexto 14"/>
          <p:cNvSpPr txBox="1"/>
          <p:nvPr/>
        </p:nvSpPr>
        <p:spPr>
          <a:xfrm>
            <a:off x="6873876" y="479806"/>
            <a:ext cx="481200" cy="338554"/>
          </a:xfrm>
          <a:prstGeom prst="rect">
            <a:avLst/>
          </a:prstGeom>
          <a:ln>
            <a:solidFill>
              <a:srgbClr val="EA933D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rgbClr val="474746"/>
                </a:solidFill>
              </a:rPr>
              <a:t>WT</a:t>
            </a:r>
            <a:endParaRPr lang="en-US" sz="1600" b="1" dirty="0">
              <a:solidFill>
                <a:srgbClr val="474746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8266022" y="1327426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8264816" y="261315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15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8266022" y="3868718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30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8266022" y="514114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60 min</a:t>
            </a:r>
            <a:endParaRPr lang="en-US" sz="1400" dirty="0">
              <a:solidFill>
                <a:srgbClr val="474746"/>
              </a:solidFill>
            </a:endParaRPr>
          </a:p>
        </p:txBody>
      </p:sp>
      <p:pic>
        <p:nvPicPr>
          <p:cNvPr id="3" name="Imagem 2" descr="Uma imagem com luz, tráfego, paragem, semáforo&#10;&#10;Descrição gerada com confiança muito alta">
            <a:extLst>
              <a:ext uri="{FF2B5EF4-FFF2-40B4-BE49-F238E27FC236}">
                <a16:creationId xmlns:a16="http://schemas.microsoft.com/office/drawing/2014/main" id="{DE347692-756B-43EA-A5DA-1EC0A66B57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4476" y="885765"/>
            <a:ext cx="2160000" cy="121511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619137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569806"/>
              </p:ext>
            </p:extLst>
          </p:nvPr>
        </p:nvGraphicFramePr>
        <p:xfrm>
          <a:off x="252413" y="1279525"/>
          <a:ext cx="5599112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Prism Project" r:id="rId6" imgW="6768000" imgH="4608000" progId="Prism5.Document">
                  <p:embed/>
                </p:oleObj>
              </mc:Choice>
              <mc:Fallback>
                <p:oleObj name="Prism Project" r:id="rId6" imgW="6768000" imgH="4608000" progId="Prism5.Document">
                  <p:embed/>
                  <p:pic>
                    <p:nvPicPr>
                      <p:cNvPr id="5" name="Objeto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2413" y="1279525"/>
                        <a:ext cx="5599112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6873876" y="479806"/>
            <a:ext cx="481200" cy="338554"/>
          </a:xfrm>
          <a:prstGeom prst="rect">
            <a:avLst/>
          </a:prstGeom>
          <a:ln>
            <a:solidFill>
              <a:srgbClr val="EA933D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rgbClr val="474746"/>
                </a:solidFill>
              </a:rPr>
              <a:t>WT</a:t>
            </a:r>
            <a:endParaRPr lang="en-US" sz="1600" b="1" dirty="0">
              <a:solidFill>
                <a:srgbClr val="474746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266022" y="1327426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8264816" y="261315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15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8266022" y="3868718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30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266022" y="514114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60 min</a:t>
            </a:r>
            <a:endParaRPr lang="en-US" sz="1400" dirty="0">
              <a:solidFill>
                <a:srgbClr val="474746"/>
              </a:solidFill>
            </a:endParaRPr>
          </a:p>
        </p:txBody>
      </p:sp>
      <p:pic>
        <p:nvPicPr>
          <p:cNvPr id="16" name="Imagem 15" descr="Uma imagem com luz, verde&#10;&#10;Descrição gerada com confiança alta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6" y="2212579"/>
            <a:ext cx="2160000" cy="121642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49" y="3518683"/>
            <a:ext cx="2160000" cy="121476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8" name="Imagem 17" descr="Uma imagem com interior, luz&#10;&#10;Descrição gerada com confiança alta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49" y="4823129"/>
            <a:ext cx="2160000" cy="12136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9" name="Retângulo: Cantos Arredondados 18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Results</a:t>
            </a:r>
            <a:endParaRPr lang="en-US" b="1" dirty="0">
              <a:solidFill>
                <a:srgbClr val="474746"/>
              </a:solidFill>
            </a:endParaRPr>
          </a:p>
        </p:txBody>
      </p:sp>
      <p:pic>
        <p:nvPicPr>
          <p:cNvPr id="3" name="Imagem 2" descr="Uma imagem com luz, tráfego, escuro, semáforo&#10;&#10;Descrição gerada com confiança muito alta">
            <a:extLst>
              <a:ext uri="{FF2B5EF4-FFF2-40B4-BE49-F238E27FC236}">
                <a16:creationId xmlns:a16="http://schemas.microsoft.com/office/drawing/2014/main" id="{98C85CF9-3FCB-431B-9199-64AB799ED2E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4476" y="907628"/>
            <a:ext cx="2160000" cy="121559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875692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Results</a:t>
            </a:r>
            <a:endParaRPr lang="en-US" b="1" dirty="0">
              <a:solidFill>
                <a:srgbClr val="474746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6873876" y="479806"/>
            <a:ext cx="481200" cy="338554"/>
          </a:xfrm>
          <a:prstGeom prst="rect">
            <a:avLst/>
          </a:prstGeom>
          <a:ln>
            <a:solidFill>
              <a:srgbClr val="EA933D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rgbClr val="474746"/>
                </a:solidFill>
              </a:rPr>
              <a:t>WT</a:t>
            </a:r>
            <a:endParaRPr lang="en-US" sz="1600" b="1" dirty="0">
              <a:solidFill>
                <a:srgbClr val="474746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266022" y="1327426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8264816" y="261315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15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8266022" y="3868718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30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266022" y="514114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60 min</a:t>
            </a:r>
            <a:endParaRPr lang="en-US" sz="1400" dirty="0">
              <a:solidFill>
                <a:srgbClr val="474746"/>
              </a:solidFill>
            </a:endParaRPr>
          </a:p>
        </p:txBody>
      </p:sp>
      <p:pic>
        <p:nvPicPr>
          <p:cNvPr id="16" name="Imagem 15" descr="Uma imagem com verde, interior&#10;&#10;Descrição gerada com confiança alt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71" y="2192041"/>
            <a:ext cx="2160000" cy="121393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33" y="3481064"/>
            <a:ext cx="2160000" cy="12151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33" y="4771276"/>
            <a:ext cx="2160000" cy="121676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73876"/>
              </p:ext>
            </p:extLst>
          </p:nvPr>
        </p:nvGraphicFramePr>
        <p:xfrm>
          <a:off x="258763" y="1268413"/>
          <a:ext cx="5302250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Prism Project" r:id="rId9" imgW="6408000" imgH="4608000" progId="Prism5.Document">
                  <p:embed/>
                </p:oleObj>
              </mc:Choice>
              <mc:Fallback>
                <p:oleObj name="Prism Project" r:id="rId9" imgW="6408000" imgH="4608000" progId="Prism5.Document">
                  <p:embed/>
                  <p:pic>
                    <p:nvPicPr>
                      <p:cNvPr id="6" name="Objeto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8763" y="1268413"/>
                        <a:ext cx="5302250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m 2" descr="Uma imagem com luz, tráfego, verde, semáforo&#10;&#10;Descrição gerada com confiança muito alta">
            <a:extLst>
              <a:ext uri="{FF2B5EF4-FFF2-40B4-BE49-F238E27FC236}">
                <a16:creationId xmlns:a16="http://schemas.microsoft.com/office/drawing/2014/main" id="{33CEEA31-CE06-4203-B9BF-4648CFE406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91471" y="902186"/>
            <a:ext cx="2160000" cy="121476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377758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195152A6-3B14-43FB-B43C-38CF233D04AE}"/>
              </a:ext>
            </a:extLst>
          </p:cNvPr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74746"/>
                </a:solidFill>
              </a:rPr>
              <a:t>Conclusions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3106738-4BD9-44DC-B63E-A39771A46EAF}"/>
              </a:ext>
            </a:extLst>
          </p:cNvPr>
          <p:cNvSpPr txBox="1"/>
          <p:nvPr/>
        </p:nvSpPr>
        <p:spPr>
          <a:xfrm>
            <a:off x="1249038" y="1483642"/>
            <a:ext cx="620273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474746"/>
                </a:solidFill>
              </a:rPr>
              <a:t>All the cell lines recovered from the damage caused by the chemotherapeutic agents.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474746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474746"/>
                </a:solidFill>
              </a:rPr>
              <a:t>APEX</a:t>
            </a:r>
            <a:r>
              <a:rPr lang="en-US" sz="1700" baseline="30000" dirty="0">
                <a:solidFill>
                  <a:srgbClr val="474746"/>
                </a:solidFill>
              </a:rPr>
              <a:t>-</a:t>
            </a:r>
            <a:r>
              <a:rPr lang="en-US" sz="1700" dirty="0">
                <a:solidFill>
                  <a:srgbClr val="474746"/>
                </a:solidFill>
              </a:rPr>
              <a:t> and XRCC1</a:t>
            </a:r>
            <a:r>
              <a:rPr lang="en-US" sz="1700" baseline="30000" dirty="0">
                <a:solidFill>
                  <a:srgbClr val="474746"/>
                </a:solidFill>
              </a:rPr>
              <a:t>- </a:t>
            </a:r>
            <a:r>
              <a:rPr lang="en-US" sz="1700" dirty="0">
                <a:solidFill>
                  <a:srgbClr val="474746"/>
                </a:solidFill>
              </a:rPr>
              <a:t>cell lines were the most sensitive when exposed to the agents.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474746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474746"/>
                </a:solidFill>
              </a:rPr>
              <a:t>The silenced proteins do not affect the resilience of the cells, mostly due to the action of complementary mechanisms of repair that act simultaneously to BER pathway.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474746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474746"/>
                </a:solidFill>
              </a:rPr>
              <a:t>Our results lead to some further questions, such as, the relevance of apoptosis pathways or other repair mechanisms (e.g. HR)</a:t>
            </a:r>
            <a:endParaRPr lang="en-US" sz="1700" baseline="-25000" dirty="0"/>
          </a:p>
        </p:txBody>
      </p:sp>
    </p:spTree>
    <p:extLst>
      <p:ext uri="{BB962C8B-B14F-4D97-AF65-F5344CB8AC3E}">
        <p14:creationId xmlns:p14="http://schemas.microsoft.com/office/powerpoint/2010/main" val="1689465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EC864D7-17C0-4E45-A5D1-F4843011ABA7}"/>
              </a:ext>
            </a:extLst>
          </p:cNvPr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474746"/>
                </a:solidFill>
              </a:rPr>
              <a:t>Acknowledgments</a:t>
            </a:r>
            <a:r>
              <a:rPr lang="en-US" dirty="0"/>
              <a:t> </a:t>
            </a:r>
            <a:endParaRPr lang="en-US" b="1" dirty="0">
              <a:solidFill>
                <a:srgbClr val="474746"/>
              </a:solidFill>
            </a:endParaRPr>
          </a:p>
        </p:txBody>
      </p:sp>
      <p:sp>
        <p:nvSpPr>
          <p:cNvPr id="7" name="Marcador de Posição de Conteúdo 2">
            <a:extLst>
              <a:ext uri="{FF2B5EF4-FFF2-40B4-BE49-F238E27FC236}">
                <a16:creationId xmlns:a16="http://schemas.microsoft.com/office/drawing/2014/main" id="{C6F22EC3-F021-425E-A63A-E5AF279AD18D}"/>
              </a:ext>
            </a:extLst>
          </p:cNvPr>
          <p:cNvSpPr txBox="1">
            <a:spLocks/>
          </p:cNvSpPr>
          <p:nvPr/>
        </p:nvSpPr>
        <p:spPr>
          <a:xfrm>
            <a:off x="4633448" y="2514424"/>
            <a:ext cx="3013932" cy="156325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/>
              <a:buNone/>
            </a:pPr>
            <a:r>
              <a:rPr lang="en-US" sz="1400" dirty="0">
                <a:solidFill>
                  <a:srgbClr val="474746"/>
                </a:solidFill>
              </a:rPr>
              <a:t>Professor </a:t>
            </a:r>
            <a:r>
              <a:rPr lang="en-US" sz="1400" dirty="0" err="1">
                <a:solidFill>
                  <a:srgbClr val="474746"/>
                </a:solidFill>
              </a:rPr>
              <a:t>Doutor</a:t>
            </a:r>
            <a:r>
              <a:rPr lang="en-US" sz="1400" dirty="0">
                <a:solidFill>
                  <a:srgbClr val="474746"/>
                </a:solidFill>
              </a:rPr>
              <a:t> José </a:t>
            </a:r>
            <a:r>
              <a:rPr lang="en-US" sz="1400" dirty="0" err="1">
                <a:solidFill>
                  <a:srgbClr val="474746"/>
                </a:solidFill>
              </a:rPr>
              <a:t>Rueff</a:t>
            </a:r>
            <a:endParaRPr lang="en-US" sz="1400" dirty="0">
              <a:solidFill>
                <a:srgbClr val="474746"/>
              </a:solidFill>
            </a:endParaRPr>
          </a:p>
          <a:p>
            <a:pPr marL="0" indent="0">
              <a:lnSpc>
                <a:spcPct val="160000"/>
              </a:lnSpc>
              <a:buFont typeface="Arial"/>
              <a:buNone/>
            </a:pPr>
            <a:r>
              <a:rPr lang="en-US" sz="1400" dirty="0" err="1">
                <a:solidFill>
                  <a:srgbClr val="474746"/>
                </a:solidFill>
              </a:rPr>
              <a:t>Doutora</a:t>
            </a:r>
            <a:r>
              <a:rPr lang="en-US" sz="1400" dirty="0">
                <a:solidFill>
                  <a:srgbClr val="474746"/>
                </a:solidFill>
              </a:rPr>
              <a:t> Susana Nunes da Silva</a:t>
            </a:r>
          </a:p>
          <a:p>
            <a:pPr marL="0" indent="0">
              <a:lnSpc>
                <a:spcPct val="160000"/>
              </a:lnSpc>
              <a:buFont typeface="Arial"/>
              <a:buNone/>
            </a:pPr>
            <a:r>
              <a:rPr lang="en-US" sz="1400" dirty="0" err="1">
                <a:solidFill>
                  <a:srgbClr val="474746"/>
                </a:solidFill>
              </a:rPr>
              <a:t>Doutora</a:t>
            </a:r>
            <a:r>
              <a:rPr lang="en-US" sz="1400" dirty="0">
                <a:solidFill>
                  <a:srgbClr val="474746"/>
                </a:solidFill>
              </a:rPr>
              <a:t> Helena </a:t>
            </a:r>
            <a:r>
              <a:rPr lang="en-US" sz="1400" dirty="0" err="1">
                <a:solidFill>
                  <a:srgbClr val="474746"/>
                </a:solidFill>
              </a:rPr>
              <a:t>Borba</a:t>
            </a:r>
            <a:endParaRPr lang="en-US" sz="1400" dirty="0">
              <a:solidFill>
                <a:srgbClr val="474746"/>
              </a:solidFill>
            </a:endParaRPr>
          </a:p>
          <a:p>
            <a:endParaRPr lang="en-US" dirty="0"/>
          </a:p>
        </p:txBody>
      </p:sp>
      <p:pic>
        <p:nvPicPr>
          <p:cNvPr id="3" name="Imagem 2" descr="Uma imagem com pessoa, grupo, edifício, pose&#10;&#10;Descrição gerada com confiança muito alta">
            <a:extLst>
              <a:ext uri="{FF2B5EF4-FFF2-40B4-BE49-F238E27FC236}">
                <a16:creationId xmlns:a16="http://schemas.microsoft.com/office/drawing/2014/main" id="{968774D6-58E1-4924-860E-C513E40C6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1" y="2055138"/>
            <a:ext cx="3737458" cy="2481826"/>
          </a:xfrm>
          <a:prstGeom prst="roundRect">
            <a:avLst>
              <a:gd name="adj" fmla="val 122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C301F140-DADE-4EC4-B433-0A136806B8AD}"/>
              </a:ext>
            </a:extLst>
          </p:cNvPr>
          <p:cNvGrpSpPr/>
          <p:nvPr/>
        </p:nvGrpSpPr>
        <p:grpSpPr>
          <a:xfrm>
            <a:off x="6250744" y="4469737"/>
            <a:ext cx="1954696" cy="1316519"/>
            <a:chOff x="4868412" y="4132620"/>
            <a:chExt cx="1954696" cy="1316519"/>
          </a:xfrm>
        </p:grpSpPr>
        <p:pic>
          <p:nvPicPr>
            <p:cNvPr id="14338" name="Picture 2" descr="Resultado de imagem para FCT">
              <a:extLst>
                <a:ext uri="{FF2B5EF4-FFF2-40B4-BE49-F238E27FC236}">
                  <a16:creationId xmlns:a16="http://schemas.microsoft.com/office/drawing/2014/main" id="{6F545C80-8ABB-44E9-902F-370727A5E1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8412" y="4132620"/>
              <a:ext cx="1954696" cy="808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330F4A29-9341-48D4-9B73-DEFF7CB58B69}"/>
                </a:ext>
              </a:extLst>
            </p:cNvPr>
            <p:cNvSpPr/>
            <p:nvPr/>
          </p:nvSpPr>
          <p:spPr>
            <a:xfrm>
              <a:off x="5197185" y="4941308"/>
              <a:ext cx="1297150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pt-PT" sz="900" dirty="0">
                  <a:solidFill>
                    <a:srgbClr val="474746"/>
                  </a:solidFill>
                  <a:ea typeface="Times New Roman" panose="02020603050405020304" pitchFamily="18" charset="0"/>
                </a:rPr>
                <a:t>SFRH/BPD/ 80462/2011</a:t>
              </a:r>
            </a:p>
            <a:p>
              <a:endParaRPr lang="en-US" altLang="pt-PT" sz="900" dirty="0">
                <a:solidFill>
                  <a:srgbClr val="474746"/>
                </a:solidFill>
                <a:ea typeface="Times New Roman" panose="02020603050405020304" pitchFamily="18" charset="0"/>
              </a:endParaRPr>
            </a:p>
            <a:p>
              <a:r>
                <a:rPr lang="en-US" altLang="pt-PT" sz="900" dirty="0">
                  <a:solidFill>
                    <a:srgbClr val="474746"/>
                  </a:solidFill>
                  <a:ea typeface="Times New Roman" panose="02020603050405020304" pitchFamily="18" charset="0"/>
                  <a:cs typeface="Times New Roman" panose="02020603050405020304" pitchFamily="18" charset="0"/>
                </a:rPr>
                <a:t>UID/BIM/00009/2013 </a:t>
              </a:r>
              <a:endParaRPr lang="en-US" sz="900" dirty="0"/>
            </a:p>
          </p:txBody>
        </p:sp>
      </p:grpSp>
      <p:sp>
        <p:nvSpPr>
          <p:cNvPr id="13" name="Retângulo 12">
            <a:extLst>
              <a:ext uri="{FF2B5EF4-FFF2-40B4-BE49-F238E27FC236}">
                <a16:creationId xmlns:a16="http://schemas.microsoft.com/office/drawing/2014/main" id="{6802FFD0-4CE3-4A6C-A086-A0DCA823A50A}"/>
              </a:ext>
            </a:extLst>
          </p:cNvPr>
          <p:cNvSpPr/>
          <p:nvPr/>
        </p:nvSpPr>
        <p:spPr>
          <a:xfrm>
            <a:off x="256814" y="5480970"/>
            <a:ext cx="216437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pt-PT" sz="1000" dirty="0">
                <a:solidFill>
                  <a:srgbClr val="80808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E-mails:  </a:t>
            </a:r>
            <a:r>
              <a:rPr lang="pt-PT" sz="1000" u="sng" dirty="0">
                <a:solidFill>
                  <a:srgbClr val="0563C1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claudio.pinheiro@nms.unl.pt</a:t>
            </a:r>
            <a:endParaRPr lang="pt-PT" sz="1000" u="sng" dirty="0">
              <a:solidFill>
                <a:srgbClr val="0563C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pt-PT" sz="1000" u="sng" dirty="0">
              <a:solidFill>
                <a:srgbClr val="0563C1"/>
              </a:solidFill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ctr"/>
            <a:r>
              <a:rPr lang="en-US" sz="1000" u="sng" dirty="0">
                <a:hlinkClick r:id="rId7"/>
              </a:rPr>
              <a:t>snsilva@nms.unl.pt</a:t>
            </a: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287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940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395616" y="1487549"/>
            <a:ext cx="493661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74746"/>
                </a:solidFill>
              </a:rPr>
              <a:t>The cells of our body are permanently exposed to reactive agents capable of damaging the cellular components;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47474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74746"/>
                </a:solidFill>
              </a:rPr>
              <a:t>DNA can accumulate damage over a lifetime;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47474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474746"/>
                </a:solidFill>
              </a:rPr>
              <a:t>DNA is the only biological molecule that relies solely on repair of existing molecules, without any resynthesizes.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009" y="1351129"/>
            <a:ext cx="1774413" cy="3881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ângulo: Cantos Arredondados 3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Introduction</a:t>
            </a:r>
            <a:endParaRPr lang="en-US" b="1" dirty="0">
              <a:solidFill>
                <a:srgbClr val="474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91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378373" y="1008011"/>
            <a:ext cx="8069592" cy="5484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74746"/>
                </a:solidFill>
              </a:rPr>
              <a:t>Organisms have evolved rapid and efficient mechanisms of DNA repair</a:t>
            </a:r>
          </a:p>
        </p:txBody>
      </p:sp>
      <p:pic>
        <p:nvPicPr>
          <p:cNvPr id="7" name="Imagem 6" descr="C:\Users\caap9\Desktop\Sem Título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69" y="1893463"/>
            <a:ext cx="7768296" cy="321080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Introduction</a:t>
            </a:r>
            <a:endParaRPr lang="en-US" b="1" dirty="0">
              <a:solidFill>
                <a:srgbClr val="474746"/>
              </a:solidFill>
            </a:endParaRPr>
          </a:p>
        </p:txBody>
      </p:sp>
      <p:pic>
        <p:nvPicPr>
          <p:cNvPr id="14" name="Imagem 13" descr="C:\Users\caap9\Desktop\Sem Título.png">
            <a:extLst>
              <a:ext uri="{FF2B5EF4-FFF2-40B4-BE49-F238E27FC236}">
                <a16:creationId xmlns:a16="http://schemas.microsoft.com/office/drawing/2014/main" id="{C8ED8EA8-9393-40E1-81D0-0FA07AF218B4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 t="8135" r="78928" b="5018"/>
          <a:stretch/>
        </p:blipFill>
        <p:spPr bwMode="auto">
          <a:xfrm>
            <a:off x="931494" y="2152337"/>
            <a:ext cx="1385179" cy="278846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4CF2006F-6419-47FF-AFEC-8A25E4935825}"/>
              </a:ext>
            </a:extLst>
          </p:cNvPr>
          <p:cNvSpPr/>
          <p:nvPr/>
        </p:nvSpPr>
        <p:spPr>
          <a:xfrm>
            <a:off x="6570965" y="5140179"/>
            <a:ext cx="15408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Adapted from </a:t>
            </a:r>
            <a:r>
              <a:rPr lang="en-US" sz="800" dirty="0" err="1"/>
              <a:t>Hoeijmakers</a:t>
            </a:r>
            <a:r>
              <a:rPr lang="en-US" sz="800" dirty="0"/>
              <a:t> 2001</a:t>
            </a:r>
          </a:p>
        </p:txBody>
      </p:sp>
    </p:spTree>
    <p:extLst>
      <p:ext uri="{BB962C8B-B14F-4D97-AF65-F5344CB8AC3E}">
        <p14:creationId xmlns:p14="http://schemas.microsoft.com/office/powerpoint/2010/main" val="285453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31841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20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/>
          <a:srcRect r="4833" b="1"/>
          <a:stretch/>
        </p:blipFill>
        <p:spPr>
          <a:xfrm>
            <a:off x="3897897" y="1204915"/>
            <a:ext cx="5094470" cy="4108556"/>
          </a:xfrm>
          <a:prstGeom prst="rect">
            <a:avLst/>
          </a:prstGeom>
          <a:effectLst/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65221" y="812161"/>
            <a:ext cx="3721605" cy="95613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474746"/>
                </a:solidFill>
              </a:rPr>
              <a:t>Silenced genes</a:t>
            </a:r>
          </a:p>
          <a:p>
            <a:r>
              <a:rPr lang="en-US" sz="2400" dirty="0">
                <a:solidFill>
                  <a:srgbClr val="474746"/>
                </a:solidFill>
              </a:rPr>
              <a:t> (HeLa </a:t>
            </a:r>
            <a:r>
              <a:rPr lang="en-US" sz="2400" dirty="0" err="1">
                <a:solidFill>
                  <a:srgbClr val="474746"/>
                </a:solidFill>
              </a:rPr>
              <a:t>SilenciX</a:t>
            </a:r>
            <a:r>
              <a:rPr lang="en-US" sz="2400" dirty="0">
                <a:solidFill>
                  <a:srgbClr val="474746"/>
                </a:solidFill>
              </a:rPr>
              <a:t>®) </a:t>
            </a:r>
          </a:p>
        </p:txBody>
      </p:sp>
      <p:sp>
        <p:nvSpPr>
          <p:cNvPr id="8" name="Marcador de Posição de Conteúdo 5"/>
          <p:cNvSpPr txBox="1">
            <a:spLocks/>
          </p:cNvSpPr>
          <p:nvPr/>
        </p:nvSpPr>
        <p:spPr>
          <a:xfrm>
            <a:off x="260143" y="1768292"/>
            <a:ext cx="3594995" cy="45579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474746"/>
                </a:solidFill>
              </a:rPr>
              <a:t>AP endonuclease (APE1)</a:t>
            </a:r>
          </a:p>
          <a:p>
            <a:endParaRPr lang="en-US" sz="1400" dirty="0">
              <a:solidFill>
                <a:srgbClr val="474746"/>
              </a:solidFill>
            </a:endParaRPr>
          </a:p>
          <a:p>
            <a:pPr lvl="1"/>
            <a:r>
              <a:rPr lang="en-US" sz="1400" dirty="0">
                <a:solidFill>
                  <a:srgbClr val="474746"/>
                </a:solidFill>
              </a:rPr>
              <a:t>Creates a nick in the phosphodiester backbone of the AP site</a:t>
            </a:r>
          </a:p>
          <a:p>
            <a:endParaRPr lang="en-US" sz="1400" dirty="0">
              <a:solidFill>
                <a:srgbClr val="474746"/>
              </a:solidFill>
            </a:endParaRPr>
          </a:p>
          <a:p>
            <a:r>
              <a:rPr lang="en-US" sz="1400" b="1" dirty="0">
                <a:solidFill>
                  <a:srgbClr val="474746"/>
                </a:solidFill>
              </a:rPr>
              <a:t>Poly(ADP-ribose) polymerase 1 (PARP1)</a:t>
            </a:r>
          </a:p>
          <a:p>
            <a:endParaRPr lang="en-US" sz="1400" dirty="0">
              <a:solidFill>
                <a:srgbClr val="474746"/>
              </a:solidFill>
            </a:endParaRPr>
          </a:p>
          <a:p>
            <a:pPr lvl="1"/>
            <a:r>
              <a:rPr lang="en-US" sz="1400" dirty="0">
                <a:solidFill>
                  <a:srgbClr val="474746"/>
                </a:solidFill>
              </a:rPr>
              <a:t>Modifies  nuclear proteins by poly ADP-ribosylation</a:t>
            </a:r>
          </a:p>
          <a:p>
            <a:endParaRPr lang="en-US" sz="1400" dirty="0">
              <a:solidFill>
                <a:srgbClr val="474746"/>
              </a:solidFill>
            </a:endParaRPr>
          </a:p>
          <a:p>
            <a:r>
              <a:rPr lang="en-US" sz="1400" b="1" dirty="0">
                <a:solidFill>
                  <a:srgbClr val="474746"/>
                </a:solidFill>
              </a:rPr>
              <a:t>X-ray cross complementing protein 1 (XRCC1) </a:t>
            </a:r>
          </a:p>
          <a:p>
            <a:endParaRPr lang="en-US" sz="1400" dirty="0">
              <a:solidFill>
                <a:srgbClr val="474746"/>
              </a:solidFill>
            </a:endParaRPr>
          </a:p>
          <a:p>
            <a:pPr lvl="1"/>
            <a:r>
              <a:rPr lang="en-US" sz="1400" dirty="0">
                <a:solidFill>
                  <a:srgbClr val="474746"/>
                </a:solidFill>
              </a:rPr>
              <a:t>Recruits enzymes that will carry out their enzymatic roles in repairing the DNA</a:t>
            </a:r>
          </a:p>
        </p:txBody>
      </p:sp>
      <p:sp>
        <p:nvSpPr>
          <p:cNvPr id="9" name="Seta para a direita 2"/>
          <p:cNvSpPr/>
          <p:nvPr/>
        </p:nvSpPr>
        <p:spPr>
          <a:xfrm>
            <a:off x="5485194" y="2275764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ta para a direita 7"/>
          <p:cNvSpPr/>
          <p:nvPr/>
        </p:nvSpPr>
        <p:spPr>
          <a:xfrm rot="10800000">
            <a:off x="6152987" y="3959169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ta para a direita 8"/>
          <p:cNvSpPr/>
          <p:nvPr/>
        </p:nvSpPr>
        <p:spPr>
          <a:xfrm>
            <a:off x="3705210" y="3484285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eta para a direita 9"/>
          <p:cNvSpPr/>
          <p:nvPr/>
        </p:nvSpPr>
        <p:spPr>
          <a:xfrm rot="10800000">
            <a:off x="6025548" y="4369041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ta para a direita 10"/>
          <p:cNvSpPr/>
          <p:nvPr/>
        </p:nvSpPr>
        <p:spPr>
          <a:xfrm rot="1394074">
            <a:off x="3618688" y="4622260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ta para a direita 11"/>
          <p:cNvSpPr/>
          <p:nvPr/>
        </p:nvSpPr>
        <p:spPr>
          <a:xfrm rot="16423336">
            <a:off x="8411612" y="5094088"/>
            <a:ext cx="378995" cy="314501"/>
          </a:xfrm>
          <a:prstGeom prst="rightArrow">
            <a:avLst/>
          </a:prstGeom>
          <a:solidFill>
            <a:srgbClr val="FF0000"/>
          </a:solidFill>
          <a:ln>
            <a:solidFill>
              <a:srgbClr val="474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tângulo: Cantos Arredondados 16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Introduction</a:t>
            </a:r>
            <a:endParaRPr lang="en-US" b="1" dirty="0">
              <a:solidFill>
                <a:srgbClr val="474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3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Introduction</a:t>
            </a:r>
            <a:endParaRPr lang="en-US" b="1" dirty="0">
              <a:solidFill>
                <a:srgbClr val="474746"/>
              </a:solidFill>
            </a:endParaRPr>
          </a:p>
        </p:txBody>
      </p:sp>
      <p:sp>
        <p:nvSpPr>
          <p:cNvPr id="9" name="Marcador de Posição de Conteúdo 2">
            <a:extLst>
              <a:ext uri="{FF2B5EF4-FFF2-40B4-BE49-F238E27FC236}">
                <a16:creationId xmlns:a16="http://schemas.microsoft.com/office/drawing/2014/main" id="{A01C430F-7BD9-4C22-9A6C-22835F49EBC5}"/>
              </a:ext>
            </a:extLst>
          </p:cNvPr>
          <p:cNvSpPr txBox="1">
            <a:spLocks/>
          </p:cNvSpPr>
          <p:nvPr/>
        </p:nvSpPr>
        <p:spPr>
          <a:xfrm>
            <a:off x="233048" y="1134709"/>
            <a:ext cx="1683219" cy="57301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pt-PT" sz="2000" dirty="0"/>
              <a:t>  </a:t>
            </a:r>
            <a:r>
              <a:rPr lang="pt-PT" sz="2000" dirty="0" err="1"/>
              <a:t>Doxorubicin</a:t>
            </a:r>
            <a:r>
              <a:rPr lang="pt-PT" sz="2000" dirty="0"/>
              <a:t>:</a:t>
            </a:r>
          </a:p>
          <a:p>
            <a:pPr algn="ctr"/>
            <a:endParaRPr lang="pt-PT" sz="20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7165526-9DD3-4EF5-AB73-A9A4F33F47CF}"/>
              </a:ext>
            </a:extLst>
          </p:cNvPr>
          <p:cNvSpPr txBox="1"/>
          <p:nvPr/>
        </p:nvSpPr>
        <p:spPr>
          <a:xfrm>
            <a:off x="10318" y="1502213"/>
            <a:ext cx="22606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000" dirty="0"/>
              <a:t>(</a:t>
            </a:r>
            <a:r>
              <a:rPr lang="pt-PT" sz="1000" dirty="0" err="1"/>
              <a:t>Anthracicline</a:t>
            </a:r>
            <a:r>
              <a:rPr lang="pt-PT" sz="1000" dirty="0"/>
              <a:t> </a:t>
            </a:r>
            <a:r>
              <a:rPr lang="pt-PT" sz="1000" dirty="0" err="1"/>
              <a:t>antitumor</a:t>
            </a:r>
            <a:r>
              <a:rPr lang="pt-PT" sz="1000" dirty="0"/>
              <a:t> </a:t>
            </a:r>
            <a:r>
              <a:rPr lang="pt-PT" sz="1000" dirty="0" err="1"/>
              <a:t>antibiotic</a:t>
            </a:r>
            <a:r>
              <a:rPr lang="pt-PT" sz="1000" dirty="0"/>
              <a:t>)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98BB942B-7A8E-4565-B319-5FA0236CCF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034" y="1041624"/>
            <a:ext cx="955757" cy="731154"/>
          </a:xfrm>
          <a:prstGeom prst="rect">
            <a:avLst/>
          </a:prstGeom>
        </p:spPr>
      </p:pic>
      <p:sp>
        <p:nvSpPr>
          <p:cNvPr id="15" name="Marcador de Posição de Conteúdo 2">
            <a:extLst>
              <a:ext uri="{FF2B5EF4-FFF2-40B4-BE49-F238E27FC236}">
                <a16:creationId xmlns:a16="http://schemas.microsoft.com/office/drawing/2014/main" id="{87E6DD20-5E71-4B35-9E17-AFC4E36507EE}"/>
              </a:ext>
            </a:extLst>
          </p:cNvPr>
          <p:cNvSpPr txBox="1">
            <a:spLocks/>
          </p:cNvSpPr>
          <p:nvPr/>
        </p:nvSpPr>
        <p:spPr>
          <a:xfrm>
            <a:off x="6263760" y="1188978"/>
            <a:ext cx="1282048" cy="3356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pt-PT" sz="2000" dirty="0"/>
              <a:t>  </a:t>
            </a:r>
            <a:r>
              <a:rPr lang="pt-PT" sz="2000" dirty="0" err="1"/>
              <a:t>Paclitaxel</a:t>
            </a:r>
            <a:endParaRPr lang="pt-PT" sz="2000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526DB1C-7D10-4C82-BEB0-007B22B0CDC5}"/>
              </a:ext>
            </a:extLst>
          </p:cNvPr>
          <p:cNvSpPr txBox="1"/>
          <p:nvPr/>
        </p:nvSpPr>
        <p:spPr>
          <a:xfrm>
            <a:off x="6538592" y="1497075"/>
            <a:ext cx="7323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000" dirty="0"/>
              <a:t>(</a:t>
            </a:r>
            <a:r>
              <a:rPr lang="pt-PT" sz="1000" dirty="0" err="1"/>
              <a:t>Taxane</a:t>
            </a:r>
            <a:r>
              <a:rPr lang="pt-PT" sz="1000" dirty="0"/>
              <a:t>)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2704C77-64AC-4435-9ED8-D4366C5FB981}"/>
              </a:ext>
            </a:extLst>
          </p:cNvPr>
          <p:cNvSpPr txBox="1"/>
          <p:nvPr/>
        </p:nvSpPr>
        <p:spPr>
          <a:xfrm>
            <a:off x="3127918" y="1494923"/>
            <a:ext cx="2014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000" dirty="0"/>
              <a:t>(</a:t>
            </a:r>
            <a:r>
              <a:rPr lang="pt-PT" sz="1000" dirty="0" err="1"/>
              <a:t>Anti-metabolite</a:t>
            </a:r>
            <a:r>
              <a:rPr lang="pt-PT" sz="1000" dirty="0"/>
              <a:t>)</a:t>
            </a:r>
          </a:p>
        </p:txBody>
      </p:sp>
      <p:sp>
        <p:nvSpPr>
          <p:cNvPr id="18" name="Marcador de Posição de Conteúdo 2">
            <a:extLst>
              <a:ext uri="{FF2B5EF4-FFF2-40B4-BE49-F238E27FC236}">
                <a16:creationId xmlns:a16="http://schemas.microsoft.com/office/drawing/2014/main" id="{A5D52BBF-922F-4900-B88E-C41AB77213EE}"/>
              </a:ext>
            </a:extLst>
          </p:cNvPr>
          <p:cNvSpPr txBox="1">
            <a:spLocks/>
          </p:cNvSpPr>
          <p:nvPr/>
        </p:nvSpPr>
        <p:spPr>
          <a:xfrm>
            <a:off x="3281495" y="1173912"/>
            <a:ext cx="1739112" cy="369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1800" dirty="0"/>
              <a:t>5-fluorouracil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13127C99-5924-4E1C-A68F-63DDC40044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474" y="1115550"/>
            <a:ext cx="451184" cy="592178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4B28E31D-B832-44E4-AABD-344A9B43F0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089" y="1085517"/>
            <a:ext cx="967319" cy="655627"/>
          </a:xfrm>
          <a:prstGeom prst="rect">
            <a:avLst/>
          </a:prstGeom>
        </p:spPr>
      </p:pic>
      <p:cxnSp>
        <p:nvCxnSpPr>
          <p:cNvPr id="3" name="Conexão reta 2">
            <a:extLst>
              <a:ext uri="{FF2B5EF4-FFF2-40B4-BE49-F238E27FC236}">
                <a16:creationId xmlns:a16="http://schemas.microsoft.com/office/drawing/2014/main" id="{2AF4EB93-BDCF-411E-9645-05002E18A4E2}"/>
              </a:ext>
            </a:extLst>
          </p:cNvPr>
          <p:cNvCxnSpPr/>
          <p:nvPr/>
        </p:nvCxnSpPr>
        <p:spPr>
          <a:xfrm>
            <a:off x="3127918" y="904973"/>
            <a:ext cx="0" cy="5220000"/>
          </a:xfrm>
          <a:prstGeom prst="line">
            <a:avLst/>
          </a:prstGeom>
          <a:ln>
            <a:solidFill>
              <a:srgbClr val="47474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Conexão reta 20">
            <a:extLst>
              <a:ext uri="{FF2B5EF4-FFF2-40B4-BE49-F238E27FC236}">
                <a16:creationId xmlns:a16="http://schemas.microsoft.com/office/drawing/2014/main" id="{57C42B8B-316A-4282-A95B-DDBB6C1032CF}"/>
              </a:ext>
            </a:extLst>
          </p:cNvPr>
          <p:cNvCxnSpPr/>
          <p:nvPr/>
        </p:nvCxnSpPr>
        <p:spPr>
          <a:xfrm>
            <a:off x="6013882" y="904973"/>
            <a:ext cx="0" cy="5220000"/>
          </a:xfrm>
          <a:prstGeom prst="line">
            <a:avLst/>
          </a:prstGeom>
          <a:ln>
            <a:solidFill>
              <a:srgbClr val="47474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0FFC6F11-4AD0-47E6-898D-7510104AC4A3}"/>
              </a:ext>
            </a:extLst>
          </p:cNvPr>
          <p:cNvSpPr/>
          <p:nvPr/>
        </p:nvSpPr>
        <p:spPr>
          <a:xfrm>
            <a:off x="297388" y="2324787"/>
            <a:ext cx="1110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DOX binds at the topoisomerase II interface, which promotes the formation of covalent cleavage complexes.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FC5B171-E67F-4E45-9DBB-141CCFB16C0C}"/>
              </a:ext>
            </a:extLst>
          </p:cNvPr>
          <p:cNvSpPr txBox="1"/>
          <p:nvPr/>
        </p:nvSpPr>
        <p:spPr>
          <a:xfrm>
            <a:off x="297388" y="4041230"/>
            <a:ext cx="831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/>
          </a:p>
          <a:p>
            <a:pPr algn="ctr"/>
            <a:r>
              <a:rPr lang="en-US" sz="900" b="1" dirty="0"/>
              <a:t>Generates double stranded breaks</a:t>
            </a:r>
          </a:p>
          <a:p>
            <a:endParaRPr lang="pt-PT" dirty="0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37D8669-28ED-48B2-87DA-B598F8399986}"/>
              </a:ext>
            </a:extLst>
          </p:cNvPr>
          <p:cNvSpPr txBox="1"/>
          <p:nvPr/>
        </p:nvSpPr>
        <p:spPr>
          <a:xfrm>
            <a:off x="1740219" y="2703221"/>
            <a:ext cx="7858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DOX is also a redox active compound </a:t>
            </a:r>
          </a:p>
          <a:p>
            <a:endParaRPr lang="pt-PT" sz="1000" dirty="0"/>
          </a:p>
        </p:txBody>
      </p:sp>
      <p:cxnSp>
        <p:nvCxnSpPr>
          <p:cNvPr id="25" name="Conexão reta 24">
            <a:extLst>
              <a:ext uri="{FF2B5EF4-FFF2-40B4-BE49-F238E27FC236}">
                <a16:creationId xmlns:a16="http://schemas.microsoft.com/office/drawing/2014/main" id="{6436051B-F2C3-4EE6-A083-7757112D1FCE}"/>
              </a:ext>
            </a:extLst>
          </p:cNvPr>
          <p:cNvCxnSpPr>
            <a:cxnSpLocks/>
          </p:cNvCxnSpPr>
          <p:nvPr/>
        </p:nvCxnSpPr>
        <p:spPr>
          <a:xfrm>
            <a:off x="110874" y="1880565"/>
            <a:ext cx="8712000" cy="0"/>
          </a:xfrm>
          <a:prstGeom prst="line">
            <a:avLst/>
          </a:prstGeom>
          <a:ln>
            <a:solidFill>
              <a:srgbClr val="47474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08C3EB4-D7C1-4BA6-A7B8-00E90B68B6B8}"/>
              </a:ext>
            </a:extLst>
          </p:cNvPr>
          <p:cNvSpPr txBox="1"/>
          <p:nvPr/>
        </p:nvSpPr>
        <p:spPr>
          <a:xfrm>
            <a:off x="1632192" y="4242102"/>
            <a:ext cx="10952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Increases the levels of Reactive Oxygen Species (ROS)</a:t>
            </a:r>
          </a:p>
          <a:p>
            <a:endParaRPr lang="pt-PT" sz="1000" dirty="0"/>
          </a:p>
        </p:txBody>
      </p:sp>
      <p:sp>
        <p:nvSpPr>
          <p:cNvPr id="29" name="Seta para a direita 11">
            <a:extLst>
              <a:ext uri="{FF2B5EF4-FFF2-40B4-BE49-F238E27FC236}">
                <a16:creationId xmlns:a16="http://schemas.microsoft.com/office/drawing/2014/main" id="{F042D0BD-2716-4CD6-AC01-1495FB4F8083}"/>
              </a:ext>
            </a:extLst>
          </p:cNvPr>
          <p:cNvSpPr/>
          <p:nvPr/>
        </p:nvSpPr>
        <p:spPr>
          <a:xfrm rot="5400000">
            <a:off x="439017" y="3726610"/>
            <a:ext cx="503580" cy="323167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0" name="Seta para a direita 11">
            <a:extLst>
              <a:ext uri="{FF2B5EF4-FFF2-40B4-BE49-F238E27FC236}">
                <a16:creationId xmlns:a16="http://schemas.microsoft.com/office/drawing/2014/main" id="{DEAE3842-DB6D-4AA6-ADA3-A6875C2746D9}"/>
              </a:ext>
            </a:extLst>
          </p:cNvPr>
          <p:cNvSpPr/>
          <p:nvPr/>
        </p:nvSpPr>
        <p:spPr>
          <a:xfrm rot="5400000">
            <a:off x="1819336" y="3720941"/>
            <a:ext cx="503580" cy="323167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97124E88-3095-4BB7-B36A-C4023A480115}"/>
              </a:ext>
            </a:extLst>
          </p:cNvPr>
          <p:cNvSpPr txBox="1"/>
          <p:nvPr/>
        </p:nvSpPr>
        <p:spPr>
          <a:xfrm>
            <a:off x="3247575" y="2153406"/>
            <a:ext cx="110283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5-FU incorporated into the cells is converted into active metabolites capable of acting as pyrimidine analogous</a:t>
            </a:r>
            <a:endParaRPr lang="pt-PT" sz="900" dirty="0"/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50425CF3-1763-4904-B92D-FD2EC528EDA1}"/>
              </a:ext>
            </a:extLst>
          </p:cNvPr>
          <p:cNvSpPr txBox="1"/>
          <p:nvPr/>
        </p:nvSpPr>
        <p:spPr>
          <a:xfrm>
            <a:off x="3247575" y="3754240"/>
            <a:ext cx="993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Misincorporated</a:t>
            </a:r>
            <a:r>
              <a:rPr lang="en-US" sz="900" dirty="0"/>
              <a:t> into both DNA and RNA</a:t>
            </a:r>
          </a:p>
          <a:p>
            <a:endParaRPr lang="pt-PT" sz="900" dirty="0"/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C3BDF800-32A1-41A7-A5BB-85C55D2C4E90}"/>
              </a:ext>
            </a:extLst>
          </p:cNvPr>
          <p:cNvSpPr txBox="1"/>
          <p:nvPr/>
        </p:nvSpPr>
        <p:spPr>
          <a:xfrm>
            <a:off x="3373703" y="4987643"/>
            <a:ext cx="7444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err="1"/>
              <a:t>Lethal</a:t>
            </a:r>
            <a:r>
              <a:rPr lang="pt-PT" sz="900" b="1" dirty="0"/>
              <a:t> DAMAGE</a:t>
            </a:r>
          </a:p>
          <a:p>
            <a:endParaRPr lang="pt-PT" sz="900" dirty="0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CE0D8399-45EB-4634-BBEE-1D3A66F20B7D}"/>
              </a:ext>
            </a:extLst>
          </p:cNvPr>
          <p:cNvSpPr txBox="1"/>
          <p:nvPr/>
        </p:nvSpPr>
        <p:spPr>
          <a:xfrm>
            <a:off x="4791393" y="2350186"/>
            <a:ext cx="1123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Irreversible inhibition of the </a:t>
            </a:r>
            <a:r>
              <a:rPr lang="en-US" sz="1000" dirty="0" err="1"/>
              <a:t>thymidilate</a:t>
            </a:r>
            <a:r>
              <a:rPr lang="en-US" sz="1000" dirty="0"/>
              <a:t> synthase</a:t>
            </a:r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8777DB43-936F-4F4A-AD8A-46A5120E087B}"/>
              </a:ext>
            </a:extLst>
          </p:cNvPr>
          <p:cNvSpPr/>
          <p:nvPr/>
        </p:nvSpPr>
        <p:spPr>
          <a:xfrm>
            <a:off x="4791393" y="3443258"/>
            <a:ext cx="1201212" cy="12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/>
              <a:t>Catalyse</a:t>
            </a:r>
            <a:r>
              <a:rPr lang="en-US" sz="900" dirty="0"/>
              <a:t> the conversion of </a:t>
            </a:r>
            <a:r>
              <a:rPr lang="en-US" sz="900" dirty="0" err="1"/>
              <a:t>deoxyuridine</a:t>
            </a:r>
            <a:r>
              <a:rPr lang="en-US" sz="900" dirty="0"/>
              <a:t> monophosphate (</a:t>
            </a:r>
            <a:r>
              <a:rPr lang="en-US" sz="900" dirty="0" err="1"/>
              <a:t>dUMP</a:t>
            </a:r>
            <a:r>
              <a:rPr lang="en-US" sz="900" dirty="0"/>
              <a:t>) to </a:t>
            </a:r>
            <a:r>
              <a:rPr lang="en-US" sz="900" dirty="0" err="1"/>
              <a:t>deoxythymidine</a:t>
            </a:r>
            <a:r>
              <a:rPr lang="en-US" sz="900" dirty="0"/>
              <a:t> monophosphate (dTMP)</a:t>
            </a: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4AB2F134-E8EF-420C-BE71-A1A92F82FCAC}"/>
              </a:ext>
            </a:extLst>
          </p:cNvPr>
          <p:cNvSpPr/>
          <p:nvPr/>
        </p:nvSpPr>
        <p:spPr>
          <a:xfrm>
            <a:off x="4764411" y="5162683"/>
            <a:ext cx="9059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/>
              <a:t>Arresting the cell culture in the S Phase</a:t>
            </a:r>
          </a:p>
        </p:txBody>
      </p:sp>
      <p:sp>
        <p:nvSpPr>
          <p:cNvPr id="37" name="Seta para a direita 11">
            <a:extLst>
              <a:ext uri="{FF2B5EF4-FFF2-40B4-BE49-F238E27FC236}">
                <a16:creationId xmlns:a16="http://schemas.microsoft.com/office/drawing/2014/main" id="{5C0DE15A-A386-4994-9BDC-DCE64C796F1D}"/>
              </a:ext>
            </a:extLst>
          </p:cNvPr>
          <p:cNvSpPr/>
          <p:nvPr/>
        </p:nvSpPr>
        <p:spPr>
          <a:xfrm rot="5400000">
            <a:off x="3464013" y="3326274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8" name="Seta para a direita 11">
            <a:extLst>
              <a:ext uri="{FF2B5EF4-FFF2-40B4-BE49-F238E27FC236}">
                <a16:creationId xmlns:a16="http://schemas.microsoft.com/office/drawing/2014/main" id="{B05E1019-071E-46CE-AC44-3F070834F077}"/>
              </a:ext>
            </a:extLst>
          </p:cNvPr>
          <p:cNvSpPr/>
          <p:nvPr/>
        </p:nvSpPr>
        <p:spPr>
          <a:xfrm rot="5400000">
            <a:off x="3469858" y="4439879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9" name="Seta para a direita 11">
            <a:extLst>
              <a:ext uri="{FF2B5EF4-FFF2-40B4-BE49-F238E27FC236}">
                <a16:creationId xmlns:a16="http://schemas.microsoft.com/office/drawing/2014/main" id="{C7FCB50E-F320-41D4-A6FD-AEF530042611}"/>
              </a:ext>
            </a:extLst>
          </p:cNvPr>
          <p:cNvSpPr/>
          <p:nvPr/>
        </p:nvSpPr>
        <p:spPr>
          <a:xfrm rot="5400000">
            <a:off x="4966176" y="3110562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0" name="Seta para a direita 11">
            <a:extLst>
              <a:ext uri="{FF2B5EF4-FFF2-40B4-BE49-F238E27FC236}">
                <a16:creationId xmlns:a16="http://schemas.microsoft.com/office/drawing/2014/main" id="{5C1AA220-0F6E-404D-97C7-9AC800C2D821}"/>
              </a:ext>
            </a:extLst>
          </p:cNvPr>
          <p:cNvSpPr/>
          <p:nvPr/>
        </p:nvSpPr>
        <p:spPr>
          <a:xfrm rot="5400000">
            <a:off x="4966175" y="4745874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830D2544-F058-4A44-83EB-B87B108C45CA}"/>
              </a:ext>
            </a:extLst>
          </p:cNvPr>
          <p:cNvSpPr txBox="1"/>
          <p:nvPr/>
        </p:nvSpPr>
        <p:spPr>
          <a:xfrm>
            <a:off x="6884852" y="2148272"/>
            <a:ext cx="123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 err="1"/>
              <a:t>Paclitaxel</a:t>
            </a:r>
            <a:r>
              <a:rPr lang="pt-PT" sz="1000" dirty="0"/>
              <a:t> </a:t>
            </a:r>
            <a:r>
              <a:rPr lang="pt-PT" sz="1000" dirty="0" err="1"/>
              <a:t>is</a:t>
            </a:r>
            <a:r>
              <a:rPr lang="pt-PT" sz="1000" dirty="0"/>
              <a:t> a </a:t>
            </a:r>
            <a:r>
              <a:rPr lang="pt-PT" sz="1000" dirty="0" err="1"/>
              <a:t>taxane</a:t>
            </a:r>
            <a:r>
              <a:rPr lang="pt-PT" sz="1000" dirty="0"/>
              <a:t> </a:t>
            </a:r>
            <a:r>
              <a:rPr lang="pt-PT" sz="1000" dirty="0" err="1"/>
              <a:t>compound</a:t>
            </a:r>
            <a:r>
              <a:rPr lang="pt-PT" sz="1000" dirty="0"/>
              <a:t> </a:t>
            </a:r>
            <a:r>
              <a:rPr lang="pt-PT" sz="1000" dirty="0" err="1"/>
              <a:t>that</a:t>
            </a:r>
            <a:r>
              <a:rPr lang="pt-PT" sz="1000" dirty="0"/>
              <a:t> </a:t>
            </a:r>
            <a:r>
              <a:rPr lang="pt-PT" sz="1000" dirty="0" err="1"/>
              <a:t>binds</a:t>
            </a:r>
            <a:r>
              <a:rPr lang="pt-PT" sz="1000" dirty="0"/>
              <a:t> to </a:t>
            </a:r>
            <a:r>
              <a:rPr lang="pt-PT" sz="1000" dirty="0" err="1"/>
              <a:t>the</a:t>
            </a:r>
            <a:r>
              <a:rPr lang="pt-PT" sz="1000" dirty="0"/>
              <a:t> </a:t>
            </a:r>
            <a:r>
              <a:rPr lang="el-GR" sz="1000" dirty="0"/>
              <a:t>β</a:t>
            </a:r>
            <a:r>
              <a:rPr lang="pt-PT" sz="1000" dirty="0"/>
              <a:t>-</a:t>
            </a:r>
            <a:r>
              <a:rPr lang="pt-PT" sz="1000" dirty="0" err="1"/>
              <a:t>tubulin</a:t>
            </a:r>
            <a:r>
              <a:rPr lang="pt-PT" sz="1000" dirty="0"/>
              <a:t> </a:t>
            </a:r>
            <a:r>
              <a:rPr lang="pt-PT" sz="1000" dirty="0" err="1"/>
              <a:t>stabilizing</a:t>
            </a:r>
            <a:r>
              <a:rPr lang="pt-PT" sz="1000" dirty="0"/>
              <a:t> </a:t>
            </a:r>
            <a:r>
              <a:rPr lang="pt-PT" sz="1000" dirty="0" err="1"/>
              <a:t>it</a:t>
            </a:r>
            <a:r>
              <a:rPr lang="pt-PT" sz="1000" dirty="0"/>
              <a:t>.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9BD9538C-7428-40F4-85BD-21CF9528826B}"/>
              </a:ext>
            </a:extLst>
          </p:cNvPr>
          <p:cNvSpPr txBox="1"/>
          <p:nvPr/>
        </p:nvSpPr>
        <p:spPr>
          <a:xfrm>
            <a:off x="6591953" y="3217339"/>
            <a:ext cx="1856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Stabilization of microtubules prevents normal formation of mitotic spindles.</a:t>
            </a:r>
            <a:endParaRPr lang="pt-PT" sz="1000" dirty="0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721FD1C7-8FF1-458E-96F8-BD7AF21BD66B}"/>
              </a:ext>
            </a:extLst>
          </p:cNvPr>
          <p:cNvSpPr txBox="1"/>
          <p:nvPr/>
        </p:nvSpPr>
        <p:spPr>
          <a:xfrm>
            <a:off x="6511007" y="4165500"/>
            <a:ext cx="2018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The lack of microtubules dynamics prevents the chromosome bi-orientation.</a:t>
            </a:r>
          </a:p>
          <a:p>
            <a:endParaRPr lang="pt-PT" sz="1000" dirty="0"/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36BC45CD-21A5-4874-BA29-6827FB4DF521}"/>
              </a:ext>
            </a:extLst>
          </p:cNvPr>
          <p:cNvSpPr txBox="1"/>
          <p:nvPr/>
        </p:nvSpPr>
        <p:spPr>
          <a:xfrm>
            <a:off x="6914599" y="5293487"/>
            <a:ext cx="1007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Mitotic arrest</a:t>
            </a:r>
            <a:endParaRPr lang="pt-PT" sz="1000" b="1" dirty="0"/>
          </a:p>
        </p:txBody>
      </p:sp>
      <p:sp>
        <p:nvSpPr>
          <p:cNvPr id="45" name="Seta para a direita 11">
            <a:extLst>
              <a:ext uri="{FF2B5EF4-FFF2-40B4-BE49-F238E27FC236}">
                <a16:creationId xmlns:a16="http://schemas.microsoft.com/office/drawing/2014/main" id="{1CC69946-2841-4882-8F7D-184E96684135}"/>
              </a:ext>
            </a:extLst>
          </p:cNvPr>
          <p:cNvSpPr/>
          <p:nvPr/>
        </p:nvSpPr>
        <p:spPr>
          <a:xfrm rot="5400000">
            <a:off x="7268474" y="2914023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6" name="Seta para a direita 11">
            <a:extLst>
              <a:ext uri="{FF2B5EF4-FFF2-40B4-BE49-F238E27FC236}">
                <a16:creationId xmlns:a16="http://schemas.microsoft.com/office/drawing/2014/main" id="{B629918F-79BB-452D-853B-694052167DBD}"/>
              </a:ext>
            </a:extLst>
          </p:cNvPr>
          <p:cNvSpPr/>
          <p:nvPr/>
        </p:nvSpPr>
        <p:spPr>
          <a:xfrm rot="5400000">
            <a:off x="7268474" y="3827513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7" name="Seta para a direita 11">
            <a:extLst>
              <a:ext uri="{FF2B5EF4-FFF2-40B4-BE49-F238E27FC236}">
                <a16:creationId xmlns:a16="http://schemas.microsoft.com/office/drawing/2014/main" id="{4F636AD3-87E8-4933-A832-69B4E65E51E9}"/>
              </a:ext>
            </a:extLst>
          </p:cNvPr>
          <p:cNvSpPr/>
          <p:nvPr/>
        </p:nvSpPr>
        <p:spPr>
          <a:xfrm rot="5400000">
            <a:off x="7268473" y="4767003"/>
            <a:ext cx="351778" cy="268481"/>
          </a:xfrm>
          <a:prstGeom prst="rightArrow">
            <a:avLst/>
          </a:prstGeom>
          <a:solidFill>
            <a:srgbClr val="7F7F7F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6447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1827877" y="1868639"/>
            <a:ext cx="5366335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474746"/>
                </a:solidFill>
              </a:rPr>
              <a:t>A sensitive technique for the detection of DNA damage at the level of the individual eukaryotic cell</a:t>
            </a:r>
            <a:endParaRPr lang="pt-PT" dirty="0">
              <a:solidFill>
                <a:srgbClr val="474746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852099" y="3045132"/>
            <a:ext cx="2043861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74746"/>
                </a:solidFill>
              </a:rPr>
              <a:t>Alkaline Treatment</a:t>
            </a:r>
          </a:p>
        </p:txBody>
      </p:sp>
      <p:cxnSp>
        <p:nvCxnSpPr>
          <p:cNvPr id="8" name="Conexão reta unidirecional 7"/>
          <p:cNvCxnSpPr/>
          <p:nvPr/>
        </p:nvCxnSpPr>
        <p:spPr>
          <a:xfrm>
            <a:off x="3988930" y="3229798"/>
            <a:ext cx="740979" cy="0"/>
          </a:xfrm>
          <a:prstGeom prst="straightConnector1">
            <a:avLst/>
          </a:prstGeom>
          <a:ln w="34925">
            <a:solidFill>
              <a:srgbClr val="474746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tângulo 8"/>
          <p:cNvSpPr/>
          <p:nvPr/>
        </p:nvSpPr>
        <p:spPr>
          <a:xfrm>
            <a:off x="4895661" y="2811995"/>
            <a:ext cx="2285747" cy="12003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474746"/>
                </a:solidFill>
              </a:rPr>
              <a:t>Allows the detection of DNA strand breaks (SBs) and alkali-labile sites (ALS)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1873881" y="4248385"/>
            <a:ext cx="1877749" cy="3077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474746"/>
                </a:solidFill>
              </a:rPr>
              <a:t>Negative Control (NC)</a:t>
            </a:r>
            <a:endParaRPr lang="en-US" dirty="0">
              <a:solidFill>
                <a:srgbClr val="474746"/>
              </a:solidFill>
            </a:endParaRPr>
          </a:p>
        </p:txBody>
      </p:sp>
      <p:cxnSp>
        <p:nvCxnSpPr>
          <p:cNvPr id="13" name="Conexão reta unidirecional 12"/>
          <p:cNvCxnSpPr/>
          <p:nvPr/>
        </p:nvCxnSpPr>
        <p:spPr>
          <a:xfrm>
            <a:off x="2782461" y="4808713"/>
            <a:ext cx="0" cy="468000"/>
          </a:xfrm>
          <a:prstGeom prst="straightConnector1">
            <a:avLst/>
          </a:prstGeom>
          <a:ln w="34925">
            <a:solidFill>
              <a:srgbClr val="474746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2064307" y="5383116"/>
            <a:ext cx="1436315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74746"/>
                </a:solidFill>
              </a:rPr>
              <a:t>No exposure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4895661" y="4242229"/>
            <a:ext cx="1758905" cy="3077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474746"/>
                </a:solidFill>
              </a:rPr>
              <a:t>Positive Control (PC)</a:t>
            </a:r>
            <a:endParaRPr lang="en-US" dirty="0">
              <a:solidFill>
                <a:srgbClr val="474746"/>
              </a:solidFill>
            </a:endParaRPr>
          </a:p>
        </p:txBody>
      </p:sp>
      <p:cxnSp>
        <p:nvCxnSpPr>
          <p:cNvPr id="16" name="Conexão reta unidirecional 15"/>
          <p:cNvCxnSpPr/>
          <p:nvPr/>
        </p:nvCxnSpPr>
        <p:spPr>
          <a:xfrm>
            <a:off x="5869902" y="4768421"/>
            <a:ext cx="0" cy="468000"/>
          </a:xfrm>
          <a:prstGeom prst="straightConnector1">
            <a:avLst/>
          </a:prstGeom>
          <a:ln w="34925">
            <a:solidFill>
              <a:srgbClr val="474746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4902173" y="5383116"/>
            <a:ext cx="1974487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474746"/>
                </a:solidFill>
              </a:rPr>
              <a:t>10 µM of H</a:t>
            </a:r>
            <a:r>
              <a:rPr lang="en-US" baseline="-25000" dirty="0">
                <a:solidFill>
                  <a:srgbClr val="474746"/>
                </a:solidFill>
              </a:rPr>
              <a:t>2</a:t>
            </a:r>
            <a:r>
              <a:rPr lang="en-US" dirty="0">
                <a:solidFill>
                  <a:srgbClr val="474746"/>
                </a:solidFill>
              </a:rPr>
              <a:t>O</a:t>
            </a:r>
            <a:r>
              <a:rPr lang="en-US" baseline="-25000" dirty="0">
                <a:solidFill>
                  <a:srgbClr val="474746"/>
                </a:solidFill>
              </a:rPr>
              <a:t>2</a:t>
            </a:r>
            <a:endParaRPr lang="en-US" dirty="0">
              <a:solidFill>
                <a:srgbClr val="474746"/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3895960" y="4210307"/>
            <a:ext cx="470263" cy="417359"/>
            <a:chOff x="2207829" y="4210303"/>
            <a:chExt cx="470263" cy="417359"/>
          </a:xfrm>
          <a:noFill/>
        </p:grpSpPr>
        <p:sp>
          <p:nvSpPr>
            <p:cNvPr id="18" name="Oval 17"/>
            <p:cNvSpPr/>
            <p:nvPr/>
          </p:nvSpPr>
          <p:spPr>
            <a:xfrm>
              <a:off x="2207829" y="4210303"/>
              <a:ext cx="470263" cy="417359"/>
            </a:xfrm>
            <a:prstGeom prst="ellipse">
              <a:avLst/>
            </a:prstGeom>
            <a:grpFill/>
            <a:ln w="25400">
              <a:solidFill>
                <a:srgbClr val="4747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74746"/>
                </a:solidFill>
              </a:endParaRPr>
            </a:p>
          </p:txBody>
        </p:sp>
        <p:cxnSp>
          <p:nvCxnSpPr>
            <p:cNvPr id="19" name="Conexão reta 18"/>
            <p:cNvCxnSpPr/>
            <p:nvPr/>
          </p:nvCxnSpPr>
          <p:spPr>
            <a:xfrm>
              <a:off x="2307603" y="4422137"/>
              <a:ext cx="265867" cy="0"/>
            </a:xfrm>
            <a:prstGeom prst="line">
              <a:avLst/>
            </a:prstGeom>
            <a:grpFill/>
            <a:ln w="22225">
              <a:solidFill>
                <a:srgbClr val="47474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upo 46"/>
          <p:cNvGrpSpPr/>
          <p:nvPr/>
        </p:nvGrpSpPr>
        <p:grpSpPr>
          <a:xfrm>
            <a:off x="6776886" y="4220346"/>
            <a:ext cx="470263" cy="417359"/>
            <a:chOff x="5088755" y="4220342"/>
            <a:chExt cx="470263" cy="417359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5088755" y="4220342"/>
              <a:ext cx="470263" cy="417359"/>
            </a:xfrm>
            <a:prstGeom prst="ellipse">
              <a:avLst/>
            </a:prstGeom>
            <a:grpFill/>
            <a:ln w="25400">
              <a:solidFill>
                <a:srgbClr val="4747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Conexão reta 21"/>
            <p:cNvCxnSpPr/>
            <p:nvPr/>
          </p:nvCxnSpPr>
          <p:spPr>
            <a:xfrm>
              <a:off x="5188529" y="4432176"/>
              <a:ext cx="265867" cy="0"/>
            </a:xfrm>
            <a:prstGeom prst="line">
              <a:avLst/>
            </a:prstGeom>
            <a:grpFill/>
            <a:ln w="22225">
              <a:solidFill>
                <a:srgbClr val="474746"/>
              </a:solidFill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exão reta 22"/>
            <p:cNvCxnSpPr/>
            <p:nvPr/>
          </p:nvCxnSpPr>
          <p:spPr>
            <a:xfrm>
              <a:off x="5315324" y="4298976"/>
              <a:ext cx="0" cy="266400"/>
            </a:xfrm>
            <a:prstGeom prst="line">
              <a:avLst/>
            </a:prstGeom>
            <a:grpFill/>
            <a:ln w="22225">
              <a:solidFill>
                <a:srgbClr val="47474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Título 1"/>
          <p:cNvSpPr txBox="1">
            <a:spLocks/>
          </p:cNvSpPr>
          <p:nvPr/>
        </p:nvSpPr>
        <p:spPr>
          <a:xfrm>
            <a:off x="1928638" y="750943"/>
            <a:ext cx="4743889" cy="1076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474746"/>
                </a:solidFill>
              </a:rPr>
              <a:t>Single Cell Gel Electrophoresis assay </a:t>
            </a:r>
            <a:endParaRPr lang="pt-PT" sz="2400" b="1" dirty="0">
              <a:solidFill>
                <a:srgbClr val="474746"/>
              </a:solidFill>
            </a:endParaRPr>
          </a:p>
        </p:txBody>
      </p:sp>
      <p:sp>
        <p:nvSpPr>
          <p:cNvPr id="46" name="Retângulo: Cantos Arredondados 45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Comet</a:t>
            </a:r>
            <a:r>
              <a:rPr lang="pt-PT" b="1" dirty="0">
                <a:solidFill>
                  <a:srgbClr val="474746"/>
                </a:solidFill>
              </a:rPr>
              <a:t> </a:t>
            </a:r>
            <a:r>
              <a:rPr lang="pt-PT" b="1" dirty="0" err="1">
                <a:solidFill>
                  <a:srgbClr val="474746"/>
                </a:solidFill>
              </a:rPr>
              <a:t>assay</a:t>
            </a:r>
            <a:endParaRPr lang="en-US" b="1" dirty="0">
              <a:solidFill>
                <a:srgbClr val="474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35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o 6"/>
          <p:cNvGrpSpPr/>
          <p:nvPr/>
        </p:nvGrpSpPr>
        <p:grpSpPr>
          <a:xfrm>
            <a:off x="82817" y="2397486"/>
            <a:ext cx="1503369" cy="1136447"/>
            <a:chOff x="262547" y="4139307"/>
            <a:chExt cx="2412246" cy="1520991"/>
          </a:xfrm>
        </p:grpSpPr>
        <p:grpSp>
          <p:nvGrpSpPr>
            <p:cNvPr id="8" name="Grupo 7"/>
            <p:cNvGrpSpPr/>
            <p:nvPr/>
          </p:nvGrpSpPr>
          <p:grpSpPr>
            <a:xfrm>
              <a:off x="702365" y="4452730"/>
              <a:ext cx="1972428" cy="1154668"/>
              <a:chOff x="724159" y="1231447"/>
              <a:chExt cx="3050565" cy="2017064"/>
            </a:xfrm>
          </p:grpSpPr>
          <p:sp>
            <p:nvSpPr>
              <p:cNvPr id="18" name="Oval 17"/>
              <p:cNvSpPr/>
              <p:nvPr/>
            </p:nvSpPr>
            <p:spPr>
              <a:xfrm rot="276942">
                <a:off x="724161" y="126457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9" name="Oval 18"/>
              <p:cNvSpPr/>
              <p:nvPr/>
            </p:nvSpPr>
            <p:spPr>
              <a:xfrm rot="276942">
                <a:off x="1578926" y="1238073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0" name="Oval 19"/>
              <p:cNvSpPr/>
              <p:nvPr/>
            </p:nvSpPr>
            <p:spPr>
              <a:xfrm rot="276942">
                <a:off x="724161" y="202657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1" name="Oval 20"/>
              <p:cNvSpPr/>
              <p:nvPr/>
            </p:nvSpPr>
            <p:spPr>
              <a:xfrm rot="276942">
                <a:off x="3288456" y="202657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2" name="Oval 21"/>
              <p:cNvSpPr/>
              <p:nvPr/>
            </p:nvSpPr>
            <p:spPr>
              <a:xfrm rot="276942">
                <a:off x="1578924" y="202657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3" name="Oval 22"/>
              <p:cNvSpPr/>
              <p:nvPr/>
            </p:nvSpPr>
            <p:spPr>
              <a:xfrm rot="276942">
                <a:off x="724159" y="278857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4" name="Oval 23"/>
              <p:cNvSpPr/>
              <p:nvPr/>
            </p:nvSpPr>
            <p:spPr>
              <a:xfrm rot="276942">
                <a:off x="1578925" y="282170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5" name="Oval 24"/>
              <p:cNvSpPr/>
              <p:nvPr/>
            </p:nvSpPr>
            <p:spPr>
              <a:xfrm rot="276942">
                <a:off x="2433691" y="282170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6" name="Oval 25"/>
              <p:cNvSpPr/>
              <p:nvPr/>
            </p:nvSpPr>
            <p:spPr>
              <a:xfrm rot="276942">
                <a:off x="3288455" y="282170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7" name="Oval 26"/>
              <p:cNvSpPr/>
              <p:nvPr/>
            </p:nvSpPr>
            <p:spPr>
              <a:xfrm rot="276942">
                <a:off x="2433686" y="2026579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/>
              </a:p>
            </p:txBody>
          </p:sp>
          <p:sp>
            <p:nvSpPr>
              <p:cNvPr id="28" name="Oval 27"/>
              <p:cNvSpPr/>
              <p:nvPr/>
            </p:nvSpPr>
            <p:spPr>
              <a:xfrm rot="276942">
                <a:off x="3288456" y="1231447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9" name="Oval 28"/>
              <p:cNvSpPr/>
              <p:nvPr/>
            </p:nvSpPr>
            <p:spPr>
              <a:xfrm rot="276942">
                <a:off x="2433691" y="1238073"/>
                <a:ext cx="486268" cy="426804"/>
              </a:xfrm>
              <a:prstGeom prst="ellipse">
                <a:avLst/>
              </a:prstGeom>
              <a:solidFill>
                <a:srgbClr val="D830A8"/>
              </a:solidFill>
              <a:ln>
                <a:solidFill>
                  <a:srgbClr val="D830A8"/>
                </a:solidFill>
              </a:ln>
              <a:scene3d>
                <a:camera prst="isometricTopUp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sp>
          <p:nvSpPr>
            <p:cNvPr id="9" name="CaixaDeTexto 8"/>
            <p:cNvSpPr txBox="1"/>
            <p:nvPr/>
          </p:nvSpPr>
          <p:spPr>
            <a:xfrm>
              <a:off x="262547" y="4346999"/>
              <a:ext cx="344557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A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272722" y="4809108"/>
              <a:ext cx="344557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B</a:t>
              </a: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600543" y="4149610"/>
              <a:ext cx="344558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1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1152093" y="4139307"/>
              <a:ext cx="304801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2</a:t>
              </a:r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272722" y="5248377"/>
              <a:ext cx="344557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C</a:t>
              </a: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1731446" y="4139307"/>
              <a:ext cx="344558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3</a:t>
              </a:r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2245498" y="4139307"/>
              <a:ext cx="344558" cy="411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TopUp"/>
                <a:lightRig rig="threePt" dir="t"/>
              </a:scene3d>
            </a:bodyPr>
            <a:lstStyle/>
            <a:p>
              <a:r>
                <a:rPr lang="pt-PT" sz="1400" dirty="0"/>
                <a:t>4</a:t>
              </a:r>
            </a:p>
          </p:txBody>
        </p:sp>
      </p:grpSp>
      <p:sp>
        <p:nvSpPr>
          <p:cNvPr id="30" name="Raio 29"/>
          <p:cNvSpPr/>
          <p:nvPr/>
        </p:nvSpPr>
        <p:spPr>
          <a:xfrm>
            <a:off x="154483" y="1253665"/>
            <a:ext cx="635145" cy="115751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Retângulo: Cantos Arredondados 30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Comet</a:t>
            </a:r>
            <a:r>
              <a:rPr lang="pt-PT" b="1" dirty="0">
                <a:solidFill>
                  <a:srgbClr val="474746"/>
                </a:solidFill>
              </a:rPr>
              <a:t> </a:t>
            </a:r>
            <a:r>
              <a:rPr lang="pt-PT" b="1" dirty="0" err="1">
                <a:solidFill>
                  <a:srgbClr val="474746"/>
                </a:solidFill>
              </a:rPr>
              <a:t>assay</a:t>
            </a:r>
            <a:endParaRPr lang="en-US" b="1" dirty="0">
              <a:solidFill>
                <a:srgbClr val="474746"/>
              </a:solidFill>
            </a:endParaRPr>
          </a:p>
        </p:txBody>
      </p:sp>
      <p:grpSp>
        <p:nvGrpSpPr>
          <p:cNvPr id="58" name="Grupo 57"/>
          <p:cNvGrpSpPr/>
          <p:nvPr/>
        </p:nvGrpSpPr>
        <p:grpSpPr>
          <a:xfrm>
            <a:off x="883763" y="1206425"/>
            <a:ext cx="1520299" cy="1171383"/>
            <a:chOff x="864092" y="1023276"/>
            <a:chExt cx="1520299" cy="1171383"/>
          </a:xfrm>
        </p:grpSpPr>
        <p:sp>
          <p:nvSpPr>
            <p:cNvPr id="4" name="Chaveta à esquerda 3"/>
            <p:cNvSpPr/>
            <p:nvPr/>
          </p:nvSpPr>
          <p:spPr>
            <a:xfrm>
              <a:off x="864092" y="1025108"/>
              <a:ext cx="106258" cy="1169551"/>
            </a:xfrm>
            <a:prstGeom prst="leftBrace">
              <a:avLst/>
            </a:prstGeom>
            <a:ln>
              <a:solidFill>
                <a:srgbClr val="47474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970350" y="1023276"/>
              <a:ext cx="14140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PT" sz="1400" dirty="0">
                  <a:solidFill>
                    <a:srgbClr val="474746"/>
                  </a:solidFill>
                </a:rPr>
                <a:t>NC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PT" sz="1400" dirty="0">
                  <a:solidFill>
                    <a:srgbClr val="474746"/>
                  </a:solidFill>
                </a:rPr>
                <a:t>PC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PT" sz="1400" dirty="0" err="1">
                  <a:solidFill>
                    <a:srgbClr val="474746"/>
                  </a:solidFill>
                </a:rPr>
                <a:t>Dox</a:t>
              </a:r>
              <a:r>
                <a:rPr lang="pt-PT" sz="1400" dirty="0">
                  <a:solidFill>
                    <a:srgbClr val="474746"/>
                  </a:solidFill>
                </a:rPr>
                <a:t> 500nM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PT" sz="1400" dirty="0" err="1">
                  <a:solidFill>
                    <a:srgbClr val="474746"/>
                  </a:solidFill>
                </a:rPr>
                <a:t>Pax</a:t>
              </a:r>
              <a:r>
                <a:rPr lang="pt-PT" sz="1400" dirty="0">
                  <a:solidFill>
                    <a:srgbClr val="474746"/>
                  </a:solidFill>
                </a:rPr>
                <a:t> 1nM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PT" sz="1400" dirty="0">
                  <a:solidFill>
                    <a:srgbClr val="474746"/>
                  </a:solidFill>
                </a:rPr>
                <a:t>5-FU 200µM</a:t>
              </a:r>
              <a:endParaRPr lang="en-US" sz="1400" dirty="0">
                <a:solidFill>
                  <a:srgbClr val="474746"/>
                </a:solidFill>
              </a:endParaRPr>
            </a:p>
          </p:txBody>
        </p:sp>
      </p:grpSp>
      <p:sp>
        <p:nvSpPr>
          <p:cNvPr id="32" name="Retângulo 31"/>
          <p:cNvSpPr/>
          <p:nvPr/>
        </p:nvSpPr>
        <p:spPr>
          <a:xfrm rot="1075352">
            <a:off x="2890401" y="2596569"/>
            <a:ext cx="1190712" cy="543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3" name="Picture 2" descr="Resultado de imagem para automatic pipet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9704">
            <a:off x="2881376" y="1055674"/>
            <a:ext cx="1154272" cy="134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Lágrima 33"/>
          <p:cNvSpPr/>
          <p:nvPr/>
        </p:nvSpPr>
        <p:spPr>
          <a:xfrm rot="19032840">
            <a:off x="3350740" y="2391465"/>
            <a:ext cx="123571" cy="104166"/>
          </a:xfrm>
          <a:prstGeom prst="teardrop">
            <a:avLst>
              <a:gd name="adj" fmla="val 158785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5" name="Picture 4" descr="Resultado de imagem para fluorescent microscope transpare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078" y="1863889"/>
            <a:ext cx="1201075" cy="15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Imagem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89" y="4518609"/>
            <a:ext cx="1348999" cy="1043785"/>
          </a:xfrm>
          <a:prstGeom prst="rect">
            <a:avLst/>
          </a:prstGeom>
        </p:spPr>
      </p:pic>
      <p:pic>
        <p:nvPicPr>
          <p:cNvPr id="37" name="Picture 6" descr="Resultado de imagem para electrophoresi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274" y="1915078"/>
            <a:ext cx="1830410" cy="149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Marcador de Posição de Conteúdo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070" y="4497628"/>
            <a:ext cx="1904623" cy="111690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56" name="Conexão: Curva 55"/>
          <p:cNvCxnSpPr>
            <a:cxnSpLocks/>
            <a:stCxn id="35" idx="2"/>
            <a:endCxn id="36" idx="0"/>
          </p:cNvCxnSpPr>
          <p:nvPr/>
        </p:nvCxnSpPr>
        <p:spPr>
          <a:xfrm rot="5400000">
            <a:off x="4092415" y="222407"/>
            <a:ext cx="1153377" cy="7439027"/>
          </a:xfrm>
          <a:prstGeom prst="curvedConnector3">
            <a:avLst>
              <a:gd name="adj1" fmla="val 50000"/>
            </a:avLst>
          </a:prstGeom>
          <a:ln>
            <a:solidFill>
              <a:srgbClr val="47474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7" name="Imagem 5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720" y="4493193"/>
            <a:ext cx="2187923" cy="1125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4" name="Conexão reta unidirecional 63"/>
          <p:cNvCxnSpPr/>
          <p:nvPr/>
        </p:nvCxnSpPr>
        <p:spPr>
          <a:xfrm>
            <a:off x="1697041" y="2924017"/>
            <a:ext cx="957333" cy="0"/>
          </a:xfrm>
          <a:prstGeom prst="straightConnector1">
            <a:avLst/>
          </a:prstGeom>
          <a:ln>
            <a:solidFill>
              <a:srgbClr val="47474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xão reta unidirecional 65"/>
          <p:cNvCxnSpPr/>
          <p:nvPr/>
        </p:nvCxnSpPr>
        <p:spPr>
          <a:xfrm>
            <a:off x="4247360" y="2919609"/>
            <a:ext cx="957333" cy="0"/>
          </a:xfrm>
          <a:prstGeom prst="straightConnector1">
            <a:avLst/>
          </a:prstGeom>
          <a:ln>
            <a:solidFill>
              <a:srgbClr val="47474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exão reta unidirecional 66"/>
          <p:cNvCxnSpPr/>
          <p:nvPr/>
        </p:nvCxnSpPr>
        <p:spPr>
          <a:xfrm>
            <a:off x="6800660" y="2901824"/>
            <a:ext cx="957333" cy="0"/>
          </a:xfrm>
          <a:prstGeom prst="straightConnector1">
            <a:avLst/>
          </a:prstGeom>
          <a:ln>
            <a:solidFill>
              <a:srgbClr val="47474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Igual a 67"/>
          <p:cNvSpPr/>
          <p:nvPr/>
        </p:nvSpPr>
        <p:spPr>
          <a:xfrm>
            <a:off x="2025748" y="4757667"/>
            <a:ext cx="628622" cy="506437"/>
          </a:xfrm>
          <a:prstGeom prst="mathEqual">
            <a:avLst/>
          </a:prstGeom>
          <a:solidFill>
            <a:srgbClr val="474746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2A9C1301-436F-4A76-909C-0BCB3D681B8E}"/>
              </a:ext>
            </a:extLst>
          </p:cNvPr>
          <p:cNvSpPr/>
          <p:nvPr/>
        </p:nvSpPr>
        <p:spPr>
          <a:xfrm>
            <a:off x="6800660" y="194416"/>
            <a:ext cx="1629134" cy="12003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474746"/>
                </a:solidFill>
              </a:rPr>
              <a:t>Exposure time: </a:t>
            </a:r>
          </a:p>
          <a:p>
            <a:pPr algn="ctr"/>
            <a:r>
              <a:rPr lang="pt-PT" sz="1200" dirty="0">
                <a:solidFill>
                  <a:srgbClr val="474746"/>
                </a:solidFill>
              </a:rPr>
              <a:t>60 min</a:t>
            </a:r>
          </a:p>
          <a:p>
            <a:pPr algn="ctr"/>
            <a:r>
              <a:rPr lang="pt-PT" sz="1200" dirty="0">
                <a:solidFill>
                  <a:srgbClr val="474746"/>
                </a:solidFill>
              </a:rPr>
              <a:t>R</a:t>
            </a:r>
            <a:r>
              <a:rPr lang="en-US" sz="1200" dirty="0" err="1">
                <a:solidFill>
                  <a:srgbClr val="474746"/>
                </a:solidFill>
              </a:rPr>
              <a:t>ecovery</a:t>
            </a:r>
            <a:r>
              <a:rPr lang="en-US" sz="1200" dirty="0">
                <a:solidFill>
                  <a:srgbClr val="474746"/>
                </a:solidFill>
              </a:rPr>
              <a:t> time points:</a:t>
            </a:r>
          </a:p>
          <a:p>
            <a:pPr algn="ctr"/>
            <a:r>
              <a:rPr lang="pt-PT" sz="1200" dirty="0">
                <a:solidFill>
                  <a:srgbClr val="474746"/>
                </a:solidFill>
              </a:rPr>
              <a:t>1</a:t>
            </a:r>
            <a:r>
              <a:rPr lang="en-US" sz="1200" dirty="0">
                <a:solidFill>
                  <a:srgbClr val="474746"/>
                </a:solidFill>
              </a:rPr>
              <a:t>5 min</a:t>
            </a:r>
          </a:p>
          <a:p>
            <a:pPr algn="ctr"/>
            <a:r>
              <a:rPr lang="pt-PT" sz="1200" dirty="0">
                <a:solidFill>
                  <a:srgbClr val="474746"/>
                </a:solidFill>
              </a:rPr>
              <a:t>3</a:t>
            </a:r>
            <a:r>
              <a:rPr lang="en-US" sz="1200" dirty="0">
                <a:solidFill>
                  <a:srgbClr val="474746"/>
                </a:solidFill>
              </a:rPr>
              <a:t>0 min</a:t>
            </a:r>
          </a:p>
          <a:p>
            <a:pPr algn="ctr"/>
            <a:r>
              <a:rPr lang="pt-PT" sz="1200" dirty="0">
                <a:solidFill>
                  <a:srgbClr val="474746"/>
                </a:solidFill>
              </a:rPr>
              <a:t>6</a:t>
            </a:r>
            <a:r>
              <a:rPr lang="en-US" sz="1200" dirty="0">
                <a:solidFill>
                  <a:srgbClr val="474746"/>
                </a:solidFill>
              </a:rPr>
              <a:t>0 min</a:t>
            </a:r>
            <a:endParaRPr lang="en-US" dirty="0">
              <a:solidFill>
                <a:srgbClr val="474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59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Results</a:t>
            </a:r>
            <a:endParaRPr lang="en-US" b="1" dirty="0">
              <a:solidFill>
                <a:srgbClr val="474746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873876" y="479806"/>
            <a:ext cx="481200" cy="338554"/>
          </a:xfrm>
          <a:prstGeom prst="rect">
            <a:avLst/>
          </a:prstGeom>
          <a:ln>
            <a:solidFill>
              <a:srgbClr val="EA933D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rgbClr val="474746"/>
                </a:solidFill>
              </a:rPr>
              <a:t>WT</a:t>
            </a:r>
            <a:endParaRPr lang="en-US" sz="1600" b="1" dirty="0">
              <a:solidFill>
                <a:srgbClr val="474746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8266022" y="1327426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8264816" y="261315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15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266022" y="3868718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30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8266022" y="514114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60 min</a:t>
            </a:r>
            <a:endParaRPr lang="en-US" sz="1400" dirty="0">
              <a:solidFill>
                <a:srgbClr val="474746"/>
              </a:solidFill>
            </a:endParaRPr>
          </a:p>
        </p:txBody>
      </p:sp>
      <p:pic>
        <p:nvPicPr>
          <p:cNvPr id="16" name="Imagem 15" descr="Uma imagem com verde, interior&#10;&#10;Descrição gerada com confiança alt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60" y="2150236"/>
            <a:ext cx="2160000" cy="121741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40" y="3414830"/>
            <a:ext cx="2160532" cy="121555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8" name="Imagem 17" descr="Uma imagem com interior&#10;&#10;Descrição gerada com confiança alta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60" y="4687261"/>
            <a:ext cx="2159712" cy="121555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506002"/>
              </p:ext>
            </p:extLst>
          </p:nvPr>
        </p:nvGraphicFramePr>
        <p:xfrm>
          <a:off x="169863" y="1327150"/>
          <a:ext cx="5403850" cy="381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Prism Project" r:id="rId9" imgW="5508000" imgH="3888000" progId="Prism5.Document">
                  <p:embed/>
                </p:oleObj>
              </mc:Choice>
              <mc:Fallback>
                <p:oleObj name="Prism Project" r:id="rId9" imgW="5508000" imgH="3888000" progId="Prism5.Document">
                  <p:embed/>
                  <p:pic>
                    <p:nvPicPr>
                      <p:cNvPr id="2" name="Objeto 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9863" y="1327150"/>
                        <a:ext cx="5403850" cy="381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m 4" descr="Uma imagem com interior&#10;&#10;Descrição gerada com confiança muito alta">
            <a:extLst>
              <a:ext uri="{FF2B5EF4-FFF2-40B4-BE49-F238E27FC236}">
                <a16:creationId xmlns:a16="http://schemas.microsoft.com/office/drawing/2014/main" id="{13CB902A-4B55-47C3-AF17-5DDFF2E833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07160" y="879060"/>
            <a:ext cx="2160000" cy="121618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815551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4370" y="368116"/>
            <a:ext cx="419100" cy="114300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 userDrawn="1"/>
        </p:nvSpPr>
        <p:spPr>
          <a:xfrm>
            <a:off x="3073474" y="293540"/>
            <a:ext cx="3119949" cy="263452"/>
          </a:xfrm>
          <a:prstGeom prst="rect">
            <a:avLst/>
          </a:prstGeom>
        </p:spPr>
        <p:txBody>
          <a:bodyPr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000" b="1" dirty="0"/>
              <a:t>The role of Base Excision Repair genes in DNA damage response induced by chemotherapeutic drugs</a:t>
            </a:r>
            <a:endParaRPr lang="en-US" sz="1000" dirty="0"/>
          </a:p>
          <a:p>
            <a:pPr algn="ctr">
              <a:lnSpc>
                <a:spcPct val="80000"/>
              </a:lnSpc>
            </a:pPr>
            <a:endParaRPr lang="pt-PT" sz="1200" dirty="0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m para toxOmic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408" y="6178316"/>
            <a:ext cx="1843015" cy="4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026862"/>
              </p:ext>
            </p:extLst>
          </p:nvPr>
        </p:nvGraphicFramePr>
        <p:xfrm>
          <a:off x="211138" y="1327150"/>
          <a:ext cx="5594350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Prism Project" r:id="rId6" imgW="6552000" imgH="4464000" progId="Prism5.Document">
                  <p:embed/>
                </p:oleObj>
              </mc:Choice>
              <mc:Fallback>
                <p:oleObj name="Prism Project" r:id="rId6" imgW="6552000" imgH="4464000" progId="Prism5.Document">
                  <p:embed/>
                  <p:pic>
                    <p:nvPicPr>
                      <p:cNvPr id="2" name="Objeto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138" y="1327150"/>
                        <a:ext cx="5594350" cy="381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tângulo: Cantos Arredondados 7"/>
          <p:cNvSpPr/>
          <p:nvPr/>
        </p:nvSpPr>
        <p:spPr>
          <a:xfrm>
            <a:off x="204716" y="237936"/>
            <a:ext cx="1419368" cy="498030"/>
          </a:xfrm>
          <a:prstGeom prst="roundRect">
            <a:avLst/>
          </a:prstGeom>
          <a:solidFill>
            <a:srgbClr val="FDDDB5"/>
          </a:solidFill>
          <a:ln>
            <a:solidFill>
              <a:srgbClr val="EA93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err="1">
                <a:solidFill>
                  <a:srgbClr val="474746"/>
                </a:solidFill>
              </a:rPr>
              <a:t>Results</a:t>
            </a:r>
            <a:endParaRPr lang="en-US" b="1" dirty="0">
              <a:solidFill>
                <a:srgbClr val="474746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309" y="879975"/>
            <a:ext cx="2160000" cy="122039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Imagem 8" descr="Uma imagem com luz, tráfego, paragem, sentado&#10;&#10;Descrição gerada com confiança muito alta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309" y="2156071"/>
            <a:ext cx="2160000" cy="12147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Imagem 11" descr="Uma imagem com luz, tráfego, semáforo, sentado&#10;&#10;Descrição gerada com confiança alta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309" y="3426528"/>
            <a:ext cx="2160000" cy="121330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" name="Imagem 12" descr="Uma imagem com luz, tráfego, semáforo, sentado&#10;&#10;Descrição gerada com confiança muito alta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309" y="4695534"/>
            <a:ext cx="2160000" cy="12136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4" name="CaixaDeTexto 13"/>
          <p:cNvSpPr txBox="1"/>
          <p:nvPr/>
        </p:nvSpPr>
        <p:spPr>
          <a:xfrm>
            <a:off x="6873876" y="479806"/>
            <a:ext cx="481200" cy="338554"/>
          </a:xfrm>
          <a:prstGeom prst="rect">
            <a:avLst/>
          </a:prstGeom>
          <a:ln>
            <a:solidFill>
              <a:srgbClr val="EA933D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rgbClr val="474746"/>
                </a:solidFill>
              </a:rPr>
              <a:t>WT</a:t>
            </a:r>
            <a:endParaRPr lang="en-US" sz="1600" b="1" dirty="0">
              <a:solidFill>
                <a:srgbClr val="474746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8266022" y="1327426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8264816" y="261315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15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8266022" y="3868718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30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8266022" y="5141149"/>
            <a:ext cx="684000" cy="307777"/>
          </a:xfrm>
          <a:prstGeom prst="rect">
            <a:avLst/>
          </a:prstGeom>
          <a:ln>
            <a:solidFill>
              <a:srgbClr val="FDDDB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>
                <a:solidFill>
                  <a:srgbClr val="474746"/>
                </a:solidFill>
              </a:rPr>
              <a:t>60 min</a:t>
            </a:r>
            <a:endParaRPr lang="en-US" sz="1400" dirty="0">
              <a:solidFill>
                <a:srgbClr val="474746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26AB218-0A47-495C-9181-F7D95D564828}"/>
              </a:ext>
            </a:extLst>
          </p:cNvPr>
          <p:cNvSpPr txBox="1"/>
          <p:nvPr/>
        </p:nvSpPr>
        <p:spPr>
          <a:xfrm>
            <a:off x="2752625" y="1622427"/>
            <a:ext cx="35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†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2A64C2F-8076-4719-8B9B-21F595787356}"/>
              </a:ext>
            </a:extLst>
          </p:cNvPr>
          <p:cNvSpPr txBox="1"/>
          <p:nvPr/>
        </p:nvSpPr>
        <p:spPr>
          <a:xfrm>
            <a:off x="4454338" y="1622428"/>
            <a:ext cx="35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†</a:t>
            </a:r>
          </a:p>
        </p:txBody>
      </p:sp>
    </p:spTree>
    <p:extLst>
      <p:ext uri="{BB962C8B-B14F-4D97-AF65-F5344CB8AC3E}">
        <p14:creationId xmlns:p14="http://schemas.microsoft.com/office/powerpoint/2010/main" val="407546206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2738</TotalTime>
  <Words>1356</Words>
  <Application>Microsoft Office PowerPoint</Application>
  <PresentationFormat>Apresentação no Ecrã (4:3)</PresentationFormat>
  <Paragraphs>205</Paragraphs>
  <Slides>14</Slides>
  <Notes>10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2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21" baseType="lpstr">
      <vt:lpstr>Arial</vt:lpstr>
      <vt:lpstr>Calibri</vt:lpstr>
      <vt:lpstr>Tahoma</vt:lpstr>
      <vt:lpstr>Times New Roman</vt:lpstr>
      <vt:lpstr>2_Office Theme</vt:lpstr>
      <vt:lpstr>1_Office Theme</vt:lpstr>
      <vt:lpstr>Prism Project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happybrands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Pedro  Oliveira</dc:creator>
  <cp:lastModifiedBy>Alexandre Pinheiro</cp:lastModifiedBy>
  <cp:revision>109</cp:revision>
  <dcterms:created xsi:type="dcterms:W3CDTF">2014-07-31T14:53:21Z</dcterms:created>
  <dcterms:modified xsi:type="dcterms:W3CDTF">2017-07-03T07:09:14Z</dcterms:modified>
</cp:coreProperties>
</file>