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tiff" ContentType="image/tiff"/>
  <Default Extension="rels" ContentType="application/vnd.openxmlformats-package.relationships+xml"/>
  <Default Extension="gif" ContentType="image/gi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media/image54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38" r:id="rId2"/>
    <p:sldId id="339" r:id="rId3"/>
    <p:sldId id="336" r:id="rId4"/>
    <p:sldId id="305" r:id="rId5"/>
    <p:sldId id="281" r:id="rId6"/>
    <p:sldId id="340" r:id="rId7"/>
    <p:sldId id="341" r:id="rId8"/>
    <p:sldId id="342" r:id="rId9"/>
    <p:sldId id="330" r:id="rId10"/>
    <p:sldId id="268" r:id="rId11"/>
    <p:sldId id="282" r:id="rId12"/>
    <p:sldId id="283" r:id="rId13"/>
    <p:sldId id="335" r:id="rId14"/>
    <p:sldId id="292" r:id="rId15"/>
    <p:sldId id="288" r:id="rId16"/>
    <p:sldId id="298" r:id="rId17"/>
    <p:sldId id="264" r:id="rId18"/>
    <p:sldId id="337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  <a:srgbClr val="3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25"/>
    <p:restoredTop sz="95111"/>
  </p:normalViewPr>
  <p:slideViewPr>
    <p:cSldViewPr snapToGrid="0" snapToObjects="1">
      <p:cViewPr>
        <p:scale>
          <a:sx n="88" d="100"/>
          <a:sy n="88" d="100"/>
        </p:scale>
        <p:origin x="1136" y="3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handoutMaster" Target="handoutMasters/handout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Fresenius-Kabi, Bad-Homburg, Germany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65E4B4-70D7-5044-AAE0-31E5DAFEA57F}" type="datetimeFigureOut">
              <a:rPr lang="en-US" smtClean="0"/>
              <a:t>6/26/17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January 19th, 2015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8AF738-31D1-5747-976C-F831205C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937777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Fresenius-Kabi, Bad-Homburg, Germany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23EE10-26F6-5249-A939-EFEA29BFDED9}" type="datetimeFigureOut">
              <a:rPr lang="en-US" smtClean="0"/>
              <a:t>6/26/17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January 19th,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DC43CD-FED9-6140-8BE7-67A104AAFD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214052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F5006-9A96-FC45-A1D4-114DBFA3A95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533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1FC5E5-331C-DD4D-B479-8CA1A805584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50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1FC5E5-331C-DD4D-B479-8CA1A805584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1306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  <p:sp>
        <p:nvSpPr>
          <p:cNvPr id="83972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9396CB-6DEB-E840-B79F-BB8666C2B9E5}" type="slidenum">
              <a:rPr lang="pt-PT">
                <a:ea typeface="ＭＳ Ｐゴシック" charset="-128"/>
                <a:cs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pt-PT"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Fresenius-Kabi, Bad-Homburg, Germany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January 19th, 2015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0781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DC43CD-FED9-6140-8BE7-67A104AAFD96}" type="slidenum">
              <a:rPr lang="en-US" smtClean="0"/>
              <a:t>17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Fresenius-Kabi, Bad-Homburg, Germany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January 19th, 2015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120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17467-271B-5040-A13D-5B65C261D8FE}" type="datetime1">
              <a:rPr lang="en-US" smtClean="0"/>
              <a:t>6/26/17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Fresenius-Kabi, Bad-Homburg, Germany, January 19th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FF457-1443-1444-9C21-4FE663CBBC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982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FE3EF-473D-FE4E-9EC6-433036777407}" type="datetime1">
              <a:rPr lang="en-US" smtClean="0"/>
              <a:t>6/26/17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Fresenius-Kabi, Bad-Homburg, Germany, January 19th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FF457-1443-1444-9C21-4FE663CBBC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048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080F-B45E-0D40-9213-207DB95EB205}" type="datetime1">
              <a:rPr lang="en-US" smtClean="0"/>
              <a:t>6/26/17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Fresenius-Kabi, Bad-Homburg, Germany, January 19th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FF457-1443-1444-9C21-4FE663CBBC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857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24297-C2AA-9F4A-9C0B-BE968B678726}" type="datetime1">
              <a:rPr lang="en-US" smtClean="0"/>
              <a:t>6/26/17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Fresenius-Kabi, Bad-Homburg, Germany, January 19th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FF457-1443-1444-9C21-4FE663CBBC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720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DF9D6-8DEC-984C-AB70-84B24469FFF0}" type="datetime1">
              <a:rPr lang="en-US" smtClean="0"/>
              <a:t>6/26/17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Fresenius-Kabi, Bad-Homburg, Germany, January 19th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FF457-1443-1444-9C21-4FE663CBBC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655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A7095-2751-BF4C-9B96-6B97A54C2F2B}" type="datetime1">
              <a:rPr lang="en-US" smtClean="0"/>
              <a:t>6/26/17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Fresenius-Kabi, Bad-Homburg, Germany, January 19th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FF457-1443-1444-9C21-4FE663CBBC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284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EEFE0-7F40-A84C-9207-73853E18C2FF}" type="datetime1">
              <a:rPr lang="en-US" smtClean="0"/>
              <a:t>6/26/17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Fresenius-Kabi, Bad-Homburg, Germany, January 19th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FF457-1443-1444-9C21-4FE663CBBC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560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EA94-EA1E-0E48-81CD-E04B45E9B206}" type="datetime1">
              <a:rPr lang="en-US" smtClean="0"/>
              <a:t>6/26/17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Fresenius-Kabi, Bad-Homburg, Germany, January 19th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FF457-1443-1444-9C21-4FE663CBBC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074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B548-2E57-754F-88C7-3EB3366C9C0F}" type="datetime1">
              <a:rPr lang="en-US" smtClean="0"/>
              <a:t>6/26/17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Fresenius-Kabi, Bad-Homburg, Germany, January 19th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FF457-1443-1444-9C21-4FE663CBBC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241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5DCAB-C725-3041-9E6C-1B18957505ED}" type="datetime1">
              <a:rPr lang="en-US" smtClean="0"/>
              <a:t>6/26/17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Fresenius-Kabi, Bad-Homburg, Germany, January 19th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FF457-1443-1444-9C21-4FE663CBBC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004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147D3-0806-4047-9DF6-3F6BCE577F95}" type="datetime1">
              <a:rPr lang="en-US" smtClean="0"/>
              <a:t>6/26/17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Fresenius-Kabi, Bad-Homburg, Germany, January 19th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FF457-1443-1444-9C21-4FE663CBBC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086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4A6A4-394C-5440-9FE7-5F1E00438AFE}" type="datetime1">
              <a:rPr lang="en-US" smtClean="0"/>
              <a:t>6/26/17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Fresenius-Kabi, Bad-Homburg, Germany, January 19th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FF457-1443-1444-9C21-4FE663CBBCE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457200" y="614521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95B7748-DA61-A94C-9015-41A0DB910FDA}" type="datetimeFigureOut">
              <a:rPr lang="en-US" smtClean="0"/>
              <a:pPr/>
              <a:t>6/26/17</a:t>
            </a:fld>
            <a:endParaRPr lang="en-US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6553200" y="614521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C403DA6-777E-E34C-A195-E6A4735924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Date Placeholder 3"/>
          <p:cNvSpPr txBox="1">
            <a:spLocks/>
          </p:cNvSpPr>
          <p:nvPr userDrawn="1"/>
        </p:nvSpPr>
        <p:spPr>
          <a:xfrm>
            <a:off x="457200" y="614521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C4A654-92CB-254F-A514-D6C0D0AFB8B2}" type="datetimeFigureOut">
              <a:rPr lang="en-US" smtClean="0"/>
              <a:pPr/>
              <a:t>6/26/17</a:t>
            </a:fld>
            <a:endParaRPr lang="en-US"/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6553200" y="614521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288D10-1CFE-1A4A-B8DC-A2B430418B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0" y="6071536"/>
            <a:ext cx="12192000" cy="954107"/>
          </a:xfrm>
          <a:prstGeom prst="rect">
            <a:avLst/>
          </a:prstGeom>
          <a:gradFill flip="none" rotWithShape="1">
            <a:gsLst>
              <a:gs pos="0">
                <a:srgbClr val="7B2CD6">
                  <a:tint val="66000"/>
                  <a:satMod val="160000"/>
                </a:srgbClr>
              </a:gs>
              <a:gs pos="50000">
                <a:srgbClr val="7B2CD6">
                  <a:tint val="44500"/>
                  <a:satMod val="160000"/>
                </a:srgbClr>
              </a:gs>
              <a:gs pos="100000">
                <a:srgbClr val="7B2CD6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pt-PT" sz="1400" b="1" dirty="0" smtClean="0">
                <a:solidFill>
                  <a:schemeClr val="tx1"/>
                </a:solidFill>
                <a:latin typeface="Calibri" charset="0"/>
              </a:rPr>
              <a:t>Faculdade de Farmácia da Universidade de Lisboa</a:t>
            </a:r>
          </a:p>
          <a:p>
            <a:pPr algn="ctr" eaLnBrk="1" hangingPunct="1">
              <a:defRPr/>
            </a:pPr>
            <a:r>
              <a:rPr lang="pt-PT" sz="1400" b="1" dirty="0" err="1" smtClean="0">
                <a:solidFill>
                  <a:schemeClr val="tx1"/>
                </a:solidFill>
                <a:latin typeface="Calibri" charset="0"/>
              </a:rPr>
              <a:t>iBB</a:t>
            </a:r>
            <a:r>
              <a:rPr lang="pt-PT" sz="1400" b="1" baseline="0" dirty="0" smtClean="0">
                <a:solidFill>
                  <a:schemeClr val="tx1"/>
                </a:solidFill>
                <a:latin typeface="Calibri" charset="0"/>
              </a:rPr>
              <a:t> (</a:t>
            </a:r>
            <a:r>
              <a:rPr lang="pt-PT" sz="1400" b="1" baseline="0" dirty="0" err="1" smtClean="0">
                <a:solidFill>
                  <a:schemeClr val="tx1"/>
                </a:solidFill>
                <a:latin typeface="Calibri" charset="0"/>
              </a:rPr>
              <a:t>Institute</a:t>
            </a:r>
            <a:r>
              <a:rPr lang="pt-PT" sz="1400" b="1" baseline="0" dirty="0" smtClean="0">
                <a:solidFill>
                  <a:schemeClr val="tx1"/>
                </a:solidFill>
                <a:latin typeface="Calibri" charset="0"/>
              </a:rPr>
              <a:t> for </a:t>
            </a:r>
            <a:r>
              <a:rPr lang="pt-PT" sz="1400" b="1" baseline="0" dirty="0" err="1" smtClean="0">
                <a:solidFill>
                  <a:schemeClr val="tx1"/>
                </a:solidFill>
                <a:latin typeface="Calibri" charset="0"/>
              </a:rPr>
              <a:t>Bioengineering</a:t>
            </a:r>
            <a:r>
              <a:rPr lang="pt-PT" sz="1400" b="1" baseline="0" dirty="0" smtClean="0">
                <a:solidFill>
                  <a:schemeClr val="tx1"/>
                </a:solidFill>
                <a:latin typeface="Calibri" charset="0"/>
              </a:rPr>
              <a:t> </a:t>
            </a:r>
            <a:r>
              <a:rPr lang="pt-PT" sz="1400" b="1" baseline="0" dirty="0" err="1" smtClean="0">
                <a:solidFill>
                  <a:schemeClr val="tx1"/>
                </a:solidFill>
                <a:latin typeface="Calibri" charset="0"/>
              </a:rPr>
              <a:t>and</a:t>
            </a:r>
            <a:r>
              <a:rPr lang="pt-PT" sz="1400" b="1" baseline="0" dirty="0" smtClean="0">
                <a:solidFill>
                  <a:schemeClr val="tx1"/>
                </a:solidFill>
                <a:latin typeface="Calibri" charset="0"/>
              </a:rPr>
              <a:t> </a:t>
            </a:r>
            <a:r>
              <a:rPr lang="pt-PT" sz="1400" b="1" baseline="0" dirty="0" err="1" smtClean="0">
                <a:solidFill>
                  <a:schemeClr val="tx1"/>
                </a:solidFill>
                <a:latin typeface="Calibri" charset="0"/>
              </a:rPr>
              <a:t>Biosciences</a:t>
            </a:r>
            <a:r>
              <a:rPr lang="pt-PT" sz="1400" b="1" baseline="0" dirty="0" smtClean="0">
                <a:solidFill>
                  <a:schemeClr val="tx1"/>
                </a:solidFill>
                <a:latin typeface="Calibri" charset="0"/>
              </a:rPr>
              <a:t>)</a:t>
            </a:r>
          </a:p>
          <a:p>
            <a:pPr algn="ctr" eaLnBrk="1" hangingPunct="1">
              <a:defRPr/>
            </a:pPr>
            <a:endParaRPr lang="pt-PT" sz="1400" b="1" dirty="0" smtClean="0">
              <a:solidFill>
                <a:schemeClr val="tx1"/>
              </a:solidFill>
              <a:latin typeface="Calibri" charset="0"/>
            </a:endParaRPr>
          </a:p>
          <a:p>
            <a:pPr algn="ctr" eaLnBrk="1" hangingPunct="1">
              <a:defRPr/>
            </a:pPr>
            <a:endParaRPr lang="pt-PT" sz="1400" b="1" dirty="0" smtClean="0">
              <a:solidFill>
                <a:schemeClr val="tx1"/>
              </a:solidFill>
              <a:latin typeface="Calibri" charset="0"/>
            </a:endParaRPr>
          </a:p>
        </p:txBody>
      </p:sp>
      <p:pic>
        <p:nvPicPr>
          <p:cNvPr id="12" name="Picture 11" descr="logo_grande_264mm.jpg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34" y="6089096"/>
            <a:ext cx="423716" cy="727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>
              <a:srgbClr val="8000FF"/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9605" y="5918045"/>
            <a:ext cx="2374900" cy="1141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14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image" Target="../media/image1.jpeg"/><Relationship Id="rId5" Type="http://schemas.openxmlformats.org/officeDocument/2006/relationships/image" Target="../media/image3.emf"/><Relationship Id="rId6" Type="http://schemas.openxmlformats.org/officeDocument/2006/relationships/image" Target="../media/image4.png"/><Relationship Id="rId7" Type="http://schemas.openxmlformats.org/officeDocument/2006/relationships/hyperlink" Target="http://ibb.tecnico.ulisboa.pt/index.html" TargetMode="External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4" Type="http://schemas.openxmlformats.org/officeDocument/2006/relationships/image" Target="../media/image31.jpg"/><Relationship Id="rId5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4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6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Relationship Id="rId3" Type="http://schemas.openxmlformats.org/officeDocument/2006/relationships/image" Target="../media/image14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4" Type="http://schemas.openxmlformats.org/officeDocument/2006/relationships/image" Target="../media/image47.png"/><Relationship Id="rId5" Type="http://schemas.openxmlformats.org/officeDocument/2006/relationships/image" Target="../media/image48.jpeg"/><Relationship Id="rId6" Type="http://schemas.openxmlformats.org/officeDocument/2006/relationships/image" Target="../media/image49.jpeg"/><Relationship Id="rId7" Type="http://schemas.openxmlformats.org/officeDocument/2006/relationships/image" Target="../media/image50.jpeg"/><Relationship Id="rId8" Type="http://schemas.openxmlformats.org/officeDocument/2006/relationships/image" Target="../media/image51.gif"/><Relationship Id="rId9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jpg"/><Relationship Id="rId3" Type="http://schemas.openxmlformats.org/officeDocument/2006/relationships/image" Target="../media/image5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tiff"/><Relationship Id="rId5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-19394" y="2183033"/>
            <a:ext cx="12192000" cy="1537493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0432FF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4000" b="1" dirty="0" smtClean="0">
                <a:solidFill>
                  <a:srgbClr val="0432FF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4000" b="1" i="1" dirty="0">
                <a:solidFill>
                  <a:srgbClr val="0432FF"/>
                </a:solidFill>
                <a:latin typeface="Arial" charset="0"/>
                <a:ea typeface="Arial" charset="0"/>
                <a:cs typeface="Arial" charset="0"/>
              </a:rPr>
              <a:t>Nanotechnology and its </a:t>
            </a:r>
            <a:r>
              <a:rPr lang="en-US" sz="4000" b="1" i="1" dirty="0" err="1">
                <a:solidFill>
                  <a:srgbClr val="0432FF"/>
                </a:solidFill>
                <a:latin typeface="Arial" charset="0"/>
                <a:ea typeface="Arial" charset="0"/>
                <a:cs typeface="Arial" charset="0"/>
              </a:rPr>
              <a:t>nanomed</a:t>
            </a:r>
            <a:r>
              <a:rPr lang="en-US" sz="4000" b="1" i="1" dirty="0">
                <a:solidFill>
                  <a:srgbClr val="0432FF"/>
                </a:solidFill>
                <a:latin typeface="Arial" charset="0"/>
                <a:ea typeface="Arial" charset="0"/>
                <a:cs typeface="Arial" charset="0"/>
              </a:rPr>
              <a:t> applications</a:t>
            </a:r>
            <a:endParaRPr lang="en-US" sz="4000" b="1" dirty="0">
              <a:solidFill>
                <a:srgbClr val="0432FF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8" name="Picture 6" descr="logo_grande_264mm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82060" y="214671"/>
            <a:ext cx="967675" cy="166160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26" y="214671"/>
            <a:ext cx="1110569" cy="167175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xtLst>
            <a:ext uri="{FAA26D3D-D897-4be2-8F04-BA451C77F1D7}">
              <ma14:placeholderFlag xmlns:ma14="http://schemas.microsoft.com/office/mac/drawingml/2011/main"/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8722" y="4031672"/>
            <a:ext cx="1933884" cy="2037594"/>
          </a:xfrm>
          <a:prstGeom prst="rect">
            <a:avLst/>
          </a:prstGeom>
        </p:spPr>
      </p:pic>
      <p:sp>
        <p:nvSpPr>
          <p:cNvPr id="11" name="Subtitle 2"/>
          <p:cNvSpPr txBox="1">
            <a:spLocks/>
          </p:cNvSpPr>
          <p:nvPr/>
        </p:nvSpPr>
        <p:spPr bwMode="auto">
          <a:xfrm>
            <a:off x="0" y="4757991"/>
            <a:ext cx="12192000" cy="131127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24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pt-PT" b="1" dirty="0" smtClean="0">
                <a:solidFill>
                  <a:srgbClr val="8000FF"/>
                </a:solidFill>
                <a:latin typeface="Arial" charset="0"/>
                <a:ea typeface="Arial" charset="0"/>
                <a:cs typeface="Arial" charset="0"/>
              </a:rPr>
              <a:t>Rogério Sá Gaspar</a:t>
            </a: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pt-PT" sz="1200" b="1" dirty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Faculdade de Farmácia da Universidade de Lisboa </a:t>
            </a:r>
            <a:r>
              <a:rPr lang="pt-PT" sz="1200" b="1" dirty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&amp; </a:t>
            </a:r>
            <a:r>
              <a:rPr lang="pt-PT" sz="1200" b="1" dirty="0" err="1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iBB</a:t>
            </a:r>
            <a:r>
              <a:rPr lang="pt-PT" sz="1200" b="1" dirty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 (</a:t>
            </a:r>
            <a:r>
              <a:rPr lang="pt-PT" sz="1200" b="1" dirty="0" err="1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Institute</a:t>
            </a:r>
            <a:r>
              <a:rPr lang="pt-PT" sz="1200" b="1" dirty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 for </a:t>
            </a:r>
            <a:r>
              <a:rPr lang="pt-PT" sz="1200" b="1" dirty="0" err="1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Bioengineering</a:t>
            </a:r>
            <a:r>
              <a:rPr lang="pt-PT" sz="1200" b="1" dirty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pt-PT" sz="1200" b="1" dirty="0" err="1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and</a:t>
            </a:r>
            <a:r>
              <a:rPr lang="pt-PT" sz="1200" b="1" dirty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pt-PT" sz="1200" b="1" dirty="0" err="1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Biosciences</a:t>
            </a:r>
            <a:r>
              <a:rPr lang="pt-PT" sz="1200" b="1" dirty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pt-PT" sz="1200" b="1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hlinkClick r:id="rId7"/>
              </a:rPr>
              <a:t>http://</a:t>
            </a:r>
            <a:r>
              <a:rPr lang="pt-PT" sz="1200" b="1" dirty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hlinkClick r:id="rId7"/>
              </a:rPr>
              <a:t>ibb.tecnico.ulisboa.pt/index.html</a:t>
            </a:r>
            <a:endParaRPr lang="pt-PT" sz="1200" b="1" dirty="0" smtClean="0">
              <a:solidFill>
                <a:srgbClr val="000000"/>
              </a:solidFill>
              <a:latin typeface="Arial" charset="0"/>
              <a:ea typeface="Arial" charset="0"/>
              <a:cs typeface="Arial" charset="0"/>
            </a:endParaRP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pt-PT" sz="1400" b="1" dirty="0" err="1" smtClean="0">
                <a:solidFill>
                  <a:srgbClr val="0000FF"/>
                </a:solidFill>
                <a:latin typeface="Arial" charset="0"/>
                <a:ea typeface="Arial" charset="0"/>
                <a:cs typeface="Arial" charset="0"/>
              </a:rPr>
              <a:t>rgaspar@ff.ulisboa.pt</a:t>
            </a:r>
            <a:endParaRPr lang="pt-PT" sz="1400" b="1" dirty="0" smtClean="0">
              <a:solidFill>
                <a:srgbClr val="0000FF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456100" y="157880"/>
            <a:ext cx="936171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Arial" charset="0"/>
                <a:ea typeface="Arial" charset="0"/>
                <a:cs typeface="Arial" charset="0"/>
              </a:rPr>
              <a:t>[CIÊNCIA 2017] </a:t>
            </a:r>
            <a:br>
              <a:rPr lang="en-US" b="1" dirty="0">
                <a:latin typeface="Arial" charset="0"/>
                <a:ea typeface="Arial" charset="0"/>
                <a:cs typeface="Arial" charset="0"/>
              </a:rPr>
            </a:br>
            <a:r>
              <a:rPr lang="en-US" sz="2400" b="1" dirty="0" smtClean="0"/>
              <a:t>Nanotechnology</a:t>
            </a:r>
            <a:r>
              <a:rPr lang="en-US" sz="2400" b="1" dirty="0"/>
              <a:t>: Disruptive Innovation </a:t>
            </a:r>
            <a:endParaRPr lang="en-US" sz="2400" b="1" dirty="0" smtClean="0"/>
          </a:p>
          <a:p>
            <a:r>
              <a:rPr lang="en-US" sz="2400" b="1" dirty="0" smtClean="0"/>
              <a:t>by </a:t>
            </a:r>
            <a:r>
              <a:rPr lang="en-US" sz="2400" b="1" dirty="0"/>
              <a:t>Combining </a:t>
            </a:r>
            <a:r>
              <a:rPr lang="en-US" sz="2400" b="1" dirty="0">
                <a:solidFill>
                  <a:srgbClr val="0432FF"/>
                </a:solidFill>
              </a:rPr>
              <a:t>Scientific Convergence </a:t>
            </a:r>
            <a:r>
              <a:rPr lang="en-US" sz="2400" b="1" dirty="0"/>
              <a:t>and </a:t>
            </a:r>
            <a:r>
              <a:rPr lang="en-US" sz="2400" b="1" dirty="0">
                <a:solidFill>
                  <a:srgbClr val="0432FF"/>
                </a:solidFill>
              </a:rPr>
              <a:t>Transversal Divergence</a:t>
            </a:r>
          </a:p>
        </p:txBody>
      </p:sp>
      <p:sp>
        <p:nvSpPr>
          <p:cNvPr id="4" name="AutoShape 2" descr="http://www.encontrociencia.pt/home/img/cerebro-2017.sv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337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8542" y="432594"/>
            <a:ext cx="11019971" cy="1325563"/>
          </a:xfrm>
        </p:spPr>
        <p:txBody>
          <a:bodyPr>
            <a:normAutofit/>
          </a:bodyPr>
          <a:lstStyle/>
          <a:p>
            <a:pPr lvl="0"/>
            <a:r>
              <a:rPr lang="en-GB" sz="2000" b="1" i="1" smtClean="0">
                <a:solidFill>
                  <a:srgbClr val="3C00FF"/>
                </a:solidFill>
                <a:latin typeface="Arial" charset="0"/>
                <a:ea typeface="Arial" charset="0"/>
                <a:cs typeface="Arial" charset="0"/>
              </a:rPr>
              <a:t>Which </a:t>
            </a:r>
            <a:r>
              <a:rPr lang="en-GB" sz="2000" b="1" i="1" dirty="0" smtClean="0">
                <a:solidFill>
                  <a:srgbClr val="3C00FF"/>
                </a:solidFill>
                <a:latin typeface="Arial" charset="0"/>
                <a:ea typeface="Arial" charset="0"/>
                <a:cs typeface="Arial" charset="0"/>
              </a:rPr>
              <a:t>amount of free (non-bound) API is acceptable in a liposomal drug delivery system (compared to the RLD)?</a:t>
            </a:r>
            <a:endParaRPr lang="en-US" sz="2000" b="1" i="1" dirty="0">
              <a:solidFill>
                <a:srgbClr val="3C00FF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4384" y="2599574"/>
            <a:ext cx="3952180" cy="237130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167" y="1475029"/>
            <a:ext cx="10556633" cy="2831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706" y="2599574"/>
            <a:ext cx="3055409" cy="262624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597" y="1972661"/>
            <a:ext cx="5133163" cy="3880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01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345" y="2"/>
            <a:ext cx="8700655" cy="6055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00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636fig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891" y="192346"/>
            <a:ext cx="7229829" cy="1964104"/>
          </a:xfrm>
          <a:prstGeom prst="rect">
            <a:avLst/>
          </a:prstGeom>
        </p:spPr>
      </p:pic>
      <p:pic>
        <p:nvPicPr>
          <p:cNvPr id="6" name="Picture 5" descr="3636fig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612" y="3111385"/>
            <a:ext cx="3649613" cy="2420910"/>
          </a:xfrm>
          <a:prstGeom prst="rect">
            <a:avLst/>
          </a:prstGeom>
        </p:spPr>
      </p:pic>
      <p:pic>
        <p:nvPicPr>
          <p:cNvPr id="5" name="Picture 4" descr="3636fig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016" y="2157686"/>
            <a:ext cx="5090685" cy="255382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102557" y="5177416"/>
            <a:ext cx="48542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rgbClr val="0000FF"/>
                </a:solidFill>
              </a:rPr>
              <a:t>Hook, A. L., Chang, C. Y., Yang, J., </a:t>
            </a:r>
            <a:r>
              <a:rPr lang="en-US" sz="1000" dirty="0" err="1">
                <a:solidFill>
                  <a:srgbClr val="0000FF"/>
                </a:solidFill>
              </a:rPr>
              <a:t>Scurr</a:t>
            </a:r>
            <a:r>
              <a:rPr lang="en-US" sz="1000" dirty="0">
                <a:solidFill>
                  <a:srgbClr val="0000FF"/>
                </a:solidFill>
              </a:rPr>
              <a:t>, D. J., Langer, R., Anderson, D. G., </a:t>
            </a:r>
            <a:r>
              <a:rPr lang="en-US" sz="1000" i="1" dirty="0">
                <a:solidFill>
                  <a:srgbClr val="0000FF"/>
                </a:solidFill>
              </a:rPr>
              <a:t>et al.</a:t>
            </a:r>
            <a:r>
              <a:rPr lang="en-US" sz="1000" dirty="0">
                <a:solidFill>
                  <a:srgbClr val="0000FF"/>
                </a:solidFill>
              </a:rPr>
              <a:t> Polymer Microarrays for High Throughput Discovery of Biomaterials. </a:t>
            </a:r>
            <a:r>
              <a:rPr lang="en-US" sz="1000" i="1" dirty="0">
                <a:solidFill>
                  <a:srgbClr val="0000FF"/>
                </a:solidFill>
              </a:rPr>
              <a:t>J. Vis. Exp.</a:t>
            </a:r>
            <a:r>
              <a:rPr lang="en-US" sz="1000" dirty="0">
                <a:solidFill>
                  <a:srgbClr val="0000FF"/>
                </a:solidFill>
              </a:rPr>
              <a:t> (59), e3636, doi:10.3791/3636 (2012).</a:t>
            </a:r>
          </a:p>
        </p:txBody>
      </p:sp>
    </p:spTree>
    <p:extLst>
      <p:ext uri="{BB962C8B-B14F-4D97-AF65-F5344CB8AC3E}">
        <p14:creationId xmlns:p14="http://schemas.microsoft.com/office/powerpoint/2010/main" val="63720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143" y="105696"/>
            <a:ext cx="8229600" cy="819150"/>
          </a:xfrm>
        </p:spPr>
        <p:txBody>
          <a:bodyPr>
            <a:normAutofit/>
          </a:bodyPr>
          <a:lstStyle/>
          <a:p>
            <a:pPr algn="l"/>
            <a:r>
              <a:rPr lang="pt-PT" sz="2800" b="1" i="1" dirty="0">
                <a:latin typeface="Arial" charset="0"/>
                <a:ea typeface="Arial" charset="0"/>
                <a:cs typeface="Arial" charset="0"/>
              </a:rPr>
              <a:t>General </a:t>
            </a:r>
            <a:r>
              <a:rPr lang="pt-PT" sz="2800" b="1" i="1" dirty="0" err="1">
                <a:latin typeface="Arial" charset="0"/>
                <a:ea typeface="Arial" charset="0"/>
                <a:cs typeface="Arial" charset="0"/>
              </a:rPr>
              <a:t>approaches</a:t>
            </a:r>
            <a:r>
              <a:rPr lang="pt-PT" sz="2800" b="1" i="1" dirty="0">
                <a:latin typeface="Arial" charset="0"/>
                <a:ea typeface="Arial" charset="0"/>
                <a:cs typeface="Arial" charset="0"/>
              </a:rPr>
              <a:t> to </a:t>
            </a:r>
            <a:r>
              <a:rPr lang="pt-PT" sz="2800" b="1" i="1" dirty="0" err="1">
                <a:latin typeface="Arial" charset="0"/>
                <a:ea typeface="Arial" charset="0"/>
                <a:cs typeface="Arial" charset="0"/>
              </a:rPr>
              <a:t>NanoDDS</a:t>
            </a:r>
            <a:r>
              <a:rPr lang="pt-PT" sz="2800" b="1" i="1" dirty="0">
                <a:latin typeface="Arial" charset="0"/>
                <a:ea typeface="Arial" charset="0"/>
                <a:cs typeface="Arial" charset="0"/>
              </a:rPr>
              <a:t> design</a:t>
            </a:r>
            <a:endParaRPr lang="en-US" sz="2800" b="1" i="1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6131" y="3226443"/>
            <a:ext cx="3394075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970183" y="5612817"/>
            <a:ext cx="874488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pt-PT" sz="800" b="1" dirty="0" err="1">
                <a:solidFill>
                  <a:srgbClr val="0000FF"/>
                </a:solidFill>
              </a:rPr>
              <a:t>Petros</a:t>
            </a:r>
            <a:r>
              <a:rPr lang="pt-PT" sz="800" b="1" dirty="0">
                <a:solidFill>
                  <a:srgbClr val="0000FF"/>
                </a:solidFill>
              </a:rPr>
              <a:t> </a:t>
            </a:r>
            <a:r>
              <a:rPr lang="pt-PT" sz="800" b="1" dirty="0" err="1">
                <a:solidFill>
                  <a:srgbClr val="0000FF"/>
                </a:solidFill>
              </a:rPr>
              <a:t>and</a:t>
            </a:r>
            <a:r>
              <a:rPr lang="pt-PT" sz="800" b="1" dirty="0">
                <a:solidFill>
                  <a:srgbClr val="0000FF"/>
                </a:solidFill>
              </a:rPr>
              <a:t> </a:t>
            </a:r>
            <a:r>
              <a:rPr lang="pt-PT" sz="800" b="1" dirty="0" err="1">
                <a:solidFill>
                  <a:srgbClr val="0000FF"/>
                </a:solidFill>
              </a:rPr>
              <a:t>DeSimone</a:t>
            </a:r>
            <a:r>
              <a:rPr lang="pt-PT" sz="800" b="1" dirty="0">
                <a:solidFill>
                  <a:srgbClr val="0000FF"/>
                </a:solidFill>
              </a:rPr>
              <a:t>, </a:t>
            </a:r>
            <a:r>
              <a:rPr lang="en-US" sz="800" b="1" dirty="0">
                <a:solidFill>
                  <a:srgbClr val="0000FF"/>
                </a:solidFill>
              </a:rPr>
              <a:t>Strategies in the design of nanoparticles for therapeutic applications, </a:t>
            </a:r>
            <a:r>
              <a:rPr lang="pt-PT" sz="800" b="1" dirty="0">
                <a:solidFill>
                  <a:srgbClr val="0000FF"/>
                </a:solidFill>
              </a:rPr>
              <a:t> </a:t>
            </a:r>
            <a:r>
              <a:rPr lang="pt-PT" sz="800" b="1" dirty="0" err="1">
                <a:solidFill>
                  <a:srgbClr val="0000FF"/>
                </a:solidFill>
              </a:rPr>
              <a:t>Nature</a:t>
            </a:r>
            <a:r>
              <a:rPr lang="pt-PT" sz="800" b="1" dirty="0">
                <a:solidFill>
                  <a:srgbClr val="0000FF"/>
                </a:solidFill>
              </a:rPr>
              <a:t> </a:t>
            </a:r>
            <a:r>
              <a:rPr lang="pt-PT" sz="800" b="1" dirty="0" err="1">
                <a:solidFill>
                  <a:srgbClr val="0000FF"/>
                </a:solidFill>
              </a:rPr>
              <a:t>Reviews</a:t>
            </a:r>
            <a:r>
              <a:rPr lang="pt-PT" sz="800" b="1" dirty="0">
                <a:solidFill>
                  <a:srgbClr val="0000FF"/>
                </a:solidFill>
              </a:rPr>
              <a:t> </a:t>
            </a:r>
            <a:r>
              <a:rPr lang="pt-PT" sz="800" b="1" dirty="0" err="1">
                <a:solidFill>
                  <a:srgbClr val="0000FF"/>
                </a:solidFill>
              </a:rPr>
              <a:t>in</a:t>
            </a:r>
            <a:r>
              <a:rPr lang="pt-PT" sz="800" b="1" dirty="0">
                <a:solidFill>
                  <a:srgbClr val="0000FF"/>
                </a:solidFill>
              </a:rPr>
              <a:t> </a:t>
            </a:r>
            <a:r>
              <a:rPr lang="pt-PT" sz="800" b="1" dirty="0" err="1">
                <a:solidFill>
                  <a:srgbClr val="0000FF"/>
                </a:solidFill>
              </a:rPr>
              <a:t>Drug</a:t>
            </a:r>
            <a:r>
              <a:rPr lang="pt-PT" sz="800" b="1" dirty="0">
                <a:solidFill>
                  <a:srgbClr val="0000FF"/>
                </a:solidFill>
              </a:rPr>
              <a:t> </a:t>
            </a:r>
            <a:r>
              <a:rPr lang="pt-PT" sz="800" b="1" dirty="0" err="1">
                <a:solidFill>
                  <a:srgbClr val="0000FF"/>
                </a:solidFill>
              </a:rPr>
              <a:t>Discovery</a:t>
            </a:r>
            <a:r>
              <a:rPr lang="pt-PT" sz="800" b="1" dirty="0">
                <a:solidFill>
                  <a:srgbClr val="0000FF"/>
                </a:solidFill>
              </a:rPr>
              <a:t> , 9(8): 615-627 (2010) </a:t>
            </a:r>
          </a:p>
          <a:p>
            <a:pPr algn="r">
              <a:defRPr/>
            </a:pPr>
            <a:r>
              <a:rPr lang="pt-PT" sz="800" b="1" dirty="0" err="1">
                <a:solidFill>
                  <a:srgbClr val="0000FF"/>
                </a:solidFill>
              </a:rPr>
              <a:t>Alnylam</a:t>
            </a:r>
            <a:r>
              <a:rPr lang="pt-PT" sz="800" b="1" dirty="0">
                <a:solidFill>
                  <a:srgbClr val="0000FF"/>
                </a:solidFill>
              </a:rPr>
              <a:t>, </a:t>
            </a:r>
            <a:r>
              <a:rPr lang="pt-PT" sz="800" b="1" dirty="0" err="1">
                <a:solidFill>
                  <a:srgbClr val="0000FF"/>
                </a:solidFill>
              </a:rPr>
              <a:t>media-kit</a:t>
            </a:r>
            <a:r>
              <a:rPr lang="pt-PT" sz="800" b="1" dirty="0">
                <a:solidFill>
                  <a:srgbClr val="0000FF"/>
                </a:solidFill>
              </a:rPr>
              <a:t> </a:t>
            </a:r>
            <a:r>
              <a:rPr lang="pt-PT" sz="800" b="1" dirty="0" err="1">
                <a:solidFill>
                  <a:srgbClr val="0000FF"/>
                </a:solidFill>
              </a:rPr>
              <a:t>at</a:t>
            </a:r>
            <a:r>
              <a:rPr lang="pt-PT" sz="800" b="1" dirty="0">
                <a:solidFill>
                  <a:srgbClr val="0000FF"/>
                </a:solidFill>
              </a:rPr>
              <a:t> </a:t>
            </a:r>
            <a:r>
              <a:rPr lang="en-US" sz="800" b="1" dirty="0" err="1">
                <a:solidFill>
                  <a:srgbClr val="0000FF"/>
                </a:solidFill>
              </a:rPr>
              <a:t>http://www.alnylam.com/News-and-Events/Media-Kit.php</a:t>
            </a:r>
            <a:endParaRPr lang="pt-PT" sz="800" b="1" dirty="0">
              <a:solidFill>
                <a:srgbClr val="0000FF"/>
              </a:solidFill>
            </a:endParaRPr>
          </a:p>
        </p:txBody>
      </p:sp>
      <p:pic>
        <p:nvPicPr>
          <p:cNvPr id="7" name="Picture 6" descr="ALNY-ILLUS_02_RNAiTherapeuticMechnsm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59446" y="2929127"/>
            <a:ext cx="3295650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3731306" y="3270214"/>
            <a:ext cx="3051175" cy="1770063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PT"/>
          </a:p>
        </p:txBody>
      </p: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1634869" y="920307"/>
            <a:ext cx="8380913" cy="1990102"/>
            <a:chOff x="460375" y="1362075"/>
            <a:chExt cx="8382000" cy="1989138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60375" y="1377023"/>
              <a:ext cx="4133134" cy="1974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545432" y="1362075"/>
              <a:ext cx="4296943" cy="1974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Rectangle 11"/>
          <p:cNvSpPr/>
          <p:nvPr/>
        </p:nvSpPr>
        <p:spPr>
          <a:xfrm>
            <a:off x="5694494" y="791744"/>
            <a:ext cx="2898775" cy="19732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PT"/>
          </a:p>
        </p:txBody>
      </p:sp>
      <p:sp>
        <p:nvSpPr>
          <p:cNvPr id="15" name="Right Arrow 14"/>
          <p:cNvSpPr/>
          <p:nvPr/>
        </p:nvSpPr>
        <p:spPr>
          <a:xfrm>
            <a:off x="5779918" y="3413506"/>
            <a:ext cx="890587" cy="150812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25596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7"/>
          <p:cNvSpPr txBox="1">
            <a:spLocks noChangeArrowheads="1"/>
          </p:cNvSpPr>
          <p:nvPr/>
        </p:nvSpPr>
        <p:spPr bwMode="auto">
          <a:xfrm>
            <a:off x="2036529" y="721892"/>
            <a:ext cx="506671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b="1" dirty="0">
                <a:ea typeface="Arial" charset="0"/>
                <a:cs typeface="Arial" charset="0"/>
              </a:rPr>
              <a:t>(a) biological phenomena that can theoretically influence </a:t>
            </a:r>
            <a:r>
              <a:rPr lang="en-US" sz="1200" b="1" dirty="0" err="1">
                <a:ea typeface="Arial" charset="0"/>
                <a:cs typeface="Arial" charset="0"/>
              </a:rPr>
              <a:t>nanomedicine</a:t>
            </a:r>
            <a:r>
              <a:rPr lang="en-US" sz="1200" b="1" dirty="0">
                <a:ea typeface="Arial" charset="0"/>
                <a:cs typeface="Arial" charset="0"/>
              </a:rPr>
              <a:t> fate</a:t>
            </a:r>
          </a:p>
        </p:txBody>
      </p:sp>
      <p:sp>
        <p:nvSpPr>
          <p:cNvPr id="63" name="TextBox 49"/>
          <p:cNvSpPr txBox="1">
            <a:spLocks noChangeArrowheads="1"/>
          </p:cNvSpPr>
          <p:nvPr/>
        </p:nvSpPr>
        <p:spPr bwMode="auto">
          <a:xfrm>
            <a:off x="1694428" y="1051490"/>
            <a:ext cx="2173816" cy="646331"/>
          </a:xfrm>
          <a:prstGeom prst="rect">
            <a:avLst/>
          </a:prstGeom>
          <a:solidFill>
            <a:schemeClr val="bg1"/>
          </a:solidFill>
          <a:ln w="190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FF"/>
                </a:solidFill>
                <a:latin typeface="Arial"/>
                <a:cs typeface="Arial"/>
              </a:rPr>
              <a:t>escape through pores, fenestrations, between cells across cells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6328833" y="3892700"/>
            <a:ext cx="1930400" cy="20222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 eaLnBrk="0" hangingPunct="0">
              <a:defRPr/>
            </a:pPr>
            <a:endParaRPr lang="en-US" sz="120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6328833" y="4094922"/>
            <a:ext cx="1930400" cy="1333134"/>
          </a:xfrm>
          <a:prstGeom prst="rect">
            <a:avLst/>
          </a:prstGeom>
          <a:solidFill>
            <a:srgbClr val="FEFFBE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 eaLnBrk="0" hangingPunct="0">
              <a:defRPr/>
            </a:pPr>
            <a:endParaRPr lang="en-US" sz="120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7711019" y="4917003"/>
            <a:ext cx="493183" cy="3319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 eaLnBrk="0" hangingPunct="0">
              <a:defRPr/>
            </a:pPr>
            <a:endParaRPr lang="en-US" sz="120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6584951" y="4266372"/>
            <a:ext cx="306916" cy="235194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 eaLnBrk="0" hangingPunct="0">
              <a:defRPr/>
            </a:pPr>
            <a:endParaRPr lang="en-US" sz="1200">
              <a:solidFill>
                <a:srgbClr val="FFFFFF"/>
              </a:solidFill>
              <a:latin typeface="Arial"/>
              <a:cs typeface="Arial"/>
            </a:endParaRPr>
          </a:p>
        </p:txBody>
      </p:sp>
      <p:cxnSp>
        <p:nvCxnSpPr>
          <p:cNvPr id="11" name="Straight Arrow Connector 10"/>
          <p:cNvCxnSpPr/>
          <p:nvPr/>
        </p:nvCxnSpPr>
        <p:spPr bwMode="auto">
          <a:xfrm rot="10800000" flipV="1">
            <a:off x="6959600" y="4168558"/>
            <a:ext cx="366184" cy="15056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 bwMode="auto">
          <a:xfrm>
            <a:off x="7082369" y="4565312"/>
            <a:ext cx="395817" cy="261571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sz="1200">
              <a:solidFill>
                <a:srgbClr val="FFFFFF"/>
              </a:solidFill>
              <a:latin typeface="Arial"/>
              <a:cs typeface="Arial"/>
            </a:endParaRPr>
          </a:p>
        </p:txBody>
      </p:sp>
      <p:cxnSp>
        <p:nvCxnSpPr>
          <p:cNvPr id="14" name="Straight Arrow Connector 13"/>
          <p:cNvCxnSpPr/>
          <p:nvPr/>
        </p:nvCxnSpPr>
        <p:spPr bwMode="auto">
          <a:xfrm rot="5400000">
            <a:off x="6910082" y="4679958"/>
            <a:ext cx="302236" cy="389467"/>
          </a:xfrm>
          <a:prstGeom prst="straightConnector1">
            <a:avLst/>
          </a:prstGeom>
          <a:ln w="25400" cap="flat" cmpd="sng" algn="ctr">
            <a:solidFill>
              <a:srgbClr val="000000"/>
            </a:solidFill>
            <a:prstDash val="dot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Freeform 15"/>
          <p:cNvSpPr/>
          <p:nvPr/>
        </p:nvSpPr>
        <p:spPr bwMode="auto">
          <a:xfrm>
            <a:off x="7670800" y="3922373"/>
            <a:ext cx="152400" cy="48358"/>
          </a:xfrm>
          <a:custGeom>
            <a:avLst/>
            <a:gdLst>
              <a:gd name="connsiteX0" fmla="*/ 0 w 114300"/>
              <a:gd name="connsiteY0" fmla="*/ 69850 h 69850"/>
              <a:gd name="connsiteX1" fmla="*/ 6350 w 114300"/>
              <a:gd name="connsiteY1" fmla="*/ 38100 h 69850"/>
              <a:gd name="connsiteX2" fmla="*/ 25400 w 114300"/>
              <a:gd name="connsiteY2" fmla="*/ 25400 h 69850"/>
              <a:gd name="connsiteX3" fmla="*/ 107950 w 114300"/>
              <a:gd name="connsiteY3" fmla="*/ 12700 h 69850"/>
              <a:gd name="connsiteX4" fmla="*/ 114300 w 114300"/>
              <a:gd name="connsiteY4" fmla="*/ 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" h="69850">
                <a:moveTo>
                  <a:pt x="0" y="69850"/>
                </a:moveTo>
                <a:cubicBezTo>
                  <a:pt x="2117" y="59267"/>
                  <a:pt x="995" y="47471"/>
                  <a:pt x="6350" y="38100"/>
                </a:cubicBezTo>
                <a:cubicBezTo>
                  <a:pt x="10136" y="31474"/>
                  <a:pt x="17996" y="27251"/>
                  <a:pt x="25400" y="25400"/>
                </a:cubicBezTo>
                <a:cubicBezTo>
                  <a:pt x="52409" y="18648"/>
                  <a:pt x="81181" y="20348"/>
                  <a:pt x="107950" y="12700"/>
                </a:cubicBezTo>
                <a:cubicBezTo>
                  <a:pt x="112501" y="11400"/>
                  <a:pt x="112183" y="4233"/>
                  <a:pt x="114300" y="0"/>
                </a:cubicBezTo>
              </a:path>
            </a:pathLst>
          </a:custGeom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sz="1200">
              <a:latin typeface="Arial"/>
              <a:cs typeface="Arial"/>
            </a:endParaRPr>
          </a:p>
        </p:txBody>
      </p:sp>
      <p:sp>
        <p:nvSpPr>
          <p:cNvPr id="17" name="Freeform 16"/>
          <p:cNvSpPr/>
          <p:nvPr/>
        </p:nvSpPr>
        <p:spPr bwMode="auto">
          <a:xfrm>
            <a:off x="7823201" y="3931165"/>
            <a:ext cx="186267" cy="167054"/>
          </a:xfrm>
          <a:custGeom>
            <a:avLst/>
            <a:gdLst>
              <a:gd name="connsiteX0" fmla="*/ 139700 w 139700"/>
              <a:gd name="connsiteY0" fmla="*/ 241300 h 241300"/>
              <a:gd name="connsiteX1" fmla="*/ 76200 w 139700"/>
              <a:gd name="connsiteY1" fmla="*/ 228600 h 241300"/>
              <a:gd name="connsiteX2" fmla="*/ 76200 w 139700"/>
              <a:gd name="connsiteY2" fmla="*/ 152400 h 241300"/>
              <a:gd name="connsiteX3" fmla="*/ 139700 w 139700"/>
              <a:gd name="connsiteY3" fmla="*/ 139700 h 241300"/>
              <a:gd name="connsiteX4" fmla="*/ 114300 w 139700"/>
              <a:gd name="connsiteY4" fmla="*/ 50800 h 241300"/>
              <a:gd name="connsiteX5" fmla="*/ 76200 w 139700"/>
              <a:gd name="connsiteY5" fmla="*/ 38100 h 241300"/>
              <a:gd name="connsiteX6" fmla="*/ 12700 w 139700"/>
              <a:gd name="connsiteY6" fmla="*/ 25400 h 241300"/>
              <a:gd name="connsiteX7" fmla="*/ 0 w 139700"/>
              <a:gd name="connsiteY7" fmla="*/ 0 h 24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9700" h="241300">
                <a:moveTo>
                  <a:pt x="139700" y="241300"/>
                </a:moveTo>
                <a:cubicBezTo>
                  <a:pt x="118533" y="237067"/>
                  <a:pt x="94161" y="240574"/>
                  <a:pt x="76200" y="228600"/>
                </a:cubicBezTo>
                <a:cubicBezTo>
                  <a:pt x="59267" y="217311"/>
                  <a:pt x="59267" y="163689"/>
                  <a:pt x="76200" y="152400"/>
                </a:cubicBezTo>
                <a:cubicBezTo>
                  <a:pt x="94161" y="140426"/>
                  <a:pt x="118533" y="143933"/>
                  <a:pt x="139700" y="139700"/>
                </a:cubicBezTo>
                <a:cubicBezTo>
                  <a:pt x="139590" y="139261"/>
                  <a:pt x="120373" y="56873"/>
                  <a:pt x="114300" y="50800"/>
                </a:cubicBezTo>
                <a:cubicBezTo>
                  <a:pt x="104834" y="41334"/>
                  <a:pt x="89187" y="41347"/>
                  <a:pt x="76200" y="38100"/>
                </a:cubicBezTo>
                <a:cubicBezTo>
                  <a:pt x="55259" y="32865"/>
                  <a:pt x="32007" y="35053"/>
                  <a:pt x="12700" y="25400"/>
                </a:cubicBezTo>
                <a:cubicBezTo>
                  <a:pt x="4233" y="21167"/>
                  <a:pt x="4233" y="8467"/>
                  <a:pt x="0" y="0"/>
                </a:cubicBezTo>
              </a:path>
            </a:pathLst>
          </a:custGeom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sz="1200">
              <a:latin typeface="Arial"/>
              <a:cs typeface="Arial"/>
            </a:endParaRPr>
          </a:p>
        </p:txBody>
      </p:sp>
      <p:sp>
        <p:nvSpPr>
          <p:cNvPr id="18" name="Freeform 17"/>
          <p:cNvSpPr/>
          <p:nvPr/>
        </p:nvSpPr>
        <p:spPr bwMode="auto">
          <a:xfrm>
            <a:off x="7967133" y="3917977"/>
            <a:ext cx="152400" cy="48358"/>
          </a:xfrm>
          <a:custGeom>
            <a:avLst/>
            <a:gdLst>
              <a:gd name="connsiteX0" fmla="*/ 0 w 114300"/>
              <a:gd name="connsiteY0" fmla="*/ 69850 h 69850"/>
              <a:gd name="connsiteX1" fmla="*/ 6350 w 114300"/>
              <a:gd name="connsiteY1" fmla="*/ 38100 h 69850"/>
              <a:gd name="connsiteX2" fmla="*/ 25400 w 114300"/>
              <a:gd name="connsiteY2" fmla="*/ 25400 h 69850"/>
              <a:gd name="connsiteX3" fmla="*/ 107950 w 114300"/>
              <a:gd name="connsiteY3" fmla="*/ 12700 h 69850"/>
              <a:gd name="connsiteX4" fmla="*/ 114300 w 114300"/>
              <a:gd name="connsiteY4" fmla="*/ 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" h="69850">
                <a:moveTo>
                  <a:pt x="0" y="69850"/>
                </a:moveTo>
                <a:cubicBezTo>
                  <a:pt x="2117" y="59267"/>
                  <a:pt x="995" y="47471"/>
                  <a:pt x="6350" y="38100"/>
                </a:cubicBezTo>
                <a:cubicBezTo>
                  <a:pt x="10136" y="31474"/>
                  <a:pt x="17996" y="27251"/>
                  <a:pt x="25400" y="25400"/>
                </a:cubicBezTo>
                <a:cubicBezTo>
                  <a:pt x="52409" y="18648"/>
                  <a:pt x="81181" y="20348"/>
                  <a:pt x="107950" y="12700"/>
                </a:cubicBezTo>
                <a:cubicBezTo>
                  <a:pt x="112501" y="11400"/>
                  <a:pt x="112183" y="4233"/>
                  <a:pt x="114300" y="0"/>
                </a:cubicBezTo>
              </a:path>
            </a:pathLst>
          </a:custGeom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sz="1200">
              <a:latin typeface="Arial"/>
              <a:cs typeface="Arial"/>
            </a:endParaRPr>
          </a:p>
        </p:txBody>
      </p:sp>
      <p:sp>
        <p:nvSpPr>
          <p:cNvPr id="19" name="Freeform 18"/>
          <p:cNvSpPr/>
          <p:nvPr/>
        </p:nvSpPr>
        <p:spPr bwMode="auto">
          <a:xfrm>
            <a:off x="7806268" y="3978424"/>
            <a:ext cx="120651" cy="84626"/>
          </a:xfrm>
          <a:custGeom>
            <a:avLst/>
            <a:gdLst>
              <a:gd name="connsiteX0" fmla="*/ 76200 w 90748"/>
              <a:gd name="connsiteY0" fmla="*/ 122998 h 122998"/>
              <a:gd name="connsiteX1" fmla="*/ 25400 w 90748"/>
              <a:gd name="connsiteY1" fmla="*/ 103948 h 122998"/>
              <a:gd name="connsiteX2" fmla="*/ 12700 w 90748"/>
              <a:gd name="connsiteY2" fmla="*/ 65848 h 122998"/>
              <a:gd name="connsiteX3" fmla="*/ 19050 w 90748"/>
              <a:gd name="connsiteY3" fmla="*/ 27748 h 122998"/>
              <a:gd name="connsiteX4" fmla="*/ 31750 w 90748"/>
              <a:gd name="connsiteY4" fmla="*/ 15048 h 122998"/>
              <a:gd name="connsiteX5" fmla="*/ 0 w 90748"/>
              <a:gd name="connsiteY5" fmla="*/ 2348 h 122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748" h="122998">
                <a:moveTo>
                  <a:pt x="76200" y="122998"/>
                </a:moveTo>
                <a:cubicBezTo>
                  <a:pt x="63394" y="120437"/>
                  <a:pt x="34743" y="118897"/>
                  <a:pt x="25400" y="103948"/>
                </a:cubicBezTo>
                <a:cubicBezTo>
                  <a:pt x="18305" y="92596"/>
                  <a:pt x="12700" y="65848"/>
                  <a:pt x="12700" y="65848"/>
                </a:cubicBezTo>
                <a:cubicBezTo>
                  <a:pt x="14817" y="53148"/>
                  <a:pt x="9946" y="36852"/>
                  <a:pt x="19050" y="27748"/>
                </a:cubicBezTo>
                <a:cubicBezTo>
                  <a:pt x="34619" y="12179"/>
                  <a:pt x="90748" y="29797"/>
                  <a:pt x="31750" y="15048"/>
                </a:cubicBezTo>
                <a:cubicBezTo>
                  <a:pt x="9178" y="0"/>
                  <a:pt x="20332" y="2348"/>
                  <a:pt x="0" y="2348"/>
                </a:cubicBezTo>
              </a:path>
            </a:pathLst>
          </a:custGeom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sz="1200">
              <a:latin typeface="Arial"/>
              <a:cs typeface="Arial"/>
            </a:endParaRPr>
          </a:p>
        </p:txBody>
      </p:sp>
      <p:sp>
        <p:nvSpPr>
          <p:cNvPr id="20" name="Freeform 19"/>
          <p:cNvSpPr/>
          <p:nvPr/>
        </p:nvSpPr>
        <p:spPr bwMode="auto">
          <a:xfrm>
            <a:off x="7509934" y="3982820"/>
            <a:ext cx="120651" cy="84626"/>
          </a:xfrm>
          <a:custGeom>
            <a:avLst/>
            <a:gdLst>
              <a:gd name="connsiteX0" fmla="*/ 76200 w 90748"/>
              <a:gd name="connsiteY0" fmla="*/ 122998 h 122998"/>
              <a:gd name="connsiteX1" fmla="*/ 25400 w 90748"/>
              <a:gd name="connsiteY1" fmla="*/ 103948 h 122998"/>
              <a:gd name="connsiteX2" fmla="*/ 12700 w 90748"/>
              <a:gd name="connsiteY2" fmla="*/ 65848 h 122998"/>
              <a:gd name="connsiteX3" fmla="*/ 19050 w 90748"/>
              <a:gd name="connsiteY3" fmla="*/ 27748 h 122998"/>
              <a:gd name="connsiteX4" fmla="*/ 31750 w 90748"/>
              <a:gd name="connsiteY4" fmla="*/ 15048 h 122998"/>
              <a:gd name="connsiteX5" fmla="*/ 0 w 90748"/>
              <a:gd name="connsiteY5" fmla="*/ 2348 h 122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748" h="122998">
                <a:moveTo>
                  <a:pt x="76200" y="122998"/>
                </a:moveTo>
                <a:cubicBezTo>
                  <a:pt x="63394" y="120437"/>
                  <a:pt x="34743" y="118897"/>
                  <a:pt x="25400" y="103948"/>
                </a:cubicBezTo>
                <a:cubicBezTo>
                  <a:pt x="18305" y="92596"/>
                  <a:pt x="12700" y="65848"/>
                  <a:pt x="12700" y="65848"/>
                </a:cubicBezTo>
                <a:cubicBezTo>
                  <a:pt x="14817" y="53148"/>
                  <a:pt x="9946" y="36852"/>
                  <a:pt x="19050" y="27748"/>
                </a:cubicBezTo>
                <a:cubicBezTo>
                  <a:pt x="34619" y="12179"/>
                  <a:pt x="90748" y="29797"/>
                  <a:pt x="31750" y="15048"/>
                </a:cubicBezTo>
                <a:cubicBezTo>
                  <a:pt x="9178" y="0"/>
                  <a:pt x="20332" y="2348"/>
                  <a:pt x="0" y="2348"/>
                </a:cubicBezTo>
              </a:path>
            </a:pathLst>
          </a:custGeom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sz="1200">
              <a:latin typeface="Arial"/>
              <a:cs typeface="Arial"/>
            </a:endParaRPr>
          </a:p>
        </p:txBody>
      </p:sp>
      <p:sp>
        <p:nvSpPr>
          <p:cNvPr id="21" name="Freeform 20"/>
          <p:cNvSpPr/>
          <p:nvPr/>
        </p:nvSpPr>
        <p:spPr bwMode="auto">
          <a:xfrm>
            <a:off x="6976534" y="3931165"/>
            <a:ext cx="186267" cy="167054"/>
          </a:xfrm>
          <a:custGeom>
            <a:avLst/>
            <a:gdLst>
              <a:gd name="connsiteX0" fmla="*/ 139700 w 139700"/>
              <a:gd name="connsiteY0" fmla="*/ 241300 h 241300"/>
              <a:gd name="connsiteX1" fmla="*/ 76200 w 139700"/>
              <a:gd name="connsiteY1" fmla="*/ 228600 h 241300"/>
              <a:gd name="connsiteX2" fmla="*/ 76200 w 139700"/>
              <a:gd name="connsiteY2" fmla="*/ 152400 h 241300"/>
              <a:gd name="connsiteX3" fmla="*/ 139700 w 139700"/>
              <a:gd name="connsiteY3" fmla="*/ 139700 h 241300"/>
              <a:gd name="connsiteX4" fmla="*/ 114300 w 139700"/>
              <a:gd name="connsiteY4" fmla="*/ 50800 h 241300"/>
              <a:gd name="connsiteX5" fmla="*/ 76200 w 139700"/>
              <a:gd name="connsiteY5" fmla="*/ 38100 h 241300"/>
              <a:gd name="connsiteX6" fmla="*/ 12700 w 139700"/>
              <a:gd name="connsiteY6" fmla="*/ 25400 h 241300"/>
              <a:gd name="connsiteX7" fmla="*/ 0 w 139700"/>
              <a:gd name="connsiteY7" fmla="*/ 0 h 24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9700" h="241300">
                <a:moveTo>
                  <a:pt x="139700" y="241300"/>
                </a:moveTo>
                <a:cubicBezTo>
                  <a:pt x="118533" y="237067"/>
                  <a:pt x="94161" y="240574"/>
                  <a:pt x="76200" y="228600"/>
                </a:cubicBezTo>
                <a:cubicBezTo>
                  <a:pt x="59267" y="217311"/>
                  <a:pt x="59267" y="163689"/>
                  <a:pt x="76200" y="152400"/>
                </a:cubicBezTo>
                <a:cubicBezTo>
                  <a:pt x="94161" y="140426"/>
                  <a:pt x="118533" y="143933"/>
                  <a:pt x="139700" y="139700"/>
                </a:cubicBezTo>
                <a:cubicBezTo>
                  <a:pt x="139590" y="139261"/>
                  <a:pt x="120373" y="56873"/>
                  <a:pt x="114300" y="50800"/>
                </a:cubicBezTo>
                <a:cubicBezTo>
                  <a:pt x="104834" y="41334"/>
                  <a:pt x="89187" y="41347"/>
                  <a:pt x="76200" y="38100"/>
                </a:cubicBezTo>
                <a:cubicBezTo>
                  <a:pt x="55259" y="32865"/>
                  <a:pt x="32007" y="35053"/>
                  <a:pt x="12700" y="25400"/>
                </a:cubicBezTo>
                <a:cubicBezTo>
                  <a:pt x="4233" y="21167"/>
                  <a:pt x="4233" y="8467"/>
                  <a:pt x="0" y="0"/>
                </a:cubicBezTo>
              </a:path>
            </a:pathLst>
          </a:custGeom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sz="1200">
              <a:latin typeface="Arial"/>
              <a:cs typeface="Arial"/>
            </a:endParaRPr>
          </a:p>
        </p:txBody>
      </p:sp>
      <p:sp>
        <p:nvSpPr>
          <p:cNvPr id="22" name="Freeform 21"/>
          <p:cNvSpPr/>
          <p:nvPr/>
        </p:nvSpPr>
        <p:spPr bwMode="auto">
          <a:xfrm>
            <a:off x="7120467" y="3917977"/>
            <a:ext cx="152400" cy="48358"/>
          </a:xfrm>
          <a:custGeom>
            <a:avLst/>
            <a:gdLst>
              <a:gd name="connsiteX0" fmla="*/ 0 w 114300"/>
              <a:gd name="connsiteY0" fmla="*/ 69850 h 69850"/>
              <a:gd name="connsiteX1" fmla="*/ 6350 w 114300"/>
              <a:gd name="connsiteY1" fmla="*/ 38100 h 69850"/>
              <a:gd name="connsiteX2" fmla="*/ 25400 w 114300"/>
              <a:gd name="connsiteY2" fmla="*/ 25400 h 69850"/>
              <a:gd name="connsiteX3" fmla="*/ 107950 w 114300"/>
              <a:gd name="connsiteY3" fmla="*/ 12700 h 69850"/>
              <a:gd name="connsiteX4" fmla="*/ 114300 w 114300"/>
              <a:gd name="connsiteY4" fmla="*/ 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" h="69850">
                <a:moveTo>
                  <a:pt x="0" y="69850"/>
                </a:moveTo>
                <a:cubicBezTo>
                  <a:pt x="2117" y="59267"/>
                  <a:pt x="995" y="47471"/>
                  <a:pt x="6350" y="38100"/>
                </a:cubicBezTo>
                <a:cubicBezTo>
                  <a:pt x="10136" y="31474"/>
                  <a:pt x="17996" y="27251"/>
                  <a:pt x="25400" y="25400"/>
                </a:cubicBezTo>
                <a:cubicBezTo>
                  <a:pt x="52409" y="18648"/>
                  <a:pt x="81181" y="20348"/>
                  <a:pt x="107950" y="12700"/>
                </a:cubicBezTo>
                <a:cubicBezTo>
                  <a:pt x="112501" y="11400"/>
                  <a:pt x="112183" y="4233"/>
                  <a:pt x="114300" y="0"/>
                </a:cubicBezTo>
              </a:path>
            </a:pathLst>
          </a:custGeom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sz="1200">
              <a:latin typeface="Arial"/>
              <a:cs typeface="Arial"/>
            </a:endParaRPr>
          </a:p>
        </p:txBody>
      </p:sp>
      <p:sp>
        <p:nvSpPr>
          <p:cNvPr id="23" name="Freeform 22"/>
          <p:cNvSpPr/>
          <p:nvPr/>
        </p:nvSpPr>
        <p:spPr bwMode="auto">
          <a:xfrm>
            <a:off x="6959601" y="3978424"/>
            <a:ext cx="120651" cy="84626"/>
          </a:xfrm>
          <a:custGeom>
            <a:avLst/>
            <a:gdLst>
              <a:gd name="connsiteX0" fmla="*/ 76200 w 90748"/>
              <a:gd name="connsiteY0" fmla="*/ 122998 h 122998"/>
              <a:gd name="connsiteX1" fmla="*/ 25400 w 90748"/>
              <a:gd name="connsiteY1" fmla="*/ 103948 h 122998"/>
              <a:gd name="connsiteX2" fmla="*/ 12700 w 90748"/>
              <a:gd name="connsiteY2" fmla="*/ 65848 h 122998"/>
              <a:gd name="connsiteX3" fmla="*/ 19050 w 90748"/>
              <a:gd name="connsiteY3" fmla="*/ 27748 h 122998"/>
              <a:gd name="connsiteX4" fmla="*/ 31750 w 90748"/>
              <a:gd name="connsiteY4" fmla="*/ 15048 h 122998"/>
              <a:gd name="connsiteX5" fmla="*/ 0 w 90748"/>
              <a:gd name="connsiteY5" fmla="*/ 2348 h 122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748" h="122998">
                <a:moveTo>
                  <a:pt x="76200" y="122998"/>
                </a:moveTo>
                <a:cubicBezTo>
                  <a:pt x="63394" y="120437"/>
                  <a:pt x="34743" y="118897"/>
                  <a:pt x="25400" y="103948"/>
                </a:cubicBezTo>
                <a:cubicBezTo>
                  <a:pt x="18305" y="92596"/>
                  <a:pt x="12700" y="65848"/>
                  <a:pt x="12700" y="65848"/>
                </a:cubicBezTo>
                <a:cubicBezTo>
                  <a:pt x="14817" y="53148"/>
                  <a:pt x="9946" y="36852"/>
                  <a:pt x="19050" y="27748"/>
                </a:cubicBezTo>
                <a:cubicBezTo>
                  <a:pt x="34619" y="12179"/>
                  <a:pt x="90748" y="29797"/>
                  <a:pt x="31750" y="15048"/>
                </a:cubicBezTo>
                <a:cubicBezTo>
                  <a:pt x="9178" y="0"/>
                  <a:pt x="20332" y="2348"/>
                  <a:pt x="0" y="2348"/>
                </a:cubicBezTo>
              </a:path>
            </a:pathLst>
          </a:custGeom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sz="1200">
              <a:latin typeface="Arial"/>
              <a:cs typeface="Arial"/>
            </a:endParaRPr>
          </a:p>
        </p:txBody>
      </p:sp>
      <p:sp>
        <p:nvSpPr>
          <p:cNvPr id="24" name="Freeform 23"/>
          <p:cNvSpPr/>
          <p:nvPr/>
        </p:nvSpPr>
        <p:spPr bwMode="auto">
          <a:xfrm>
            <a:off x="7272868" y="3926769"/>
            <a:ext cx="186267" cy="167054"/>
          </a:xfrm>
          <a:custGeom>
            <a:avLst/>
            <a:gdLst>
              <a:gd name="connsiteX0" fmla="*/ 139700 w 139700"/>
              <a:gd name="connsiteY0" fmla="*/ 241300 h 241300"/>
              <a:gd name="connsiteX1" fmla="*/ 76200 w 139700"/>
              <a:gd name="connsiteY1" fmla="*/ 228600 h 241300"/>
              <a:gd name="connsiteX2" fmla="*/ 76200 w 139700"/>
              <a:gd name="connsiteY2" fmla="*/ 152400 h 241300"/>
              <a:gd name="connsiteX3" fmla="*/ 139700 w 139700"/>
              <a:gd name="connsiteY3" fmla="*/ 139700 h 241300"/>
              <a:gd name="connsiteX4" fmla="*/ 114300 w 139700"/>
              <a:gd name="connsiteY4" fmla="*/ 50800 h 241300"/>
              <a:gd name="connsiteX5" fmla="*/ 76200 w 139700"/>
              <a:gd name="connsiteY5" fmla="*/ 38100 h 241300"/>
              <a:gd name="connsiteX6" fmla="*/ 12700 w 139700"/>
              <a:gd name="connsiteY6" fmla="*/ 25400 h 241300"/>
              <a:gd name="connsiteX7" fmla="*/ 0 w 139700"/>
              <a:gd name="connsiteY7" fmla="*/ 0 h 24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9700" h="241300">
                <a:moveTo>
                  <a:pt x="139700" y="241300"/>
                </a:moveTo>
                <a:cubicBezTo>
                  <a:pt x="118533" y="237067"/>
                  <a:pt x="94161" y="240574"/>
                  <a:pt x="76200" y="228600"/>
                </a:cubicBezTo>
                <a:cubicBezTo>
                  <a:pt x="59267" y="217311"/>
                  <a:pt x="59267" y="163689"/>
                  <a:pt x="76200" y="152400"/>
                </a:cubicBezTo>
                <a:cubicBezTo>
                  <a:pt x="94161" y="140426"/>
                  <a:pt x="118533" y="143933"/>
                  <a:pt x="139700" y="139700"/>
                </a:cubicBezTo>
                <a:cubicBezTo>
                  <a:pt x="139590" y="139261"/>
                  <a:pt x="120373" y="56873"/>
                  <a:pt x="114300" y="50800"/>
                </a:cubicBezTo>
                <a:cubicBezTo>
                  <a:pt x="104834" y="41334"/>
                  <a:pt x="89187" y="41347"/>
                  <a:pt x="76200" y="38100"/>
                </a:cubicBezTo>
                <a:cubicBezTo>
                  <a:pt x="55259" y="32865"/>
                  <a:pt x="32007" y="35053"/>
                  <a:pt x="12700" y="25400"/>
                </a:cubicBezTo>
                <a:cubicBezTo>
                  <a:pt x="4233" y="21167"/>
                  <a:pt x="4233" y="8467"/>
                  <a:pt x="0" y="0"/>
                </a:cubicBezTo>
              </a:path>
            </a:pathLst>
          </a:custGeom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sz="1200">
              <a:latin typeface="Arial"/>
              <a:cs typeface="Arial"/>
            </a:endParaRPr>
          </a:p>
        </p:txBody>
      </p:sp>
      <p:sp>
        <p:nvSpPr>
          <p:cNvPr id="25" name="Freeform 24"/>
          <p:cNvSpPr/>
          <p:nvPr/>
        </p:nvSpPr>
        <p:spPr bwMode="auto">
          <a:xfrm>
            <a:off x="7416800" y="3913581"/>
            <a:ext cx="152400" cy="48358"/>
          </a:xfrm>
          <a:custGeom>
            <a:avLst/>
            <a:gdLst>
              <a:gd name="connsiteX0" fmla="*/ 0 w 114300"/>
              <a:gd name="connsiteY0" fmla="*/ 69850 h 69850"/>
              <a:gd name="connsiteX1" fmla="*/ 6350 w 114300"/>
              <a:gd name="connsiteY1" fmla="*/ 38100 h 69850"/>
              <a:gd name="connsiteX2" fmla="*/ 25400 w 114300"/>
              <a:gd name="connsiteY2" fmla="*/ 25400 h 69850"/>
              <a:gd name="connsiteX3" fmla="*/ 107950 w 114300"/>
              <a:gd name="connsiteY3" fmla="*/ 12700 h 69850"/>
              <a:gd name="connsiteX4" fmla="*/ 114300 w 114300"/>
              <a:gd name="connsiteY4" fmla="*/ 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" h="69850">
                <a:moveTo>
                  <a:pt x="0" y="69850"/>
                </a:moveTo>
                <a:cubicBezTo>
                  <a:pt x="2117" y="59267"/>
                  <a:pt x="995" y="47471"/>
                  <a:pt x="6350" y="38100"/>
                </a:cubicBezTo>
                <a:cubicBezTo>
                  <a:pt x="10136" y="31474"/>
                  <a:pt x="17996" y="27251"/>
                  <a:pt x="25400" y="25400"/>
                </a:cubicBezTo>
                <a:cubicBezTo>
                  <a:pt x="52409" y="18648"/>
                  <a:pt x="81181" y="20348"/>
                  <a:pt x="107950" y="12700"/>
                </a:cubicBezTo>
                <a:cubicBezTo>
                  <a:pt x="112501" y="11400"/>
                  <a:pt x="112183" y="4233"/>
                  <a:pt x="114300" y="0"/>
                </a:cubicBezTo>
              </a:path>
            </a:pathLst>
          </a:custGeom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sz="1200">
              <a:latin typeface="Arial"/>
              <a:cs typeface="Arial"/>
            </a:endParaRPr>
          </a:p>
        </p:txBody>
      </p:sp>
      <p:sp>
        <p:nvSpPr>
          <p:cNvPr id="26" name="Freeform 25"/>
          <p:cNvSpPr/>
          <p:nvPr/>
        </p:nvSpPr>
        <p:spPr bwMode="auto">
          <a:xfrm>
            <a:off x="7255934" y="3974028"/>
            <a:ext cx="120651" cy="84626"/>
          </a:xfrm>
          <a:custGeom>
            <a:avLst/>
            <a:gdLst>
              <a:gd name="connsiteX0" fmla="*/ 76200 w 90748"/>
              <a:gd name="connsiteY0" fmla="*/ 122998 h 122998"/>
              <a:gd name="connsiteX1" fmla="*/ 25400 w 90748"/>
              <a:gd name="connsiteY1" fmla="*/ 103948 h 122998"/>
              <a:gd name="connsiteX2" fmla="*/ 12700 w 90748"/>
              <a:gd name="connsiteY2" fmla="*/ 65848 h 122998"/>
              <a:gd name="connsiteX3" fmla="*/ 19050 w 90748"/>
              <a:gd name="connsiteY3" fmla="*/ 27748 h 122998"/>
              <a:gd name="connsiteX4" fmla="*/ 31750 w 90748"/>
              <a:gd name="connsiteY4" fmla="*/ 15048 h 122998"/>
              <a:gd name="connsiteX5" fmla="*/ 0 w 90748"/>
              <a:gd name="connsiteY5" fmla="*/ 2348 h 122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748" h="122998">
                <a:moveTo>
                  <a:pt x="76200" y="122998"/>
                </a:moveTo>
                <a:cubicBezTo>
                  <a:pt x="63394" y="120437"/>
                  <a:pt x="34743" y="118897"/>
                  <a:pt x="25400" y="103948"/>
                </a:cubicBezTo>
                <a:cubicBezTo>
                  <a:pt x="18305" y="92596"/>
                  <a:pt x="12700" y="65848"/>
                  <a:pt x="12700" y="65848"/>
                </a:cubicBezTo>
                <a:cubicBezTo>
                  <a:pt x="14817" y="53148"/>
                  <a:pt x="9946" y="36852"/>
                  <a:pt x="19050" y="27748"/>
                </a:cubicBezTo>
                <a:cubicBezTo>
                  <a:pt x="34619" y="12179"/>
                  <a:pt x="90748" y="29797"/>
                  <a:pt x="31750" y="15048"/>
                </a:cubicBezTo>
                <a:cubicBezTo>
                  <a:pt x="9178" y="0"/>
                  <a:pt x="20332" y="2348"/>
                  <a:pt x="0" y="2348"/>
                </a:cubicBezTo>
              </a:path>
            </a:pathLst>
          </a:custGeom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sz="1200">
              <a:latin typeface="Arial"/>
              <a:cs typeface="Arial"/>
            </a:endParaRPr>
          </a:p>
        </p:txBody>
      </p:sp>
      <p:sp>
        <p:nvSpPr>
          <p:cNvPr id="27" name="Freeform 26"/>
          <p:cNvSpPr/>
          <p:nvPr/>
        </p:nvSpPr>
        <p:spPr bwMode="auto">
          <a:xfrm>
            <a:off x="6383868" y="3935561"/>
            <a:ext cx="186267" cy="167054"/>
          </a:xfrm>
          <a:custGeom>
            <a:avLst/>
            <a:gdLst>
              <a:gd name="connsiteX0" fmla="*/ 139700 w 139700"/>
              <a:gd name="connsiteY0" fmla="*/ 241300 h 241300"/>
              <a:gd name="connsiteX1" fmla="*/ 76200 w 139700"/>
              <a:gd name="connsiteY1" fmla="*/ 228600 h 241300"/>
              <a:gd name="connsiteX2" fmla="*/ 76200 w 139700"/>
              <a:gd name="connsiteY2" fmla="*/ 152400 h 241300"/>
              <a:gd name="connsiteX3" fmla="*/ 139700 w 139700"/>
              <a:gd name="connsiteY3" fmla="*/ 139700 h 241300"/>
              <a:gd name="connsiteX4" fmla="*/ 114300 w 139700"/>
              <a:gd name="connsiteY4" fmla="*/ 50800 h 241300"/>
              <a:gd name="connsiteX5" fmla="*/ 76200 w 139700"/>
              <a:gd name="connsiteY5" fmla="*/ 38100 h 241300"/>
              <a:gd name="connsiteX6" fmla="*/ 12700 w 139700"/>
              <a:gd name="connsiteY6" fmla="*/ 25400 h 241300"/>
              <a:gd name="connsiteX7" fmla="*/ 0 w 139700"/>
              <a:gd name="connsiteY7" fmla="*/ 0 h 24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9700" h="241300">
                <a:moveTo>
                  <a:pt x="139700" y="241300"/>
                </a:moveTo>
                <a:cubicBezTo>
                  <a:pt x="118533" y="237067"/>
                  <a:pt x="94161" y="240574"/>
                  <a:pt x="76200" y="228600"/>
                </a:cubicBezTo>
                <a:cubicBezTo>
                  <a:pt x="59267" y="217311"/>
                  <a:pt x="59267" y="163689"/>
                  <a:pt x="76200" y="152400"/>
                </a:cubicBezTo>
                <a:cubicBezTo>
                  <a:pt x="94161" y="140426"/>
                  <a:pt x="118533" y="143933"/>
                  <a:pt x="139700" y="139700"/>
                </a:cubicBezTo>
                <a:cubicBezTo>
                  <a:pt x="139590" y="139261"/>
                  <a:pt x="120373" y="56873"/>
                  <a:pt x="114300" y="50800"/>
                </a:cubicBezTo>
                <a:cubicBezTo>
                  <a:pt x="104834" y="41334"/>
                  <a:pt x="89187" y="41347"/>
                  <a:pt x="76200" y="38100"/>
                </a:cubicBezTo>
                <a:cubicBezTo>
                  <a:pt x="55259" y="32865"/>
                  <a:pt x="32007" y="35053"/>
                  <a:pt x="12700" y="25400"/>
                </a:cubicBezTo>
                <a:cubicBezTo>
                  <a:pt x="4233" y="21167"/>
                  <a:pt x="4233" y="8467"/>
                  <a:pt x="0" y="0"/>
                </a:cubicBezTo>
              </a:path>
            </a:pathLst>
          </a:custGeom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sz="1200">
              <a:latin typeface="Arial"/>
              <a:cs typeface="Arial"/>
            </a:endParaRPr>
          </a:p>
        </p:txBody>
      </p:sp>
      <p:sp>
        <p:nvSpPr>
          <p:cNvPr id="28" name="Freeform 27"/>
          <p:cNvSpPr/>
          <p:nvPr/>
        </p:nvSpPr>
        <p:spPr bwMode="auto">
          <a:xfrm>
            <a:off x="6527800" y="3922373"/>
            <a:ext cx="152400" cy="48358"/>
          </a:xfrm>
          <a:custGeom>
            <a:avLst/>
            <a:gdLst>
              <a:gd name="connsiteX0" fmla="*/ 0 w 114300"/>
              <a:gd name="connsiteY0" fmla="*/ 69850 h 69850"/>
              <a:gd name="connsiteX1" fmla="*/ 6350 w 114300"/>
              <a:gd name="connsiteY1" fmla="*/ 38100 h 69850"/>
              <a:gd name="connsiteX2" fmla="*/ 25400 w 114300"/>
              <a:gd name="connsiteY2" fmla="*/ 25400 h 69850"/>
              <a:gd name="connsiteX3" fmla="*/ 107950 w 114300"/>
              <a:gd name="connsiteY3" fmla="*/ 12700 h 69850"/>
              <a:gd name="connsiteX4" fmla="*/ 114300 w 114300"/>
              <a:gd name="connsiteY4" fmla="*/ 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" h="69850">
                <a:moveTo>
                  <a:pt x="0" y="69850"/>
                </a:moveTo>
                <a:cubicBezTo>
                  <a:pt x="2117" y="59267"/>
                  <a:pt x="995" y="47471"/>
                  <a:pt x="6350" y="38100"/>
                </a:cubicBezTo>
                <a:cubicBezTo>
                  <a:pt x="10136" y="31474"/>
                  <a:pt x="17996" y="27251"/>
                  <a:pt x="25400" y="25400"/>
                </a:cubicBezTo>
                <a:cubicBezTo>
                  <a:pt x="52409" y="18648"/>
                  <a:pt x="81181" y="20348"/>
                  <a:pt x="107950" y="12700"/>
                </a:cubicBezTo>
                <a:cubicBezTo>
                  <a:pt x="112501" y="11400"/>
                  <a:pt x="112183" y="4233"/>
                  <a:pt x="114300" y="0"/>
                </a:cubicBezTo>
              </a:path>
            </a:pathLst>
          </a:custGeom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sz="1200">
              <a:latin typeface="Arial"/>
              <a:cs typeface="Arial"/>
            </a:endParaRPr>
          </a:p>
        </p:txBody>
      </p:sp>
      <p:sp>
        <p:nvSpPr>
          <p:cNvPr id="29" name="Freeform 28"/>
          <p:cNvSpPr/>
          <p:nvPr/>
        </p:nvSpPr>
        <p:spPr bwMode="auto">
          <a:xfrm>
            <a:off x="6366934" y="3982820"/>
            <a:ext cx="120651" cy="84626"/>
          </a:xfrm>
          <a:custGeom>
            <a:avLst/>
            <a:gdLst>
              <a:gd name="connsiteX0" fmla="*/ 76200 w 90748"/>
              <a:gd name="connsiteY0" fmla="*/ 122998 h 122998"/>
              <a:gd name="connsiteX1" fmla="*/ 25400 w 90748"/>
              <a:gd name="connsiteY1" fmla="*/ 103948 h 122998"/>
              <a:gd name="connsiteX2" fmla="*/ 12700 w 90748"/>
              <a:gd name="connsiteY2" fmla="*/ 65848 h 122998"/>
              <a:gd name="connsiteX3" fmla="*/ 19050 w 90748"/>
              <a:gd name="connsiteY3" fmla="*/ 27748 h 122998"/>
              <a:gd name="connsiteX4" fmla="*/ 31750 w 90748"/>
              <a:gd name="connsiteY4" fmla="*/ 15048 h 122998"/>
              <a:gd name="connsiteX5" fmla="*/ 0 w 90748"/>
              <a:gd name="connsiteY5" fmla="*/ 2348 h 122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748" h="122998">
                <a:moveTo>
                  <a:pt x="76200" y="122998"/>
                </a:moveTo>
                <a:cubicBezTo>
                  <a:pt x="63394" y="120437"/>
                  <a:pt x="34743" y="118897"/>
                  <a:pt x="25400" y="103948"/>
                </a:cubicBezTo>
                <a:cubicBezTo>
                  <a:pt x="18305" y="92596"/>
                  <a:pt x="12700" y="65848"/>
                  <a:pt x="12700" y="65848"/>
                </a:cubicBezTo>
                <a:cubicBezTo>
                  <a:pt x="14817" y="53148"/>
                  <a:pt x="9946" y="36852"/>
                  <a:pt x="19050" y="27748"/>
                </a:cubicBezTo>
                <a:cubicBezTo>
                  <a:pt x="34619" y="12179"/>
                  <a:pt x="90748" y="29797"/>
                  <a:pt x="31750" y="15048"/>
                </a:cubicBezTo>
                <a:cubicBezTo>
                  <a:pt x="9178" y="0"/>
                  <a:pt x="20332" y="2348"/>
                  <a:pt x="0" y="2348"/>
                </a:cubicBezTo>
              </a:path>
            </a:pathLst>
          </a:custGeom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sz="1200">
              <a:latin typeface="Arial"/>
              <a:cs typeface="Arial"/>
            </a:endParaRPr>
          </a:p>
        </p:txBody>
      </p:sp>
      <p:sp>
        <p:nvSpPr>
          <p:cNvPr id="30" name="Freeform 29"/>
          <p:cNvSpPr/>
          <p:nvPr/>
        </p:nvSpPr>
        <p:spPr bwMode="auto">
          <a:xfrm>
            <a:off x="6680201" y="3931165"/>
            <a:ext cx="186267" cy="167054"/>
          </a:xfrm>
          <a:custGeom>
            <a:avLst/>
            <a:gdLst>
              <a:gd name="connsiteX0" fmla="*/ 139700 w 139700"/>
              <a:gd name="connsiteY0" fmla="*/ 241300 h 241300"/>
              <a:gd name="connsiteX1" fmla="*/ 76200 w 139700"/>
              <a:gd name="connsiteY1" fmla="*/ 228600 h 241300"/>
              <a:gd name="connsiteX2" fmla="*/ 76200 w 139700"/>
              <a:gd name="connsiteY2" fmla="*/ 152400 h 241300"/>
              <a:gd name="connsiteX3" fmla="*/ 139700 w 139700"/>
              <a:gd name="connsiteY3" fmla="*/ 139700 h 241300"/>
              <a:gd name="connsiteX4" fmla="*/ 114300 w 139700"/>
              <a:gd name="connsiteY4" fmla="*/ 50800 h 241300"/>
              <a:gd name="connsiteX5" fmla="*/ 76200 w 139700"/>
              <a:gd name="connsiteY5" fmla="*/ 38100 h 241300"/>
              <a:gd name="connsiteX6" fmla="*/ 12700 w 139700"/>
              <a:gd name="connsiteY6" fmla="*/ 25400 h 241300"/>
              <a:gd name="connsiteX7" fmla="*/ 0 w 139700"/>
              <a:gd name="connsiteY7" fmla="*/ 0 h 24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9700" h="241300">
                <a:moveTo>
                  <a:pt x="139700" y="241300"/>
                </a:moveTo>
                <a:cubicBezTo>
                  <a:pt x="118533" y="237067"/>
                  <a:pt x="94161" y="240574"/>
                  <a:pt x="76200" y="228600"/>
                </a:cubicBezTo>
                <a:cubicBezTo>
                  <a:pt x="59267" y="217311"/>
                  <a:pt x="59267" y="163689"/>
                  <a:pt x="76200" y="152400"/>
                </a:cubicBezTo>
                <a:cubicBezTo>
                  <a:pt x="94161" y="140426"/>
                  <a:pt x="118533" y="143933"/>
                  <a:pt x="139700" y="139700"/>
                </a:cubicBezTo>
                <a:cubicBezTo>
                  <a:pt x="139590" y="139261"/>
                  <a:pt x="120373" y="56873"/>
                  <a:pt x="114300" y="50800"/>
                </a:cubicBezTo>
                <a:cubicBezTo>
                  <a:pt x="104834" y="41334"/>
                  <a:pt x="89187" y="41347"/>
                  <a:pt x="76200" y="38100"/>
                </a:cubicBezTo>
                <a:cubicBezTo>
                  <a:pt x="55259" y="32865"/>
                  <a:pt x="32007" y="35053"/>
                  <a:pt x="12700" y="25400"/>
                </a:cubicBezTo>
                <a:cubicBezTo>
                  <a:pt x="4233" y="21167"/>
                  <a:pt x="4233" y="8467"/>
                  <a:pt x="0" y="0"/>
                </a:cubicBezTo>
              </a:path>
            </a:pathLst>
          </a:custGeom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sz="1200">
              <a:latin typeface="Arial"/>
              <a:cs typeface="Arial"/>
            </a:endParaRPr>
          </a:p>
        </p:txBody>
      </p:sp>
      <p:sp>
        <p:nvSpPr>
          <p:cNvPr id="31" name="Freeform 30"/>
          <p:cNvSpPr/>
          <p:nvPr/>
        </p:nvSpPr>
        <p:spPr bwMode="auto">
          <a:xfrm>
            <a:off x="6824133" y="3917977"/>
            <a:ext cx="152400" cy="48358"/>
          </a:xfrm>
          <a:custGeom>
            <a:avLst/>
            <a:gdLst>
              <a:gd name="connsiteX0" fmla="*/ 0 w 114300"/>
              <a:gd name="connsiteY0" fmla="*/ 69850 h 69850"/>
              <a:gd name="connsiteX1" fmla="*/ 6350 w 114300"/>
              <a:gd name="connsiteY1" fmla="*/ 38100 h 69850"/>
              <a:gd name="connsiteX2" fmla="*/ 25400 w 114300"/>
              <a:gd name="connsiteY2" fmla="*/ 25400 h 69850"/>
              <a:gd name="connsiteX3" fmla="*/ 107950 w 114300"/>
              <a:gd name="connsiteY3" fmla="*/ 12700 h 69850"/>
              <a:gd name="connsiteX4" fmla="*/ 114300 w 114300"/>
              <a:gd name="connsiteY4" fmla="*/ 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" h="69850">
                <a:moveTo>
                  <a:pt x="0" y="69850"/>
                </a:moveTo>
                <a:cubicBezTo>
                  <a:pt x="2117" y="59267"/>
                  <a:pt x="995" y="47471"/>
                  <a:pt x="6350" y="38100"/>
                </a:cubicBezTo>
                <a:cubicBezTo>
                  <a:pt x="10136" y="31474"/>
                  <a:pt x="17996" y="27251"/>
                  <a:pt x="25400" y="25400"/>
                </a:cubicBezTo>
                <a:cubicBezTo>
                  <a:pt x="52409" y="18648"/>
                  <a:pt x="81181" y="20348"/>
                  <a:pt x="107950" y="12700"/>
                </a:cubicBezTo>
                <a:cubicBezTo>
                  <a:pt x="112501" y="11400"/>
                  <a:pt x="112183" y="4233"/>
                  <a:pt x="114300" y="0"/>
                </a:cubicBezTo>
              </a:path>
            </a:pathLst>
          </a:custGeom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sz="1200">
              <a:latin typeface="Arial"/>
              <a:cs typeface="Arial"/>
            </a:endParaRPr>
          </a:p>
        </p:txBody>
      </p:sp>
      <p:sp>
        <p:nvSpPr>
          <p:cNvPr id="32" name="Freeform 31"/>
          <p:cNvSpPr/>
          <p:nvPr/>
        </p:nvSpPr>
        <p:spPr bwMode="auto">
          <a:xfrm>
            <a:off x="6663268" y="3978424"/>
            <a:ext cx="120651" cy="84626"/>
          </a:xfrm>
          <a:custGeom>
            <a:avLst/>
            <a:gdLst>
              <a:gd name="connsiteX0" fmla="*/ 76200 w 90748"/>
              <a:gd name="connsiteY0" fmla="*/ 122998 h 122998"/>
              <a:gd name="connsiteX1" fmla="*/ 25400 w 90748"/>
              <a:gd name="connsiteY1" fmla="*/ 103948 h 122998"/>
              <a:gd name="connsiteX2" fmla="*/ 12700 w 90748"/>
              <a:gd name="connsiteY2" fmla="*/ 65848 h 122998"/>
              <a:gd name="connsiteX3" fmla="*/ 19050 w 90748"/>
              <a:gd name="connsiteY3" fmla="*/ 27748 h 122998"/>
              <a:gd name="connsiteX4" fmla="*/ 31750 w 90748"/>
              <a:gd name="connsiteY4" fmla="*/ 15048 h 122998"/>
              <a:gd name="connsiteX5" fmla="*/ 0 w 90748"/>
              <a:gd name="connsiteY5" fmla="*/ 2348 h 122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748" h="122998">
                <a:moveTo>
                  <a:pt x="76200" y="122998"/>
                </a:moveTo>
                <a:cubicBezTo>
                  <a:pt x="63394" y="120437"/>
                  <a:pt x="34743" y="118897"/>
                  <a:pt x="25400" y="103948"/>
                </a:cubicBezTo>
                <a:cubicBezTo>
                  <a:pt x="18305" y="92596"/>
                  <a:pt x="12700" y="65848"/>
                  <a:pt x="12700" y="65848"/>
                </a:cubicBezTo>
                <a:cubicBezTo>
                  <a:pt x="14817" y="53148"/>
                  <a:pt x="9946" y="36852"/>
                  <a:pt x="19050" y="27748"/>
                </a:cubicBezTo>
                <a:cubicBezTo>
                  <a:pt x="34619" y="12179"/>
                  <a:pt x="90748" y="29797"/>
                  <a:pt x="31750" y="15048"/>
                </a:cubicBezTo>
                <a:cubicBezTo>
                  <a:pt x="9178" y="0"/>
                  <a:pt x="20332" y="2348"/>
                  <a:pt x="0" y="2348"/>
                </a:cubicBezTo>
              </a:path>
            </a:pathLst>
          </a:custGeom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sz="1200">
              <a:latin typeface="Arial"/>
              <a:cs typeface="Arial"/>
            </a:endParaRPr>
          </a:p>
        </p:txBody>
      </p:sp>
      <p:sp>
        <p:nvSpPr>
          <p:cNvPr id="33" name="Freeform 32"/>
          <p:cNvSpPr/>
          <p:nvPr/>
        </p:nvSpPr>
        <p:spPr bwMode="auto">
          <a:xfrm>
            <a:off x="7526868" y="3935561"/>
            <a:ext cx="186267" cy="167054"/>
          </a:xfrm>
          <a:custGeom>
            <a:avLst/>
            <a:gdLst>
              <a:gd name="connsiteX0" fmla="*/ 139700 w 139700"/>
              <a:gd name="connsiteY0" fmla="*/ 241300 h 241300"/>
              <a:gd name="connsiteX1" fmla="*/ 76200 w 139700"/>
              <a:gd name="connsiteY1" fmla="*/ 228600 h 241300"/>
              <a:gd name="connsiteX2" fmla="*/ 76200 w 139700"/>
              <a:gd name="connsiteY2" fmla="*/ 152400 h 241300"/>
              <a:gd name="connsiteX3" fmla="*/ 139700 w 139700"/>
              <a:gd name="connsiteY3" fmla="*/ 139700 h 241300"/>
              <a:gd name="connsiteX4" fmla="*/ 114300 w 139700"/>
              <a:gd name="connsiteY4" fmla="*/ 50800 h 241300"/>
              <a:gd name="connsiteX5" fmla="*/ 76200 w 139700"/>
              <a:gd name="connsiteY5" fmla="*/ 38100 h 241300"/>
              <a:gd name="connsiteX6" fmla="*/ 12700 w 139700"/>
              <a:gd name="connsiteY6" fmla="*/ 25400 h 241300"/>
              <a:gd name="connsiteX7" fmla="*/ 0 w 139700"/>
              <a:gd name="connsiteY7" fmla="*/ 0 h 24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9700" h="241300">
                <a:moveTo>
                  <a:pt x="139700" y="241300"/>
                </a:moveTo>
                <a:cubicBezTo>
                  <a:pt x="118533" y="237067"/>
                  <a:pt x="94161" y="240574"/>
                  <a:pt x="76200" y="228600"/>
                </a:cubicBezTo>
                <a:cubicBezTo>
                  <a:pt x="59267" y="217311"/>
                  <a:pt x="59267" y="163689"/>
                  <a:pt x="76200" y="152400"/>
                </a:cubicBezTo>
                <a:cubicBezTo>
                  <a:pt x="94161" y="140426"/>
                  <a:pt x="118533" y="143933"/>
                  <a:pt x="139700" y="139700"/>
                </a:cubicBezTo>
                <a:cubicBezTo>
                  <a:pt x="139590" y="139261"/>
                  <a:pt x="120373" y="56873"/>
                  <a:pt x="114300" y="50800"/>
                </a:cubicBezTo>
                <a:cubicBezTo>
                  <a:pt x="104834" y="41334"/>
                  <a:pt x="89187" y="41347"/>
                  <a:pt x="76200" y="38100"/>
                </a:cubicBezTo>
                <a:cubicBezTo>
                  <a:pt x="55259" y="32865"/>
                  <a:pt x="32007" y="35053"/>
                  <a:pt x="12700" y="25400"/>
                </a:cubicBezTo>
                <a:cubicBezTo>
                  <a:pt x="4233" y="21167"/>
                  <a:pt x="4233" y="8467"/>
                  <a:pt x="0" y="0"/>
                </a:cubicBezTo>
              </a:path>
            </a:pathLst>
          </a:custGeom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sz="1200">
              <a:latin typeface="Arial"/>
              <a:cs typeface="Arial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6963833" y="4027882"/>
            <a:ext cx="213784" cy="140677"/>
          </a:xfrm>
          <a:prstGeom prst="rect">
            <a:avLst/>
          </a:prstGeom>
          <a:solidFill>
            <a:schemeClr val="tx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 eaLnBrk="0" hangingPunct="0">
              <a:defRPr/>
            </a:pPr>
            <a:endParaRPr lang="en-US" sz="120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6656919" y="4027882"/>
            <a:ext cx="213783" cy="140677"/>
          </a:xfrm>
          <a:prstGeom prst="rect">
            <a:avLst/>
          </a:prstGeom>
          <a:solidFill>
            <a:schemeClr val="tx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 eaLnBrk="0" hangingPunct="0">
              <a:defRPr/>
            </a:pPr>
            <a:endParaRPr lang="en-US" sz="120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6170085" y="4565311"/>
            <a:ext cx="357716" cy="25387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 eaLnBrk="0" hangingPunct="0">
              <a:defRPr/>
            </a:pPr>
            <a:endParaRPr lang="en-US" sz="120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7389285" y="4093823"/>
            <a:ext cx="357716" cy="218708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 eaLnBrk="0" hangingPunct="0">
              <a:defRPr/>
            </a:pPr>
            <a:endParaRPr lang="en-US" sz="1200">
              <a:solidFill>
                <a:srgbClr val="FFFFFF"/>
              </a:solidFill>
              <a:latin typeface="Arial"/>
              <a:cs typeface="Arial"/>
            </a:endParaRPr>
          </a:p>
        </p:txBody>
      </p:sp>
      <p:cxnSp>
        <p:nvCxnSpPr>
          <p:cNvPr id="38" name="Straight Arrow Connector 37"/>
          <p:cNvCxnSpPr/>
          <p:nvPr/>
        </p:nvCxnSpPr>
        <p:spPr bwMode="auto">
          <a:xfrm rot="5400000">
            <a:off x="6587312" y="4567183"/>
            <a:ext cx="158262" cy="154516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endCxn id="13" idx="1"/>
          </p:cNvCxnSpPr>
          <p:nvPr/>
        </p:nvCxnSpPr>
        <p:spPr bwMode="auto">
          <a:xfrm>
            <a:off x="6891868" y="4501567"/>
            <a:ext cx="249767" cy="102211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 bwMode="auto">
          <a:xfrm rot="16200000" flipH="1">
            <a:off x="7443952" y="4542842"/>
            <a:ext cx="362683" cy="603251"/>
          </a:xfrm>
          <a:prstGeom prst="straightConnector1">
            <a:avLst/>
          </a:prstGeom>
          <a:ln w="25400" cap="flat" cmpd="sng" algn="ctr">
            <a:solidFill>
              <a:srgbClr val="000000"/>
            </a:solidFill>
            <a:prstDash val="dot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TextBox 37"/>
          <p:cNvSpPr txBox="1">
            <a:spLocks noChangeArrowheads="1"/>
          </p:cNvSpPr>
          <p:nvPr/>
        </p:nvSpPr>
        <p:spPr bwMode="auto">
          <a:xfrm>
            <a:off x="2413000" y="3465174"/>
            <a:ext cx="36427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sz="1200" b="1">
                <a:solidFill>
                  <a:srgbClr val="000090"/>
                </a:solidFill>
                <a:latin typeface="Arial"/>
                <a:cs typeface="Arial"/>
              </a:rPr>
              <a:t>biological barriers</a:t>
            </a:r>
          </a:p>
          <a:p>
            <a:pPr>
              <a:defRPr/>
            </a:pPr>
            <a:r>
              <a:rPr lang="en-US" sz="1200">
                <a:latin typeface="Arial"/>
                <a:cs typeface="Arial"/>
              </a:rPr>
              <a:t>cells, membranes, gels, metabolic degradation, protein interaction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6226270" y="2881311"/>
            <a:ext cx="2188759" cy="993096"/>
          </a:xfrm>
          <a:prstGeom prst="rect">
            <a:avLst/>
          </a:prstGeom>
          <a:solidFill>
            <a:srgbClr val="FEFFBE">
              <a:alpha val="3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1143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 eaLnBrk="0" hangingPunct="0">
              <a:defRPr/>
            </a:pPr>
            <a:endParaRPr lang="en-US" sz="1200">
              <a:solidFill>
                <a:srgbClr val="FFFFFF"/>
              </a:solidFill>
              <a:latin typeface="Arial"/>
              <a:cs typeface="Arial"/>
            </a:endParaRPr>
          </a:p>
        </p:txBody>
      </p:sp>
      <p:cxnSp>
        <p:nvCxnSpPr>
          <p:cNvPr id="15" name="Straight Arrow Connector 14"/>
          <p:cNvCxnSpPr/>
          <p:nvPr/>
        </p:nvCxnSpPr>
        <p:spPr bwMode="auto">
          <a:xfrm rot="5400000">
            <a:off x="5995886" y="3369048"/>
            <a:ext cx="977046" cy="2116"/>
          </a:xfrm>
          <a:prstGeom prst="straightConnector1">
            <a:avLst/>
          </a:prstGeom>
          <a:ln w="25400" cap="flat" cmpd="sng" algn="ctr">
            <a:solidFill>
              <a:srgbClr val="000000"/>
            </a:solidFill>
            <a:prstDash val="sysDash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Can 40"/>
          <p:cNvSpPr/>
          <p:nvPr/>
        </p:nvSpPr>
        <p:spPr bwMode="auto">
          <a:xfrm rot="16200000">
            <a:off x="7940594" y="752381"/>
            <a:ext cx="1604596" cy="2495549"/>
          </a:xfrm>
          <a:prstGeom prst="can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 w="762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sz="120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2" name="Left Arrow 41"/>
          <p:cNvSpPr/>
          <p:nvPr/>
        </p:nvSpPr>
        <p:spPr bwMode="auto">
          <a:xfrm>
            <a:off x="6517217" y="1795734"/>
            <a:ext cx="1397000" cy="353890"/>
          </a:xfrm>
          <a:prstGeom prst="lef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 eaLnBrk="0" hangingPunct="0">
              <a:defRPr/>
            </a:pPr>
            <a:endParaRPr lang="en-US" sz="120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6129868" y="2487030"/>
            <a:ext cx="2142067" cy="240689"/>
          </a:xfrm>
          <a:prstGeom prst="rect">
            <a:avLst/>
          </a:prstGeom>
          <a:blipFill rotWithShape="1">
            <a:blip r:embed="rId2"/>
            <a:tile tx="0" ty="0" sx="100000" sy="100000" flip="none" algn="tl"/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 eaLnBrk="0" hangingPunct="0">
              <a:defRPr/>
            </a:pPr>
            <a:endParaRPr lang="en-US" sz="120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1548" name="Freeform 8"/>
          <p:cNvSpPr>
            <a:spLocks noChangeAspect="1"/>
          </p:cNvSpPr>
          <p:nvPr/>
        </p:nvSpPr>
        <p:spPr bwMode="auto">
          <a:xfrm>
            <a:off x="6129867" y="2683757"/>
            <a:ext cx="709084" cy="130786"/>
          </a:xfrm>
          <a:custGeom>
            <a:avLst/>
            <a:gdLst>
              <a:gd name="T0" fmla="*/ 2147483647 w 504"/>
              <a:gd name="T1" fmla="*/ 2147483647 h 188"/>
              <a:gd name="T2" fmla="*/ 2147483647 w 504"/>
              <a:gd name="T3" fmla="*/ 2147483647 h 188"/>
              <a:gd name="T4" fmla="*/ 0 w 504"/>
              <a:gd name="T5" fmla="*/ 2147483647 h 188"/>
              <a:gd name="T6" fmla="*/ 0 w 504"/>
              <a:gd name="T7" fmla="*/ 2147483647 h 188"/>
              <a:gd name="T8" fmla="*/ 2147483647 w 504"/>
              <a:gd name="T9" fmla="*/ 0 h 188"/>
              <a:gd name="T10" fmla="*/ 2147483647 w 504"/>
              <a:gd name="T11" fmla="*/ 2147483647 h 188"/>
              <a:gd name="T12" fmla="*/ 2147483647 w 504"/>
              <a:gd name="T13" fmla="*/ 2147483647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04"/>
              <a:gd name="T22" fmla="*/ 0 h 188"/>
              <a:gd name="T23" fmla="*/ 504 w 504"/>
              <a:gd name="T24" fmla="*/ 188 h 18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04" h="188">
                <a:moveTo>
                  <a:pt x="504" y="157"/>
                </a:moveTo>
                <a:cubicBezTo>
                  <a:pt x="504" y="188"/>
                  <a:pt x="324" y="167"/>
                  <a:pt x="252" y="167"/>
                </a:cubicBezTo>
                <a:cubicBezTo>
                  <a:pt x="180" y="167"/>
                  <a:pt x="0" y="188"/>
                  <a:pt x="0" y="15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5"/>
                  <a:pt x="102" y="0"/>
                  <a:pt x="252" y="0"/>
                </a:cubicBezTo>
                <a:cubicBezTo>
                  <a:pt x="406" y="0"/>
                  <a:pt x="504" y="15"/>
                  <a:pt x="504" y="42"/>
                </a:cubicBezTo>
                <a:lnTo>
                  <a:pt x="504" y="157"/>
                </a:lnTo>
                <a:close/>
              </a:path>
            </a:pathLst>
          </a:cu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49" name="Oval 9"/>
          <p:cNvSpPr>
            <a:spLocks noChangeAspect="1" noChangeArrowheads="1"/>
          </p:cNvSpPr>
          <p:nvPr/>
        </p:nvSpPr>
        <p:spPr bwMode="auto">
          <a:xfrm>
            <a:off x="6341535" y="2727719"/>
            <a:ext cx="285751" cy="42863"/>
          </a:xfrm>
          <a:prstGeom prst="ellipse">
            <a:avLst/>
          </a:prstGeom>
          <a:solidFill>
            <a:srgbClr val="000090"/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50" name="Freeform 11"/>
          <p:cNvSpPr>
            <a:spLocks noChangeAspect="1"/>
          </p:cNvSpPr>
          <p:nvPr/>
        </p:nvSpPr>
        <p:spPr bwMode="auto">
          <a:xfrm>
            <a:off x="6841067" y="2683757"/>
            <a:ext cx="709084" cy="130786"/>
          </a:xfrm>
          <a:custGeom>
            <a:avLst/>
            <a:gdLst>
              <a:gd name="T0" fmla="*/ 2147483647 w 504"/>
              <a:gd name="T1" fmla="*/ 2147483647 h 188"/>
              <a:gd name="T2" fmla="*/ 2147483647 w 504"/>
              <a:gd name="T3" fmla="*/ 2147483647 h 188"/>
              <a:gd name="T4" fmla="*/ 0 w 504"/>
              <a:gd name="T5" fmla="*/ 2147483647 h 188"/>
              <a:gd name="T6" fmla="*/ 0 w 504"/>
              <a:gd name="T7" fmla="*/ 2147483647 h 188"/>
              <a:gd name="T8" fmla="*/ 2147483647 w 504"/>
              <a:gd name="T9" fmla="*/ 0 h 188"/>
              <a:gd name="T10" fmla="*/ 2147483647 w 504"/>
              <a:gd name="T11" fmla="*/ 2147483647 h 188"/>
              <a:gd name="T12" fmla="*/ 2147483647 w 504"/>
              <a:gd name="T13" fmla="*/ 2147483647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04"/>
              <a:gd name="T22" fmla="*/ 0 h 188"/>
              <a:gd name="T23" fmla="*/ 504 w 504"/>
              <a:gd name="T24" fmla="*/ 188 h 18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04" h="188">
                <a:moveTo>
                  <a:pt x="504" y="157"/>
                </a:moveTo>
                <a:cubicBezTo>
                  <a:pt x="504" y="188"/>
                  <a:pt x="324" y="167"/>
                  <a:pt x="252" y="167"/>
                </a:cubicBezTo>
                <a:cubicBezTo>
                  <a:pt x="180" y="167"/>
                  <a:pt x="0" y="188"/>
                  <a:pt x="0" y="15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5"/>
                  <a:pt x="102" y="0"/>
                  <a:pt x="252" y="0"/>
                </a:cubicBezTo>
                <a:cubicBezTo>
                  <a:pt x="406" y="0"/>
                  <a:pt x="504" y="15"/>
                  <a:pt x="504" y="42"/>
                </a:cubicBezTo>
                <a:lnTo>
                  <a:pt x="504" y="157"/>
                </a:lnTo>
                <a:close/>
              </a:path>
            </a:pathLst>
          </a:cu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51" name="Oval 12"/>
          <p:cNvSpPr>
            <a:spLocks noChangeAspect="1" noChangeArrowheads="1"/>
          </p:cNvSpPr>
          <p:nvPr/>
        </p:nvSpPr>
        <p:spPr bwMode="auto">
          <a:xfrm>
            <a:off x="7052735" y="2727719"/>
            <a:ext cx="285751" cy="42863"/>
          </a:xfrm>
          <a:prstGeom prst="ellipse">
            <a:avLst/>
          </a:prstGeom>
          <a:solidFill>
            <a:srgbClr val="000090"/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52" name="Freeform 14"/>
          <p:cNvSpPr>
            <a:spLocks noChangeAspect="1"/>
          </p:cNvSpPr>
          <p:nvPr/>
        </p:nvSpPr>
        <p:spPr bwMode="auto">
          <a:xfrm>
            <a:off x="7550152" y="2683757"/>
            <a:ext cx="709083" cy="130786"/>
          </a:xfrm>
          <a:custGeom>
            <a:avLst/>
            <a:gdLst>
              <a:gd name="T0" fmla="*/ 2147483647 w 504"/>
              <a:gd name="T1" fmla="*/ 2147483647 h 188"/>
              <a:gd name="T2" fmla="*/ 2147483647 w 504"/>
              <a:gd name="T3" fmla="*/ 2147483647 h 188"/>
              <a:gd name="T4" fmla="*/ 0 w 504"/>
              <a:gd name="T5" fmla="*/ 2147483647 h 188"/>
              <a:gd name="T6" fmla="*/ 0 w 504"/>
              <a:gd name="T7" fmla="*/ 2147483647 h 188"/>
              <a:gd name="T8" fmla="*/ 2147483647 w 504"/>
              <a:gd name="T9" fmla="*/ 0 h 188"/>
              <a:gd name="T10" fmla="*/ 2147483647 w 504"/>
              <a:gd name="T11" fmla="*/ 2147483647 h 188"/>
              <a:gd name="T12" fmla="*/ 2147483647 w 504"/>
              <a:gd name="T13" fmla="*/ 2147483647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04"/>
              <a:gd name="T22" fmla="*/ 0 h 188"/>
              <a:gd name="T23" fmla="*/ 504 w 504"/>
              <a:gd name="T24" fmla="*/ 188 h 18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04" h="188">
                <a:moveTo>
                  <a:pt x="504" y="157"/>
                </a:moveTo>
                <a:cubicBezTo>
                  <a:pt x="504" y="188"/>
                  <a:pt x="324" y="167"/>
                  <a:pt x="252" y="167"/>
                </a:cubicBezTo>
                <a:cubicBezTo>
                  <a:pt x="180" y="167"/>
                  <a:pt x="0" y="188"/>
                  <a:pt x="0" y="15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5"/>
                  <a:pt x="102" y="0"/>
                  <a:pt x="252" y="0"/>
                </a:cubicBezTo>
                <a:cubicBezTo>
                  <a:pt x="406" y="0"/>
                  <a:pt x="504" y="15"/>
                  <a:pt x="504" y="42"/>
                </a:cubicBezTo>
                <a:lnTo>
                  <a:pt x="504" y="157"/>
                </a:lnTo>
                <a:close/>
              </a:path>
            </a:pathLst>
          </a:cu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53" name="Oval 15"/>
          <p:cNvSpPr>
            <a:spLocks noChangeAspect="1" noChangeArrowheads="1"/>
          </p:cNvSpPr>
          <p:nvPr/>
        </p:nvSpPr>
        <p:spPr bwMode="auto">
          <a:xfrm>
            <a:off x="7761819" y="2727719"/>
            <a:ext cx="285749" cy="42863"/>
          </a:xfrm>
          <a:prstGeom prst="ellipse">
            <a:avLst/>
          </a:prstGeom>
          <a:solidFill>
            <a:srgbClr val="000090"/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grpSp>
        <p:nvGrpSpPr>
          <p:cNvPr id="2" name="Group 40"/>
          <p:cNvGrpSpPr>
            <a:grpSpLocks noChangeAspect="1"/>
          </p:cNvGrpSpPr>
          <p:nvPr/>
        </p:nvGrpSpPr>
        <p:grpSpPr bwMode="auto">
          <a:xfrm>
            <a:off x="7630609" y="1431463"/>
            <a:ext cx="697664" cy="347415"/>
            <a:chOff x="1383" y="3264"/>
            <a:chExt cx="211" cy="202"/>
          </a:xfrm>
          <a:scene3d>
            <a:camera prst="orthographicFront">
              <a:rot lat="0" lon="3000000" rev="0"/>
            </a:camera>
            <a:lightRig rig="threePt" dir="t"/>
          </a:scene3d>
        </p:grpSpPr>
        <p:sp>
          <p:nvSpPr>
            <p:cNvPr id="102" name="Oval 41"/>
            <p:cNvSpPr>
              <a:spLocks noChangeAspect="1" noChangeArrowheads="1"/>
            </p:cNvSpPr>
            <p:nvPr/>
          </p:nvSpPr>
          <p:spPr bwMode="auto">
            <a:xfrm>
              <a:off x="1392" y="3264"/>
              <a:ext cx="202" cy="202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200"/>
            </a:p>
          </p:txBody>
        </p:sp>
        <p:sp>
          <p:nvSpPr>
            <p:cNvPr id="103" name="Freeform 42"/>
            <p:cNvSpPr>
              <a:spLocks noChangeAspect="1"/>
            </p:cNvSpPr>
            <p:nvPr/>
          </p:nvSpPr>
          <p:spPr bwMode="auto">
            <a:xfrm>
              <a:off x="1383" y="3278"/>
              <a:ext cx="97" cy="135"/>
            </a:xfrm>
            <a:custGeom>
              <a:avLst/>
              <a:gdLst/>
              <a:ahLst/>
              <a:cxnLst>
                <a:cxn ang="0">
                  <a:pos x="731" y="0"/>
                </a:cxn>
                <a:cxn ang="0">
                  <a:pos x="240" y="1010"/>
                </a:cxn>
                <a:cxn ang="0">
                  <a:pos x="731" y="0"/>
                </a:cxn>
              </a:cxnLst>
              <a:rect l="0" t="0" r="r" b="b"/>
              <a:pathLst>
                <a:path w="731" h="1010">
                  <a:moveTo>
                    <a:pt x="731" y="0"/>
                  </a:moveTo>
                  <a:cubicBezTo>
                    <a:pt x="299" y="26"/>
                    <a:pt x="0" y="639"/>
                    <a:pt x="240" y="1010"/>
                  </a:cubicBezTo>
                  <a:cubicBezTo>
                    <a:pt x="94" y="584"/>
                    <a:pt x="306" y="134"/>
                    <a:pt x="73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200"/>
            </a:p>
          </p:txBody>
        </p:sp>
      </p:grpSp>
      <p:grpSp>
        <p:nvGrpSpPr>
          <p:cNvPr id="3" name="Group 43"/>
          <p:cNvGrpSpPr>
            <a:grpSpLocks noChangeAspect="1"/>
          </p:cNvGrpSpPr>
          <p:nvPr/>
        </p:nvGrpSpPr>
        <p:grpSpPr bwMode="auto">
          <a:xfrm rot="11452326">
            <a:off x="7812467" y="1517456"/>
            <a:ext cx="367017" cy="190906"/>
            <a:chOff x="1383" y="3264"/>
            <a:chExt cx="211" cy="202"/>
          </a:xfrm>
          <a:scene3d>
            <a:camera prst="orthographicFront">
              <a:rot lat="0" lon="3000000" rev="0"/>
            </a:camera>
            <a:lightRig rig="threePt" dir="t"/>
          </a:scene3d>
        </p:grpSpPr>
        <p:sp>
          <p:nvSpPr>
            <p:cNvPr id="100" name="Oval 44"/>
            <p:cNvSpPr>
              <a:spLocks noChangeAspect="1" noChangeArrowheads="1"/>
            </p:cNvSpPr>
            <p:nvPr/>
          </p:nvSpPr>
          <p:spPr bwMode="auto">
            <a:xfrm>
              <a:off x="1392" y="3264"/>
              <a:ext cx="202" cy="202"/>
            </a:xfrm>
            <a:prstGeom prst="ellipse">
              <a:avLst/>
            </a:prstGeom>
            <a:gradFill rotWithShape="1">
              <a:gsLst>
                <a:gs pos="0">
                  <a:srgbClr val="CC0000">
                    <a:gamma/>
                    <a:shade val="74118"/>
                    <a:invGamma/>
                  </a:srgbClr>
                </a:gs>
                <a:gs pos="100000">
                  <a:srgbClr val="CC00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200"/>
            </a:p>
          </p:txBody>
        </p:sp>
        <p:sp>
          <p:nvSpPr>
            <p:cNvPr id="101" name="Freeform 45"/>
            <p:cNvSpPr>
              <a:spLocks noChangeAspect="1"/>
            </p:cNvSpPr>
            <p:nvPr/>
          </p:nvSpPr>
          <p:spPr bwMode="auto">
            <a:xfrm>
              <a:off x="1383" y="3278"/>
              <a:ext cx="97" cy="135"/>
            </a:xfrm>
            <a:custGeom>
              <a:avLst/>
              <a:gdLst/>
              <a:ahLst/>
              <a:cxnLst>
                <a:cxn ang="0">
                  <a:pos x="731" y="0"/>
                </a:cxn>
                <a:cxn ang="0">
                  <a:pos x="240" y="1010"/>
                </a:cxn>
                <a:cxn ang="0">
                  <a:pos x="731" y="0"/>
                </a:cxn>
              </a:cxnLst>
              <a:rect l="0" t="0" r="r" b="b"/>
              <a:pathLst>
                <a:path w="731" h="1010">
                  <a:moveTo>
                    <a:pt x="731" y="0"/>
                  </a:moveTo>
                  <a:cubicBezTo>
                    <a:pt x="299" y="26"/>
                    <a:pt x="0" y="639"/>
                    <a:pt x="240" y="1010"/>
                  </a:cubicBezTo>
                  <a:cubicBezTo>
                    <a:pt x="94" y="584"/>
                    <a:pt x="306" y="134"/>
                    <a:pt x="73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200"/>
            </a:p>
          </p:txBody>
        </p:sp>
      </p:grpSp>
      <p:sp>
        <p:nvSpPr>
          <p:cNvPr id="21556" name="Freeform 8"/>
          <p:cNvSpPr>
            <a:spLocks noChangeAspect="1"/>
          </p:cNvSpPr>
          <p:nvPr/>
        </p:nvSpPr>
        <p:spPr bwMode="auto">
          <a:xfrm flipV="1">
            <a:off x="6129869" y="1197856"/>
            <a:ext cx="613833" cy="118696"/>
          </a:xfrm>
          <a:custGeom>
            <a:avLst/>
            <a:gdLst>
              <a:gd name="T0" fmla="*/ 2147483647 w 504"/>
              <a:gd name="T1" fmla="*/ 2147483647 h 188"/>
              <a:gd name="T2" fmla="*/ 2147483647 w 504"/>
              <a:gd name="T3" fmla="*/ 2147483647 h 188"/>
              <a:gd name="T4" fmla="*/ 0 w 504"/>
              <a:gd name="T5" fmla="*/ 2147483647 h 188"/>
              <a:gd name="T6" fmla="*/ 0 w 504"/>
              <a:gd name="T7" fmla="*/ 2147483647 h 188"/>
              <a:gd name="T8" fmla="*/ 2147483647 w 504"/>
              <a:gd name="T9" fmla="*/ 0 h 188"/>
              <a:gd name="T10" fmla="*/ 2147483647 w 504"/>
              <a:gd name="T11" fmla="*/ 2147483647 h 188"/>
              <a:gd name="T12" fmla="*/ 2147483647 w 504"/>
              <a:gd name="T13" fmla="*/ 2147483647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04"/>
              <a:gd name="T22" fmla="*/ 0 h 188"/>
              <a:gd name="T23" fmla="*/ 504 w 504"/>
              <a:gd name="T24" fmla="*/ 188 h 18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04" h="188">
                <a:moveTo>
                  <a:pt x="504" y="157"/>
                </a:moveTo>
                <a:cubicBezTo>
                  <a:pt x="504" y="188"/>
                  <a:pt x="324" y="167"/>
                  <a:pt x="252" y="167"/>
                </a:cubicBezTo>
                <a:cubicBezTo>
                  <a:pt x="180" y="167"/>
                  <a:pt x="0" y="188"/>
                  <a:pt x="0" y="15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5"/>
                  <a:pt x="102" y="0"/>
                  <a:pt x="252" y="0"/>
                </a:cubicBezTo>
                <a:cubicBezTo>
                  <a:pt x="406" y="0"/>
                  <a:pt x="504" y="15"/>
                  <a:pt x="504" y="42"/>
                </a:cubicBezTo>
                <a:lnTo>
                  <a:pt x="504" y="157"/>
                </a:lnTo>
                <a:close/>
              </a:path>
            </a:pathLst>
          </a:cu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57" name="Oval 9"/>
          <p:cNvSpPr>
            <a:spLocks noChangeAspect="1" noChangeArrowheads="1"/>
          </p:cNvSpPr>
          <p:nvPr/>
        </p:nvSpPr>
        <p:spPr bwMode="auto">
          <a:xfrm flipV="1">
            <a:off x="6314019" y="1237423"/>
            <a:ext cx="247649" cy="38467"/>
          </a:xfrm>
          <a:prstGeom prst="ellipse">
            <a:avLst/>
          </a:prstGeom>
          <a:solidFill>
            <a:srgbClr val="000090"/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58" name="Freeform 11"/>
          <p:cNvSpPr>
            <a:spLocks noChangeAspect="1"/>
          </p:cNvSpPr>
          <p:nvPr/>
        </p:nvSpPr>
        <p:spPr bwMode="auto">
          <a:xfrm flipV="1">
            <a:off x="6745819" y="1197856"/>
            <a:ext cx="613833" cy="118696"/>
          </a:xfrm>
          <a:custGeom>
            <a:avLst/>
            <a:gdLst>
              <a:gd name="T0" fmla="*/ 2147483647 w 504"/>
              <a:gd name="T1" fmla="*/ 2147483647 h 188"/>
              <a:gd name="T2" fmla="*/ 2147483647 w 504"/>
              <a:gd name="T3" fmla="*/ 2147483647 h 188"/>
              <a:gd name="T4" fmla="*/ 0 w 504"/>
              <a:gd name="T5" fmla="*/ 2147483647 h 188"/>
              <a:gd name="T6" fmla="*/ 0 w 504"/>
              <a:gd name="T7" fmla="*/ 2147483647 h 188"/>
              <a:gd name="T8" fmla="*/ 2147483647 w 504"/>
              <a:gd name="T9" fmla="*/ 0 h 188"/>
              <a:gd name="T10" fmla="*/ 2147483647 w 504"/>
              <a:gd name="T11" fmla="*/ 2147483647 h 188"/>
              <a:gd name="T12" fmla="*/ 2147483647 w 504"/>
              <a:gd name="T13" fmla="*/ 2147483647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04"/>
              <a:gd name="T22" fmla="*/ 0 h 188"/>
              <a:gd name="T23" fmla="*/ 504 w 504"/>
              <a:gd name="T24" fmla="*/ 188 h 18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04" h="188">
                <a:moveTo>
                  <a:pt x="504" y="157"/>
                </a:moveTo>
                <a:cubicBezTo>
                  <a:pt x="504" y="188"/>
                  <a:pt x="324" y="167"/>
                  <a:pt x="252" y="167"/>
                </a:cubicBezTo>
                <a:cubicBezTo>
                  <a:pt x="180" y="167"/>
                  <a:pt x="0" y="188"/>
                  <a:pt x="0" y="15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5"/>
                  <a:pt x="102" y="0"/>
                  <a:pt x="252" y="0"/>
                </a:cubicBezTo>
                <a:cubicBezTo>
                  <a:pt x="406" y="0"/>
                  <a:pt x="504" y="15"/>
                  <a:pt x="504" y="42"/>
                </a:cubicBezTo>
                <a:lnTo>
                  <a:pt x="504" y="157"/>
                </a:lnTo>
                <a:close/>
              </a:path>
            </a:pathLst>
          </a:cu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59" name="Oval 12"/>
          <p:cNvSpPr>
            <a:spLocks noChangeAspect="1" noChangeArrowheads="1"/>
          </p:cNvSpPr>
          <p:nvPr/>
        </p:nvSpPr>
        <p:spPr bwMode="auto">
          <a:xfrm flipV="1">
            <a:off x="6927853" y="1237423"/>
            <a:ext cx="247649" cy="38467"/>
          </a:xfrm>
          <a:prstGeom prst="ellipse">
            <a:avLst/>
          </a:prstGeom>
          <a:solidFill>
            <a:srgbClr val="000090"/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60" name="Freeform 14"/>
          <p:cNvSpPr>
            <a:spLocks noChangeAspect="1"/>
          </p:cNvSpPr>
          <p:nvPr/>
        </p:nvSpPr>
        <p:spPr bwMode="auto">
          <a:xfrm flipV="1">
            <a:off x="7359653" y="1197856"/>
            <a:ext cx="613833" cy="118696"/>
          </a:xfrm>
          <a:custGeom>
            <a:avLst/>
            <a:gdLst>
              <a:gd name="T0" fmla="*/ 2147483647 w 504"/>
              <a:gd name="T1" fmla="*/ 2147483647 h 188"/>
              <a:gd name="T2" fmla="*/ 2147483647 w 504"/>
              <a:gd name="T3" fmla="*/ 2147483647 h 188"/>
              <a:gd name="T4" fmla="*/ 0 w 504"/>
              <a:gd name="T5" fmla="*/ 2147483647 h 188"/>
              <a:gd name="T6" fmla="*/ 0 w 504"/>
              <a:gd name="T7" fmla="*/ 2147483647 h 188"/>
              <a:gd name="T8" fmla="*/ 2147483647 w 504"/>
              <a:gd name="T9" fmla="*/ 0 h 188"/>
              <a:gd name="T10" fmla="*/ 2147483647 w 504"/>
              <a:gd name="T11" fmla="*/ 2147483647 h 188"/>
              <a:gd name="T12" fmla="*/ 2147483647 w 504"/>
              <a:gd name="T13" fmla="*/ 2147483647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04"/>
              <a:gd name="T22" fmla="*/ 0 h 188"/>
              <a:gd name="T23" fmla="*/ 504 w 504"/>
              <a:gd name="T24" fmla="*/ 188 h 18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04" h="188">
                <a:moveTo>
                  <a:pt x="504" y="157"/>
                </a:moveTo>
                <a:cubicBezTo>
                  <a:pt x="504" y="188"/>
                  <a:pt x="324" y="167"/>
                  <a:pt x="252" y="167"/>
                </a:cubicBezTo>
                <a:cubicBezTo>
                  <a:pt x="180" y="167"/>
                  <a:pt x="0" y="188"/>
                  <a:pt x="0" y="15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5"/>
                  <a:pt x="102" y="0"/>
                  <a:pt x="252" y="0"/>
                </a:cubicBezTo>
                <a:cubicBezTo>
                  <a:pt x="406" y="0"/>
                  <a:pt x="504" y="15"/>
                  <a:pt x="504" y="42"/>
                </a:cubicBezTo>
                <a:lnTo>
                  <a:pt x="504" y="157"/>
                </a:lnTo>
                <a:close/>
              </a:path>
            </a:pathLst>
          </a:cu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61" name="Oval 15"/>
          <p:cNvSpPr>
            <a:spLocks noChangeAspect="1" noChangeArrowheads="1"/>
          </p:cNvSpPr>
          <p:nvPr/>
        </p:nvSpPr>
        <p:spPr bwMode="auto">
          <a:xfrm flipV="1">
            <a:off x="7541686" y="1237423"/>
            <a:ext cx="247649" cy="38467"/>
          </a:xfrm>
          <a:prstGeom prst="ellipse">
            <a:avLst/>
          </a:prstGeom>
          <a:solidFill>
            <a:srgbClr val="000090"/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116" name="Rectangle 115"/>
          <p:cNvSpPr/>
          <p:nvPr/>
        </p:nvSpPr>
        <p:spPr bwMode="auto">
          <a:xfrm>
            <a:off x="6108702" y="1304464"/>
            <a:ext cx="1818217" cy="127488"/>
          </a:xfrm>
          <a:prstGeom prst="rect">
            <a:avLst/>
          </a:prstGeom>
          <a:blipFill rotWithShape="1">
            <a:blip r:embed="rId2"/>
            <a:tile tx="0" ty="0" sx="100000" sy="100000" flip="none" algn="tl"/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 eaLnBrk="0" hangingPunct="0">
              <a:defRPr/>
            </a:pPr>
            <a:endParaRPr lang="en-US" sz="1200">
              <a:solidFill>
                <a:srgbClr val="FFFFFF"/>
              </a:solidFill>
              <a:latin typeface="Arial"/>
              <a:cs typeface="Arial"/>
            </a:endParaRPr>
          </a:p>
        </p:txBody>
      </p:sp>
      <p:grpSp>
        <p:nvGrpSpPr>
          <p:cNvPr id="4" name="Group 40"/>
          <p:cNvGrpSpPr>
            <a:grpSpLocks noChangeAspect="1"/>
          </p:cNvGrpSpPr>
          <p:nvPr/>
        </p:nvGrpSpPr>
        <p:grpSpPr bwMode="auto">
          <a:xfrm>
            <a:off x="7926931" y="1801800"/>
            <a:ext cx="697664" cy="347415"/>
            <a:chOff x="1383" y="3264"/>
            <a:chExt cx="211" cy="202"/>
          </a:xfrm>
          <a:scene3d>
            <a:camera prst="orthographicFront">
              <a:rot lat="3057297" lon="2629113" rev="813659"/>
            </a:camera>
            <a:lightRig rig="threePt" dir="t"/>
          </a:scene3d>
        </p:grpSpPr>
        <p:sp>
          <p:nvSpPr>
            <p:cNvPr id="122" name="Oval 41"/>
            <p:cNvSpPr>
              <a:spLocks noChangeAspect="1" noChangeArrowheads="1"/>
            </p:cNvSpPr>
            <p:nvPr/>
          </p:nvSpPr>
          <p:spPr bwMode="auto">
            <a:xfrm>
              <a:off x="1392" y="3264"/>
              <a:ext cx="202" cy="202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200"/>
            </a:p>
          </p:txBody>
        </p:sp>
        <p:sp>
          <p:nvSpPr>
            <p:cNvPr id="123" name="Freeform 42"/>
            <p:cNvSpPr>
              <a:spLocks noChangeAspect="1"/>
            </p:cNvSpPr>
            <p:nvPr/>
          </p:nvSpPr>
          <p:spPr bwMode="auto">
            <a:xfrm>
              <a:off x="1383" y="3278"/>
              <a:ext cx="97" cy="135"/>
            </a:xfrm>
            <a:custGeom>
              <a:avLst/>
              <a:gdLst/>
              <a:ahLst/>
              <a:cxnLst>
                <a:cxn ang="0">
                  <a:pos x="731" y="0"/>
                </a:cxn>
                <a:cxn ang="0">
                  <a:pos x="240" y="1010"/>
                </a:cxn>
                <a:cxn ang="0">
                  <a:pos x="731" y="0"/>
                </a:cxn>
              </a:cxnLst>
              <a:rect l="0" t="0" r="r" b="b"/>
              <a:pathLst>
                <a:path w="731" h="1010">
                  <a:moveTo>
                    <a:pt x="731" y="0"/>
                  </a:moveTo>
                  <a:cubicBezTo>
                    <a:pt x="299" y="26"/>
                    <a:pt x="0" y="639"/>
                    <a:pt x="240" y="1010"/>
                  </a:cubicBezTo>
                  <a:cubicBezTo>
                    <a:pt x="94" y="584"/>
                    <a:pt x="306" y="134"/>
                    <a:pt x="73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200"/>
            </a:p>
          </p:txBody>
        </p:sp>
      </p:grpSp>
      <p:grpSp>
        <p:nvGrpSpPr>
          <p:cNvPr id="5" name="Group 43"/>
          <p:cNvGrpSpPr>
            <a:grpSpLocks noChangeAspect="1"/>
          </p:cNvGrpSpPr>
          <p:nvPr/>
        </p:nvGrpSpPr>
        <p:grpSpPr bwMode="auto">
          <a:xfrm rot="11452326">
            <a:off x="8108789" y="1887793"/>
            <a:ext cx="367017" cy="190906"/>
            <a:chOff x="1383" y="3264"/>
            <a:chExt cx="211" cy="202"/>
          </a:xfrm>
          <a:scene3d>
            <a:camera prst="orthographicFront">
              <a:rot lat="3057297" lon="2629113" rev="813659"/>
            </a:camera>
            <a:lightRig rig="threePt" dir="t"/>
          </a:scene3d>
        </p:grpSpPr>
        <p:sp>
          <p:nvSpPr>
            <p:cNvPr id="120" name="Oval 44"/>
            <p:cNvSpPr>
              <a:spLocks noChangeAspect="1" noChangeArrowheads="1"/>
            </p:cNvSpPr>
            <p:nvPr/>
          </p:nvSpPr>
          <p:spPr bwMode="auto">
            <a:xfrm>
              <a:off x="1392" y="3264"/>
              <a:ext cx="202" cy="202"/>
            </a:xfrm>
            <a:prstGeom prst="ellipse">
              <a:avLst/>
            </a:prstGeom>
            <a:gradFill rotWithShape="1">
              <a:gsLst>
                <a:gs pos="0">
                  <a:srgbClr val="CC0000">
                    <a:gamma/>
                    <a:shade val="74118"/>
                    <a:invGamma/>
                  </a:srgbClr>
                </a:gs>
                <a:gs pos="100000">
                  <a:srgbClr val="CC00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200"/>
            </a:p>
          </p:txBody>
        </p:sp>
        <p:sp>
          <p:nvSpPr>
            <p:cNvPr id="121" name="Freeform 45"/>
            <p:cNvSpPr>
              <a:spLocks noChangeAspect="1"/>
            </p:cNvSpPr>
            <p:nvPr/>
          </p:nvSpPr>
          <p:spPr bwMode="auto">
            <a:xfrm>
              <a:off x="1383" y="3278"/>
              <a:ext cx="97" cy="135"/>
            </a:xfrm>
            <a:custGeom>
              <a:avLst/>
              <a:gdLst/>
              <a:ahLst/>
              <a:cxnLst>
                <a:cxn ang="0">
                  <a:pos x="731" y="0"/>
                </a:cxn>
                <a:cxn ang="0">
                  <a:pos x="240" y="1010"/>
                </a:cxn>
                <a:cxn ang="0">
                  <a:pos x="731" y="0"/>
                </a:cxn>
              </a:cxnLst>
              <a:rect l="0" t="0" r="r" b="b"/>
              <a:pathLst>
                <a:path w="731" h="1010">
                  <a:moveTo>
                    <a:pt x="731" y="0"/>
                  </a:moveTo>
                  <a:cubicBezTo>
                    <a:pt x="299" y="26"/>
                    <a:pt x="0" y="639"/>
                    <a:pt x="240" y="1010"/>
                  </a:cubicBezTo>
                  <a:cubicBezTo>
                    <a:pt x="94" y="584"/>
                    <a:pt x="306" y="134"/>
                    <a:pt x="73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200"/>
            </a:p>
          </p:txBody>
        </p:sp>
      </p:grpSp>
      <p:sp>
        <p:nvSpPr>
          <p:cNvPr id="21565" name="Freeform 6"/>
          <p:cNvSpPr>
            <a:spLocks noChangeAspect="1"/>
          </p:cNvSpPr>
          <p:nvPr/>
        </p:nvSpPr>
        <p:spPr bwMode="auto">
          <a:xfrm>
            <a:off x="7975602" y="2181497"/>
            <a:ext cx="514351" cy="250581"/>
          </a:xfrm>
          <a:custGeom>
            <a:avLst/>
            <a:gdLst>
              <a:gd name="T0" fmla="*/ 0 w 12009"/>
              <a:gd name="T1" fmla="*/ 0 h 11300"/>
              <a:gd name="T2" fmla="*/ 0 w 12009"/>
              <a:gd name="T3" fmla="*/ 0 h 11300"/>
              <a:gd name="T4" fmla="*/ 0 w 12009"/>
              <a:gd name="T5" fmla="*/ 0 h 11300"/>
              <a:gd name="T6" fmla="*/ 0 w 12009"/>
              <a:gd name="T7" fmla="*/ 0 h 11300"/>
              <a:gd name="T8" fmla="*/ 0 w 12009"/>
              <a:gd name="T9" fmla="*/ 0 h 11300"/>
              <a:gd name="T10" fmla="*/ 0 w 12009"/>
              <a:gd name="T11" fmla="*/ 0 h 11300"/>
              <a:gd name="T12" fmla="*/ 0 w 12009"/>
              <a:gd name="T13" fmla="*/ 0 h 11300"/>
              <a:gd name="T14" fmla="*/ 0 w 12009"/>
              <a:gd name="T15" fmla="*/ 0 h 11300"/>
              <a:gd name="T16" fmla="*/ 0 w 12009"/>
              <a:gd name="T17" fmla="*/ 0 h 11300"/>
              <a:gd name="T18" fmla="*/ 0 w 12009"/>
              <a:gd name="T19" fmla="*/ 0 h 11300"/>
              <a:gd name="T20" fmla="*/ 0 w 12009"/>
              <a:gd name="T21" fmla="*/ 0 h 11300"/>
              <a:gd name="T22" fmla="*/ 0 w 12009"/>
              <a:gd name="T23" fmla="*/ 0 h 11300"/>
              <a:gd name="T24" fmla="*/ 0 w 12009"/>
              <a:gd name="T25" fmla="*/ 0 h 11300"/>
              <a:gd name="T26" fmla="*/ 0 w 12009"/>
              <a:gd name="T27" fmla="*/ 0 h 11300"/>
              <a:gd name="T28" fmla="*/ 0 w 12009"/>
              <a:gd name="T29" fmla="*/ 0 h 11300"/>
              <a:gd name="T30" fmla="*/ 0 w 12009"/>
              <a:gd name="T31" fmla="*/ 0 h 11300"/>
              <a:gd name="T32" fmla="*/ 0 w 12009"/>
              <a:gd name="T33" fmla="*/ 0 h 11300"/>
              <a:gd name="T34" fmla="*/ 0 w 12009"/>
              <a:gd name="T35" fmla="*/ 0 h 11300"/>
              <a:gd name="T36" fmla="*/ 0 w 12009"/>
              <a:gd name="T37" fmla="*/ 0 h 11300"/>
              <a:gd name="T38" fmla="*/ 0 w 12009"/>
              <a:gd name="T39" fmla="*/ 0 h 11300"/>
              <a:gd name="T40" fmla="*/ 0 w 12009"/>
              <a:gd name="T41" fmla="*/ 0 h 11300"/>
              <a:gd name="T42" fmla="*/ 0 w 12009"/>
              <a:gd name="T43" fmla="*/ 0 h 11300"/>
              <a:gd name="T44" fmla="*/ 0 w 12009"/>
              <a:gd name="T45" fmla="*/ 0 h 11300"/>
              <a:gd name="T46" fmla="*/ 0 w 12009"/>
              <a:gd name="T47" fmla="*/ 0 h 11300"/>
              <a:gd name="T48" fmla="*/ 0 w 12009"/>
              <a:gd name="T49" fmla="*/ 0 h 1130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2009"/>
              <a:gd name="T76" fmla="*/ 0 h 11300"/>
              <a:gd name="T77" fmla="*/ 12009 w 12009"/>
              <a:gd name="T78" fmla="*/ 11300 h 1130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2009" h="11300">
                <a:moveTo>
                  <a:pt x="12009" y="5650"/>
                </a:moveTo>
                <a:cubicBezTo>
                  <a:pt x="11468" y="6511"/>
                  <a:pt x="11140" y="6502"/>
                  <a:pt x="11007" y="6945"/>
                </a:cubicBezTo>
                <a:cubicBezTo>
                  <a:pt x="10874" y="7620"/>
                  <a:pt x="10936" y="7238"/>
                  <a:pt x="11184" y="8498"/>
                </a:cubicBezTo>
                <a:cubicBezTo>
                  <a:pt x="10510" y="8799"/>
                  <a:pt x="10013" y="9651"/>
                  <a:pt x="9667" y="9101"/>
                </a:cubicBezTo>
                <a:cubicBezTo>
                  <a:pt x="9322" y="9695"/>
                  <a:pt x="9126" y="9855"/>
                  <a:pt x="9038" y="10529"/>
                </a:cubicBezTo>
                <a:cubicBezTo>
                  <a:pt x="8399" y="10227"/>
                  <a:pt x="7867" y="10156"/>
                  <a:pt x="7379" y="10351"/>
                </a:cubicBezTo>
                <a:cubicBezTo>
                  <a:pt x="6900" y="10351"/>
                  <a:pt x="6457" y="10547"/>
                  <a:pt x="6005" y="11300"/>
                </a:cubicBezTo>
                <a:cubicBezTo>
                  <a:pt x="5552" y="10076"/>
                  <a:pt x="5109" y="9926"/>
                  <a:pt x="4630" y="10351"/>
                </a:cubicBezTo>
                <a:cubicBezTo>
                  <a:pt x="4142" y="10449"/>
                  <a:pt x="3610" y="10147"/>
                  <a:pt x="2972" y="10529"/>
                </a:cubicBezTo>
                <a:cubicBezTo>
                  <a:pt x="2883" y="11283"/>
                  <a:pt x="2688" y="10405"/>
                  <a:pt x="2342" y="9101"/>
                </a:cubicBezTo>
                <a:cubicBezTo>
                  <a:pt x="1996" y="8870"/>
                  <a:pt x="1499" y="8781"/>
                  <a:pt x="825" y="8498"/>
                </a:cubicBezTo>
                <a:cubicBezTo>
                  <a:pt x="1074" y="8249"/>
                  <a:pt x="1136" y="7460"/>
                  <a:pt x="1003" y="6945"/>
                </a:cubicBezTo>
                <a:cubicBezTo>
                  <a:pt x="870" y="6733"/>
                  <a:pt x="541" y="6307"/>
                  <a:pt x="0" y="5650"/>
                </a:cubicBezTo>
                <a:cubicBezTo>
                  <a:pt x="541" y="4320"/>
                  <a:pt x="870" y="4657"/>
                  <a:pt x="1003" y="4355"/>
                </a:cubicBezTo>
                <a:cubicBezTo>
                  <a:pt x="1136" y="3664"/>
                  <a:pt x="1074" y="2697"/>
                  <a:pt x="825" y="2803"/>
                </a:cubicBezTo>
                <a:cubicBezTo>
                  <a:pt x="1499" y="2741"/>
                  <a:pt x="1996" y="2883"/>
                  <a:pt x="2342" y="2200"/>
                </a:cubicBezTo>
                <a:cubicBezTo>
                  <a:pt x="2688" y="2067"/>
                  <a:pt x="2883" y="1437"/>
                  <a:pt x="2972" y="772"/>
                </a:cubicBezTo>
                <a:cubicBezTo>
                  <a:pt x="3610" y="267"/>
                  <a:pt x="4142" y="1091"/>
                  <a:pt x="4630" y="950"/>
                </a:cubicBezTo>
                <a:cubicBezTo>
                  <a:pt x="5109" y="648"/>
                  <a:pt x="5552" y="151"/>
                  <a:pt x="6005" y="0"/>
                </a:cubicBezTo>
                <a:cubicBezTo>
                  <a:pt x="6457" y="346"/>
                  <a:pt x="6900" y="302"/>
                  <a:pt x="7379" y="950"/>
                </a:cubicBezTo>
                <a:cubicBezTo>
                  <a:pt x="7867" y="1411"/>
                  <a:pt x="8399" y="1020"/>
                  <a:pt x="9038" y="772"/>
                </a:cubicBezTo>
                <a:cubicBezTo>
                  <a:pt x="9126" y="1881"/>
                  <a:pt x="9322" y="816"/>
                  <a:pt x="9667" y="2200"/>
                </a:cubicBezTo>
                <a:cubicBezTo>
                  <a:pt x="10013" y="2200"/>
                  <a:pt x="10510" y="3052"/>
                  <a:pt x="11184" y="2803"/>
                </a:cubicBezTo>
                <a:cubicBezTo>
                  <a:pt x="10936" y="3770"/>
                  <a:pt x="10874" y="3247"/>
                  <a:pt x="11007" y="4355"/>
                </a:cubicBezTo>
                <a:cubicBezTo>
                  <a:pt x="11140" y="4418"/>
                  <a:pt x="11468" y="4923"/>
                  <a:pt x="12009" y="5650"/>
                </a:cubicBezTo>
              </a:path>
            </a:pathLst>
          </a:custGeom>
          <a:solidFill>
            <a:srgbClr val="CCCCFF"/>
          </a:solidFill>
          <a:ln w="12700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 sz="1200"/>
          </a:p>
        </p:txBody>
      </p:sp>
      <p:grpSp>
        <p:nvGrpSpPr>
          <p:cNvPr id="43" name="Group 4"/>
          <p:cNvGrpSpPr>
            <a:grpSpLocks noChangeAspect="1"/>
          </p:cNvGrpSpPr>
          <p:nvPr/>
        </p:nvGrpSpPr>
        <p:grpSpPr bwMode="auto">
          <a:xfrm>
            <a:off x="8240186" y="2290302"/>
            <a:ext cx="182033" cy="85725"/>
            <a:chOff x="3932" y="3984"/>
            <a:chExt cx="188" cy="169"/>
          </a:xfrm>
        </p:grpSpPr>
        <p:sp>
          <p:nvSpPr>
            <p:cNvPr id="21654" name="Freeform 5"/>
            <p:cNvSpPr>
              <a:spLocks noChangeAspect="1"/>
            </p:cNvSpPr>
            <p:nvPr/>
          </p:nvSpPr>
          <p:spPr bwMode="auto">
            <a:xfrm>
              <a:off x="3936" y="3984"/>
              <a:ext cx="184" cy="169"/>
            </a:xfrm>
            <a:custGeom>
              <a:avLst/>
              <a:gdLst>
                <a:gd name="T0" fmla="*/ 1161 w 140"/>
                <a:gd name="T1" fmla="*/ 4382 h 128"/>
                <a:gd name="T2" fmla="*/ 2782 w 140"/>
                <a:gd name="T3" fmla="*/ 4526 h 128"/>
                <a:gd name="T4" fmla="*/ 4218 w 140"/>
                <a:gd name="T5" fmla="*/ 1640 h 128"/>
                <a:gd name="T6" fmla="*/ 1358 w 140"/>
                <a:gd name="T7" fmla="*/ 350 h 128"/>
                <a:gd name="T8" fmla="*/ 84 w 140"/>
                <a:gd name="T9" fmla="*/ 2200 h 128"/>
                <a:gd name="T10" fmla="*/ 1161 w 140"/>
                <a:gd name="T11" fmla="*/ 4382 h 1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0"/>
                <a:gd name="T19" fmla="*/ 0 h 128"/>
                <a:gd name="T20" fmla="*/ 140 w 140"/>
                <a:gd name="T21" fmla="*/ 128 h 1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0" h="128">
                  <a:moveTo>
                    <a:pt x="33" y="118"/>
                  </a:moveTo>
                  <a:cubicBezTo>
                    <a:pt x="49" y="128"/>
                    <a:pt x="67" y="127"/>
                    <a:pt x="80" y="122"/>
                  </a:cubicBezTo>
                  <a:cubicBezTo>
                    <a:pt x="98" y="116"/>
                    <a:pt x="140" y="88"/>
                    <a:pt x="121" y="44"/>
                  </a:cubicBezTo>
                  <a:cubicBezTo>
                    <a:pt x="99" y="0"/>
                    <a:pt x="57" y="2"/>
                    <a:pt x="39" y="10"/>
                  </a:cubicBezTo>
                  <a:cubicBezTo>
                    <a:pt x="19" y="20"/>
                    <a:pt x="4" y="38"/>
                    <a:pt x="2" y="59"/>
                  </a:cubicBezTo>
                  <a:cubicBezTo>
                    <a:pt x="0" y="79"/>
                    <a:pt x="3" y="100"/>
                    <a:pt x="33" y="118"/>
                  </a:cubicBezTo>
                </a:path>
              </a:pathLst>
            </a:custGeom>
            <a:solidFill>
              <a:srgbClr val="3D096D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GB" sz="1200"/>
            </a:p>
          </p:txBody>
        </p:sp>
        <p:sp>
          <p:nvSpPr>
            <p:cNvPr id="21655" name="Freeform 6"/>
            <p:cNvSpPr>
              <a:spLocks noChangeAspect="1"/>
            </p:cNvSpPr>
            <p:nvPr/>
          </p:nvSpPr>
          <p:spPr bwMode="auto">
            <a:xfrm>
              <a:off x="3932" y="4004"/>
              <a:ext cx="68" cy="109"/>
            </a:xfrm>
            <a:custGeom>
              <a:avLst/>
              <a:gdLst>
                <a:gd name="T0" fmla="*/ 16685 w 43"/>
                <a:gd name="T1" fmla="*/ 0 h 68"/>
                <a:gd name="T2" fmla="*/ 6885 w 43"/>
                <a:gd name="T3" fmla="*/ 31434 h 68"/>
                <a:gd name="T4" fmla="*/ 16685 w 43"/>
                <a:gd name="T5" fmla="*/ 0 h 68"/>
                <a:gd name="T6" fmla="*/ 0 60000 65536"/>
                <a:gd name="T7" fmla="*/ 0 60000 65536"/>
                <a:gd name="T8" fmla="*/ 0 60000 65536"/>
                <a:gd name="T9" fmla="*/ 0 w 43"/>
                <a:gd name="T10" fmla="*/ 0 h 68"/>
                <a:gd name="T11" fmla="*/ 43 w 43"/>
                <a:gd name="T12" fmla="*/ 68 h 6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" h="68">
                  <a:moveTo>
                    <a:pt x="43" y="0"/>
                  </a:moveTo>
                  <a:cubicBezTo>
                    <a:pt x="11" y="6"/>
                    <a:pt x="0" y="50"/>
                    <a:pt x="18" y="68"/>
                  </a:cubicBezTo>
                  <a:cubicBezTo>
                    <a:pt x="6" y="38"/>
                    <a:pt x="23" y="11"/>
                    <a:pt x="43" y="0"/>
                  </a:cubicBezTo>
                  <a:close/>
                </a:path>
              </a:pathLst>
            </a:cu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GB" sz="1200"/>
            </a:p>
          </p:txBody>
        </p:sp>
      </p:grpSp>
      <p:sp>
        <p:nvSpPr>
          <p:cNvPr id="21567" name="Oval 7"/>
          <p:cNvSpPr>
            <a:spLocks noChangeAspect="1" noChangeArrowheads="1"/>
          </p:cNvSpPr>
          <p:nvPr/>
        </p:nvSpPr>
        <p:spPr bwMode="auto">
          <a:xfrm>
            <a:off x="8221134" y="2351847"/>
            <a:ext cx="23284" cy="120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68" name="Oval 8"/>
          <p:cNvSpPr>
            <a:spLocks noChangeAspect="1" noChangeArrowheads="1"/>
          </p:cNvSpPr>
          <p:nvPr/>
        </p:nvSpPr>
        <p:spPr bwMode="auto">
          <a:xfrm>
            <a:off x="8128001" y="2351847"/>
            <a:ext cx="23284" cy="120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69" name="Oval 9"/>
          <p:cNvSpPr>
            <a:spLocks noChangeAspect="1" noChangeArrowheads="1"/>
          </p:cNvSpPr>
          <p:nvPr/>
        </p:nvSpPr>
        <p:spPr bwMode="auto">
          <a:xfrm>
            <a:off x="8174567" y="2351847"/>
            <a:ext cx="23284" cy="120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70" name="Oval 10"/>
          <p:cNvSpPr>
            <a:spLocks noChangeAspect="1" noChangeArrowheads="1"/>
          </p:cNvSpPr>
          <p:nvPr/>
        </p:nvSpPr>
        <p:spPr bwMode="auto">
          <a:xfrm>
            <a:off x="8104718" y="2315580"/>
            <a:ext cx="23283" cy="12089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71" name="Oval 11"/>
          <p:cNvSpPr>
            <a:spLocks noChangeAspect="1" noChangeArrowheads="1"/>
          </p:cNvSpPr>
          <p:nvPr/>
        </p:nvSpPr>
        <p:spPr bwMode="auto">
          <a:xfrm>
            <a:off x="8058152" y="2340857"/>
            <a:ext cx="23283" cy="10990"/>
          </a:xfrm>
          <a:prstGeom prst="ellipse">
            <a:avLst/>
          </a:prstGeom>
          <a:solidFill>
            <a:srgbClr val="6600CC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72" name="Oval 12"/>
          <p:cNvSpPr>
            <a:spLocks noChangeAspect="1" noChangeArrowheads="1"/>
          </p:cNvSpPr>
          <p:nvPr/>
        </p:nvSpPr>
        <p:spPr bwMode="auto">
          <a:xfrm>
            <a:off x="8011585" y="2315580"/>
            <a:ext cx="23283" cy="12089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73" name="Oval 13"/>
          <p:cNvSpPr>
            <a:spLocks noChangeAspect="1" noChangeArrowheads="1"/>
          </p:cNvSpPr>
          <p:nvPr/>
        </p:nvSpPr>
        <p:spPr bwMode="auto">
          <a:xfrm>
            <a:off x="8058152" y="2315580"/>
            <a:ext cx="23283" cy="12089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74" name="Oval 14"/>
          <p:cNvSpPr>
            <a:spLocks noChangeAspect="1" noChangeArrowheads="1"/>
          </p:cNvSpPr>
          <p:nvPr/>
        </p:nvSpPr>
        <p:spPr bwMode="auto">
          <a:xfrm>
            <a:off x="8102601" y="2229854"/>
            <a:ext cx="23284" cy="109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75" name="Oval 15"/>
          <p:cNvSpPr>
            <a:spLocks noChangeAspect="1" noChangeArrowheads="1"/>
          </p:cNvSpPr>
          <p:nvPr/>
        </p:nvSpPr>
        <p:spPr bwMode="auto">
          <a:xfrm>
            <a:off x="8174567" y="2327668"/>
            <a:ext cx="23284" cy="120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76" name="Oval 16"/>
          <p:cNvSpPr>
            <a:spLocks noChangeAspect="1" noChangeArrowheads="1"/>
          </p:cNvSpPr>
          <p:nvPr/>
        </p:nvSpPr>
        <p:spPr bwMode="auto">
          <a:xfrm>
            <a:off x="8128001" y="2303489"/>
            <a:ext cx="23284" cy="120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77" name="Oval 17"/>
          <p:cNvSpPr>
            <a:spLocks noChangeAspect="1" noChangeArrowheads="1"/>
          </p:cNvSpPr>
          <p:nvPr/>
        </p:nvSpPr>
        <p:spPr bwMode="auto">
          <a:xfrm>
            <a:off x="8174567" y="2303489"/>
            <a:ext cx="23284" cy="12090"/>
          </a:xfrm>
          <a:prstGeom prst="ellipse">
            <a:avLst/>
          </a:prstGeom>
          <a:solidFill>
            <a:srgbClr val="6600CC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78" name="Oval 18"/>
          <p:cNvSpPr>
            <a:spLocks noChangeAspect="1" noChangeArrowheads="1"/>
          </p:cNvSpPr>
          <p:nvPr/>
        </p:nvSpPr>
        <p:spPr bwMode="auto">
          <a:xfrm>
            <a:off x="8199968" y="2255132"/>
            <a:ext cx="21167" cy="109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79" name="Oval 19"/>
          <p:cNvSpPr>
            <a:spLocks noChangeAspect="1" noChangeArrowheads="1"/>
          </p:cNvSpPr>
          <p:nvPr/>
        </p:nvSpPr>
        <p:spPr bwMode="auto">
          <a:xfrm>
            <a:off x="8151285" y="2279311"/>
            <a:ext cx="23283" cy="109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80" name="Oval 20"/>
          <p:cNvSpPr>
            <a:spLocks noChangeAspect="1" noChangeArrowheads="1"/>
          </p:cNvSpPr>
          <p:nvPr/>
        </p:nvSpPr>
        <p:spPr bwMode="auto">
          <a:xfrm>
            <a:off x="8104718" y="2255132"/>
            <a:ext cx="23283" cy="109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81" name="Oval 21"/>
          <p:cNvSpPr>
            <a:spLocks noChangeAspect="1" noChangeArrowheads="1"/>
          </p:cNvSpPr>
          <p:nvPr/>
        </p:nvSpPr>
        <p:spPr bwMode="auto">
          <a:xfrm>
            <a:off x="8151285" y="2255132"/>
            <a:ext cx="23283" cy="109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82" name="Oval 22"/>
          <p:cNvSpPr>
            <a:spLocks noChangeAspect="1" noChangeArrowheads="1"/>
          </p:cNvSpPr>
          <p:nvPr/>
        </p:nvSpPr>
        <p:spPr bwMode="auto">
          <a:xfrm>
            <a:off x="8248652" y="2293599"/>
            <a:ext cx="23283" cy="109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83" name="Oval 23"/>
          <p:cNvSpPr>
            <a:spLocks noChangeAspect="1" noChangeArrowheads="1"/>
          </p:cNvSpPr>
          <p:nvPr/>
        </p:nvSpPr>
        <p:spPr bwMode="auto">
          <a:xfrm>
            <a:off x="8202086" y="2317777"/>
            <a:ext cx="21167" cy="109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84" name="Oval 24"/>
          <p:cNvSpPr>
            <a:spLocks noChangeAspect="1" noChangeArrowheads="1"/>
          </p:cNvSpPr>
          <p:nvPr/>
        </p:nvSpPr>
        <p:spPr bwMode="auto">
          <a:xfrm>
            <a:off x="8128001" y="2279311"/>
            <a:ext cx="23284" cy="109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85" name="Oval 25"/>
          <p:cNvSpPr>
            <a:spLocks noChangeAspect="1" noChangeArrowheads="1"/>
          </p:cNvSpPr>
          <p:nvPr/>
        </p:nvSpPr>
        <p:spPr bwMode="auto">
          <a:xfrm>
            <a:off x="8202086" y="2293599"/>
            <a:ext cx="21167" cy="109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86" name="Oval 26"/>
          <p:cNvSpPr>
            <a:spLocks noChangeAspect="1" noChangeArrowheads="1"/>
          </p:cNvSpPr>
          <p:nvPr/>
        </p:nvSpPr>
        <p:spPr bwMode="auto">
          <a:xfrm>
            <a:off x="8056034" y="2356243"/>
            <a:ext cx="23284" cy="120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87" name="Oval 27"/>
          <p:cNvSpPr>
            <a:spLocks noChangeAspect="1" noChangeArrowheads="1"/>
          </p:cNvSpPr>
          <p:nvPr/>
        </p:nvSpPr>
        <p:spPr bwMode="auto">
          <a:xfrm>
            <a:off x="8153401" y="2370532"/>
            <a:ext cx="23284" cy="12089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88" name="Oval 28"/>
          <p:cNvSpPr>
            <a:spLocks noChangeAspect="1" noChangeArrowheads="1"/>
          </p:cNvSpPr>
          <p:nvPr/>
        </p:nvSpPr>
        <p:spPr bwMode="auto">
          <a:xfrm>
            <a:off x="8174567" y="2376026"/>
            <a:ext cx="23284" cy="120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89" name="Oval 29"/>
          <p:cNvSpPr>
            <a:spLocks noChangeAspect="1" noChangeArrowheads="1"/>
          </p:cNvSpPr>
          <p:nvPr/>
        </p:nvSpPr>
        <p:spPr bwMode="auto">
          <a:xfrm>
            <a:off x="8106835" y="2370532"/>
            <a:ext cx="21167" cy="12089"/>
          </a:xfrm>
          <a:prstGeom prst="ellipse">
            <a:avLst/>
          </a:prstGeom>
          <a:solidFill>
            <a:srgbClr val="6600CC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90" name="Oval 30"/>
          <p:cNvSpPr>
            <a:spLocks noChangeAspect="1" noChangeArrowheads="1"/>
          </p:cNvSpPr>
          <p:nvPr/>
        </p:nvSpPr>
        <p:spPr bwMode="auto">
          <a:xfrm>
            <a:off x="8221134" y="2374927"/>
            <a:ext cx="23284" cy="109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91" name="Oval 31"/>
          <p:cNvSpPr>
            <a:spLocks noChangeAspect="1" noChangeArrowheads="1"/>
          </p:cNvSpPr>
          <p:nvPr/>
        </p:nvSpPr>
        <p:spPr bwMode="auto">
          <a:xfrm>
            <a:off x="8062385" y="2279311"/>
            <a:ext cx="23283" cy="109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92" name="Oval 32"/>
          <p:cNvSpPr>
            <a:spLocks noChangeAspect="1" noChangeArrowheads="1"/>
          </p:cNvSpPr>
          <p:nvPr/>
        </p:nvSpPr>
        <p:spPr bwMode="auto">
          <a:xfrm>
            <a:off x="8390467" y="2302391"/>
            <a:ext cx="23284" cy="12089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93" name="Oval 33"/>
          <p:cNvSpPr>
            <a:spLocks noChangeAspect="1" noChangeArrowheads="1"/>
          </p:cNvSpPr>
          <p:nvPr/>
        </p:nvSpPr>
        <p:spPr bwMode="auto">
          <a:xfrm>
            <a:off x="8009467" y="2290301"/>
            <a:ext cx="23284" cy="12090"/>
          </a:xfrm>
          <a:prstGeom prst="ellipse">
            <a:avLst/>
          </a:prstGeom>
          <a:solidFill>
            <a:srgbClr val="6600CC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94" name="Oval 34"/>
          <p:cNvSpPr>
            <a:spLocks noChangeAspect="1" noChangeArrowheads="1"/>
          </p:cNvSpPr>
          <p:nvPr/>
        </p:nvSpPr>
        <p:spPr bwMode="auto">
          <a:xfrm>
            <a:off x="8056034" y="2266122"/>
            <a:ext cx="23284" cy="120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95" name="Oval 35"/>
          <p:cNvSpPr>
            <a:spLocks noChangeAspect="1" noChangeArrowheads="1"/>
          </p:cNvSpPr>
          <p:nvPr/>
        </p:nvSpPr>
        <p:spPr bwMode="auto">
          <a:xfrm>
            <a:off x="8274052" y="2266122"/>
            <a:ext cx="23283" cy="120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96" name="Oval 36"/>
          <p:cNvSpPr>
            <a:spLocks noChangeAspect="1" noChangeArrowheads="1"/>
          </p:cNvSpPr>
          <p:nvPr/>
        </p:nvSpPr>
        <p:spPr bwMode="auto">
          <a:xfrm>
            <a:off x="8227485" y="2290301"/>
            <a:ext cx="23283" cy="120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97" name="Oval 37"/>
          <p:cNvSpPr>
            <a:spLocks noChangeAspect="1" noChangeArrowheads="1"/>
          </p:cNvSpPr>
          <p:nvPr/>
        </p:nvSpPr>
        <p:spPr bwMode="auto">
          <a:xfrm>
            <a:off x="8180918" y="2266122"/>
            <a:ext cx="23283" cy="120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98" name="Oval 38"/>
          <p:cNvSpPr>
            <a:spLocks noChangeAspect="1" noChangeArrowheads="1"/>
          </p:cNvSpPr>
          <p:nvPr/>
        </p:nvSpPr>
        <p:spPr bwMode="auto">
          <a:xfrm>
            <a:off x="8227485" y="2266122"/>
            <a:ext cx="23283" cy="120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599" name="Oval 39"/>
          <p:cNvSpPr>
            <a:spLocks noChangeAspect="1" noChangeArrowheads="1"/>
          </p:cNvSpPr>
          <p:nvPr/>
        </p:nvSpPr>
        <p:spPr bwMode="auto">
          <a:xfrm>
            <a:off x="8384119" y="2287004"/>
            <a:ext cx="21167" cy="109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600" name="Oval 40"/>
          <p:cNvSpPr>
            <a:spLocks noChangeAspect="1" noChangeArrowheads="1"/>
          </p:cNvSpPr>
          <p:nvPr/>
        </p:nvSpPr>
        <p:spPr bwMode="auto">
          <a:xfrm>
            <a:off x="8343901" y="2278213"/>
            <a:ext cx="23284" cy="12089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601" name="Oval 41"/>
          <p:cNvSpPr>
            <a:spLocks noChangeAspect="1" noChangeArrowheads="1"/>
          </p:cNvSpPr>
          <p:nvPr/>
        </p:nvSpPr>
        <p:spPr bwMode="auto">
          <a:xfrm>
            <a:off x="8297334" y="2254033"/>
            <a:ext cx="23284" cy="109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602" name="Oval 42"/>
          <p:cNvSpPr>
            <a:spLocks noChangeAspect="1" noChangeArrowheads="1"/>
          </p:cNvSpPr>
          <p:nvPr/>
        </p:nvSpPr>
        <p:spPr bwMode="auto">
          <a:xfrm>
            <a:off x="8343901" y="2254033"/>
            <a:ext cx="23284" cy="109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603" name="Oval 43"/>
          <p:cNvSpPr>
            <a:spLocks noChangeAspect="1" noChangeArrowheads="1"/>
          </p:cNvSpPr>
          <p:nvPr/>
        </p:nvSpPr>
        <p:spPr bwMode="auto">
          <a:xfrm>
            <a:off x="8369302" y="2205676"/>
            <a:ext cx="21167" cy="109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604" name="Oval 44"/>
          <p:cNvSpPr>
            <a:spLocks noChangeAspect="1" noChangeArrowheads="1"/>
          </p:cNvSpPr>
          <p:nvPr/>
        </p:nvSpPr>
        <p:spPr bwMode="auto">
          <a:xfrm>
            <a:off x="8320618" y="2229854"/>
            <a:ext cx="23283" cy="109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605" name="Oval 45"/>
          <p:cNvSpPr>
            <a:spLocks noChangeAspect="1" noChangeArrowheads="1"/>
          </p:cNvSpPr>
          <p:nvPr/>
        </p:nvSpPr>
        <p:spPr bwMode="auto">
          <a:xfrm>
            <a:off x="8274052" y="2205676"/>
            <a:ext cx="23283" cy="109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606" name="Oval 46"/>
          <p:cNvSpPr>
            <a:spLocks noChangeAspect="1" noChangeArrowheads="1"/>
          </p:cNvSpPr>
          <p:nvPr/>
        </p:nvSpPr>
        <p:spPr bwMode="auto">
          <a:xfrm>
            <a:off x="8320618" y="2205676"/>
            <a:ext cx="23283" cy="109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607" name="Oval 47"/>
          <p:cNvSpPr>
            <a:spLocks noChangeAspect="1" noChangeArrowheads="1"/>
          </p:cNvSpPr>
          <p:nvPr/>
        </p:nvSpPr>
        <p:spPr bwMode="auto">
          <a:xfrm>
            <a:off x="8151286" y="2217764"/>
            <a:ext cx="21167" cy="12090"/>
          </a:xfrm>
          <a:prstGeom prst="ellipse">
            <a:avLst/>
          </a:prstGeom>
          <a:solidFill>
            <a:srgbClr val="6600CC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608" name="Oval 48"/>
          <p:cNvSpPr>
            <a:spLocks noChangeAspect="1" noChangeArrowheads="1"/>
          </p:cNvSpPr>
          <p:nvPr/>
        </p:nvSpPr>
        <p:spPr bwMode="auto">
          <a:xfrm>
            <a:off x="8371419" y="2268320"/>
            <a:ext cx="21167" cy="10990"/>
          </a:xfrm>
          <a:prstGeom prst="ellipse">
            <a:avLst/>
          </a:prstGeom>
          <a:solidFill>
            <a:srgbClr val="6600CC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609" name="Oval 49"/>
          <p:cNvSpPr>
            <a:spLocks noChangeAspect="1" noChangeArrowheads="1"/>
          </p:cNvSpPr>
          <p:nvPr/>
        </p:nvSpPr>
        <p:spPr bwMode="auto">
          <a:xfrm>
            <a:off x="8297334" y="2229854"/>
            <a:ext cx="23284" cy="10990"/>
          </a:xfrm>
          <a:prstGeom prst="ellipse">
            <a:avLst/>
          </a:prstGeom>
          <a:solidFill>
            <a:srgbClr val="6600CC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610" name="Oval 50"/>
          <p:cNvSpPr>
            <a:spLocks noChangeAspect="1" noChangeArrowheads="1"/>
          </p:cNvSpPr>
          <p:nvPr/>
        </p:nvSpPr>
        <p:spPr bwMode="auto">
          <a:xfrm>
            <a:off x="8371419" y="2244142"/>
            <a:ext cx="21167" cy="109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611" name="Oval 51"/>
          <p:cNvSpPr>
            <a:spLocks noChangeAspect="1" noChangeArrowheads="1"/>
          </p:cNvSpPr>
          <p:nvPr/>
        </p:nvSpPr>
        <p:spPr bwMode="auto">
          <a:xfrm>
            <a:off x="8225367" y="2306788"/>
            <a:ext cx="23284" cy="12089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612" name="Oval 52"/>
          <p:cNvSpPr>
            <a:spLocks noChangeAspect="1" noChangeArrowheads="1"/>
          </p:cNvSpPr>
          <p:nvPr/>
        </p:nvSpPr>
        <p:spPr bwMode="auto">
          <a:xfrm>
            <a:off x="8244419" y="2388116"/>
            <a:ext cx="21167" cy="10990"/>
          </a:xfrm>
          <a:prstGeom prst="ellipse">
            <a:avLst/>
          </a:prstGeom>
          <a:solidFill>
            <a:srgbClr val="6600CC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613" name="Oval 53"/>
          <p:cNvSpPr>
            <a:spLocks noChangeAspect="1" noChangeArrowheads="1"/>
          </p:cNvSpPr>
          <p:nvPr/>
        </p:nvSpPr>
        <p:spPr bwMode="auto">
          <a:xfrm>
            <a:off x="8337552" y="2388116"/>
            <a:ext cx="21167" cy="109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614" name="Oval 54"/>
          <p:cNvSpPr>
            <a:spLocks noChangeAspect="1" noChangeArrowheads="1"/>
          </p:cNvSpPr>
          <p:nvPr/>
        </p:nvSpPr>
        <p:spPr bwMode="auto">
          <a:xfrm>
            <a:off x="8151286" y="2339758"/>
            <a:ext cx="21167" cy="109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615" name="Oval 55"/>
          <p:cNvSpPr>
            <a:spLocks noChangeAspect="1" noChangeArrowheads="1"/>
          </p:cNvSpPr>
          <p:nvPr/>
        </p:nvSpPr>
        <p:spPr bwMode="auto">
          <a:xfrm>
            <a:off x="8415868" y="2325470"/>
            <a:ext cx="21167" cy="10990"/>
          </a:xfrm>
          <a:prstGeom prst="ellipse">
            <a:avLst/>
          </a:prstGeom>
          <a:solidFill>
            <a:srgbClr val="6600CC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616" name="Oval 56"/>
          <p:cNvSpPr>
            <a:spLocks noChangeAspect="1" noChangeArrowheads="1"/>
          </p:cNvSpPr>
          <p:nvPr/>
        </p:nvSpPr>
        <p:spPr bwMode="auto">
          <a:xfrm>
            <a:off x="8231718" y="2229854"/>
            <a:ext cx="23283" cy="109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sz="1200"/>
          </a:p>
        </p:txBody>
      </p:sp>
      <p:sp>
        <p:nvSpPr>
          <p:cNvPr id="214" name="TextBox 49"/>
          <p:cNvSpPr txBox="1">
            <a:spLocks noChangeArrowheads="1"/>
          </p:cNvSpPr>
          <p:nvPr/>
        </p:nvSpPr>
        <p:spPr bwMode="auto">
          <a:xfrm>
            <a:off x="5770034" y="2491426"/>
            <a:ext cx="2700867" cy="276999"/>
          </a:xfrm>
          <a:prstGeom prst="rect">
            <a:avLst/>
          </a:prstGeom>
          <a:noFill/>
          <a:ln w="190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1200">
                <a:latin typeface="Arial"/>
                <a:cs typeface="Arial"/>
              </a:rPr>
              <a:t>unstirred layer</a:t>
            </a:r>
          </a:p>
        </p:txBody>
      </p:sp>
      <p:sp>
        <p:nvSpPr>
          <p:cNvPr id="215" name="TextBox 49"/>
          <p:cNvSpPr txBox="1">
            <a:spLocks noChangeArrowheads="1"/>
          </p:cNvSpPr>
          <p:nvPr/>
        </p:nvSpPr>
        <p:spPr bwMode="auto">
          <a:xfrm>
            <a:off x="5922434" y="2802454"/>
            <a:ext cx="2700867" cy="276999"/>
          </a:xfrm>
          <a:prstGeom prst="rect">
            <a:avLst/>
          </a:prstGeom>
          <a:noFill/>
          <a:ln w="190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1200">
                <a:latin typeface="Arial"/>
                <a:cs typeface="Arial"/>
              </a:rPr>
              <a:t>endothelial cells</a:t>
            </a:r>
          </a:p>
        </p:txBody>
      </p:sp>
      <p:sp>
        <p:nvSpPr>
          <p:cNvPr id="74" name="Can 73"/>
          <p:cNvSpPr/>
          <p:nvPr/>
        </p:nvSpPr>
        <p:spPr bwMode="auto">
          <a:xfrm rot="4030977">
            <a:off x="3642784" y="1219635"/>
            <a:ext cx="1371600" cy="1989667"/>
          </a:xfrm>
          <a:prstGeom prst="can">
            <a:avLst/>
          </a:prstGeom>
          <a:solidFill>
            <a:srgbClr val="F2DCDB"/>
          </a:solidFill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sz="120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87" name="Left Arrow 186"/>
          <p:cNvSpPr/>
          <p:nvPr/>
        </p:nvSpPr>
        <p:spPr bwMode="auto">
          <a:xfrm rot="19987955">
            <a:off x="2487085" y="2381523"/>
            <a:ext cx="999067" cy="375871"/>
          </a:xfrm>
          <a:prstGeom prst="lef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 eaLnBrk="0" hangingPunct="0">
              <a:defRPr/>
            </a:pPr>
            <a:endParaRPr lang="en-US" sz="1200">
              <a:solidFill>
                <a:srgbClr val="FFFFFF"/>
              </a:solidFill>
              <a:latin typeface="Arial"/>
              <a:cs typeface="Arial"/>
            </a:endParaRPr>
          </a:p>
        </p:txBody>
      </p:sp>
      <p:cxnSp>
        <p:nvCxnSpPr>
          <p:cNvPr id="76" name="Straight Arrow Connector 75"/>
          <p:cNvCxnSpPr/>
          <p:nvPr/>
        </p:nvCxnSpPr>
        <p:spPr bwMode="auto">
          <a:xfrm rot="10800000">
            <a:off x="2478619" y="2268321"/>
            <a:ext cx="1312333" cy="47259"/>
          </a:xfrm>
          <a:prstGeom prst="straightConnector1">
            <a:avLst/>
          </a:prstGeom>
          <a:ln w="25400" cap="flat" cmpd="sng" algn="ctr">
            <a:solidFill>
              <a:srgbClr val="000000"/>
            </a:solidFill>
            <a:prstDash val="dot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 bwMode="auto">
          <a:xfrm rot="10800000">
            <a:off x="2478617" y="1752873"/>
            <a:ext cx="1041400" cy="208817"/>
          </a:xfrm>
          <a:prstGeom prst="straightConnector1">
            <a:avLst/>
          </a:prstGeom>
          <a:ln w="25400" cap="flat" cmpd="sng" algn="ctr">
            <a:solidFill>
              <a:srgbClr val="000000"/>
            </a:solidFill>
            <a:prstDash val="dot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 bwMode="auto">
          <a:xfrm rot="16200000" flipV="1">
            <a:off x="3460731" y="1477156"/>
            <a:ext cx="715474" cy="664633"/>
          </a:xfrm>
          <a:prstGeom prst="straightConnector1">
            <a:avLst/>
          </a:prstGeom>
          <a:ln w="25400" cap="flat" cmpd="sng" algn="ctr">
            <a:solidFill>
              <a:srgbClr val="000000"/>
            </a:solidFill>
            <a:prstDash val="dot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Arrow Connector 183"/>
          <p:cNvCxnSpPr/>
          <p:nvPr/>
        </p:nvCxnSpPr>
        <p:spPr bwMode="auto">
          <a:xfrm rot="5400000">
            <a:off x="3346309" y="2417729"/>
            <a:ext cx="436318" cy="596900"/>
          </a:xfrm>
          <a:prstGeom prst="straightConnector1">
            <a:avLst/>
          </a:prstGeom>
          <a:ln w="25400" cap="flat" cmpd="sng" algn="ctr">
            <a:solidFill>
              <a:srgbClr val="000000"/>
            </a:solidFill>
            <a:prstDash val="dot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8" name="Freeform 187"/>
          <p:cNvSpPr/>
          <p:nvPr/>
        </p:nvSpPr>
        <p:spPr bwMode="auto">
          <a:xfrm>
            <a:off x="3486152" y="1941907"/>
            <a:ext cx="86783" cy="60447"/>
          </a:xfrm>
          <a:custGeom>
            <a:avLst/>
            <a:gdLst>
              <a:gd name="connsiteX0" fmla="*/ 56295 w 64762"/>
              <a:gd name="connsiteY0" fmla="*/ 0 h 86418"/>
              <a:gd name="connsiteX1" fmla="*/ 39362 w 64762"/>
              <a:gd name="connsiteY1" fmla="*/ 4234 h 86418"/>
              <a:gd name="connsiteX2" fmla="*/ 13962 w 64762"/>
              <a:gd name="connsiteY2" fmla="*/ 21167 h 86418"/>
              <a:gd name="connsiteX3" fmla="*/ 9729 w 64762"/>
              <a:gd name="connsiteY3" fmla="*/ 33867 h 86418"/>
              <a:gd name="connsiteX4" fmla="*/ 1262 w 64762"/>
              <a:gd name="connsiteY4" fmla="*/ 76200 h 86418"/>
              <a:gd name="connsiteX5" fmla="*/ 35129 w 64762"/>
              <a:gd name="connsiteY5" fmla="*/ 76200 h 86418"/>
              <a:gd name="connsiteX6" fmla="*/ 30895 w 64762"/>
              <a:gd name="connsiteY6" fmla="*/ 63500 h 86418"/>
              <a:gd name="connsiteX7" fmla="*/ 35129 w 64762"/>
              <a:gd name="connsiteY7" fmla="*/ 46567 h 86418"/>
              <a:gd name="connsiteX8" fmla="*/ 60529 w 64762"/>
              <a:gd name="connsiteY8" fmla="*/ 33867 h 86418"/>
              <a:gd name="connsiteX9" fmla="*/ 64762 w 64762"/>
              <a:gd name="connsiteY9" fmla="*/ 16934 h 86418"/>
              <a:gd name="connsiteX10" fmla="*/ 60529 w 64762"/>
              <a:gd name="connsiteY10" fmla="*/ 4234 h 86418"/>
              <a:gd name="connsiteX11" fmla="*/ 56295 w 64762"/>
              <a:gd name="connsiteY11" fmla="*/ 0 h 86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762" h="86418">
                <a:moveTo>
                  <a:pt x="56295" y="0"/>
                </a:moveTo>
                <a:cubicBezTo>
                  <a:pt x="52767" y="0"/>
                  <a:pt x="44566" y="1632"/>
                  <a:pt x="39362" y="4234"/>
                </a:cubicBezTo>
                <a:cubicBezTo>
                  <a:pt x="30261" y="8785"/>
                  <a:pt x="13962" y="21167"/>
                  <a:pt x="13962" y="21167"/>
                </a:cubicBezTo>
                <a:cubicBezTo>
                  <a:pt x="12551" y="25400"/>
                  <a:pt x="10604" y="29491"/>
                  <a:pt x="9729" y="33867"/>
                </a:cubicBezTo>
                <a:cubicBezTo>
                  <a:pt x="0" y="82511"/>
                  <a:pt x="10825" y="47508"/>
                  <a:pt x="1262" y="76200"/>
                </a:cubicBezTo>
                <a:cubicBezTo>
                  <a:pt x="11284" y="79541"/>
                  <a:pt x="24911" y="86418"/>
                  <a:pt x="35129" y="76200"/>
                </a:cubicBezTo>
                <a:cubicBezTo>
                  <a:pt x="38284" y="73045"/>
                  <a:pt x="32306" y="67733"/>
                  <a:pt x="30895" y="63500"/>
                </a:cubicBezTo>
                <a:cubicBezTo>
                  <a:pt x="32306" y="57856"/>
                  <a:pt x="31902" y="51408"/>
                  <a:pt x="35129" y="46567"/>
                </a:cubicBezTo>
                <a:cubicBezTo>
                  <a:pt x="39819" y="39532"/>
                  <a:pt x="53283" y="36282"/>
                  <a:pt x="60529" y="33867"/>
                </a:cubicBezTo>
                <a:cubicBezTo>
                  <a:pt x="61940" y="28223"/>
                  <a:pt x="64762" y="22752"/>
                  <a:pt x="64762" y="16934"/>
                </a:cubicBezTo>
                <a:cubicBezTo>
                  <a:pt x="64762" y="12472"/>
                  <a:pt x="61611" y="8563"/>
                  <a:pt x="60529" y="4234"/>
                </a:cubicBezTo>
                <a:cubicBezTo>
                  <a:pt x="60187" y="2865"/>
                  <a:pt x="59823" y="0"/>
                  <a:pt x="56295" y="0"/>
                </a:cubicBezTo>
                <a:close/>
              </a:path>
            </a:pathLst>
          </a:custGeom>
          <a:solidFill>
            <a:schemeClr val="bg1"/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200"/>
          </a:p>
        </p:txBody>
      </p:sp>
      <p:sp>
        <p:nvSpPr>
          <p:cNvPr id="189" name="Freeform 188"/>
          <p:cNvSpPr/>
          <p:nvPr/>
        </p:nvSpPr>
        <p:spPr bwMode="auto">
          <a:xfrm rot="16200000">
            <a:off x="3710213" y="2019429"/>
            <a:ext cx="45061" cy="116417"/>
          </a:xfrm>
          <a:custGeom>
            <a:avLst/>
            <a:gdLst>
              <a:gd name="connsiteX0" fmla="*/ 56295 w 64762"/>
              <a:gd name="connsiteY0" fmla="*/ 0 h 86418"/>
              <a:gd name="connsiteX1" fmla="*/ 39362 w 64762"/>
              <a:gd name="connsiteY1" fmla="*/ 4234 h 86418"/>
              <a:gd name="connsiteX2" fmla="*/ 13962 w 64762"/>
              <a:gd name="connsiteY2" fmla="*/ 21167 h 86418"/>
              <a:gd name="connsiteX3" fmla="*/ 9729 w 64762"/>
              <a:gd name="connsiteY3" fmla="*/ 33867 h 86418"/>
              <a:gd name="connsiteX4" fmla="*/ 1262 w 64762"/>
              <a:gd name="connsiteY4" fmla="*/ 76200 h 86418"/>
              <a:gd name="connsiteX5" fmla="*/ 35129 w 64762"/>
              <a:gd name="connsiteY5" fmla="*/ 76200 h 86418"/>
              <a:gd name="connsiteX6" fmla="*/ 30895 w 64762"/>
              <a:gd name="connsiteY6" fmla="*/ 63500 h 86418"/>
              <a:gd name="connsiteX7" fmla="*/ 35129 w 64762"/>
              <a:gd name="connsiteY7" fmla="*/ 46567 h 86418"/>
              <a:gd name="connsiteX8" fmla="*/ 60529 w 64762"/>
              <a:gd name="connsiteY8" fmla="*/ 33867 h 86418"/>
              <a:gd name="connsiteX9" fmla="*/ 64762 w 64762"/>
              <a:gd name="connsiteY9" fmla="*/ 16934 h 86418"/>
              <a:gd name="connsiteX10" fmla="*/ 60529 w 64762"/>
              <a:gd name="connsiteY10" fmla="*/ 4234 h 86418"/>
              <a:gd name="connsiteX11" fmla="*/ 56295 w 64762"/>
              <a:gd name="connsiteY11" fmla="*/ 0 h 86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762" h="86418">
                <a:moveTo>
                  <a:pt x="56295" y="0"/>
                </a:moveTo>
                <a:cubicBezTo>
                  <a:pt x="52767" y="0"/>
                  <a:pt x="44566" y="1632"/>
                  <a:pt x="39362" y="4234"/>
                </a:cubicBezTo>
                <a:cubicBezTo>
                  <a:pt x="30261" y="8785"/>
                  <a:pt x="13962" y="21167"/>
                  <a:pt x="13962" y="21167"/>
                </a:cubicBezTo>
                <a:cubicBezTo>
                  <a:pt x="12551" y="25400"/>
                  <a:pt x="10604" y="29491"/>
                  <a:pt x="9729" y="33867"/>
                </a:cubicBezTo>
                <a:cubicBezTo>
                  <a:pt x="0" y="82511"/>
                  <a:pt x="10825" y="47508"/>
                  <a:pt x="1262" y="76200"/>
                </a:cubicBezTo>
                <a:cubicBezTo>
                  <a:pt x="11284" y="79541"/>
                  <a:pt x="24911" y="86418"/>
                  <a:pt x="35129" y="76200"/>
                </a:cubicBezTo>
                <a:cubicBezTo>
                  <a:pt x="38284" y="73045"/>
                  <a:pt x="32306" y="67733"/>
                  <a:pt x="30895" y="63500"/>
                </a:cubicBezTo>
                <a:cubicBezTo>
                  <a:pt x="32306" y="57856"/>
                  <a:pt x="31902" y="51408"/>
                  <a:pt x="35129" y="46567"/>
                </a:cubicBezTo>
                <a:cubicBezTo>
                  <a:pt x="39819" y="39532"/>
                  <a:pt x="53283" y="36282"/>
                  <a:pt x="60529" y="33867"/>
                </a:cubicBezTo>
                <a:cubicBezTo>
                  <a:pt x="61940" y="28223"/>
                  <a:pt x="64762" y="22752"/>
                  <a:pt x="64762" y="16934"/>
                </a:cubicBezTo>
                <a:cubicBezTo>
                  <a:pt x="64762" y="12472"/>
                  <a:pt x="61611" y="8563"/>
                  <a:pt x="60529" y="4234"/>
                </a:cubicBezTo>
                <a:cubicBezTo>
                  <a:pt x="60187" y="2865"/>
                  <a:pt x="59823" y="0"/>
                  <a:pt x="56295" y="0"/>
                </a:cubicBezTo>
                <a:close/>
              </a:path>
            </a:pathLst>
          </a:custGeom>
          <a:solidFill>
            <a:schemeClr val="bg1"/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200"/>
          </a:p>
        </p:txBody>
      </p:sp>
      <p:sp>
        <p:nvSpPr>
          <p:cNvPr id="190" name="Freeform 189"/>
          <p:cNvSpPr/>
          <p:nvPr/>
        </p:nvSpPr>
        <p:spPr bwMode="auto">
          <a:xfrm rot="16200000">
            <a:off x="3970563" y="2019429"/>
            <a:ext cx="45061" cy="116416"/>
          </a:xfrm>
          <a:custGeom>
            <a:avLst/>
            <a:gdLst>
              <a:gd name="connsiteX0" fmla="*/ 56295 w 64762"/>
              <a:gd name="connsiteY0" fmla="*/ 0 h 86418"/>
              <a:gd name="connsiteX1" fmla="*/ 39362 w 64762"/>
              <a:gd name="connsiteY1" fmla="*/ 4234 h 86418"/>
              <a:gd name="connsiteX2" fmla="*/ 13962 w 64762"/>
              <a:gd name="connsiteY2" fmla="*/ 21167 h 86418"/>
              <a:gd name="connsiteX3" fmla="*/ 9729 w 64762"/>
              <a:gd name="connsiteY3" fmla="*/ 33867 h 86418"/>
              <a:gd name="connsiteX4" fmla="*/ 1262 w 64762"/>
              <a:gd name="connsiteY4" fmla="*/ 76200 h 86418"/>
              <a:gd name="connsiteX5" fmla="*/ 35129 w 64762"/>
              <a:gd name="connsiteY5" fmla="*/ 76200 h 86418"/>
              <a:gd name="connsiteX6" fmla="*/ 30895 w 64762"/>
              <a:gd name="connsiteY6" fmla="*/ 63500 h 86418"/>
              <a:gd name="connsiteX7" fmla="*/ 35129 w 64762"/>
              <a:gd name="connsiteY7" fmla="*/ 46567 h 86418"/>
              <a:gd name="connsiteX8" fmla="*/ 60529 w 64762"/>
              <a:gd name="connsiteY8" fmla="*/ 33867 h 86418"/>
              <a:gd name="connsiteX9" fmla="*/ 64762 w 64762"/>
              <a:gd name="connsiteY9" fmla="*/ 16934 h 86418"/>
              <a:gd name="connsiteX10" fmla="*/ 60529 w 64762"/>
              <a:gd name="connsiteY10" fmla="*/ 4234 h 86418"/>
              <a:gd name="connsiteX11" fmla="*/ 56295 w 64762"/>
              <a:gd name="connsiteY11" fmla="*/ 0 h 86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762" h="86418">
                <a:moveTo>
                  <a:pt x="56295" y="0"/>
                </a:moveTo>
                <a:cubicBezTo>
                  <a:pt x="52767" y="0"/>
                  <a:pt x="44566" y="1632"/>
                  <a:pt x="39362" y="4234"/>
                </a:cubicBezTo>
                <a:cubicBezTo>
                  <a:pt x="30261" y="8785"/>
                  <a:pt x="13962" y="21167"/>
                  <a:pt x="13962" y="21167"/>
                </a:cubicBezTo>
                <a:cubicBezTo>
                  <a:pt x="12551" y="25400"/>
                  <a:pt x="10604" y="29491"/>
                  <a:pt x="9729" y="33867"/>
                </a:cubicBezTo>
                <a:cubicBezTo>
                  <a:pt x="0" y="82511"/>
                  <a:pt x="10825" y="47508"/>
                  <a:pt x="1262" y="76200"/>
                </a:cubicBezTo>
                <a:cubicBezTo>
                  <a:pt x="11284" y="79541"/>
                  <a:pt x="24911" y="86418"/>
                  <a:pt x="35129" y="76200"/>
                </a:cubicBezTo>
                <a:cubicBezTo>
                  <a:pt x="38284" y="73045"/>
                  <a:pt x="32306" y="67733"/>
                  <a:pt x="30895" y="63500"/>
                </a:cubicBezTo>
                <a:cubicBezTo>
                  <a:pt x="32306" y="57856"/>
                  <a:pt x="31902" y="51408"/>
                  <a:pt x="35129" y="46567"/>
                </a:cubicBezTo>
                <a:cubicBezTo>
                  <a:pt x="39819" y="39532"/>
                  <a:pt x="53283" y="36282"/>
                  <a:pt x="60529" y="33867"/>
                </a:cubicBezTo>
                <a:cubicBezTo>
                  <a:pt x="61940" y="28223"/>
                  <a:pt x="64762" y="22752"/>
                  <a:pt x="64762" y="16934"/>
                </a:cubicBezTo>
                <a:cubicBezTo>
                  <a:pt x="64762" y="12472"/>
                  <a:pt x="61611" y="8563"/>
                  <a:pt x="60529" y="4234"/>
                </a:cubicBezTo>
                <a:cubicBezTo>
                  <a:pt x="60187" y="2865"/>
                  <a:pt x="59823" y="0"/>
                  <a:pt x="56295" y="0"/>
                </a:cubicBezTo>
                <a:close/>
              </a:path>
            </a:pathLst>
          </a:custGeom>
          <a:solidFill>
            <a:schemeClr val="bg1"/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200"/>
          </a:p>
        </p:txBody>
      </p:sp>
      <p:sp>
        <p:nvSpPr>
          <p:cNvPr id="191" name="Freeform 190"/>
          <p:cNvSpPr/>
          <p:nvPr/>
        </p:nvSpPr>
        <p:spPr bwMode="auto">
          <a:xfrm rot="10800000">
            <a:off x="4152900" y="2152922"/>
            <a:ext cx="86784" cy="60447"/>
          </a:xfrm>
          <a:custGeom>
            <a:avLst/>
            <a:gdLst>
              <a:gd name="connsiteX0" fmla="*/ 56295 w 64762"/>
              <a:gd name="connsiteY0" fmla="*/ 0 h 86418"/>
              <a:gd name="connsiteX1" fmla="*/ 39362 w 64762"/>
              <a:gd name="connsiteY1" fmla="*/ 4234 h 86418"/>
              <a:gd name="connsiteX2" fmla="*/ 13962 w 64762"/>
              <a:gd name="connsiteY2" fmla="*/ 21167 h 86418"/>
              <a:gd name="connsiteX3" fmla="*/ 9729 w 64762"/>
              <a:gd name="connsiteY3" fmla="*/ 33867 h 86418"/>
              <a:gd name="connsiteX4" fmla="*/ 1262 w 64762"/>
              <a:gd name="connsiteY4" fmla="*/ 76200 h 86418"/>
              <a:gd name="connsiteX5" fmla="*/ 35129 w 64762"/>
              <a:gd name="connsiteY5" fmla="*/ 76200 h 86418"/>
              <a:gd name="connsiteX6" fmla="*/ 30895 w 64762"/>
              <a:gd name="connsiteY6" fmla="*/ 63500 h 86418"/>
              <a:gd name="connsiteX7" fmla="*/ 35129 w 64762"/>
              <a:gd name="connsiteY7" fmla="*/ 46567 h 86418"/>
              <a:gd name="connsiteX8" fmla="*/ 60529 w 64762"/>
              <a:gd name="connsiteY8" fmla="*/ 33867 h 86418"/>
              <a:gd name="connsiteX9" fmla="*/ 64762 w 64762"/>
              <a:gd name="connsiteY9" fmla="*/ 16934 h 86418"/>
              <a:gd name="connsiteX10" fmla="*/ 60529 w 64762"/>
              <a:gd name="connsiteY10" fmla="*/ 4234 h 86418"/>
              <a:gd name="connsiteX11" fmla="*/ 56295 w 64762"/>
              <a:gd name="connsiteY11" fmla="*/ 0 h 86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762" h="86418">
                <a:moveTo>
                  <a:pt x="56295" y="0"/>
                </a:moveTo>
                <a:cubicBezTo>
                  <a:pt x="52767" y="0"/>
                  <a:pt x="44566" y="1632"/>
                  <a:pt x="39362" y="4234"/>
                </a:cubicBezTo>
                <a:cubicBezTo>
                  <a:pt x="30261" y="8785"/>
                  <a:pt x="13962" y="21167"/>
                  <a:pt x="13962" y="21167"/>
                </a:cubicBezTo>
                <a:cubicBezTo>
                  <a:pt x="12551" y="25400"/>
                  <a:pt x="10604" y="29491"/>
                  <a:pt x="9729" y="33867"/>
                </a:cubicBezTo>
                <a:cubicBezTo>
                  <a:pt x="0" y="82511"/>
                  <a:pt x="10825" y="47508"/>
                  <a:pt x="1262" y="76200"/>
                </a:cubicBezTo>
                <a:cubicBezTo>
                  <a:pt x="11284" y="79541"/>
                  <a:pt x="24911" y="86418"/>
                  <a:pt x="35129" y="76200"/>
                </a:cubicBezTo>
                <a:cubicBezTo>
                  <a:pt x="38284" y="73045"/>
                  <a:pt x="32306" y="67733"/>
                  <a:pt x="30895" y="63500"/>
                </a:cubicBezTo>
                <a:cubicBezTo>
                  <a:pt x="32306" y="57856"/>
                  <a:pt x="31902" y="51408"/>
                  <a:pt x="35129" y="46567"/>
                </a:cubicBezTo>
                <a:cubicBezTo>
                  <a:pt x="39819" y="39532"/>
                  <a:pt x="53283" y="36282"/>
                  <a:pt x="60529" y="33867"/>
                </a:cubicBezTo>
                <a:cubicBezTo>
                  <a:pt x="61940" y="28223"/>
                  <a:pt x="64762" y="22752"/>
                  <a:pt x="64762" y="16934"/>
                </a:cubicBezTo>
                <a:cubicBezTo>
                  <a:pt x="64762" y="12472"/>
                  <a:pt x="61611" y="8563"/>
                  <a:pt x="60529" y="4234"/>
                </a:cubicBezTo>
                <a:cubicBezTo>
                  <a:pt x="60187" y="2865"/>
                  <a:pt x="59823" y="0"/>
                  <a:pt x="56295" y="0"/>
                </a:cubicBezTo>
                <a:close/>
              </a:path>
            </a:pathLst>
          </a:custGeom>
          <a:solidFill>
            <a:schemeClr val="bg1"/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200"/>
          </a:p>
        </p:txBody>
      </p:sp>
      <p:sp>
        <p:nvSpPr>
          <p:cNvPr id="192" name="Freeform 191"/>
          <p:cNvSpPr/>
          <p:nvPr/>
        </p:nvSpPr>
        <p:spPr bwMode="auto">
          <a:xfrm>
            <a:off x="3776133" y="2287005"/>
            <a:ext cx="86784" cy="60447"/>
          </a:xfrm>
          <a:custGeom>
            <a:avLst/>
            <a:gdLst>
              <a:gd name="connsiteX0" fmla="*/ 56295 w 64762"/>
              <a:gd name="connsiteY0" fmla="*/ 0 h 86418"/>
              <a:gd name="connsiteX1" fmla="*/ 39362 w 64762"/>
              <a:gd name="connsiteY1" fmla="*/ 4234 h 86418"/>
              <a:gd name="connsiteX2" fmla="*/ 13962 w 64762"/>
              <a:gd name="connsiteY2" fmla="*/ 21167 h 86418"/>
              <a:gd name="connsiteX3" fmla="*/ 9729 w 64762"/>
              <a:gd name="connsiteY3" fmla="*/ 33867 h 86418"/>
              <a:gd name="connsiteX4" fmla="*/ 1262 w 64762"/>
              <a:gd name="connsiteY4" fmla="*/ 76200 h 86418"/>
              <a:gd name="connsiteX5" fmla="*/ 35129 w 64762"/>
              <a:gd name="connsiteY5" fmla="*/ 76200 h 86418"/>
              <a:gd name="connsiteX6" fmla="*/ 30895 w 64762"/>
              <a:gd name="connsiteY6" fmla="*/ 63500 h 86418"/>
              <a:gd name="connsiteX7" fmla="*/ 35129 w 64762"/>
              <a:gd name="connsiteY7" fmla="*/ 46567 h 86418"/>
              <a:gd name="connsiteX8" fmla="*/ 60529 w 64762"/>
              <a:gd name="connsiteY8" fmla="*/ 33867 h 86418"/>
              <a:gd name="connsiteX9" fmla="*/ 64762 w 64762"/>
              <a:gd name="connsiteY9" fmla="*/ 16934 h 86418"/>
              <a:gd name="connsiteX10" fmla="*/ 60529 w 64762"/>
              <a:gd name="connsiteY10" fmla="*/ 4234 h 86418"/>
              <a:gd name="connsiteX11" fmla="*/ 56295 w 64762"/>
              <a:gd name="connsiteY11" fmla="*/ 0 h 86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762" h="86418">
                <a:moveTo>
                  <a:pt x="56295" y="0"/>
                </a:moveTo>
                <a:cubicBezTo>
                  <a:pt x="52767" y="0"/>
                  <a:pt x="44566" y="1632"/>
                  <a:pt x="39362" y="4234"/>
                </a:cubicBezTo>
                <a:cubicBezTo>
                  <a:pt x="30261" y="8785"/>
                  <a:pt x="13962" y="21167"/>
                  <a:pt x="13962" y="21167"/>
                </a:cubicBezTo>
                <a:cubicBezTo>
                  <a:pt x="12551" y="25400"/>
                  <a:pt x="10604" y="29491"/>
                  <a:pt x="9729" y="33867"/>
                </a:cubicBezTo>
                <a:cubicBezTo>
                  <a:pt x="0" y="82511"/>
                  <a:pt x="10825" y="47508"/>
                  <a:pt x="1262" y="76200"/>
                </a:cubicBezTo>
                <a:cubicBezTo>
                  <a:pt x="11284" y="79541"/>
                  <a:pt x="24911" y="86418"/>
                  <a:pt x="35129" y="76200"/>
                </a:cubicBezTo>
                <a:cubicBezTo>
                  <a:pt x="38284" y="73045"/>
                  <a:pt x="32306" y="67733"/>
                  <a:pt x="30895" y="63500"/>
                </a:cubicBezTo>
                <a:cubicBezTo>
                  <a:pt x="32306" y="57856"/>
                  <a:pt x="31902" y="51408"/>
                  <a:pt x="35129" y="46567"/>
                </a:cubicBezTo>
                <a:cubicBezTo>
                  <a:pt x="39819" y="39532"/>
                  <a:pt x="53283" y="36282"/>
                  <a:pt x="60529" y="33867"/>
                </a:cubicBezTo>
                <a:cubicBezTo>
                  <a:pt x="61940" y="28223"/>
                  <a:pt x="64762" y="22752"/>
                  <a:pt x="64762" y="16934"/>
                </a:cubicBezTo>
                <a:cubicBezTo>
                  <a:pt x="64762" y="12472"/>
                  <a:pt x="61611" y="8563"/>
                  <a:pt x="60529" y="4234"/>
                </a:cubicBezTo>
                <a:cubicBezTo>
                  <a:pt x="60187" y="2865"/>
                  <a:pt x="59823" y="0"/>
                  <a:pt x="56295" y="0"/>
                </a:cubicBezTo>
                <a:close/>
              </a:path>
            </a:pathLst>
          </a:custGeom>
          <a:solidFill>
            <a:schemeClr val="bg1"/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200"/>
          </a:p>
        </p:txBody>
      </p:sp>
      <p:sp>
        <p:nvSpPr>
          <p:cNvPr id="193" name="Freeform 192"/>
          <p:cNvSpPr/>
          <p:nvPr/>
        </p:nvSpPr>
        <p:spPr bwMode="auto">
          <a:xfrm rot="16200000">
            <a:off x="4000196" y="2364527"/>
            <a:ext cx="45061" cy="116416"/>
          </a:xfrm>
          <a:custGeom>
            <a:avLst/>
            <a:gdLst>
              <a:gd name="connsiteX0" fmla="*/ 56295 w 64762"/>
              <a:gd name="connsiteY0" fmla="*/ 0 h 86418"/>
              <a:gd name="connsiteX1" fmla="*/ 39362 w 64762"/>
              <a:gd name="connsiteY1" fmla="*/ 4234 h 86418"/>
              <a:gd name="connsiteX2" fmla="*/ 13962 w 64762"/>
              <a:gd name="connsiteY2" fmla="*/ 21167 h 86418"/>
              <a:gd name="connsiteX3" fmla="*/ 9729 w 64762"/>
              <a:gd name="connsiteY3" fmla="*/ 33867 h 86418"/>
              <a:gd name="connsiteX4" fmla="*/ 1262 w 64762"/>
              <a:gd name="connsiteY4" fmla="*/ 76200 h 86418"/>
              <a:gd name="connsiteX5" fmla="*/ 35129 w 64762"/>
              <a:gd name="connsiteY5" fmla="*/ 76200 h 86418"/>
              <a:gd name="connsiteX6" fmla="*/ 30895 w 64762"/>
              <a:gd name="connsiteY6" fmla="*/ 63500 h 86418"/>
              <a:gd name="connsiteX7" fmla="*/ 35129 w 64762"/>
              <a:gd name="connsiteY7" fmla="*/ 46567 h 86418"/>
              <a:gd name="connsiteX8" fmla="*/ 60529 w 64762"/>
              <a:gd name="connsiteY8" fmla="*/ 33867 h 86418"/>
              <a:gd name="connsiteX9" fmla="*/ 64762 w 64762"/>
              <a:gd name="connsiteY9" fmla="*/ 16934 h 86418"/>
              <a:gd name="connsiteX10" fmla="*/ 60529 w 64762"/>
              <a:gd name="connsiteY10" fmla="*/ 4234 h 86418"/>
              <a:gd name="connsiteX11" fmla="*/ 56295 w 64762"/>
              <a:gd name="connsiteY11" fmla="*/ 0 h 86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762" h="86418">
                <a:moveTo>
                  <a:pt x="56295" y="0"/>
                </a:moveTo>
                <a:cubicBezTo>
                  <a:pt x="52767" y="0"/>
                  <a:pt x="44566" y="1632"/>
                  <a:pt x="39362" y="4234"/>
                </a:cubicBezTo>
                <a:cubicBezTo>
                  <a:pt x="30261" y="8785"/>
                  <a:pt x="13962" y="21167"/>
                  <a:pt x="13962" y="21167"/>
                </a:cubicBezTo>
                <a:cubicBezTo>
                  <a:pt x="12551" y="25400"/>
                  <a:pt x="10604" y="29491"/>
                  <a:pt x="9729" y="33867"/>
                </a:cubicBezTo>
                <a:cubicBezTo>
                  <a:pt x="0" y="82511"/>
                  <a:pt x="10825" y="47508"/>
                  <a:pt x="1262" y="76200"/>
                </a:cubicBezTo>
                <a:cubicBezTo>
                  <a:pt x="11284" y="79541"/>
                  <a:pt x="24911" y="86418"/>
                  <a:pt x="35129" y="76200"/>
                </a:cubicBezTo>
                <a:cubicBezTo>
                  <a:pt x="38284" y="73045"/>
                  <a:pt x="32306" y="67733"/>
                  <a:pt x="30895" y="63500"/>
                </a:cubicBezTo>
                <a:cubicBezTo>
                  <a:pt x="32306" y="57856"/>
                  <a:pt x="31902" y="51408"/>
                  <a:pt x="35129" y="46567"/>
                </a:cubicBezTo>
                <a:cubicBezTo>
                  <a:pt x="39819" y="39532"/>
                  <a:pt x="53283" y="36282"/>
                  <a:pt x="60529" y="33867"/>
                </a:cubicBezTo>
                <a:cubicBezTo>
                  <a:pt x="61940" y="28223"/>
                  <a:pt x="64762" y="22752"/>
                  <a:pt x="64762" y="16934"/>
                </a:cubicBezTo>
                <a:cubicBezTo>
                  <a:pt x="64762" y="12472"/>
                  <a:pt x="61611" y="8563"/>
                  <a:pt x="60529" y="4234"/>
                </a:cubicBezTo>
                <a:cubicBezTo>
                  <a:pt x="60187" y="2865"/>
                  <a:pt x="59823" y="0"/>
                  <a:pt x="56295" y="0"/>
                </a:cubicBezTo>
                <a:close/>
              </a:path>
            </a:pathLst>
          </a:custGeom>
          <a:solidFill>
            <a:schemeClr val="bg1"/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200"/>
          </a:p>
        </p:txBody>
      </p:sp>
      <p:sp>
        <p:nvSpPr>
          <p:cNvPr id="194" name="Freeform 193"/>
          <p:cNvSpPr/>
          <p:nvPr/>
        </p:nvSpPr>
        <p:spPr bwMode="auto">
          <a:xfrm rot="16200000">
            <a:off x="4260546" y="2364527"/>
            <a:ext cx="45061" cy="116417"/>
          </a:xfrm>
          <a:custGeom>
            <a:avLst/>
            <a:gdLst>
              <a:gd name="connsiteX0" fmla="*/ 56295 w 64762"/>
              <a:gd name="connsiteY0" fmla="*/ 0 h 86418"/>
              <a:gd name="connsiteX1" fmla="*/ 39362 w 64762"/>
              <a:gd name="connsiteY1" fmla="*/ 4234 h 86418"/>
              <a:gd name="connsiteX2" fmla="*/ 13962 w 64762"/>
              <a:gd name="connsiteY2" fmla="*/ 21167 h 86418"/>
              <a:gd name="connsiteX3" fmla="*/ 9729 w 64762"/>
              <a:gd name="connsiteY3" fmla="*/ 33867 h 86418"/>
              <a:gd name="connsiteX4" fmla="*/ 1262 w 64762"/>
              <a:gd name="connsiteY4" fmla="*/ 76200 h 86418"/>
              <a:gd name="connsiteX5" fmla="*/ 35129 w 64762"/>
              <a:gd name="connsiteY5" fmla="*/ 76200 h 86418"/>
              <a:gd name="connsiteX6" fmla="*/ 30895 w 64762"/>
              <a:gd name="connsiteY6" fmla="*/ 63500 h 86418"/>
              <a:gd name="connsiteX7" fmla="*/ 35129 w 64762"/>
              <a:gd name="connsiteY7" fmla="*/ 46567 h 86418"/>
              <a:gd name="connsiteX8" fmla="*/ 60529 w 64762"/>
              <a:gd name="connsiteY8" fmla="*/ 33867 h 86418"/>
              <a:gd name="connsiteX9" fmla="*/ 64762 w 64762"/>
              <a:gd name="connsiteY9" fmla="*/ 16934 h 86418"/>
              <a:gd name="connsiteX10" fmla="*/ 60529 w 64762"/>
              <a:gd name="connsiteY10" fmla="*/ 4234 h 86418"/>
              <a:gd name="connsiteX11" fmla="*/ 56295 w 64762"/>
              <a:gd name="connsiteY11" fmla="*/ 0 h 86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762" h="86418">
                <a:moveTo>
                  <a:pt x="56295" y="0"/>
                </a:moveTo>
                <a:cubicBezTo>
                  <a:pt x="52767" y="0"/>
                  <a:pt x="44566" y="1632"/>
                  <a:pt x="39362" y="4234"/>
                </a:cubicBezTo>
                <a:cubicBezTo>
                  <a:pt x="30261" y="8785"/>
                  <a:pt x="13962" y="21167"/>
                  <a:pt x="13962" y="21167"/>
                </a:cubicBezTo>
                <a:cubicBezTo>
                  <a:pt x="12551" y="25400"/>
                  <a:pt x="10604" y="29491"/>
                  <a:pt x="9729" y="33867"/>
                </a:cubicBezTo>
                <a:cubicBezTo>
                  <a:pt x="0" y="82511"/>
                  <a:pt x="10825" y="47508"/>
                  <a:pt x="1262" y="76200"/>
                </a:cubicBezTo>
                <a:cubicBezTo>
                  <a:pt x="11284" y="79541"/>
                  <a:pt x="24911" y="86418"/>
                  <a:pt x="35129" y="76200"/>
                </a:cubicBezTo>
                <a:cubicBezTo>
                  <a:pt x="38284" y="73045"/>
                  <a:pt x="32306" y="67733"/>
                  <a:pt x="30895" y="63500"/>
                </a:cubicBezTo>
                <a:cubicBezTo>
                  <a:pt x="32306" y="57856"/>
                  <a:pt x="31902" y="51408"/>
                  <a:pt x="35129" y="46567"/>
                </a:cubicBezTo>
                <a:cubicBezTo>
                  <a:pt x="39819" y="39532"/>
                  <a:pt x="53283" y="36282"/>
                  <a:pt x="60529" y="33867"/>
                </a:cubicBezTo>
                <a:cubicBezTo>
                  <a:pt x="61940" y="28223"/>
                  <a:pt x="64762" y="22752"/>
                  <a:pt x="64762" y="16934"/>
                </a:cubicBezTo>
                <a:cubicBezTo>
                  <a:pt x="64762" y="12472"/>
                  <a:pt x="61611" y="8563"/>
                  <a:pt x="60529" y="4234"/>
                </a:cubicBezTo>
                <a:cubicBezTo>
                  <a:pt x="60187" y="2865"/>
                  <a:pt x="59823" y="0"/>
                  <a:pt x="56295" y="0"/>
                </a:cubicBezTo>
                <a:close/>
              </a:path>
            </a:pathLst>
          </a:custGeom>
          <a:solidFill>
            <a:schemeClr val="bg1"/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200"/>
          </a:p>
        </p:txBody>
      </p:sp>
      <p:sp>
        <p:nvSpPr>
          <p:cNvPr id="195" name="Freeform 194"/>
          <p:cNvSpPr/>
          <p:nvPr/>
        </p:nvSpPr>
        <p:spPr bwMode="auto">
          <a:xfrm rot="10800000">
            <a:off x="4442886" y="2498020"/>
            <a:ext cx="86783" cy="60447"/>
          </a:xfrm>
          <a:custGeom>
            <a:avLst/>
            <a:gdLst>
              <a:gd name="connsiteX0" fmla="*/ 56295 w 64762"/>
              <a:gd name="connsiteY0" fmla="*/ 0 h 86418"/>
              <a:gd name="connsiteX1" fmla="*/ 39362 w 64762"/>
              <a:gd name="connsiteY1" fmla="*/ 4234 h 86418"/>
              <a:gd name="connsiteX2" fmla="*/ 13962 w 64762"/>
              <a:gd name="connsiteY2" fmla="*/ 21167 h 86418"/>
              <a:gd name="connsiteX3" fmla="*/ 9729 w 64762"/>
              <a:gd name="connsiteY3" fmla="*/ 33867 h 86418"/>
              <a:gd name="connsiteX4" fmla="*/ 1262 w 64762"/>
              <a:gd name="connsiteY4" fmla="*/ 76200 h 86418"/>
              <a:gd name="connsiteX5" fmla="*/ 35129 w 64762"/>
              <a:gd name="connsiteY5" fmla="*/ 76200 h 86418"/>
              <a:gd name="connsiteX6" fmla="*/ 30895 w 64762"/>
              <a:gd name="connsiteY6" fmla="*/ 63500 h 86418"/>
              <a:gd name="connsiteX7" fmla="*/ 35129 w 64762"/>
              <a:gd name="connsiteY7" fmla="*/ 46567 h 86418"/>
              <a:gd name="connsiteX8" fmla="*/ 60529 w 64762"/>
              <a:gd name="connsiteY8" fmla="*/ 33867 h 86418"/>
              <a:gd name="connsiteX9" fmla="*/ 64762 w 64762"/>
              <a:gd name="connsiteY9" fmla="*/ 16934 h 86418"/>
              <a:gd name="connsiteX10" fmla="*/ 60529 w 64762"/>
              <a:gd name="connsiteY10" fmla="*/ 4234 h 86418"/>
              <a:gd name="connsiteX11" fmla="*/ 56295 w 64762"/>
              <a:gd name="connsiteY11" fmla="*/ 0 h 86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762" h="86418">
                <a:moveTo>
                  <a:pt x="56295" y="0"/>
                </a:moveTo>
                <a:cubicBezTo>
                  <a:pt x="52767" y="0"/>
                  <a:pt x="44566" y="1632"/>
                  <a:pt x="39362" y="4234"/>
                </a:cubicBezTo>
                <a:cubicBezTo>
                  <a:pt x="30261" y="8785"/>
                  <a:pt x="13962" y="21167"/>
                  <a:pt x="13962" y="21167"/>
                </a:cubicBezTo>
                <a:cubicBezTo>
                  <a:pt x="12551" y="25400"/>
                  <a:pt x="10604" y="29491"/>
                  <a:pt x="9729" y="33867"/>
                </a:cubicBezTo>
                <a:cubicBezTo>
                  <a:pt x="0" y="82511"/>
                  <a:pt x="10825" y="47508"/>
                  <a:pt x="1262" y="76200"/>
                </a:cubicBezTo>
                <a:cubicBezTo>
                  <a:pt x="11284" y="79541"/>
                  <a:pt x="24911" y="86418"/>
                  <a:pt x="35129" y="76200"/>
                </a:cubicBezTo>
                <a:cubicBezTo>
                  <a:pt x="38284" y="73045"/>
                  <a:pt x="32306" y="67733"/>
                  <a:pt x="30895" y="63500"/>
                </a:cubicBezTo>
                <a:cubicBezTo>
                  <a:pt x="32306" y="57856"/>
                  <a:pt x="31902" y="51408"/>
                  <a:pt x="35129" y="46567"/>
                </a:cubicBezTo>
                <a:cubicBezTo>
                  <a:pt x="39819" y="39532"/>
                  <a:pt x="53283" y="36282"/>
                  <a:pt x="60529" y="33867"/>
                </a:cubicBezTo>
                <a:cubicBezTo>
                  <a:pt x="61940" y="28223"/>
                  <a:pt x="64762" y="22752"/>
                  <a:pt x="64762" y="16934"/>
                </a:cubicBezTo>
                <a:cubicBezTo>
                  <a:pt x="64762" y="12472"/>
                  <a:pt x="61611" y="8563"/>
                  <a:pt x="60529" y="4234"/>
                </a:cubicBezTo>
                <a:cubicBezTo>
                  <a:pt x="60187" y="2865"/>
                  <a:pt x="59823" y="0"/>
                  <a:pt x="56295" y="0"/>
                </a:cubicBezTo>
                <a:close/>
              </a:path>
            </a:pathLst>
          </a:custGeom>
          <a:solidFill>
            <a:schemeClr val="bg1"/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200"/>
          </a:p>
        </p:txBody>
      </p:sp>
      <p:cxnSp>
        <p:nvCxnSpPr>
          <p:cNvPr id="203" name="Straight Arrow Connector 202"/>
          <p:cNvCxnSpPr/>
          <p:nvPr/>
        </p:nvCxnSpPr>
        <p:spPr bwMode="auto">
          <a:xfrm rot="5400000">
            <a:off x="3804262" y="2721938"/>
            <a:ext cx="767129" cy="213784"/>
          </a:xfrm>
          <a:prstGeom prst="straightConnector1">
            <a:avLst/>
          </a:prstGeom>
          <a:ln w="25400" cap="flat" cmpd="sng" algn="ctr">
            <a:solidFill>
              <a:srgbClr val="000000"/>
            </a:solidFill>
            <a:prstDash val="dot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5" name="Straight Arrow Connector 204"/>
          <p:cNvCxnSpPr/>
          <p:nvPr/>
        </p:nvCxnSpPr>
        <p:spPr bwMode="auto">
          <a:xfrm rot="16200000" flipH="1">
            <a:off x="4500929" y="2553135"/>
            <a:ext cx="523142" cy="465667"/>
          </a:xfrm>
          <a:prstGeom prst="straightConnector1">
            <a:avLst/>
          </a:prstGeom>
          <a:ln w="25400" cap="flat" cmpd="sng" algn="ctr">
            <a:solidFill>
              <a:srgbClr val="000000"/>
            </a:solidFill>
            <a:prstDash val="dot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7" name="Freeform 206"/>
          <p:cNvSpPr/>
          <p:nvPr/>
        </p:nvSpPr>
        <p:spPr bwMode="auto">
          <a:xfrm rot="16200000">
            <a:off x="4489147" y="2124937"/>
            <a:ext cx="45061" cy="116417"/>
          </a:xfrm>
          <a:custGeom>
            <a:avLst/>
            <a:gdLst>
              <a:gd name="connsiteX0" fmla="*/ 56295 w 64762"/>
              <a:gd name="connsiteY0" fmla="*/ 0 h 86418"/>
              <a:gd name="connsiteX1" fmla="*/ 39362 w 64762"/>
              <a:gd name="connsiteY1" fmla="*/ 4234 h 86418"/>
              <a:gd name="connsiteX2" fmla="*/ 13962 w 64762"/>
              <a:gd name="connsiteY2" fmla="*/ 21167 h 86418"/>
              <a:gd name="connsiteX3" fmla="*/ 9729 w 64762"/>
              <a:gd name="connsiteY3" fmla="*/ 33867 h 86418"/>
              <a:gd name="connsiteX4" fmla="*/ 1262 w 64762"/>
              <a:gd name="connsiteY4" fmla="*/ 76200 h 86418"/>
              <a:gd name="connsiteX5" fmla="*/ 35129 w 64762"/>
              <a:gd name="connsiteY5" fmla="*/ 76200 h 86418"/>
              <a:gd name="connsiteX6" fmla="*/ 30895 w 64762"/>
              <a:gd name="connsiteY6" fmla="*/ 63500 h 86418"/>
              <a:gd name="connsiteX7" fmla="*/ 35129 w 64762"/>
              <a:gd name="connsiteY7" fmla="*/ 46567 h 86418"/>
              <a:gd name="connsiteX8" fmla="*/ 60529 w 64762"/>
              <a:gd name="connsiteY8" fmla="*/ 33867 h 86418"/>
              <a:gd name="connsiteX9" fmla="*/ 64762 w 64762"/>
              <a:gd name="connsiteY9" fmla="*/ 16934 h 86418"/>
              <a:gd name="connsiteX10" fmla="*/ 60529 w 64762"/>
              <a:gd name="connsiteY10" fmla="*/ 4234 h 86418"/>
              <a:gd name="connsiteX11" fmla="*/ 56295 w 64762"/>
              <a:gd name="connsiteY11" fmla="*/ 0 h 86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762" h="86418">
                <a:moveTo>
                  <a:pt x="56295" y="0"/>
                </a:moveTo>
                <a:cubicBezTo>
                  <a:pt x="52767" y="0"/>
                  <a:pt x="44566" y="1632"/>
                  <a:pt x="39362" y="4234"/>
                </a:cubicBezTo>
                <a:cubicBezTo>
                  <a:pt x="30261" y="8785"/>
                  <a:pt x="13962" y="21167"/>
                  <a:pt x="13962" y="21167"/>
                </a:cubicBezTo>
                <a:cubicBezTo>
                  <a:pt x="12551" y="25400"/>
                  <a:pt x="10604" y="29491"/>
                  <a:pt x="9729" y="33867"/>
                </a:cubicBezTo>
                <a:cubicBezTo>
                  <a:pt x="0" y="82511"/>
                  <a:pt x="10825" y="47508"/>
                  <a:pt x="1262" y="76200"/>
                </a:cubicBezTo>
                <a:cubicBezTo>
                  <a:pt x="11284" y="79541"/>
                  <a:pt x="24911" y="86418"/>
                  <a:pt x="35129" y="76200"/>
                </a:cubicBezTo>
                <a:cubicBezTo>
                  <a:pt x="38284" y="73045"/>
                  <a:pt x="32306" y="67733"/>
                  <a:pt x="30895" y="63500"/>
                </a:cubicBezTo>
                <a:cubicBezTo>
                  <a:pt x="32306" y="57856"/>
                  <a:pt x="31902" y="51408"/>
                  <a:pt x="35129" y="46567"/>
                </a:cubicBezTo>
                <a:cubicBezTo>
                  <a:pt x="39819" y="39532"/>
                  <a:pt x="53283" y="36282"/>
                  <a:pt x="60529" y="33867"/>
                </a:cubicBezTo>
                <a:cubicBezTo>
                  <a:pt x="61940" y="28223"/>
                  <a:pt x="64762" y="22752"/>
                  <a:pt x="64762" y="16934"/>
                </a:cubicBezTo>
                <a:cubicBezTo>
                  <a:pt x="64762" y="12472"/>
                  <a:pt x="61611" y="8563"/>
                  <a:pt x="60529" y="4234"/>
                </a:cubicBezTo>
                <a:cubicBezTo>
                  <a:pt x="60187" y="2865"/>
                  <a:pt x="59823" y="0"/>
                  <a:pt x="56295" y="0"/>
                </a:cubicBezTo>
                <a:close/>
              </a:path>
            </a:pathLst>
          </a:custGeom>
          <a:solidFill>
            <a:schemeClr val="bg1"/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200"/>
          </a:p>
        </p:txBody>
      </p:sp>
      <p:sp>
        <p:nvSpPr>
          <p:cNvPr id="208" name="Freeform 207"/>
          <p:cNvSpPr/>
          <p:nvPr/>
        </p:nvSpPr>
        <p:spPr bwMode="auto">
          <a:xfrm rot="5400000" flipV="1">
            <a:off x="4692346" y="2230445"/>
            <a:ext cx="45061" cy="116417"/>
          </a:xfrm>
          <a:custGeom>
            <a:avLst/>
            <a:gdLst>
              <a:gd name="connsiteX0" fmla="*/ 56295 w 64762"/>
              <a:gd name="connsiteY0" fmla="*/ 0 h 86418"/>
              <a:gd name="connsiteX1" fmla="*/ 39362 w 64762"/>
              <a:gd name="connsiteY1" fmla="*/ 4234 h 86418"/>
              <a:gd name="connsiteX2" fmla="*/ 13962 w 64762"/>
              <a:gd name="connsiteY2" fmla="*/ 21167 h 86418"/>
              <a:gd name="connsiteX3" fmla="*/ 9729 w 64762"/>
              <a:gd name="connsiteY3" fmla="*/ 33867 h 86418"/>
              <a:gd name="connsiteX4" fmla="*/ 1262 w 64762"/>
              <a:gd name="connsiteY4" fmla="*/ 76200 h 86418"/>
              <a:gd name="connsiteX5" fmla="*/ 35129 w 64762"/>
              <a:gd name="connsiteY5" fmla="*/ 76200 h 86418"/>
              <a:gd name="connsiteX6" fmla="*/ 30895 w 64762"/>
              <a:gd name="connsiteY6" fmla="*/ 63500 h 86418"/>
              <a:gd name="connsiteX7" fmla="*/ 35129 w 64762"/>
              <a:gd name="connsiteY7" fmla="*/ 46567 h 86418"/>
              <a:gd name="connsiteX8" fmla="*/ 60529 w 64762"/>
              <a:gd name="connsiteY8" fmla="*/ 33867 h 86418"/>
              <a:gd name="connsiteX9" fmla="*/ 64762 w 64762"/>
              <a:gd name="connsiteY9" fmla="*/ 16934 h 86418"/>
              <a:gd name="connsiteX10" fmla="*/ 60529 w 64762"/>
              <a:gd name="connsiteY10" fmla="*/ 4234 h 86418"/>
              <a:gd name="connsiteX11" fmla="*/ 56295 w 64762"/>
              <a:gd name="connsiteY11" fmla="*/ 0 h 86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762" h="86418">
                <a:moveTo>
                  <a:pt x="56295" y="0"/>
                </a:moveTo>
                <a:cubicBezTo>
                  <a:pt x="52767" y="0"/>
                  <a:pt x="44566" y="1632"/>
                  <a:pt x="39362" y="4234"/>
                </a:cubicBezTo>
                <a:cubicBezTo>
                  <a:pt x="30261" y="8785"/>
                  <a:pt x="13962" y="21167"/>
                  <a:pt x="13962" y="21167"/>
                </a:cubicBezTo>
                <a:cubicBezTo>
                  <a:pt x="12551" y="25400"/>
                  <a:pt x="10604" y="29491"/>
                  <a:pt x="9729" y="33867"/>
                </a:cubicBezTo>
                <a:cubicBezTo>
                  <a:pt x="0" y="82511"/>
                  <a:pt x="10825" y="47508"/>
                  <a:pt x="1262" y="76200"/>
                </a:cubicBezTo>
                <a:cubicBezTo>
                  <a:pt x="11284" y="79541"/>
                  <a:pt x="24911" y="86418"/>
                  <a:pt x="35129" y="76200"/>
                </a:cubicBezTo>
                <a:cubicBezTo>
                  <a:pt x="38284" y="73045"/>
                  <a:pt x="32306" y="67733"/>
                  <a:pt x="30895" y="63500"/>
                </a:cubicBezTo>
                <a:cubicBezTo>
                  <a:pt x="32306" y="57856"/>
                  <a:pt x="31902" y="51408"/>
                  <a:pt x="35129" y="46567"/>
                </a:cubicBezTo>
                <a:cubicBezTo>
                  <a:pt x="39819" y="39532"/>
                  <a:pt x="53283" y="36282"/>
                  <a:pt x="60529" y="33867"/>
                </a:cubicBezTo>
                <a:cubicBezTo>
                  <a:pt x="61940" y="28223"/>
                  <a:pt x="64762" y="22752"/>
                  <a:pt x="64762" y="16934"/>
                </a:cubicBezTo>
                <a:cubicBezTo>
                  <a:pt x="64762" y="12472"/>
                  <a:pt x="61611" y="8563"/>
                  <a:pt x="60529" y="4234"/>
                </a:cubicBezTo>
                <a:cubicBezTo>
                  <a:pt x="60187" y="2865"/>
                  <a:pt x="59823" y="0"/>
                  <a:pt x="56295" y="0"/>
                </a:cubicBezTo>
                <a:close/>
              </a:path>
            </a:pathLst>
          </a:custGeom>
          <a:solidFill>
            <a:schemeClr val="bg1"/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200"/>
          </a:p>
        </p:txBody>
      </p:sp>
      <p:sp>
        <p:nvSpPr>
          <p:cNvPr id="209" name="Freeform 208"/>
          <p:cNvSpPr/>
          <p:nvPr/>
        </p:nvSpPr>
        <p:spPr bwMode="auto">
          <a:xfrm rot="16200000">
            <a:off x="4692346" y="2441460"/>
            <a:ext cx="45061" cy="116417"/>
          </a:xfrm>
          <a:custGeom>
            <a:avLst/>
            <a:gdLst>
              <a:gd name="connsiteX0" fmla="*/ 56295 w 64762"/>
              <a:gd name="connsiteY0" fmla="*/ 0 h 86418"/>
              <a:gd name="connsiteX1" fmla="*/ 39362 w 64762"/>
              <a:gd name="connsiteY1" fmla="*/ 4234 h 86418"/>
              <a:gd name="connsiteX2" fmla="*/ 13962 w 64762"/>
              <a:gd name="connsiteY2" fmla="*/ 21167 h 86418"/>
              <a:gd name="connsiteX3" fmla="*/ 9729 w 64762"/>
              <a:gd name="connsiteY3" fmla="*/ 33867 h 86418"/>
              <a:gd name="connsiteX4" fmla="*/ 1262 w 64762"/>
              <a:gd name="connsiteY4" fmla="*/ 76200 h 86418"/>
              <a:gd name="connsiteX5" fmla="*/ 35129 w 64762"/>
              <a:gd name="connsiteY5" fmla="*/ 76200 h 86418"/>
              <a:gd name="connsiteX6" fmla="*/ 30895 w 64762"/>
              <a:gd name="connsiteY6" fmla="*/ 63500 h 86418"/>
              <a:gd name="connsiteX7" fmla="*/ 35129 w 64762"/>
              <a:gd name="connsiteY7" fmla="*/ 46567 h 86418"/>
              <a:gd name="connsiteX8" fmla="*/ 60529 w 64762"/>
              <a:gd name="connsiteY8" fmla="*/ 33867 h 86418"/>
              <a:gd name="connsiteX9" fmla="*/ 64762 w 64762"/>
              <a:gd name="connsiteY9" fmla="*/ 16934 h 86418"/>
              <a:gd name="connsiteX10" fmla="*/ 60529 w 64762"/>
              <a:gd name="connsiteY10" fmla="*/ 4234 h 86418"/>
              <a:gd name="connsiteX11" fmla="*/ 56295 w 64762"/>
              <a:gd name="connsiteY11" fmla="*/ 0 h 86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762" h="86418">
                <a:moveTo>
                  <a:pt x="56295" y="0"/>
                </a:moveTo>
                <a:cubicBezTo>
                  <a:pt x="52767" y="0"/>
                  <a:pt x="44566" y="1632"/>
                  <a:pt x="39362" y="4234"/>
                </a:cubicBezTo>
                <a:cubicBezTo>
                  <a:pt x="30261" y="8785"/>
                  <a:pt x="13962" y="21167"/>
                  <a:pt x="13962" y="21167"/>
                </a:cubicBezTo>
                <a:cubicBezTo>
                  <a:pt x="12551" y="25400"/>
                  <a:pt x="10604" y="29491"/>
                  <a:pt x="9729" y="33867"/>
                </a:cubicBezTo>
                <a:cubicBezTo>
                  <a:pt x="0" y="82511"/>
                  <a:pt x="10825" y="47508"/>
                  <a:pt x="1262" y="76200"/>
                </a:cubicBezTo>
                <a:cubicBezTo>
                  <a:pt x="11284" y="79541"/>
                  <a:pt x="24911" y="86418"/>
                  <a:pt x="35129" y="76200"/>
                </a:cubicBezTo>
                <a:cubicBezTo>
                  <a:pt x="38284" y="73045"/>
                  <a:pt x="32306" y="67733"/>
                  <a:pt x="30895" y="63500"/>
                </a:cubicBezTo>
                <a:cubicBezTo>
                  <a:pt x="32306" y="57856"/>
                  <a:pt x="31902" y="51408"/>
                  <a:pt x="35129" y="46567"/>
                </a:cubicBezTo>
                <a:cubicBezTo>
                  <a:pt x="39819" y="39532"/>
                  <a:pt x="53283" y="36282"/>
                  <a:pt x="60529" y="33867"/>
                </a:cubicBezTo>
                <a:cubicBezTo>
                  <a:pt x="61940" y="28223"/>
                  <a:pt x="64762" y="22752"/>
                  <a:pt x="64762" y="16934"/>
                </a:cubicBezTo>
                <a:cubicBezTo>
                  <a:pt x="64762" y="12472"/>
                  <a:pt x="61611" y="8563"/>
                  <a:pt x="60529" y="4234"/>
                </a:cubicBezTo>
                <a:cubicBezTo>
                  <a:pt x="60187" y="2865"/>
                  <a:pt x="59823" y="0"/>
                  <a:pt x="56295" y="0"/>
                </a:cubicBezTo>
                <a:close/>
              </a:path>
            </a:pathLst>
          </a:custGeom>
          <a:solidFill>
            <a:schemeClr val="bg1"/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200"/>
          </a:p>
        </p:txBody>
      </p:sp>
      <p:sp>
        <p:nvSpPr>
          <p:cNvPr id="210" name="Freeform 209"/>
          <p:cNvSpPr/>
          <p:nvPr/>
        </p:nvSpPr>
        <p:spPr bwMode="auto">
          <a:xfrm rot="5400000" flipV="1">
            <a:off x="4895547" y="2546968"/>
            <a:ext cx="45061" cy="116417"/>
          </a:xfrm>
          <a:custGeom>
            <a:avLst/>
            <a:gdLst>
              <a:gd name="connsiteX0" fmla="*/ 56295 w 64762"/>
              <a:gd name="connsiteY0" fmla="*/ 0 h 86418"/>
              <a:gd name="connsiteX1" fmla="*/ 39362 w 64762"/>
              <a:gd name="connsiteY1" fmla="*/ 4234 h 86418"/>
              <a:gd name="connsiteX2" fmla="*/ 13962 w 64762"/>
              <a:gd name="connsiteY2" fmla="*/ 21167 h 86418"/>
              <a:gd name="connsiteX3" fmla="*/ 9729 w 64762"/>
              <a:gd name="connsiteY3" fmla="*/ 33867 h 86418"/>
              <a:gd name="connsiteX4" fmla="*/ 1262 w 64762"/>
              <a:gd name="connsiteY4" fmla="*/ 76200 h 86418"/>
              <a:gd name="connsiteX5" fmla="*/ 35129 w 64762"/>
              <a:gd name="connsiteY5" fmla="*/ 76200 h 86418"/>
              <a:gd name="connsiteX6" fmla="*/ 30895 w 64762"/>
              <a:gd name="connsiteY6" fmla="*/ 63500 h 86418"/>
              <a:gd name="connsiteX7" fmla="*/ 35129 w 64762"/>
              <a:gd name="connsiteY7" fmla="*/ 46567 h 86418"/>
              <a:gd name="connsiteX8" fmla="*/ 60529 w 64762"/>
              <a:gd name="connsiteY8" fmla="*/ 33867 h 86418"/>
              <a:gd name="connsiteX9" fmla="*/ 64762 w 64762"/>
              <a:gd name="connsiteY9" fmla="*/ 16934 h 86418"/>
              <a:gd name="connsiteX10" fmla="*/ 60529 w 64762"/>
              <a:gd name="connsiteY10" fmla="*/ 4234 h 86418"/>
              <a:gd name="connsiteX11" fmla="*/ 56295 w 64762"/>
              <a:gd name="connsiteY11" fmla="*/ 0 h 86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762" h="86418">
                <a:moveTo>
                  <a:pt x="56295" y="0"/>
                </a:moveTo>
                <a:cubicBezTo>
                  <a:pt x="52767" y="0"/>
                  <a:pt x="44566" y="1632"/>
                  <a:pt x="39362" y="4234"/>
                </a:cubicBezTo>
                <a:cubicBezTo>
                  <a:pt x="30261" y="8785"/>
                  <a:pt x="13962" y="21167"/>
                  <a:pt x="13962" y="21167"/>
                </a:cubicBezTo>
                <a:cubicBezTo>
                  <a:pt x="12551" y="25400"/>
                  <a:pt x="10604" y="29491"/>
                  <a:pt x="9729" y="33867"/>
                </a:cubicBezTo>
                <a:cubicBezTo>
                  <a:pt x="0" y="82511"/>
                  <a:pt x="10825" y="47508"/>
                  <a:pt x="1262" y="76200"/>
                </a:cubicBezTo>
                <a:cubicBezTo>
                  <a:pt x="11284" y="79541"/>
                  <a:pt x="24911" y="86418"/>
                  <a:pt x="35129" y="76200"/>
                </a:cubicBezTo>
                <a:cubicBezTo>
                  <a:pt x="38284" y="73045"/>
                  <a:pt x="32306" y="67733"/>
                  <a:pt x="30895" y="63500"/>
                </a:cubicBezTo>
                <a:cubicBezTo>
                  <a:pt x="32306" y="57856"/>
                  <a:pt x="31902" y="51408"/>
                  <a:pt x="35129" y="46567"/>
                </a:cubicBezTo>
                <a:cubicBezTo>
                  <a:pt x="39819" y="39532"/>
                  <a:pt x="53283" y="36282"/>
                  <a:pt x="60529" y="33867"/>
                </a:cubicBezTo>
                <a:cubicBezTo>
                  <a:pt x="61940" y="28223"/>
                  <a:pt x="64762" y="22752"/>
                  <a:pt x="64762" y="16934"/>
                </a:cubicBezTo>
                <a:cubicBezTo>
                  <a:pt x="64762" y="12472"/>
                  <a:pt x="61611" y="8563"/>
                  <a:pt x="60529" y="4234"/>
                </a:cubicBezTo>
                <a:cubicBezTo>
                  <a:pt x="60187" y="2865"/>
                  <a:pt x="59823" y="0"/>
                  <a:pt x="56295" y="0"/>
                </a:cubicBezTo>
                <a:close/>
              </a:path>
            </a:pathLst>
          </a:custGeom>
          <a:solidFill>
            <a:schemeClr val="bg1"/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200"/>
          </a:p>
        </p:txBody>
      </p:sp>
      <p:sp>
        <p:nvSpPr>
          <p:cNvPr id="211" name="Freeform 210"/>
          <p:cNvSpPr/>
          <p:nvPr/>
        </p:nvSpPr>
        <p:spPr bwMode="auto">
          <a:xfrm rot="16200000">
            <a:off x="4010780" y="1665539"/>
            <a:ext cx="45061" cy="116417"/>
          </a:xfrm>
          <a:custGeom>
            <a:avLst/>
            <a:gdLst>
              <a:gd name="connsiteX0" fmla="*/ 56295 w 64762"/>
              <a:gd name="connsiteY0" fmla="*/ 0 h 86418"/>
              <a:gd name="connsiteX1" fmla="*/ 39362 w 64762"/>
              <a:gd name="connsiteY1" fmla="*/ 4234 h 86418"/>
              <a:gd name="connsiteX2" fmla="*/ 13962 w 64762"/>
              <a:gd name="connsiteY2" fmla="*/ 21167 h 86418"/>
              <a:gd name="connsiteX3" fmla="*/ 9729 w 64762"/>
              <a:gd name="connsiteY3" fmla="*/ 33867 h 86418"/>
              <a:gd name="connsiteX4" fmla="*/ 1262 w 64762"/>
              <a:gd name="connsiteY4" fmla="*/ 76200 h 86418"/>
              <a:gd name="connsiteX5" fmla="*/ 35129 w 64762"/>
              <a:gd name="connsiteY5" fmla="*/ 76200 h 86418"/>
              <a:gd name="connsiteX6" fmla="*/ 30895 w 64762"/>
              <a:gd name="connsiteY6" fmla="*/ 63500 h 86418"/>
              <a:gd name="connsiteX7" fmla="*/ 35129 w 64762"/>
              <a:gd name="connsiteY7" fmla="*/ 46567 h 86418"/>
              <a:gd name="connsiteX8" fmla="*/ 60529 w 64762"/>
              <a:gd name="connsiteY8" fmla="*/ 33867 h 86418"/>
              <a:gd name="connsiteX9" fmla="*/ 64762 w 64762"/>
              <a:gd name="connsiteY9" fmla="*/ 16934 h 86418"/>
              <a:gd name="connsiteX10" fmla="*/ 60529 w 64762"/>
              <a:gd name="connsiteY10" fmla="*/ 4234 h 86418"/>
              <a:gd name="connsiteX11" fmla="*/ 56295 w 64762"/>
              <a:gd name="connsiteY11" fmla="*/ 0 h 86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762" h="86418">
                <a:moveTo>
                  <a:pt x="56295" y="0"/>
                </a:moveTo>
                <a:cubicBezTo>
                  <a:pt x="52767" y="0"/>
                  <a:pt x="44566" y="1632"/>
                  <a:pt x="39362" y="4234"/>
                </a:cubicBezTo>
                <a:cubicBezTo>
                  <a:pt x="30261" y="8785"/>
                  <a:pt x="13962" y="21167"/>
                  <a:pt x="13962" y="21167"/>
                </a:cubicBezTo>
                <a:cubicBezTo>
                  <a:pt x="12551" y="25400"/>
                  <a:pt x="10604" y="29491"/>
                  <a:pt x="9729" y="33867"/>
                </a:cubicBezTo>
                <a:cubicBezTo>
                  <a:pt x="0" y="82511"/>
                  <a:pt x="10825" y="47508"/>
                  <a:pt x="1262" y="76200"/>
                </a:cubicBezTo>
                <a:cubicBezTo>
                  <a:pt x="11284" y="79541"/>
                  <a:pt x="24911" y="86418"/>
                  <a:pt x="35129" y="76200"/>
                </a:cubicBezTo>
                <a:cubicBezTo>
                  <a:pt x="38284" y="73045"/>
                  <a:pt x="32306" y="67733"/>
                  <a:pt x="30895" y="63500"/>
                </a:cubicBezTo>
                <a:cubicBezTo>
                  <a:pt x="32306" y="57856"/>
                  <a:pt x="31902" y="51408"/>
                  <a:pt x="35129" y="46567"/>
                </a:cubicBezTo>
                <a:cubicBezTo>
                  <a:pt x="39819" y="39532"/>
                  <a:pt x="53283" y="36282"/>
                  <a:pt x="60529" y="33867"/>
                </a:cubicBezTo>
                <a:cubicBezTo>
                  <a:pt x="61940" y="28223"/>
                  <a:pt x="64762" y="22752"/>
                  <a:pt x="64762" y="16934"/>
                </a:cubicBezTo>
                <a:cubicBezTo>
                  <a:pt x="64762" y="12472"/>
                  <a:pt x="61611" y="8563"/>
                  <a:pt x="60529" y="4234"/>
                </a:cubicBezTo>
                <a:cubicBezTo>
                  <a:pt x="60187" y="2865"/>
                  <a:pt x="59823" y="0"/>
                  <a:pt x="56295" y="0"/>
                </a:cubicBezTo>
                <a:close/>
              </a:path>
            </a:pathLst>
          </a:custGeom>
          <a:solidFill>
            <a:schemeClr val="bg1"/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200"/>
          </a:p>
        </p:txBody>
      </p:sp>
      <p:sp>
        <p:nvSpPr>
          <p:cNvPr id="212" name="Freeform 211"/>
          <p:cNvSpPr/>
          <p:nvPr/>
        </p:nvSpPr>
        <p:spPr bwMode="auto">
          <a:xfrm rot="5400000" flipV="1">
            <a:off x="4213980" y="1771047"/>
            <a:ext cx="45061" cy="116417"/>
          </a:xfrm>
          <a:custGeom>
            <a:avLst/>
            <a:gdLst>
              <a:gd name="connsiteX0" fmla="*/ 56295 w 64762"/>
              <a:gd name="connsiteY0" fmla="*/ 0 h 86418"/>
              <a:gd name="connsiteX1" fmla="*/ 39362 w 64762"/>
              <a:gd name="connsiteY1" fmla="*/ 4234 h 86418"/>
              <a:gd name="connsiteX2" fmla="*/ 13962 w 64762"/>
              <a:gd name="connsiteY2" fmla="*/ 21167 h 86418"/>
              <a:gd name="connsiteX3" fmla="*/ 9729 w 64762"/>
              <a:gd name="connsiteY3" fmla="*/ 33867 h 86418"/>
              <a:gd name="connsiteX4" fmla="*/ 1262 w 64762"/>
              <a:gd name="connsiteY4" fmla="*/ 76200 h 86418"/>
              <a:gd name="connsiteX5" fmla="*/ 35129 w 64762"/>
              <a:gd name="connsiteY5" fmla="*/ 76200 h 86418"/>
              <a:gd name="connsiteX6" fmla="*/ 30895 w 64762"/>
              <a:gd name="connsiteY6" fmla="*/ 63500 h 86418"/>
              <a:gd name="connsiteX7" fmla="*/ 35129 w 64762"/>
              <a:gd name="connsiteY7" fmla="*/ 46567 h 86418"/>
              <a:gd name="connsiteX8" fmla="*/ 60529 w 64762"/>
              <a:gd name="connsiteY8" fmla="*/ 33867 h 86418"/>
              <a:gd name="connsiteX9" fmla="*/ 64762 w 64762"/>
              <a:gd name="connsiteY9" fmla="*/ 16934 h 86418"/>
              <a:gd name="connsiteX10" fmla="*/ 60529 w 64762"/>
              <a:gd name="connsiteY10" fmla="*/ 4234 h 86418"/>
              <a:gd name="connsiteX11" fmla="*/ 56295 w 64762"/>
              <a:gd name="connsiteY11" fmla="*/ 0 h 86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762" h="86418">
                <a:moveTo>
                  <a:pt x="56295" y="0"/>
                </a:moveTo>
                <a:cubicBezTo>
                  <a:pt x="52767" y="0"/>
                  <a:pt x="44566" y="1632"/>
                  <a:pt x="39362" y="4234"/>
                </a:cubicBezTo>
                <a:cubicBezTo>
                  <a:pt x="30261" y="8785"/>
                  <a:pt x="13962" y="21167"/>
                  <a:pt x="13962" y="21167"/>
                </a:cubicBezTo>
                <a:cubicBezTo>
                  <a:pt x="12551" y="25400"/>
                  <a:pt x="10604" y="29491"/>
                  <a:pt x="9729" y="33867"/>
                </a:cubicBezTo>
                <a:cubicBezTo>
                  <a:pt x="0" y="82511"/>
                  <a:pt x="10825" y="47508"/>
                  <a:pt x="1262" y="76200"/>
                </a:cubicBezTo>
                <a:cubicBezTo>
                  <a:pt x="11284" y="79541"/>
                  <a:pt x="24911" y="86418"/>
                  <a:pt x="35129" y="76200"/>
                </a:cubicBezTo>
                <a:cubicBezTo>
                  <a:pt x="38284" y="73045"/>
                  <a:pt x="32306" y="67733"/>
                  <a:pt x="30895" y="63500"/>
                </a:cubicBezTo>
                <a:cubicBezTo>
                  <a:pt x="32306" y="57856"/>
                  <a:pt x="31902" y="51408"/>
                  <a:pt x="35129" y="46567"/>
                </a:cubicBezTo>
                <a:cubicBezTo>
                  <a:pt x="39819" y="39532"/>
                  <a:pt x="53283" y="36282"/>
                  <a:pt x="60529" y="33867"/>
                </a:cubicBezTo>
                <a:cubicBezTo>
                  <a:pt x="61940" y="28223"/>
                  <a:pt x="64762" y="22752"/>
                  <a:pt x="64762" y="16934"/>
                </a:cubicBezTo>
                <a:cubicBezTo>
                  <a:pt x="64762" y="12472"/>
                  <a:pt x="61611" y="8563"/>
                  <a:pt x="60529" y="4234"/>
                </a:cubicBezTo>
                <a:cubicBezTo>
                  <a:pt x="60187" y="2865"/>
                  <a:pt x="59823" y="0"/>
                  <a:pt x="56295" y="0"/>
                </a:cubicBezTo>
                <a:close/>
              </a:path>
            </a:pathLst>
          </a:custGeom>
          <a:solidFill>
            <a:schemeClr val="bg1"/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200"/>
          </a:p>
        </p:txBody>
      </p:sp>
      <p:sp>
        <p:nvSpPr>
          <p:cNvPr id="21641" name="Rectangle 216"/>
          <p:cNvSpPr>
            <a:spLocks noChangeArrowheads="1"/>
          </p:cNvSpPr>
          <p:nvPr/>
        </p:nvSpPr>
        <p:spPr bwMode="auto">
          <a:xfrm>
            <a:off x="5092701" y="2800256"/>
            <a:ext cx="75505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rgbClr val="000000"/>
                </a:solidFill>
                <a:ea typeface="Arial" charset="0"/>
                <a:cs typeface="Arial" charset="0"/>
              </a:rPr>
              <a:t>diffusion</a:t>
            </a:r>
            <a:endParaRPr lang="en-US" sz="1200"/>
          </a:p>
        </p:txBody>
      </p:sp>
      <p:sp>
        <p:nvSpPr>
          <p:cNvPr id="21642" name="Rectangle 217"/>
          <p:cNvSpPr>
            <a:spLocks noChangeArrowheads="1"/>
          </p:cNvSpPr>
          <p:nvPr/>
        </p:nvSpPr>
        <p:spPr bwMode="auto">
          <a:xfrm>
            <a:off x="4718052" y="3105788"/>
            <a:ext cx="86728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rgbClr val="000000"/>
                </a:solidFill>
                <a:ea typeface="Arial" charset="0"/>
                <a:cs typeface="Arial" charset="0"/>
              </a:rPr>
              <a:t>convection</a:t>
            </a:r>
          </a:p>
        </p:txBody>
      </p:sp>
      <p:sp>
        <p:nvSpPr>
          <p:cNvPr id="221" name="Rectangle 220"/>
          <p:cNvSpPr/>
          <p:nvPr/>
        </p:nvSpPr>
        <p:spPr bwMode="auto">
          <a:xfrm>
            <a:off x="5969001" y="1662751"/>
            <a:ext cx="556684" cy="3923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200"/>
          </a:p>
        </p:txBody>
      </p:sp>
      <p:sp>
        <p:nvSpPr>
          <p:cNvPr id="220" name="Circular Arrow 219"/>
          <p:cNvSpPr/>
          <p:nvPr/>
        </p:nvSpPr>
        <p:spPr bwMode="auto">
          <a:xfrm rot="1252075" flipH="1">
            <a:off x="4578352" y="1535263"/>
            <a:ext cx="2042583" cy="1196853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2528469"/>
              <a:gd name="adj5" fmla="val 12500"/>
            </a:avLst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200">
              <a:solidFill>
                <a:schemeClr val="tx1"/>
              </a:solidFill>
            </a:endParaRPr>
          </a:p>
        </p:txBody>
      </p:sp>
      <p:sp>
        <p:nvSpPr>
          <p:cNvPr id="223" name="Rectangle 222"/>
          <p:cNvSpPr/>
          <p:nvPr/>
        </p:nvSpPr>
        <p:spPr bwMode="auto">
          <a:xfrm>
            <a:off x="5689602" y="1582521"/>
            <a:ext cx="827617" cy="661621"/>
          </a:xfrm>
          <a:prstGeom prst="rect">
            <a:avLst/>
          </a:prstGeom>
          <a:solidFill>
            <a:srgbClr val="F2F2F2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200"/>
          </a:p>
        </p:txBody>
      </p:sp>
      <p:sp>
        <p:nvSpPr>
          <p:cNvPr id="21646" name="Rectangle 218"/>
          <p:cNvSpPr>
            <a:spLocks noChangeArrowheads="1"/>
          </p:cNvSpPr>
          <p:nvPr/>
        </p:nvSpPr>
        <p:spPr bwMode="auto">
          <a:xfrm>
            <a:off x="5412318" y="1901242"/>
            <a:ext cx="7833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rgbClr val="000000"/>
                </a:solidFill>
                <a:ea typeface="Arial" charset="0"/>
                <a:cs typeface="Arial" charset="0"/>
              </a:rPr>
              <a:t>pressure </a:t>
            </a:r>
          </a:p>
          <a:p>
            <a:r>
              <a:rPr lang="en-US" sz="1200">
                <a:solidFill>
                  <a:srgbClr val="000000"/>
                </a:solidFill>
                <a:ea typeface="Arial" charset="0"/>
                <a:cs typeface="Arial" charset="0"/>
              </a:rPr>
              <a:t>mmHg</a:t>
            </a:r>
          </a:p>
        </p:txBody>
      </p:sp>
      <p:sp>
        <p:nvSpPr>
          <p:cNvPr id="21647" name="Rectangle 215"/>
          <p:cNvSpPr>
            <a:spLocks noChangeArrowheads="1"/>
          </p:cNvSpPr>
          <p:nvPr/>
        </p:nvSpPr>
        <p:spPr bwMode="auto">
          <a:xfrm>
            <a:off x="5918201" y="1533065"/>
            <a:ext cx="94128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rgbClr val="000000"/>
                </a:solidFill>
                <a:ea typeface="Arial" charset="0"/>
                <a:cs typeface="Arial" charset="0"/>
              </a:rPr>
              <a:t>rate of flow</a:t>
            </a:r>
            <a:endParaRPr lang="en-US" sz="1200"/>
          </a:p>
        </p:txBody>
      </p:sp>
      <p:sp>
        <p:nvSpPr>
          <p:cNvPr id="21648" name="Rectangle 227"/>
          <p:cNvSpPr>
            <a:spLocks noChangeArrowheads="1"/>
          </p:cNvSpPr>
          <p:nvPr/>
        </p:nvSpPr>
        <p:spPr bwMode="auto">
          <a:xfrm>
            <a:off x="7644679" y="3083807"/>
            <a:ext cx="145135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ea typeface="Arial" charset="0"/>
                <a:cs typeface="Arial" charset="0"/>
              </a:rPr>
              <a:t>penetration through</a:t>
            </a:r>
          </a:p>
          <a:p>
            <a:pPr algn="ctr"/>
            <a:r>
              <a:rPr lang="en-US" sz="1200">
                <a:solidFill>
                  <a:srgbClr val="000000"/>
                </a:solidFill>
                <a:ea typeface="Arial" charset="0"/>
                <a:cs typeface="Arial" charset="0"/>
              </a:rPr>
              <a:t>extracellular</a:t>
            </a:r>
          </a:p>
          <a:p>
            <a:pPr algn="ctr"/>
            <a:r>
              <a:rPr lang="en-US" sz="1200">
                <a:solidFill>
                  <a:srgbClr val="000000"/>
                </a:solidFill>
                <a:ea typeface="Arial" charset="0"/>
                <a:cs typeface="Arial" charset="0"/>
              </a:rPr>
              <a:t>matrix or a</a:t>
            </a:r>
          </a:p>
          <a:p>
            <a:pPr algn="ctr"/>
            <a:r>
              <a:rPr lang="en-US" sz="1200">
                <a:solidFill>
                  <a:srgbClr val="000000"/>
                </a:solidFill>
                <a:ea typeface="Arial" charset="0"/>
                <a:cs typeface="Arial" charset="0"/>
              </a:rPr>
              <a:t>mucin barrier</a:t>
            </a:r>
          </a:p>
        </p:txBody>
      </p:sp>
      <p:sp>
        <p:nvSpPr>
          <p:cNvPr id="21649" name="Rectangle 230"/>
          <p:cNvSpPr>
            <a:spLocks noChangeArrowheads="1"/>
          </p:cNvSpPr>
          <p:nvPr/>
        </p:nvSpPr>
        <p:spPr bwMode="auto">
          <a:xfrm>
            <a:off x="8693030" y="3892700"/>
            <a:ext cx="81515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ea typeface="Arial" charset="0"/>
                <a:cs typeface="Arial" charset="0"/>
              </a:rPr>
              <a:t>glycocalyx</a:t>
            </a:r>
          </a:p>
        </p:txBody>
      </p:sp>
      <p:sp>
        <p:nvSpPr>
          <p:cNvPr id="234" name="Oval 233"/>
          <p:cNvSpPr/>
          <p:nvPr/>
        </p:nvSpPr>
        <p:spPr bwMode="auto">
          <a:xfrm>
            <a:off x="6068485" y="4565311"/>
            <a:ext cx="357716" cy="245086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 eaLnBrk="0" hangingPunct="0">
              <a:defRPr/>
            </a:pPr>
            <a:endParaRPr lang="en-US" sz="120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1651" name="Rectangle 234"/>
          <p:cNvSpPr>
            <a:spLocks noChangeArrowheads="1"/>
          </p:cNvSpPr>
          <p:nvPr/>
        </p:nvSpPr>
        <p:spPr bwMode="auto">
          <a:xfrm>
            <a:off x="2383368" y="4266373"/>
            <a:ext cx="370416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200" b="1">
                <a:solidFill>
                  <a:srgbClr val="000090"/>
                </a:solidFill>
                <a:ea typeface="Arial" charset="0"/>
                <a:cs typeface="Arial" charset="0"/>
              </a:rPr>
              <a:t>cellular uptake and</a:t>
            </a:r>
          </a:p>
          <a:p>
            <a:r>
              <a:rPr lang="en-US" sz="1200" b="1">
                <a:solidFill>
                  <a:srgbClr val="000090"/>
                </a:solidFill>
                <a:ea typeface="Arial" charset="0"/>
                <a:cs typeface="Arial" charset="0"/>
              </a:rPr>
              <a:t>membrane interaction</a:t>
            </a:r>
          </a:p>
          <a:p>
            <a:r>
              <a:rPr lang="en-US" sz="1200">
                <a:ea typeface="Arial" charset="0"/>
                <a:cs typeface="Arial" charset="0"/>
              </a:rPr>
              <a:t>receptor docking, endocytosis,</a:t>
            </a:r>
          </a:p>
          <a:p>
            <a:r>
              <a:rPr lang="en-US" sz="1200">
                <a:ea typeface="Arial" charset="0"/>
                <a:cs typeface="Arial" charset="0"/>
              </a:rPr>
              <a:t>exocytosis, cytosolic delivery</a:t>
            </a:r>
          </a:p>
          <a:p>
            <a:endParaRPr lang="en-US" sz="1200" b="1">
              <a:solidFill>
                <a:srgbClr val="000090"/>
              </a:solidFill>
              <a:ea typeface="Arial" charset="0"/>
              <a:cs typeface="Arial" charset="0"/>
            </a:endParaRPr>
          </a:p>
        </p:txBody>
      </p:sp>
      <p:sp>
        <p:nvSpPr>
          <p:cNvPr id="12" name="TextBox 37"/>
          <p:cNvSpPr txBox="1">
            <a:spLocks noChangeArrowheads="1"/>
          </p:cNvSpPr>
          <p:nvPr/>
        </p:nvSpPr>
        <p:spPr bwMode="auto">
          <a:xfrm>
            <a:off x="4675717" y="925739"/>
            <a:ext cx="329141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FF"/>
                </a:solidFill>
                <a:latin typeface="Arial"/>
                <a:cs typeface="Arial"/>
              </a:rPr>
              <a:t>solution  properties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1679221" y="5645855"/>
            <a:ext cx="9144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900" b="1" dirty="0" err="1">
                <a:solidFill>
                  <a:srgbClr val="0000FF"/>
                </a:solidFill>
              </a:rPr>
              <a:t>Duncan</a:t>
            </a:r>
            <a:r>
              <a:rPr lang="pt-PT" sz="900" b="1" dirty="0">
                <a:solidFill>
                  <a:srgbClr val="0000FF"/>
                </a:solidFill>
              </a:rPr>
              <a:t>, R. </a:t>
            </a:r>
            <a:r>
              <a:rPr lang="pt-PT" sz="900" b="1" dirty="0" err="1">
                <a:solidFill>
                  <a:srgbClr val="0000FF"/>
                </a:solidFill>
              </a:rPr>
              <a:t>and</a:t>
            </a:r>
            <a:r>
              <a:rPr lang="pt-PT" sz="900" b="1" dirty="0">
                <a:solidFill>
                  <a:srgbClr val="0000FF"/>
                </a:solidFill>
              </a:rPr>
              <a:t> Gaspar, R. (2011), </a:t>
            </a:r>
            <a:r>
              <a:rPr lang="pt-PT" sz="900" b="1" dirty="0" err="1">
                <a:solidFill>
                  <a:srgbClr val="0000FF"/>
                </a:solidFill>
              </a:rPr>
              <a:t>Nanomedicine</a:t>
            </a:r>
            <a:r>
              <a:rPr lang="pt-PT" sz="900" b="1" dirty="0">
                <a:solidFill>
                  <a:srgbClr val="0000FF"/>
                </a:solidFill>
              </a:rPr>
              <a:t>(s) </a:t>
            </a:r>
            <a:r>
              <a:rPr lang="pt-PT" sz="900" b="1" dirty="0" err="1">
                <a:solidFill>
                  <a:srgbClr val="0000FF"/>
                </a:solidFill>
              </a:rPr>
              <a:t>under</a:t>
            </a:r>
            <a:r>
              <a:rPr lang="pt-PT" sz="900" b="1" dirty="0">
                <a:solidFill>
                  <a:srgbClr val="0000FF"/>
                </a:solidFill>
              </a:rPr>
              <a:t> </a:t>
            </a:r>
            <a:r>
              <a:rPr lang="pt-PT" sz="900" b="1" dirty="0" err="1">
                <a:solidFill>
                  <a:srgbClr val="0000FF"/>
                </a:solidFill>
              </a:rPr>
              <a:t>the</a:t>
            </a:r>
            <a:r>
              <a:rPr lang="pt-PT" sz="900" b="1" dirty="0">
                <a:solidFill>
                  <a:srgbClr val="0000FF"/>
                </a:solidFill>
              </a:rPr>
              <a:t> </a:t>
            </a:r>
            <a:r>
              <a:rPr lang="pt-PT" sz="900" b="1" dirty="0" err="1">
                <a:solidFill>
                  <a:srgbClr val="0000FF"/>
                </a:solidFill>
              </a:rPr>
              <a:t>microscope</a:t>
            </a:r>
            <a:r>
              <a:rPr lang="pt-PT" sz="900" b="1" dirty="0">
                <a:solidFill>
                  <a:srgbClr val="0000FF"/>
                </a:solidFill>
              </a:rPr>
              <a:t>, Molecular </a:t>
            </a:r>
            <a:r>
              <a:rPr lang="pt-PT" sz="900" b="1" dirty="0" err="1">
                <a:solidFill>
                  <a:srgbClr val="0000FF"/>
                </a:solidFill>
              </a:rPr>
              <a:t>Pharmaceutics</a:t>
            </a:r>
            <a:r>
              <a:rPr lang="pt-PT" sz="900" b="1" dirty="0">
                <a:solidFill>
                  <a:srgbClr val="0000FF"/>
                </a:solidFill>
              </a:rPr>
              <a:t>, 8 (6), 2101–2141, DOI: 10.1021/mp200394t </a:t>
            </a:r>
            <a:endParaRPr lang="en-US" sz="9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435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17285" y="0"/>
            <a:ext cx="10515600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PT" sz="2800" b="1" i="1" dirty="0" err="1">
                <a:latin typeface="Arial" charset="0"/>
                <a:ea typeface="Arial" charset="0"/>
                <a:cs typeface="Arial" charset="0"/>
              </a:rPr>
              <a:t>Diagnostics</a:t>
            </a:r>
            <a:r>
              <a:rPr lang="pt-PT" sz="2800" b="1" i="1" dirty="0">
                <a:latin typeface="Arial" charset="0"/>
                <a:ea typeface="Arial" charset="0"/>
                <a:cs typeface="Arial" charset="0"/>
              </a:rPr>
              <a:t> &amp; </a:t>
            </a:r>
            <a:r>
              <a:rPr lang="pt-PT" sz="2800" b="1" i="1" dirty="0" err="1">
                <a:latin typeface="Arial" charset="0"/>
                <a:ea typeface="Arial" charset="0"/>
                <a:cs typeface="Arial" charset="0"/>
              </a:rPr>
              <a:t>Therapeutics</a:t>
            </a:r>
            <a:endParaRPr lang="pt-PT" sz="2800" b="1" i="1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3363" y="1046634"/>
            <a:ext cx="3814762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69125" y="3099735"/>
            <a:ext cx="314325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54838" y="4611035"/>
            <a:ext cx="3173412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81201" y="1046842"/>
            <a:ext cx="4797425" cy="496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9735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7167" y="531416"/>
            <a:ext cx="10383451" cy="819150"/>
          </a:xfrm>
        </p:spPr>
        <p:txBody>
          <a:bodyPr>
            <a:noAutofit/>
          </a:bodyPr>
          <a:lstStyle/>
          <a:p>
            <a:pPr algn="l"/>
            <a:r>
              <a:rPr lang="en-US" sz="2000" b="1" i="1" dirty="0" smtClean="0">
                <a:latin typeface="Arial" charset="0"/>
                <a:ea typeface="Arial" charset="0"/>
                <a:cs typeface="Arial" charset="0"/>
              </a:rPr>
              <a:t>Complex Technologies &amp; Holistic View of Integrated New Technologies</a:t>
            </a:r>
            <a:endParaRPr lang="en-US" sz="2000" b="1" i="1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062319"/>
            <a:ext cx="9144000" cy="303934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524001" y="5605894"/>
            <a:ext cx="914399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i="1" dirty="0"/>
              <a:t>Andrew M. Scott, </a:t>
            </a:r>
            <a:r>
              <a:rPr lang="en-US" sz="1000" b="1" i="1" dirty="0" err="1"/>
              <a:t>Jedd</a:t>
            </a:r>
            <a:r>
              <a:rPr lang="en-US" sz="1000" b="1" i="1" dirty="0"/>
              <a:t> D. </a:t>
            </a:r>
            <a:r>
              <a:rPr lang="en-US" sz="1000" b="1" i="1" dirty="0" err="1"/>
              <a:t>Wolchok</a:t>
            </a:r>
            <a:r>
              <a:rPr lang="en-US" sz="1000" b="1" i="1" dirty="0"/>
              <a:t> and Lloyd J. Old - </a:t>
            </a:r>
            <a:r>
              <a:rPr lang="en-US" sz="1000" b="1" dirty="0"/>
              <a:t> Antibody therapy of cancer – Nature Reviews in Cancer, April 2012, d</a:t>
            </a:r>
            <a:r>
              <a:rPr lang="fi-FI" sz="1000" b="1" dirty="0"/>
              <a:t>oi:10.1038/nrc3236 </a:t>
            </a:r>
            <a:endParaRPr lang="en-US" sz="10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167" y="1475029"/>
            <a:ext cx="10556633" cy="28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22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3863"/>
            <a:ext cx="10515600" cy="1325563"/>
          </a:xfrm>
        </p:spPr>
        <p:txBody>
          <a:bodyPr>
            <a:noAutofit/>
          </a:bodyPr>
          <a:lstStyle/>
          <a:p>
            <a:pPr lvl="0"/>
            <a:r>
              <a:rPr lang="en-GB" sz="2400" b="1" i="1" dirty="0" smtClean="0">
                <a:solidFill>
                  <a:srgbClr val="3C00FF"/>
                </a:solidFill>
                <a:latin typeface="Arial" charset="0"/>
                <a:ea typeface="Arial" charset="0"/>
                <a:cs typeface="Arial" charset="0"/>
              </a:rPr>
              <a:t>Major R&amp;D trends </a:t>
            </a:r>
            <a:r>
              <a:rPr lang="en-GB" sz="2400" b="1" i="1" dirty="0" smtClean="0">
                <a:solidFill>
                  <a:srgbClr val="3C00FF"/>
                </a:solidFill>
                <a:latin typeface="Arial" charset="0"/>
                <a:ea typeface="Arial" charset="0"/>
                <a:cs typeface="Arial" charset="0"/>
              </a:rPr>
              <a:t>in drug </a:t>
            </a:r>
            <a:r>
              <a:rPr lang="en-GB" sz="2400" b="1" i="1" dirty="0" smtClean="0">
                <a:solidFill>
                  <a:srgbClr val="3C00FF"/>
                </a:solidFill>
                <a:latin typeface="Arial" charset="0"/>
                <a:ea typeface="Arial" charset="0"/>
                <a:cs typeface="Arial" charset="0"/>
              </a:rPr>
              <a:t>delivery system </a:t>
            </a:r>
            <a:br>
              <a:rPr lang="en-GB" sz="2400" b="1" i="1" dirty="0" smtClean="0">
                <a:solidFill>
                  <a:srgbClr val="3C00FF"/>
                </a:solidFill>
                <a:latin typeface="Arial" charset="0"/>
                <a:ea typeface="Arial" charset="0"/>
                <a:cs typeface="Arial" charset="0"/>
              </a:rPr>
            </a:br>
            <a:endParaRPr lang="en-US" sz="2400" b="1" i="1" dirty="0">
              <a:solidFill>
                <a:srgbClr val="3C00FF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167" y="795509"/>
            <a:ext cx="10556633" cy="2831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1617723"/>
            <a:ext cx="4322586" cy="4386942"/>
          </a:xfrm>
          <a:prstGeom prst="rect">
            <a:avLst/>
          </a:prstGeom>
          <a:ln>
            <a:solidFill>
              <a:srgbClr val="8000FF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797167" y="1094503"/>
            <a:ext cx="43636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“</a:t>
            </a:r>
            <a:r>
              <a:rPr lang="en-US" sz="1400" b="1" dirty="0"/>
              <a:t>2014 FDA drug approvals”</a:t>
            </a:r>
          </a:p>
          <a:p>
            <a:pPr algn="ctr"/>
            <a:r>
              <a:rPr lang="en-US" sz="1400" b="1" dirty="0"/>
              <a:t>Asher </a:t>
            </a:r>
            <a:r>
              <a:rPr lang="en-US" sz="1400" b="1" dirty="0" err="1"/>
              <a:t>Mullard</a:t>
            </a:r>
            <a:r>
              <a:rPr lang="en-US" sz="1400" b="1" dirty="0"/>
              <a:t>, NRDD, February 2015 </a:t>
            </a:r>
            <a:endParaRPr lang="en-US" sz="1400" dirty="0"/>
          </a:p>
        </p:txBody>
      </p:sp>
      <p:pic>
        <p:nvPicPr>
          <p:cNvPr id="4098" name="Picture 2" descr="ttp://www.aspbs.com/JBN/1012-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398" y="1356113"/>
            <a:ext cx="3179191" cy="2821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ttp://www.medicalplasticsnews.com/downloads/1692/download/bitblt-640xNone-62948b14a3b4192e529d5aa419e00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23" y="3769970"/>
            <a:ext cx="3158097" cy="1973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ttp://www.medgadget.com/img/microe342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7848" y="2868315"/>
            <a:ext cx="1843567" cy="1696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ttps://s-media-cache-ak0.pinimg.com/originals/15/ff/b0/15ffb07437ffbb297e6142013fac59ed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4719" y="4273902"/>
            <a:ext cx="2426831" cy="173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ttp://tbme.journal.embs.org/wp-content/uploads/sites/2/2013/12/Pierobn-00145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071" y="1183583"/>
            <a:ext cx="3168770" cy="1584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712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400" b="1" i="1" dirty="0">
                <a:latin typeface="Arial" charset="0"/>
                <a:ea typeface="Arial" charset="0"/>
                <a:cs typeface="Arial" charset="0"/>
              </a:rPr>
              <a:t>From medicines/health technologies research </a:t>
            </a:r>
            <a:br>
              <a:rPr lang="en-US" sz="2400" b="1" i="1" dirty="0">
                <a:latin typeface="Arial" charset="0"/>
                <a:ea typeface="Arial" charset="0"/>
                <a:cs typeface="Arial" charset="0"/>
              </a:rPr>
            </a:br>
            <a:r>
              <a:rPr lang="en-US" sz="2400" b="1" i="1" dirty="0">
                <a:latin typeface="Arial" charset="0"/>
                <a:ea typeface="Arial" charset="0"/>
                <a:cs typeface="Arial" charset="0"/>
              </a:rPr>
              <a:t>to </a:t>
            </a:r>
            <a:r>
              <a:rPr lang="en-US" sz="2400" b="1" i="1" dirty="0" err="1">
                <a:solidFill>
                  <a:srgbClr val="3C00FF"/>
                </a:solidFill>
                <a:latin typeface="Arial" charset="0"/>
                <a:ea typeface="Arial" charset="0"/>
                <a:cs typeface="Arial" charset="0"/>
              </a:rPr>
              <a:t>nanomedicine</a:t>
            </a:r>
            <a:r>
              <a:rPr lang="en-US" sz="2400" b="1" i="1" dirty="0">
                <a:latin typeface="Arial" charset="0"/>
                <a:ea typeface="Arial" charset="0"/>
                <a:cs typeface="Arial" charset="0"/>
              </a:rPr>
              <a:t> platforms and healthcare</a:t>
            </a:r>
          </a:p>
        </p:txBody>
      </p:sp>
      <p:pic>
        <p:nvPicPr>
          <p:cNvPr id="4" name="Content Placeholder 3" descr="11077380_10152732003061074_3874610161488570253_o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5" r="1985"/>
          <a:stretch>
            <a:fillRect/>
          </a:stretch>
        </p:blipFill>
        <p:spPr>
          <a:xfrm>
            <a:off x="838200" y="1549859"/>
            <a:ext cx="10515600" cy="4351338"/>
          </a:xfrm>
        </p:spPr>
      </p:pic>
      <p:pic>
        <p:nvPicPr>
          <p:cNvPr id="5" name="Picture 4" descr="RG_2015_07_0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297" y="908720"/>
            <a:ext cx="1132923" cy="134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23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4105"/>
            <a:ext cx="10515600" cy="1325563"/>
          </a:xfrm>
          <a:noFill/>
        </p:spPr>
        <p:txBody>
          <a:bodyPr>
            <a:noAutofit/>
          </a:bodyPr>
          <a:lstStyle/>
          <a:p>
            <a:pPr algn="l"/>
            <a:r>
              <a:rPr lang="en-US" sz="4000" b="1" i="1" dirty="0">
                <a:solidFill>
                  <a:schemeClr val="bg1"/>
                </a:solidFill>
              </a:rPr>
              <a:t>Recent references </a:t>
            </a:r>
            <a:br>
              <a:rPr lang="en-US" sz="4000" b="1" i="1" dirty="0">
                <a:solidFill>
                  <a:schemeClr val="bg1"/>
                </a:solidFill>
              </a:rPr>
            </a:br>
            <a:r>
              <a:rPr lang="en-US" sz="2800" b="1" i="1" dirty="0">
                <a:solidFill>
                  <a:schemeClr val="bg1"/>
                </a:solidFill>
              </a:rPr>
              <a:t>(last 5 years)</a:t>
            </a: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AFF457-1443-1444-9C21-4FE663CBBCEF}" type="slidenum">
              <a:rPr lang="en-US" smtClean="0"/>
              <a:t>2</a:t>
            </a:fld>
            <a:endParaRPr lang="en-US"/>
          </a:p>
        </p:txBody>
      </p:sp>
      <p:pic>
        <p:nvPicPr>
          <p:cNvPr id="15" name="Picture 14" descr="channels4_bann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-12702"/>
            <a:ext cx="12249127" cy="189252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0241" y="512372"/>
            <a:ext cx="3865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Reference positions (last 5 years)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243" y="1065970"/>
            <a:ext cx="11451515" cy="5792030"/>
          </a:xfrm>
          <a:solidFill>
            <a:schemeClr val="bg1"/>
          </a:solidFill>
          <a:ln>
            <a:solidFill>
              <a:srgbClr val="7A81FF"/>
            </a:solidFill>
          </a:ln>
        </p:spPr>
        <p:txBody>
          <a:bodyPr>
            <a:noAutofit/>
          </a:bodyPr>
          <a:lstStyle/>
          <a:p>
            <a:r>
              <a:rPr lang="en-US" sz="1200" b="1" dirty="0">
                <a:latin typeface="Arial" charset="0"/>
                <a:ea typeface="Arial" charset="0"/>
                <a:cs typeface="Arial" charset="0"/>
              </a:rPr>
              <a:t>University Governance</a:t>
            </a:r>
          </a:p>
          <a:p>
            <a:pPr lvl="1"/>
            <a:r>
              <a:rPr lang="en-US" sz="1200" b="1" dirty="0" smtClean="0">
                <a:solidFill>
                  <a:srgbClr val="0432FF"/>
                </a:solidFill>
                <a:latin typeface="Arial" charset="0"/>
                <a:ea typeface="Arial" charset="0"/>
                <a:cs typeface="Arial" charset="0"/>
              </a:rPr>
              <a:t>Pro-Rector (2016-2017), Vice-Rector </a:t>
            </a:r>
            <a:r>
              <a:rPr lang="en-US" sz="1200" b="1" dirty="0">
                <a:solidFill>
                  <a:srgbClr val="0432FF"/>
                </a:solidFill>
                <a:latin typeface="Arial" charset="0"/>
                <a:ea typeface="Arial" charset="0"/>
                <a:cs typeface="Arial" charset="0"/>
              </a:rPr>
              <a:t>R&amp;D, University of </a:t>
            </a:r>
            <a:r>
              <a:rPr lang="en-US" sz="1200" b="1" dirty="0" err="1">
                <a:solidFill>
                  <a:srgbClr val="0432FF"/>
                </a:solidFill>
                <a:latin typeface="Arial" charset="0"/>
                <a:ea typeface="Arial" charset="0"/>
                <a:cs typeface="Arial" charset="0"/>
              </a:rPr>
              <a:t>Lisboa</a:t>
            </a:r>
            <a:r>
              <a:rPr lang="en-US" sz="1200" b="1" dirty="0">
                <a:solidFill>
                  <a:srgbClr val="0432FF"/>
                </a:solidFill>
                <a:latin typeface="Arial" charset="0"/>
                <a:ea typeface="Arial" charset="0"/>
                <a:cs typeface="Arial" charset="0"/>
              </a:rPr>
              <a:t> (ULisboa), Portugal (</a:t>
            </a:r>
            <a:r>
              <a:rPr lang="en-US" sz="1200" b="1" dirty="0" smtClean="0">
                <a:solidFill>
                  <a:srgbClr val="0432FF"/>
                </a:solidFill>
                <a:latin typeface="Arial" charset="0"/>
                <a:ea typeface="Arial" charset="0"/>
                <a:cs typeface="Arial" charset="0"/>
              </a:rPr>
              <a:t>2013-2016 </a:t>
            </a:r>
            <a:r>
              <a:rPr lang="en-US" sz="1200" b="1" dirty="0">
                <a:solidFill>
                  <a:srgbClr val="0432FF"/>
                </a:solidFill>
                <a:latin typeface="Arial" charset="0"/>
                <a:ea typeface="Arial" charset="0"/>
                <a:cs typeface="Arial" charset="0"/>
              </a:rPr>
              <a:t>)</a:t>
            </a:r>
          </a:p>
          <a:p>
            <a:pPr lvl="1"/>
            <a:r>
              <a:rPr lang="en-US" sz="1200" b="1" dirty="0">
                <a:latin typeface="Arial" charset="0"/>
                <a:ea typeface="Arial" charset="0"/>
                <a:cs typeface="Arial" charset="0"/>
              </a:rPr>
              <a:t>General Council of University of Lisbon (UL, Portugal), 2008-2013</a:t>
            </a:r>
          </a:p>
          <a:p>
            <a:pPr lvl="1"/>
            <a:r>
              <a:rPr lang="en-US" sz="1200" b="1" dirty="0">
                <a:latin typeface="Arial" charset="0"/>
                <a:ea typeface="Arial" charset="0"/>
                <a:cs typeface="Arial" charset="0"/>
              </a:rPr>
              <a:t>Vice-Dean, Research &amp; Tech Transfer/ International Affairs (FFUL) 2012-2013</a:t>
            </a:r>
          </a:p>
          <a:p>
            <a:pPr lvl="1"/>
            <a:r>
              <a:rPr lang="en-US" sz="1200" b="1" dirty="0">
                <a:latin typeface="Arial" charset="0"/>
                <a:ea typeface="Arial" charset="0"/>
                <a:cs typeface="Arial" charset="0"/>
              </a:rPr>
              <a:t>Head of Department Pharmaceutical Technology, FFUL, 2007-</a:t>
            </a:r>
            <a:r>
              <a:rPr lang="en-US" sz="1200" b="1" dirty="0" smtClean="0">
                <a:latin typeface="Arial" charset="0"/>
                <a:ea typeface="Arial" charset="0"/>
                <a:cs typeface="Arial" charset="0"/>
              </a:rPr>
              <a:t>2013</a:t>
            </a:r>
          </a:p>
          <a:p>
            <a:pPr lvl="1"/>
            <a:r>
              <a:rPr lang="en-US" sz="1200" b="1" dirty="0" smtClean="0">
                <a:solidFill>
                  <a:srgbClr val="0000FF"/>
                </a:solidFill>
                <a:latin typeface="Arial" charset="0"/>
                <a:ea typeface="Arial" charset="0"/>
                <a:cs typeface="Arial" charset="0"/>
              </a:rPr>
              <a:t>President Department of Pharmacy Practice, FFUL, 2017-2021</a:t>
            </a:r>
            <a:endParaRPr lang="en-US" sz="1200" b="1" dirty="0">
              <a:solidFill>
                <a:srgbClr val="0000FF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en-US" sz="1200" b="1" dirty="0">
                <a:latin typeface="Arial" charset="0"/>
                <a:ea typeface="Arial" charset="0"/>
                <a:cs typeface="Arial" charset="0"/>
              </a:rPr>
              <a:t>Research groups Leadership</a:t>
            </a:r>
          </a:p>
          <a:p>
            <a:pPr lvl="1"/>
            <a:r>
              <a:rPr lang="en-US" sz="1200" b="1" dirty="0">
                <a:latin typeface="Arial" charset="0"/>
                <a:ea typeface="Arial" charset="0"/>
                <a:cs typeface="Arial" charset="0"/>
              </a:rPr>
              <a:t>Group Leader “</a:t>
            </a:r>
            <a:r>
              <a:rPr lang="en-US" sz="1200" b="1" dirty="0" err="1">
                <a:latin typeface="Arial" charset="0"/>
                <a:ea typeface="Arial" charset="0"/>
                <a:cs typeface="Arial" charset="0"/>
              </a:rPr>
              <a:t>Nanomedicine</a:t>
            </a:r>
            <a:r>
              <a:rPr lang="en-US" sz="1200" b="1" dirty="0">
                <a:latin typeface="Arial" charset="0"/>
                <a:ea typeface="Arial" charset="0"/>
                <a:cs typeface="Arial" charset="0"/>
              </a:rPr>
              <a:t> &amp; Drug Delivery Systems” (</a:t>
            </a:r>
            <a:r>
              <a:rPr lang="en-US" sz="1200" b="1" dirty="0" err="1">
                <a:latin typeface="Arial" charset="0"/>
                <a:ea typeface="Arial" charset="0"/>
                <a:cs typeface="Arial" charset="0"/>
              </a:rPr>
              <a:t>iMed.UL</a:t>
            </a:r>
            <a:r>
              <a:rPr lang="en-US" sz="1200" b="1" dirty="0">
                <a:latin typeface="Arial" charset="0"/>
                <a:ea typeface="Arial" charset="0"/>
                <a:cs typeface="Arial" charset="0"/>
              </a:rPr>
              <a:t>), 2007-2013</a:t>
            </a:r>
          </a:p>
          <a:p>
            <a:pPr lvl="1"/>
            <a:r>
              <a:rPr lang="en-US" sz="1200" b="1" dirty="0">
                <a:latin typeface="Arial" charset="0"/>
                <a:ea typeface="Arial" charset="0"/>
                <a:cs typeface="Arial" charset="0"/>
              </a:rPr>
              <a:t>Group Leader “Intracellular Trafficking Modulation for Advanced Drug Delivery” (</a:t>
            </a:r>
            <a:r>
              <a:rPr lang="en-US" sz="1200" b="1" dirty="0" err="1">
                <a:latin typeface="Arial" charset="0"/>
                <a:ea typeface="Arial" charset="0"/>
                <a:cs typeface="Arial" charset="0"/>
              </a:rPr>
              <a:t>iMed.UL</a:t>
            </a:r>
            <a:r>
              <a:rPr lang="en-US" sz="1200" b="1" dirty="0">
                <a:latin typeface="Arial" charset="0"/>
                <a:ea typeface="Arial" charset="0"/>
                <a:cs typeface="Arial" charset="0"/>
              </a:rPr>
              <a:t>), </a:t>
            </a:r>
            <a:r>
              <a:rPr lang="en-US" sz="1200" b="1" dirty="0" smtClean="0">
                <a:latin typeface="Arial" charset="0"/>
                <a:ea typeface="Arial" charset="0"/>
                <a:cs typeface="Arial" charset="0"/>
              </a:rPr>
              <a:t>2013-2014</a:t>
            </a:r>
          </a:p>
          <a:p>
            <a:pPr lvl="1"/>
            <a:r>
              <a:rPr lang="en-US" sz="1200" b="1" dirty="0" err="1">
                <a:solidFill>
                  <a:srgbClr val="0432FF"/>
                </a:solidFill>
                <a:latin typeface="Arial" charset="0"/>
                <a:ea typeface="Arial" charset="0"/>
                <a:cs typeface="Arial" charset="0"/>
              </a:rPr>
              <a:t>iBB</a:t>
            </a:r>
            <a:r>
              <a:rPr lang="en-US" sz="1200" b="1" dirty="0">
                <a:solidFill>
                  <a:srgbClr val="0432FF"/>
                </a:solidFill>
                <a:latin typeface="Arial" charset="0"/>
                <a:ea typeface="Arial" charset="0"/>
                <a:cs typeface="Arial" charset="0"/>
              </a:rPr>
              <a:t> (Institute for Bioengineering and Biosciences) @ </a:t>
            </a:r>
            <a:r>
              <a:rPr lang="en-US" sz="1200" b="1" dirty="0" smtClean="0">
                <a:solidFill>
                  <a:srgbClr val="0432FF"/>
                </a:solidFill>
                <a:latin typeface="Arial" charset="0"/>
                <a:ea typeface="Arial" charset="0"/>
                <a:cs typeface="Arial" charset="0"/>
              </a:rPr>
              <a:t>IST</a:t>
            </a:r>
            <a:endParaRPr lang="en-US" sz="1200" b="1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1200" b="1" dirty="0">
                <a:latin typeface="Arial" charset="0"/>
                <a:ea typeface="Arial" charset="0"/>
                <a:cs typeface="Arial" charset="0"/>
              </a:rPr>
              <a:t>Scientific Societies / International bodies</a:t>
            </a:r>
          </a:p>
          <a:p>
            <a:pPr lvl="1"/>
            <a:r>
              <a:rPr lang="en-US" sz="1200" b="1" dirty="0">
                <a:solidFill>
                  <a:srgbClr val="0432FF"/>
                </a:solidFill>
                <a:latin typeface="Arial" charset="0"/>
                <a:ea typeface="Arial" charset="0"/>
                <a:cs typeface="Arial" charset="0"/>
              </a:rPr>
              <a:t>SPCF, President Portuguese Society for Pharmaceutical Sciences (since 2016) </a:t>
            </a:r>
            <a:r>
              <a:rPr lang="en-US" sz="1200" b="1" dirty="0">
                <a:latin typeface="Arial" charset="0"/>
                <a:ea typeface="Arial" charset="0"/>
                <a:cs typeface="Arial" charset="0"/>
              </a:rPr>
              <a:t>/ Vice-President (2011- 2016) </a:t>
            </a:r>
            <a:endParaRPr lang="en-US" sz="1200" b="1" dirty="0" smtClean="0">
              <a:latin typeface="Arial" charset="0"/>
              <a:ea typeface="Arial" charset="0"/>
              <a:cs typeface="Arial" charset="0"/>
            </a:endParaRPr>
          </a:p>
          <a:p>
            <a:pPr lvl="1"/>
            <a:r>
              <a:rPr lang="en-US" sz="1200" b="1" dirty="0" smtClean="0">
                <a:solidFill>
                  <a:srgbClr val="0432FF"/>
                </a:solidFill>
                <a:latin typeface="Arial" charset="0"/>
                <a:ea typeface="Arial" charset="0"/>
                <a:cs typeface="Arial" charset="0"/>
              </a:rPr>
              <a:t>Foreign member of the Spanish Royal Academy of Pharmacy (RANF, 2016) </a:t>
            </a:r>
            <a:endParaRPr lang="en-US" sz="1200" b="1" dirty="0">
              <a:solidFill>
                <a:srgbClr val="0432FF"/>
              </a:solidFill>
              <a:latin typeface="Arial" charset="0"/>
              <a:ea typeface="Arial" charset="0"/>
              <a:cs typeface="Arial" charset="0"/>
            </a:endParaRPr>
          </a:p>
          <a:p>
            <a:pPr lvl="1"/>
            <a:r>
              <a:rPr lang="en-US" sz="1200" b="1" dirty="0">
                <a:solidFill>
                  <a:srgbClr val="0000FF"/>
                </a:solidFill>
                <a:latin typeface="Arial" charset="0"/>
                <a:ea typeface="Arial" charset="0"/>
                <a:cs typeface="Arial" charset="0"/>
              </a:rPr>
              <a:t>EUFEPS, Executive Committee (2009-</a:t>
            </a:r>
            <a:r>
              <a:rPr lang="en-US" sz="1200" b="1" dirty="0" smtClean="0">
                <a:solidFill>
                  <a:srgbClr val="0000FF"/>
                </a:solidFill>
                <a:latin typeface="Arial" charset="0"/>
                <a:ea typeface="Arial" charset="0"/>
                <a:cs typeface="Arial" charset="0"/>
              </a:rPr>
              <a:t>2013 and 2016-2018)</a:t>
            </a:r>
            <a:r>
              <a:rPr lang="en-US" sz="1200" b="1" dirty="0">
                <a:latin typeface="Arial" charset="0"/>
                <a:ea typeface="Arial" charset="0"/>
                <a:cs typeface="Arial" charset="0"/>
              </a:rPr>
              <a:t>, VP for Science Policy in 2011/2012, </a:t>
            </a:r>
            <a:r>
              <a:rPr lang="en-US" sz="1200" b="1" dirty="0">
                <a:solidFill>
                  <a:srgbClr val="0000FF"/>
                </a:solidFill>
                <a:latin typeface="Arial" charset="0"/>
                <a:ea typeface="Arial" charset="0"/>
                <a:cs typeface="Arial" charset="0"/>
              </a:rPr>
              <a:t>EUFEPS Council representing SPCF </a:t>
            </a:r>
            <a:r>
              <a:rPr lang="en-US" sz="1200" b="1" dirty="0" smtClean="0">
                <a:solidFill>
                  <a:srgbClr val="0000FF"/>
                </a:solidFill>
                <a:latin typeface="Arial" charset="0"/>
                <a:ea typeface="Arial" charset="0"/>
                <a:cs typeface="Arial" charset="0"/>
              </a:rPr>
              <a:t>(since 2016)</a:t>
            </a:r>
            <a:endParaRPr lang="en-US" sz="1200" b="1" dirty="0">
              <a:solidFill>
                <a:srgbClr val="0000FF"/>
              </a:solidFill>
              <a:latin typeface="Arial" charset="0"/>
              <a:ea typeface="Arial" charset="0"/>
              <a:cs typeface="Arial" charset="0"/>
            </a:endParaRPr>
          </a:p>
          <a:p>
            <a:pPr lvl="1"/>
            <a:r>
              <a:rPr lang="en-US" sz="1200" b="1" dirty="0">
                <a:solidFill>
                  <a:srgbClr val="0000FF"/>
                </a:solidFill>
                <a:latin typeface="Arial" charset="0"/>
                <a:ea typeface="Arial" charset="0"/>
                <a:cs typeface="Arial" charset="0"/>
              </a:rPr>
              <a:t>EUFEPS, Chair of Regulatory Science Network (2011-</a:t>
            </a:r>
            <a:r>
              <a:rPr lang="en-US" sz="1200" b="1" dirty="0" smtClean="0">
                <a:solidFill>
                  <a:srgbClr val="0000FF"/>
                </a:solidFill>
                <a:latin typeface="Arial" charset="0"/>
                <a:ea typeface="Arial" charset="0"/>
                <a:cs typeface="Arial" charset="0"/>
              </a:rPr>
              <a:t>2014 and since 2016)</a:t>
            </a:r>
            <a:endParaRPr lang="en-US" sz="1200" b="1" dirty="0">
              <a:solidFill>
                <a:srgbClr val="0000FF"/>
              </a:solidFill>
              <a:latin typeface="Arial" charset="0"/>
              <a:ea typeface="Arial" charset="0"/>
              <a:cs typeface="Arial" charset="0"/>
            </a:endParaRPr>
          </a:p>
          <a:p>
            <a:pPr lvl="1"/>
            <a:r>
              <a:rPr lang="en-US" sz="1200" b="1" dirty="0">
                <a:latin typeface="Arial" charset="0"/>
                <a:ea typeface="Arial" charset="0"/>
                <a:cs typeface="Arial" charset="0"/>
              </a:rPr>
              <a:t>FIP, Vice-chair Regulatory Science Special Interest Group (2011-2014)</a:t>
            </a:r>
          </a:p>
          <a:p>
            <a:r>
              <a:rPr lang="en-US" sz="1200" b="1" dirty="0">
                <a:latin typeface="Arial" charset="0"/>
                <a:ea typeface="Arial" charset="0"/>
                <a:cs typeface="Arial" charset="0"/>
              </a:rPr>
              <a:t>Advisory positions (international)</a:t>
            </a:r>
          </a:p>
          <a:p>
            <a:pPr lvl="1"/>
            <a:r>
              <a:rPr lang="en-US" sz="1200" b="1" dirty="0">
                <a:solidFill>
                  <a:srgbClr val="0000FF"/>
                </a:solidFill>
                <a:latin typeface="Arial" charset="0"/>
                <a:ea typeface="Arial" charset="0"/>
                <a:cs typeface="Arial" charset="0"/>
              </a:rPr>
              <a:t>External Advisory Board of </a:t>
            </a:r>
            <a:r>
              <a:rPr lang="en-US" sz="1200" b="1" dirty="0" err="1">
                <a:solidFill>
                  <a:srgbClr val="0000FF"/>
                </a:solidFill>
                <a:latin typeface="Arial" charset="0"/>
                <a:ea typeface="Arial" charset="0"/>
                <a:cs typeface="Arial" charset="0"/>
              </a:rPr>
              <a:t>EuroNanoMedNet</a:t>
            </a:r>
            <a:r>
              <a:rPr lang="en-US" sz="1200" b="1" dirty="0">
                <a:solidFill>
                  <a:srgbClr val="0000FF"/>
                </a:solidFill>
                <a:latin typeface="Arial" charset="0"/>
                <a:ea typeface="Arial" charset="0"/>
                <a:cs typeface="Arial" charset="0"/>
              </a:rPr>
              <a:t> (ERA-NET in </a:t>
            </a:r>
            <a:r>
              <a:rPr lang="en-US" sz="1200" b="1" dirty="0" err="1">
                <a:solidFill>
                  <a:srgbClr val="0000FF"/>
                </a:solidFill>
                <a:latin typeface="Arial" charset="0"/>
                <a:ea typeface="Arial" charset="0"/>
                <a:cs typeface="Arial" charset="0"/>
              </a:rPr>
              <a:t>Nanomedicine</a:t>
            </a:r>
            <a:r>
              <a:rPr lang="en-US" sz="1200" b="1" dirty="0">
                <a:solidFill>
                  <a:srgbClr val="0000FF"/>
                </a:solidFill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200" b="1" dirty="0" smtClean="0">
                <a:solidFill>
                  <a:srgbClr val="0000FF"/>
                </a:solidFill>
                <a:latin typeface="Arial" charset="0"/>
                <a:ea typeface="Arial" charset="0"/>
                <a:cs typeface="Arial" charset="0"/>
              </a:rPr>
              <a:t>FP7/Horizon 2020, </a:t>
            </a:r>
            <a:r>
              <a:rPr lang="en-US" sz="1200" b="1" dirty="0">
                <a:solidFill>
                  <a:srgbClr val="0000FF"/>
                </a:solidFill>
                <a:latin typeface="Arial" charset="0"/>
                <a:ea typeface="Arial" charset="0"/>
                <a:cs typeface="Arial" charset="0"/>
              </a:rPr>
              <a:t>EU</a:t>
            </a:r>
            <a:r>
              <a:rPr lang="en-US" sz="1200" b="1" dirty="0">
                <a:latin typeface="Arial" charset="0"/>
                <a:ea typeface="Arial" charset="0"/>
                <a:cs typeface="Arial" charset="0"/>
              </a:rPr>
              <a:t>) </a:t>
            </a:r>
            <a:r>
              <a:rPr lang="en-US" sz="1200" b="1" dirty="0">
                <a:solidFill>
                  <a:srgbClr val="0000FF"/>
                </a:solidFill>
                <a:latin typeface="Arial" charset="0"/>
                <a:ea typeface="Arial" charset="0"/>
                <a:cs typeface="Arial" charset="0"/>
              </a:rPr>
              <a:t>(active)</a:t>
            </a:r>
          </a:p>
          <a:p>
            <a:pPr lvl="1"/>
            <a:r>
              <a:rPr lang="en-US" sz="1200" b="1" dirty="0">
                <a:latin typeface="Arial" charset="0"/>
                <a:ea typeface="Arial" charset="0"/>
                <a:cs typeface="Arial" charset="0"/>
              </a:rPr>
              <a:t>External Advisory Board of European Doctoral Program in </a:t>
            </a:r>
            <a:r>
              <a:rPr lang="en-US" sz="1200" b="1" dirty="0" err="1">
                <a:latin typeface="Arial" charset="0"/>
                <a:ea typeface="Arial" charset="0"/>
                <a:cs typeface="Arial" charset="0"/>
              </a:rPr>
              <a:t>Nanomedicine</a:t>
            </a:r>
            <a:r>
              <a:rPr lang="en-US" sz="1200" b="1" dirty="0">
                <a:latin typeface="Arial" charset="0"/>
                <a:ea typeface="Arial" charset="0"/>
                <a:cs typeface="Arial" charset="0"/>
              </a:rPr>
              <a:t> (NANOFAR</a:t>
            </a:r>
            <a:r>
              <a:rPr lang="en-US" sz="1200" b="1" dirty="0" smtClean="0">
                <a:latin typeface="Arial" charset="0"/>
                <a:ea typeface="Arial" charset="0"/>
                <a:cs typeface="Arial" charset="0"/>
              </a:rPr>
              <a:t>)</a:t>
            </a:r>
            <a:endParaRPr lang="en-US" sz="1200" b="1" dirty="0">
              <a:latin typeface="Arial" charset="0"/>
              <a:ea typeface="Arial" charset="0"/>
              <a:cs typeface="Arial" charset="0"/>
            </a:endParaRPr>
          </a:p>
          <a:p>
            <a:pPr lvl="1"/>
            <a:r>
              <a:rPr lang="en-US" sz="1200" b="1" dirty="0">
                <a:latin typeface="Arial" charset="0"/>
                <a:ea typeface="Arial" charset="0"/>
                <a:cs typeface="Arial" charset="0"/>
              </a:rPr>
              <a:t>Scientific Advisory Board of TRANS-INT (Large FP-7 project) </a:t>
            </a:r>
          </a:p>
          <a:p>
            <a:pPr lvl="1"/>
            <a:r>
              <a:rPr lang="en-US" sz="1200" b="1" dirty="0">
                <a:latin typeface="Arial" charset="0"/>
                <a:ea typeface="Arial" charset="0"/>
                <a:cs typeface="Arial" charset="0"/>
              </a:rPr>
              <a:t>Scientific Advisory Board of Z-Cube (</a:t>
            </a:r>
            <a:r>
              <a:rPr lang="en-US" sz="1200" b="1" dirty="0" err="1">
                <a:latin typeface="Arial" charset="0"/>
                <a:ea typeface="Arial" charset="0"/>
                <a:cs typeface="Arial" charset="0"/>
              </a:rPr>
              <a:t>Zambon</a:t>
            </a:r>
            <a:r>
              <a:rPr lang="en-US" sz="1200" b="1" dirty="0">
                <a:latin typeface="Arial" charset="0"/>
                <a:ea typeface="Arial" charset="0"/>
                <a:cs typeface="Arial" charset="0"/>
              </a:rPr>
              <a:t> group, Milano, Italy, 2011-2013</a:t>
            </a:r>
            <a:r>
              <a:rPr lang="en-US" sz="1200" b="1" dirty="0" smtClean="0">
                <a:latin typeface="Arial" charset="0"/>
                <a:ea typeface="Arial" charset="0"/>
                <a:cs typeface="Arial" charset="0"/>
              </a:rPr>
              <a:t>)</a:t>
            </a:r>
            <a:endParaRPr lang="pt-PT" sz="11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  <a:p>
            <a:r>
              <a:rPr lang="pt-PT" sz="11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Editorial </a:t>
            </a:r>
            <a:r>
              <a:rPr lang="pt-PT" sz="11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Board</a:t>
            </a:r>
            <a:r>
              <a:rPr lang="pt-PT" sz="11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/</a:t>
            </a:r>
            <a:r>
              <a:rPr lang="pt-PT" sz="11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International</a:t>
            </a:r>
            <a:r>
              <a:rPr lang="pt-PT" sz="11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 </a:t>
            </a:r>
            <a:r>
              <a:rPr lang="pt-PT" sz="11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Advisory</a:t>
            </a:r>
            <a:r>
              <a:rPr lang="pt-PT" sz="11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 </a:t>
            </a:r>
            <a:r>
              <a:rPr lang="pt-PT" sz="11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Board</a:t>
            </a:r>
            <a:r>
              <a:rPr lang="pt-PT" sz="11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: </a:t>
            </a:r>
          </a:p>
          <a:p>
            <a:pPr marL="400041" lvl="1" indent="0">
              <a:buNone/>
            </a:pPr>
            <a:r>
              <a:rPr lang="pt-PT" sz="1051" b="1" dirty="0" err="1">
                <a:latin typeface="Arial" charset="0"/>
                <a:ea typeface="Arial" charset="0"/>
                <a:cs typeface="Arial" charset="0"/>
              </a:rPr>
              <a:t>Nanomedicine</a:t>
            </a:r>
            <a:r>
              <a:rPr lang="pt-PT" sz="1051" b="1" dirty="0">
                <a:latin typeface="Arial" charset="0"/>
                <a:ea typeface="Arial" charset="0"/>
                <a:cs typeface="Arial" charset="0"/>
              </a:rPr>
              <a:t>: </a:t>
            </a:r>
            <a:r>
              <a:rPr lang="pt-PT" sz="1051" b="1" dirty="0" err="1">
                <a:latin typeface="Arial" charset="0"/>
                <a:ea typeface="Arial" charset="0"/>
                <a:cs typeface="Arial" charset="0"/>
              </a:rPr>
              <a:t>Nanotechnology</a:t>
            </a:r>
            <a:r>
              <a:rPr lang="pt-PT" sz="1051" b="1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pt-PT" sz="1051" b="1" dirty="0" err="1">
                <a:latin typeface="Arial" charset="0"/>
                <a:ea typeface="Arial" charset="0"/>
                <a:cs typeface="Arial" charset="0"/>
              </a:rPr>
              <a:t>Biology</a:t>
            </a:r>
            <a:r>
              <a:rPr lang="pt-PT" sz="1051" b="1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pt-PT" sz="1051" b="1" dirty="0" err="1">
                <a:latin typeface="Arial" charset="0"/>
                <a:ea typeface="Arial" charset="0"/>
                <a:cs typeface="Arial" charset="0"/>
              </a:rPr>
              <a:t>and</a:t>
            </a:r>
            <a:r>
              <a:rPr lang="pt-PT" sz="1051" b="1" dirty="0">
                <a:latin typeface="Arial" charset="0"/>
                <a:ea typeface="Arial" charset="0"/>
                <a:cs typeface="Arial" charset="0"/>
              </a:rPr>
              <a:t> Medicine (IF2015= 6.155, Elsevier, 2010-2015), WIRES – </a:t>
            </a:r>
            <a:r>
              <a:rPr lang="pt-PT" sz="1051" b="1" dirty="0" err="1">
                <a:latin typeface="Arial" charset="0"/>
                <a:ea typeface="Arial" charset="0"/>
                <a:cs typeface="Arial" charset="0"/>
              </a:rPr>
              <a:t>Nanomedicine</a:t>
            </a:r>
            <a:r>
              <a:rPr lang="pt-PT" sz="1051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pt-PT" sz="1051" b="1" dirty="0" err="1">
                <a:latin typeface="Arial" charset="0"/>
                <a:ea typeface="Arial" charset="0"/>
                <a:cs typeface="Arial" charset="0"/>
              </a:rPr>
              <a:t>and</a:t>
            </a:r>
            <a:r>
              <a:rPr lang="pt-PT" sz="1051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pt-PT" sz="1051" b="1" dirty="0" err="1">
                <a:latin typeface="Arial" charset="0"/>
                <a:ea typeface="Arial" charset="0"/>
                <a:cs typeface="Arial" charset="0"/>
              </a:rPr>
              <a:t>Nanotechnology</a:t>
            </a:r>
            <a:r>
              <a:rPr lang="pt-PT" sz="1051" b="1" dirty="0">
                <a:latin typeface="Arial" charset="0"/>
                <a:ea typeface="Arial" charset="0"/>
                <a:cs typeface="Arial" charset="0"/>
              </a:rPr>
              <a:t> (IF2015= 4.494, </a:t>
            </a:r>
            <a:r>
              <a:rPr lang="pt-PT" sz="1051" b="1" dirty="0" err="1">
                <a:latin typeface="Arial" charset="0"/>
                <a:ea typeface="Arial" charset="0"/>
                <a:cs typeface="Arial" charset="0"/>
              </a:rPr>
              <a:t>Wiley</a:t>
            </a:r>
            <a:r>
              <a:rPr lang="pt-PT" sz="1051" b="1" dirty="0">
                <a:latin typeface="Arial" charset="0"/>
                <a:ea typeface="Arial" charset="0"/>
                <a:cs typeface="Arial" charset="0"/>
              </a:rPr>
              <a:t>, 2009- </a:t>
            </a:r>
            <a:r>
              <a:rPr lang="pt-PT" sz="1051" b="1" dirty="0" err="1">
                <a:solidFill>
                  <a:srgbClr val="0000FF"/>
                </a:solidFill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pt-PT" sz="1051" b="1" dirty="0">
                <a:latin typeface="Arial" charset="0"/>
                <a:ea typeface="Arial" charset="0"/>
                <a:cs typeface="Arial" charset="0"/>
              </a:rPr>
              <a:t>), </a:t>
            </a:r>
            <a:r>
              <a:rPr lang="pt-PT" sz="1051" b="1" dirty="0" err="1">
                <a:latin typeface="Arial" charset="0"/>
                <a:ea typeface="Arial" charset="0"/>
                <a:cs typeface="Arial" charset="0"/>
              </a:rPr>
              <a:t>International</a:t>
            </a:r>
            <a:r>
              <a:rPr lang="pt-PT" sz="1051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pt-PT" sz="1051" b="1" dirty="0" err="1">
                <a:latin typeface="Arial" charset="0"/>
                <a:ea typeface="Arial" charset="0"/>
                <a:cs typeface="Arial" charset="0"/>
              </a:rPr>
              <a:t>Journal</a:t>
            </a:r>
            <a:r>
              <a:rPr lang="pt-PT" sz="1051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pt-PT" sz="1051" b="1" dirty="0" err="1">
                <a:latin typeface="Arial" charset="0"/>
                <a:ea typeface="Arial" charset="0"/>
                <a:cs typeface="Arial" charset="0"/>
              </a:rPr>
              <a:t>of</a:t>
            </a:r>
            <a:r>
              <a:rPr lang="pt-PT" sz="1051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pt-PT" sz="1051" b="1" dirty="0" err="1">
                <a:latin typeface="Arial" charset="0"/>
                <a:ea typeface="Arial" charset="0"/>
                <a:cs typeface="Arial" charset="0"/>
              </a:rPr>
              <a:t>Nanomedicine</a:t>
            </a:r>
            <a:r>
              <a:rPr lang="pt-PT" sz="1051" b="1" dirty="0">
                <a:latin typeface="Arial" charset="0"/>
                <a:ea typeface="Arial" charset="0"/>
                <a:cs typeface="Arial" charset="0"/>
              </a:rPr>
              <a:t> (IF2015= 4.383, Dove </a:t>
            </a:r>
            <a:r>
              <a:rPr lang="pt-PT" sz="1051" b="1" dirty="0" err="1">
                <a:latin typeface="Arial" charset="0"/>
                <a:ea typeface="Arial" charset="0"/>
                <a:cs typeface="Arial" charset="0"/>
              </a:rPr>
              <a:t>Press</a:t>
            </a:r>
            <a:r>
              <a:rPr lang="pt-PT" sz="1051" b="1" dirty="0">
                <a:latin typeface="Arial" charset="0"/>
                <a:ea typeface="Arial" charset="0"/>
                <a:cs typeface="Arial" charset="0"/>
              </a:rPr>
              <a:t>, 2010-</a:t>
            </a:r>
            <a:r>
              <a:rPr lang="pt-PT" sz="1051" b="1" dirty="0">
                <a:solidFill>
                  <a:srgbClr val="0000FF"/>
                </a:solidFill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pt-PT" sz="1051" b="1" dirty="0">
                <a:latin typeface="Arial" charset="0"/>
                <a:ea typeface="Arial" charset="0"/>
                <a:cs typeface="Arial" charset="0"/>
              </a:rPr>
              <a:t>), </a:t>
            </a:r>
            <a:r>
              <a:rPr lang="en-GB" sz="1051" b="1" dirty="0">
                <a:latin typeface="Arial" charset="0"/>
                <a:ea typeface="Arial" charset="0"/>
                <a:cs typeface="Arial" charset="0"/>
              </a:rPr>
              <a:t>Drug Delivery and Translational Research (Controlled Release Society, Springer, 2011- </a:t>
            </a:r>
            <a:r>
              <a:rPr lang="en-GB" sz="1051" b="1" dirty="0">
                <a:solidFill>
                  <a:srgbClr val="0000FF"/>
                </a:solidFill>
                <a:latin typeface="Arial" charset="0"/>
                <a:ea typeface="Arial" charset="0"/>
                <a:cs typeface="Arial" charset="0"/>
              </a:rPr>
              <a:t>today</a:t>
            </a:r>
            <a:r>
              <a:rPr lang="pt-PT" sz="1051" b="1" dirty="0">
                <a:latin typeface="Arial" charset="0"/>
                <a:ea typeface="Arial" charset="0"/>
                <a:cs typeface="Arial" charset="0"/>
              </a:rPr>
              <a:t>) </a:t>
            </a:r>
            <a:r>
              <a:rPr lang="en-US" sz="1051" b="1" dirty="0">
                <a:latin typeface="Arial" charset="0"/>
                <a:ea typeface="Arial" charset="0"/>
                <a:cs typeface="Arial" charset="0"/>
              </a:rPr>
              <a:t>(…)</a:t>
            </a:r>
          </a:p>
          <a:p>
            <a:endParaRPr lang="en-US" sz="1200" b="1" dirty="0">
              <a:latin typeface="Arial" charset="0"/>
              <a:ea typeface="Arial" charset="0"/>
              <a:cs typeface="Arial" charset="0"/>
            </a:endParaRPr>
          </a:p>
          <a:p>
            <a:endParaRPr lang="en-US" sz="1200" b="1" dirty="0">
              <a:latin typeface="Arial" charset="0"/>
              <a:ea typeface="Arial" charset="0"/>
              <a:cs typeface="Arial" charset="0"/>
            </a:endParaRPr>
          </a:p>
          <a:p>
            <a:endParaRPr lang="en-US" sz="1200" b="1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6391" y="816886"/>
            <a:ext cx="1499346" cy="14993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081" y="2413324"/>
            <a:ext cx="1541929" cy="115644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477" y="2046632"/>
            <a:ext cx="1418056" cy="93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7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FF457-1443-1444-9C21-4FE663CBBCEF}" type="slidenum">
              <a:rPr lang="en-US" smtClean="0"/>
              <a:t>3</a:t>
            </a:fld>
            <a:endParaRPr lang="en-US"/>
          </a:p>
        </p:txBody>
      </p:sp>
      <p:pic>
        <p:nvPicPr>
          <p:cNvPr id="6" name="Picture 4" descr="Slid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48" y="120174"/>
            <a:ext cx="3968363" cy="2977236"/>
          </a:xfrm>
          <a:prstGeom prst="rect">
            <a:avLst/>
          </a:prstGeom>
          <a:noFill/>
          <a:ln w="9525">
            <a:solidFill>
              <a:srgbClr val="66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97" y="3097410"/>
            <a:ext cx="3976914" cy="2787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313351" y="5828425"/>
            <a:ext cx="2658100" cy="24622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500" b="1" i="1" dirty="0">
                <a:solidFill>
                  <a:srgbClr val="800080"/>
                </a:solidFill>
              </a:rPr>
              <a:t>Where does nanotechnology belong in the map of science?</a:t>
            </a:r>
          </a:p>
          <a:p>
            <a:pPr eaLnBrk="1" hangingPunct="1"/>
            <a:r>
              <a:rPr lang="en-US" altLang="en-US" sz="500" b="1" i="1" dirty="0">
                <a:solidFill>
                  <a:srgbClr val="800080"/>
                </a:solidFill>
              </a:rPr>
              <a:t>Alan L. Porter and Jan </a:t>
            </a:r>
            <a:r>
              <a:rPr lang="en-US" altLang="en-US" sz="500" b="1" i="1" dirty="0" err="1">
                <a:solidFill>
                  <a:srgbClr val="800080"/>
                </a:solidFill>
              </a:rPr>
              <a:t>Youtie</a:t>
            </a:r>
            <a:r>
              <a:rPr lang="en-US" altLang="en-US" sz="500" b="1" i="1" dirty="0">
                <a:solidFill>
                  <a:srgbClr val="800080"/>
                </a:solidFill>
              </a:rPr>
              <a:t>, </a:t>
            </a:r>
            <a:r>
              <a:rPr lang="pt-PT" altLang="en-US" sz="500" b="1" i="1" dirty="0" err="1">
                <a:solidFill>
                  <a:srgbClr val="800080"/>
                </a:solidFill>
              </a:rPr>
              <a:t>Nature</a:t>
            </a:r>
            <a:r>
              <a:rPr lang="pt-PT" altLang="en-US" sz="500" b="1" i="1" dirty="0">
                <a:solidFill>
                  <a:srgbClr val="800080"/>
                </a:solidFill>
              </a:rPr>
              <a:t> </a:t>
            </a:r>
            <a:r>
              <a:rPr lang="pt-PT" altLang="en-US" sz="500" b="1" i="1" dirty="0" err="1">
                <a:solidFill>
                  <a:srgbClr val="800080"/>
                </a:solidFill>
              </a:rPr>
              <a:t>Nanotechnology</a:t>
            </a:r>
            <a:r>
              <a:rPr lang="pt-PT" altLang="en-US" sz="500" b="1" i="1" dirty="0">
                <a:solidFill>
                  <a:srgbClr val="800080"/>
                </a:solidFill>
              </a:rPr>
              <a:t>, (</a:t>
            </a:r>
            <a:r>
              <a:rPr lang="pt-PT" altLang="en-US" sz="500" b="1" i="1" dirty="0" err="1">
                <a:solidFill>
                  <a:srgbClr val="800080"/>
                </a:solidFill>
              </a:rPr>
              <a:t>September</a:t>
            </a:r>
            <a:r>
              <a:rPr lang="pt-PT" altLang="en-US" sz="500" b="1" i="1" dirty="0">
                <a:solidFill>
                  <a:srgbClr val="800080"/>
                </a:solidFill>
              </a:rPr>
              <a:t> 2009): 534-536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0562" y="120174"/>
            <a:ext cx="4578494" cy="5764785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9056" y="120174"/>
            <a:ext cx="3843188" cy="5764785"/>
          </a:xfrm>
        </p:spPr>
      </p:pic>
      <p:sp>
        <p:nvSpPr>
          <p:cNvPr id="11" name="TextBox 10"/>
          <p:cNvSpPr txBox="1"/>
          <p:nvPr/>
        </p:nvSpPr>
        <p:spPr>
          <a:xfrm rot="20122760">
            <a:off x="2981102" y="806654"/>
            <a:ext cx="27494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smtClean="0">
                <a:solidFill>
                  <a:srgbClr val="3C00FF"/>
                </a:solidFill>
                <a:latin typeface="Arial" charset="0"/>
                <a:ea typeface="Arial" charset="0"/>
                <a:cs typeface="Arial" charset="0"/>
              </a:rPr>
              <a:t>Converging</a:t>
            </a:r>
            <a:endParaRPr lang="en-US" sz="3600" b="1" i="1">
              <a:solidFill>
                <a:srgbClr val="3C00FF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93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i="1" dirty="0">
                <a:latin typeface="Arial" charset="0"/>
                <a:ea typeface="Arial" charset="0"/>
                <a:cs typeface="Arial" charset="0"/>
              </a:rPr>
              <a:t>50 years of Nanotechnology &amp; Health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1701" y="1888147"/>
            <a:ext cx="8973027" cy="3422616"/>
          </a:xfrm>
          <a:prstGeom prst="rect">
            <a:avLst/>
          </a:prstGeom>
          <a:ln w="76200" cmpd="sng">
            <a:solidFill>
              <a:srgbClr val="0000FF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1476191" y="5440753"/>
            <a:ext cx="835292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1" dirty="0"/>
              <a:t>David A. </a:t>
            </a:r>
            <a:r>
              <a:rPr lang="en-US" sz="900" b="1" dirty="0" err="1"/>
              <a:t>Scheinberg</a:t>
            </a:r>
            <a:r>
              <a:rPr lang="en-US" sz="900" b="1" dirty="0"/>
              <a:t>, Carlos H. Villa, Freddy E. </a:t>
            </a:r>
            <a:r>
              <a:rPr lang="en-US" sz="900" b="1" dirty="0" err="1"/>
              <a:t>Escorcia</a:t>
            </a:r>
            <a:r>
              <a:rPr lang="en-US" sz="900" b="1" dirty="0"/>
              <a:t> and Michael R. </a:t>
            </a:r>
            <a:r>
              <a:rPr lang="en-US" sz="900" b="1" dirty="0" err="1"/>
              <a:t>McDevitt</a:t>
            </a:r>
            <a:r>
              <a:rPr lang="en-US" sz="900" b="1" dirty="0"/>
              <a:t> </a:t>
            </a:r>
          </a:p>
          <a:p>
            <a:r>
              <a:rPr lang="en-US" sz="900" b="1" dirty="0"/>
              <a:t>Conscripts of the infinite armada: systemic cancer therapy using </a:t>
            </a:r>
            <a:r>
              <a:rPr lang="en-US" sz="900" b="1" dirty="0" err="1"/>
              <a:t>nanomaterials</a:t>
            </a:r>
            <a:r>
              <a:rPr lang="en-US" sz="900" b="1" dirty="0"/>
              <a:t>, </a:t>
            </a:r>
          </a:p>
          <a:p>
            <a:r>
              <a:rPr lang="en-US" sz="900" b="1" dirty="0"/>
              <a:t>Nature Reviews in Clinical Oncology, May, 2010, </a:t>
            </a:r>
            <a:r>
              <a:rPr lang="en-US" sz="900" b="1" dirty="0" err="1"/>
              <a:t>vol</a:t>
            </a:r>
            <a:r>
              <a:rPr lang="en-US" sz="900" b="1" dirty="0"/>
              <a:t> 7: 266-276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167" y="1475029"/>
            <a:ext cx="10556633" cy="28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32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Rectangle 273"/>
          <p:cNvSpPr/>
          <p:nvPr/>
        </p:nvSpPr>
        <p:spPr>
          <a:xfrm>
            <a:off x="1524001" y="17030"/>
            <a:ext cx="9140825" cy="6633152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2" name="Group 343"/>
          <p:cNvGrpSpPr>
            <a:grpSpLocks/>
          </p:cNvGrpSpPr>
          <p:nvPr/>
        </p:nvGrpSpPr>
        <p:grpSpPr bwMode="auto">
          <a:xfrm>
            <a:off x="1520825" y="1"/>
            <a:ext cx="4064000" cy="3021013"/>
            <a:chOff x="-3175" y="0"/>
            <a:chExt cx="4064000" cy="3021013"/>
          </a:xfrm>
        </p:grpSpPr>
        <p:pic>
          <p:nvPicPr>
            <p:cNvPr id="18675" name="Picture 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78025" y="1846263"/>
              <a:ext cx="844550" cy="1098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676" name="TextBox 14"/>
            <p:cNvSpPr txBox="1">
              <a:spLocks noChangeArrowheads="1"/>
            </p:cNvSpPr>
            <p:nvPr/>
          </p:nvSpPr>
          <p:spPr bwMode="auto">
            <a:xfrm>
              <a:off x="2814638" y="2576513"/>
              <a:ext cx="1244251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000">
                  <a:latin typeface="Calibri" charset="0"/>
                </a:rPr>
                <a:t>lipidic drug mixtures</a:t>
              </a:r>
            </a:p>
          </p:txBody>
        </p:sp>
        <p:grpSp>
          <p:nvGrpSpPr>
            <p:cNvPr id="3" name="Group 78"/>
            <p:cNvGrpSpPr>
              <a:grpSpLocks/>
            </p:cNvGrpSpPr>
            <p:nvPr/>
          </p:nvGrpSpPr>
          <p:grpSpPr bwMode="auto">
            <a:xfrm>
              <a:off x="38100" y="711200"/>
              <a:ext cx="1028700" cy="1339850"/>
              <a:chOff x="219881" y="905057"/>
              <a:chExt cx="1028508" cy="1339485"/>
            </a:xfrm>
          </p:grpSpPr>
          <p:pic>
            <p:nvPicPr>
              <p:cNvPr id="18699" name="Picture 4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05927" y="905057"/>
                <a:ext cx="942462" cy="13394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8700" name="TextBox 69"/>
              <p:cNvSpPr txBox="1">
                <a:spLocks noChangeArrowheads="1"/>
              </p:cNvSpPr>
              <p:nvPr/>
            </p:nvSpPr>
            <p:spPr bwMode="auto">
              <a:xfrm>
                <a:off x="501947" y="905057"/>
                <a:ext cx="450680" cy="2153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800">
                    <a:latin typeface="Calibri" charset="0"/>
                  </a:rPr>
                  <a:t>1 drug</a:t>
                </a:r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219881" y="1993785"/>
                <a:ext cx="312680" cy="17933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pic>
          <p:nvPicPr>
            <p:cNvPr id="18678" name="Picture 6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130300" y="285750"/>
              <a:ext cx="2930525" cy="1743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Group 76"/>
            <p:cNvGrpSpPr>
              <a:grpSpLocks/>
            </p:cNvGrpSpPr>
            <p:nvPr/>
          </p:nvGrpSpPr>
          <p:grpSpPr bwMode="auto">
            <a:xfrm>
              <a:off x="904875" y="1681163"/>
              <a:ext cx="1070985" cy="1339850"/>
              <a:chOff x="55235" y="1789470"/>
              <a:chExt cx="1070601" cy="1339485"/>
            </a:xfrm>
          </p:grpSpPr>
          <p:grpSp>
            <p:nvGrpSpPr>
              <p:cNvPr id="5" name="Group 72"/>
              <p:cNvGrpSpPr>
                <a:grpSpLocks/>
              </p:cNvGrpSpPr>
              <p:nvPr/>
            </p:nvGrpSpPr>
            <p:grpSpPr bwMode="auto">
              <a:xfrm>
                <a:off x="55235" y="1789470"/>
                <a:ext cx="1070601" cy="1339485"/>
                <a:chOff x="-25400" y="592138"/>
                <a:chExt cx="1070601" cy="1339485"/>
              </a:xfrm>
            </p:grpSpPr>
            <p:pic>
              <p:nvPicPr>
                <p:cNvPr id="18693" name="Picture 4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-25400" y="592138"/>
                  <a:ext cx="942462" cy="133948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6" name="Oval 25"/>
                <p:cNvSpPr/>
                <p:nvPr/>
              </p:nvSpPr>
              <p:spPr>
                <a:xfrm>
                  <a:off x="525266" y="1244422"/>
                  <a:ext cx="92042" cy="93637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7" name="Oval 26"/>
                <p:cNvSpPr/>
                <p:nvPr/>
              </p:nvSpPr>
              <p:spPr>
                <a:xfrm>
                  <a:off x="525266" y="1150786"/>
                  <a:ext cx="92042" cy="9363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8" name="Oval 27"/>
                <p:cNvSpPr/>
                <p:nvPr/>
              </p:nvSpPr>
              <p:spPr>
                <a:xfrm>
                  <a:off x="220575" y="1104760"/>
                  <a:ext cx="92042" cy="93637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9" name="Oval 28"/>
                <p:cNvSpPr/>
                <p:nvPr/>
              </p:nvSpPr>
              <p:spPr>
                <a:xfrm>
                  <a:off x="312617" y="1290448"/>
                  <a:ext cx="93628" cy="9363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8698" name="TextBox 70"/>
                <p:cNvSpPr txBox="1">
                  <a:spLocks noChangeArrowheads="1"/>
                </p:cNvSpPr>
                <p:nvPr/>
              </p:nvSpPr>
              <p:spPr bwMode="auto">
                <a:xfrm>
                  <a:off x="554537" y="652919"/>
                  <a:ext cx="490664" cy="21538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800">
                      <a:latin typeface="Calibri" charset="0"/>
                    </a:rPr>
                    <a:t>2 drugs</a:t>
                  </a:r>
                </a:p>
              </p:txBody>
            </p:sp>
          </p:grpSp>
          <p:sp>
            <p:nvSpPr>
              <p:cNvPr id="24" name="Rectangle 23"/>
              <p:cNvSpPr/>
              <p:nvPr/>
            </p:nvSpPr>
            <p:spPr>
              <a:xfrm>
                <a:off x="123474" y="2822650"/>
                <a:ext cx="177736" cy="2285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10" name="TextBox 9"/>
            <p:cNvSpPr txBox="1"/>
            <p:nvPr/>
          </p:nvSpPr>
          <p:spPr bwMode="auto">
            <a:xfrm>
              <a:off x="-3175" y="0"/>
              <a:ext cx="944489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4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Liposomal</a:t>
              </a:r>
            </a:p>
            <a:p>
              <a:pPr>
                <a:defRPr/>
              </a:pPr>
              <a:r>
                <a:rPr lang="en-US" sz="14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- </a:t>
              </a:r>
              <a:r>
                <a:rPr lang="en-US" sz="1400" b="1" dirty="0" err="1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lipidic</a:t>
              </a:r>
              <a:endParaRPr lang="en-US" sz="1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" name="Group 71"/>
            <p:cNvGrpSpPr>
              <a:grpSpLocks/>
            </p:cNvGrpSpPr>
            <p:nvPr/>
          </p:nvGrpSpPr>
          <p:grpSpPr bwMode="auto">
            <a:xfrm>
              <a:off x="3378200" y="2028825"/>
              <a:ext cx="541338" cy="527050"/>
              <a:chOff x="2197070" y="2474260"/>
              <a:chExt cx="541337" cy="527050"/>
            </a:xfrm>
          </p:grpSpPr>
          <p:sp>
            <p:nvSpPr>
              <p:cNvPr id="16" name="Freeform 15"/>
              <p:cNvSpPr/>
              <p:nvPr/>
            </p:nvSpPr>
            <p:spPr bwMode="auto">
              <a:xfrm>
                <a:off x="2197070" y="2474260"/>
                <a:ext cx="492124" cy="527050"/>
              </a:xfrm>
              <a:custGeom>
                <a:avLst/>
                <a:gdLst>
                  <a:gd name="connsiteX0" fmla="*/ 480777 w 491688"/>
                  <a:gd name="connsiteY0" fmla="*/ 6547 h 527287"/>
                  <a:gd name="connsiteX1" fmla="*/ 389124 w 491688"/>
                  <a:gd name="connsiteY1" fmla="*/ 19641 h 527287"/>
                  <a:gd name="connsiteX2" fmla="*/ 310564 w 491688"/>
                  <a:gd name="connsiteY2" fmla="*/ 45829 h 527287"/>
                  <a:gd name="connsiteX3" fmla="*/ 258191 w 491688"/>
                  <a:gd name="connsiteY3" fmla="*/ 163675 h 527287"/>
                  <a:gd name="connsiteX4" fmla="*/ 232005 w 491688"/>
                  <a:gd name="connsiteY4" fmla="*/ 255333 h 527287"/>
                  <a:gd name="connsiteX5" fmla="*/ 153445 w 491688"/>
                  <a:gd name="connsiteY5" fmla="*/ 281521 h 527287"/>
                  <a:gd name="connsiteX6" fmla="*/ 35606 w 491688"/>
                  <a:gd name="connsiteY6" fmla="*/ 373179 h 527287"/>
                  <a:gd name="connsiteX7" fmla="*/ 9420 w 491688"/>
                  <a:gd name="connsiteY7" fmla="*/ 412462 h 527287"/>
                  <a:gd name="connsiteX8" fmla="*/ 22513 w 491688"/>
                  <a:gd name="connsiteY8" fmla="*/ 491026 h 527287"/>
                  <a:gd name="connsiteX9" fmla="*/ 153445 w 491688"/>
                  <a:gd name="connsiteY9" fmla="*/ 438650 h 527287"/>
                  <a:gd name="connsiteX10" fmla="*/ 166539 w 491688"/>
                  <a:gd name="connsiteY10" fmla="*/ 320803 h 527287"/>
                  <a:gd name="connsiteX11" fmla="*/ 179632 w 491688"/>
                  <a:gd name="connsiteY11" fmla="*/ 242239 h 527287"/>
                  <a:gd name="connsiteX12" fmla="*/ 336751 w 491688"/>
                  <a:gd name="connsiteY12" fmla="*/ 176769 h 527287"/>
                  <a:gd name="connsiteX13" fmla="*/ 376031 w 491688"/>
                  <a:gd name="connsiteY13" fmla="*/ 163675 h 527287"/>
                  <a:gd name="connsiteX14" fmla="*/ 389124 w 491688"/>
                  <a:gd name="connsiteY14" fmla="*/ 111299 h 527287"/>
                  <a:gd name="connsiteX15" fmla="*/ 402217 w 491688"/>
                  <a:gd name="connsiteY15" fmla="*/ 72017 h 527287"/>
                  <a:gd name="connsiteX16" fmla="*/ 454590 w 491688"/>
                  <a:gd name="connsiteY16" fmla="*/ 58923 h 527287"/>
                  <a:gd name="connsiteX17" fmla="*/ 480777 w 491688"/>
                  <a:gd name="connsiteY17" fmla="*/ 6547 h 52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91688" h="527287">
                    <a:moveTo>
                      <a:pt x="480777" y="6547"/>
                    </a:moveTo>
                    <a:cubicBezTo>
                      <a:pt x="469866" y="0"/>
                      <a:pt x="419195" y="12701"/>
                      <a:pt x="389124" y="19641"/>
                    </a:cubicBezTo>
                    <a:cubicBezTo>
                      <a:pt x="362228" y="25848"/>
                      <a:pt x="310564" y="45829"/>
                      <a:pt x="310564" y="45829"/>
                    </a:cubicBezTo>
                    <a:cubicBezTo>
                      <a:pt x="273509" y="101416"/>
                      <a:pt x="281562" y="81872"/>
                      <a:pt x="258191" y="163675"/>
                    </a:cubicBezTo>
                    <a:cubicBezTo>
                      <a:pt x="249462" y="194228"/>
                      <a:pt x="253115" y="231583"/>
                      <a:pt x="232005" y="255333"/>
                    </a:cubicBezTo>
                    <a:cubicBezTo>
                      <a:pt x="213667" y="275964"/>
                      <a:pt x="153445" y="281521"/>
                      <a:pt x="153445" y="281521"/>
                    </a:cubicBezTo>
                    <a:cubicBezTo>
                      <a:pt x="98703" y="318018"/>
                      <a:pt x="74062" y="327028"/>
                      <a:pt x="35606" y="373179"/>
                    </a:cubicBezTo>
                    <a:cubicBezTo>
                      <a:pt x="25532" y="385269"/>
                      <a:pt x="18149" y="399368"/>
                      <a:pt x="9420" y="412462"/>
                    </a:cubicBezTo>
                    <a:cubicBezTo>
                      <a:pt x="13784" y="438650"/>
                      <a:pt x="0" y="476954"/>
                      <a:pt x="22513" y="491026"/>
                    </a:cubicBezTo>
                    <a:cubicBezTo>
                      <a:pt x="80527" y="527287"/>
                      <a:pt x="123527" y="468570"/>
                      <a:pt x="153445" y="438650"/>
                    </a:cubicBezTo>
                    <a:cubicBezTo>
                      <a:pt x="157810" y="399368"/>
                      <a:pt x="161316" y="359980"/>
                      <a:pt x="166539" y="320803"/>
                    </a:cubicBezTo>
                    <a:cubicBezTo>
                      <a:pt x="170048" y="294487"/>
                      <a:pt x="164408" y="263989"/>
                      <a:pt x="179632" y="242239"/>
                    </a:cubicBezTo>
                    <a:cubicBezTo>
                      <a:pt x="222697" y="180714"/>
                      <a:pt x="275719" y="190332"/>
                      <a:pt x="336751" y="176769"/>
                    </a:cubicBezTo>
                    <a:cubicBezTo>
                      <a:pt x="350224" y="173775"/>
                      <a:pt x="362938" y="168040"/>
                      <a:pt x="376031" y="163675"/>
                    </a:cubicBezTo>
                    <a:cubicBezTo>
                      <a:pt x="380395" y="146216"/>
                      <a:pt x="384180" y="128603"/>
                      <a:pt x="389124" y="111299"/>
                    </a:cubicBezTo>
                    <a:cubicBezTo>
                      <a:pt x="392915" y="98028"/>
                      <a:pt x="391440" y="80639"/>
                      <a:pt x="402217" y="72017"/>
                    </a:cubicBezTo>
                    <a:cubicBezTo>
                      <a:pt x="416268" y="60775"/>
                      <a:pt x="437132" y="63288"/>
                      <a:pt x="454590" y="58923"/>
                    </a:cubicBezTo>
                    <a:cubicBezTo>
                      <a:pt x="470769" y="10382"/>
                      <a:pt x="491688" y="13094"/>
                      <a:pt x="480777" y="6547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 bwMode="auto">
              <a:xfrm rot="20199821">
                <a:off x="2246283" y="2474260"/>
                <a:ext cx="492124" cy="527050"/>
              </a:xfrm>
              <a:custGeom>
                <a:avLst/>
                <a:gdLst>
                  <a:gd name="connsiteX0" fmla="*/ 480777 w 491688"/>
                  <a:gd name="connsiteY0" fmla="*/ 6547 h 527287"/>
                  <a:gd name="connsiteX1" fmla="*/ 389124 w 491688"/>
                  <a:gd name="connsiteY1" fmla="*/ 19641 h 527287"/>
                  <a:gd name="connsiteX2" fmla="*/ 310564 w 491688"/>
                  <a:gd name="connsiteY2" fmla="*/ 45829 h 527287"/>
                  <a:gd name="connsiteX3" fmla="*/ 258191 w 491688"/>
                  <a:gd name="connsiteY3" fmla="*/ 163675 h 527287"/>
                  <a:gd name="connsiteX4" fmla="*/ 232005 w 491688"/>
                  <a:gd name="connsiteY4" fmla="*/ 255333 h 527287"/>
                  <a:gd name="connsiteX5" fmla="*/ 153445 w 491688"/>
                  <a:gd name="connsiteY5" fmla="*/ 281521 h 527287"/>
                  <a:gd name="connsiteX6" fmla="*/ 35606 w 491688"/>
                  <a:gd name="connsiteY6" fmla="*/ 373179 h 527287"/>
                  <a:gd name="connsiteX7" fmla="*/ 9420 w 491688"/>
                  <a:gd name="connsiteY7" fmla="*/ 412462 h 527287"/>
                  <a:gd name="connsiteX8" fmla="*/ 22513 w 491688"/>
                  <a:gd name="connsiteY8" fmla="*/ 491026 h 527287"/>
                  <a:gd name="connsiteX9" fmla="*/ 153445 w 491688"/>
                  <a:gd name="connsiteY9" fmla="*/ 438650 h 527287"/>
                  <a:gd name="connsiteX10" fmla="*/ 166539 w 491688"/>
                  <a:gd name="connsiteY10" fmla="*/ 320803 h 527287"/>
                  <a:gd name="connsiteX11" fmla="*/ 179632 w 491688"/>
                  <a:gd name="connsiteY11" fmla="*/ 242239 h 527287"/>
                  <a:gd name="connsiteX12" fmla="*/ 336751 w 491688"/>
                  <a:gd name="connsiteY12" fmla="*/ 176769 h 527287"/>
                  <a:gd name="connsiteX13" fmla="*/ 376031 w 491688"/>
                  <a:gd name="connsiteY13" fmla="*/ 163675 h 527287"/>
                  <a:gd name="connsiteX14" fmla="*/ 389124 w 491688"/>
                  <a:gd name="connsiteY14" fmla="*/ 111299 h 527287"/>
                  <a:gd name="connsiteX15" fmla="*/ 402217 w 491688"/>
                  <a:gd name="connsiteY15" fmla="*/ 72017 h 527287"/>
                  <a:gd name="connsiteX16" fmla="*/ 454590 w 491688"/>
                  <a:gd name="connsiteY16" fmla="*/ 58923 h 527287"/>
                  <a:gd name="connsiteX17" fmla="*/ 480777 w 491688"/>
                  <a:gd name="connsiteY17" fmla="*/ 6547 h 52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91688" h="527287">
                    <a:moveTo>
                      <a:pt x="480777" y="6547"/>
                    </a:moveTo>
                    <a:cubicBezTo>
                      <a:pt x="469866" y="0"/>
                      <a:pt x="419195" y="12701"/>
                      <a:pt x="389124" y="19641"/>
                    </a:cubicBezTo>
                    <a:cubicBezTo>
                      <a:pt x="362228" y="25848"/>
                      <a:pt x="310564" y="45829"/>
                      <a:pt x="310564" y="45829"/>
                    </a:cubicBezTo>
                    <a:cubicBezTo>
                      <a:pt x="273509" y="101416"/>
                      <a:pt x="281562" y="81872"/>
                      <a:pt x="258191" y="163675"/>
                    </a:cubicBezTo>
                    <a:cubicBezTo>
                      <a:pt x="249462" y="194228"/>
                      <a:pt x="253115" y="231583"/>
                      <a:pt x="232005" y="255333"/>
                    </a:cubicBezTo>
                    <a:cubicBezTo>
                      <a:pt x="213667" y="275964"/>
                      <a:pt x="153445" y="281521"/>
                      <a:pt x="153445" y="281521"/>
                    </a:cubicBezTo>
                    <a:cubicBezTo>
                      <a:pt x="98703" y="318018"/>
                      <a:pt x="74062" y="327028"/>
                      <a:pt x="35606" y="373179"/>
                    </a:cubicBezTo>
                    <a:cubicBezTo>
                      <a:pt x="25532" y="385269"/>
                      <a:pt x="18149" y="399368"/>
                      <a:pt x="9420" y="412462"/>
                    </a:cubicBezTo>
                    <a:cubicBezTo>
                      <a:pt x="13784" y="438650"/>
                      <a:pt x="0" y="476954"/>
                      <a:pt x="22513" y="491026"/>
                    </a:cubicBezTo>
                    <a:cubicBezTo>
                      <a:pt x="80527" y="527287"/>
                      <a:pt x="123527" y="468570"/>
                      <a:pt x="153445" y="438650"/>
                    </a:cubicBezTo>
                    <a:cubicBezTo>
                      <a:pt x="157810" y="399368"/>
                      <a:pt x="161316" y="359980"/>
                      <a:pt x="166539" y="320803"/>
                    </a:cubicBezTo>
                    <a:cubicBezTo>
                      <a:pt x="170048" y="294487"/>
                      <a:pt x="164408" y="263989"/>
                      <a:pt x="179632" y="242239"/>
                    </a:cubicBezTo>
                    <a:cubicBezTo>
                      <a:pt x="222697" y="180714"/>
                      <a:pt x="275719" y="190332"/>
                      <a:pt x="336751" y="176769"/>
                    </a:cubicBezTo>
                    <a:cubicBezTo>
                      <a:pt x="350224" y="173775"/>
                      <a:pt x="362938" y="168040"/>
                      <a:pt x="376031" y="163675"/>
                    </a:cubicBezTo>
                    <a:cubicBezTo>
                      <a:pt x="380395" y="146216"/>
                      <a:pt x="384180" y="128603"/>
                      <a:pt x="389124" y="111299"/>
                    </a:cubicBezTo>
                    <a:cubicBezTo>
                      <a:pt x="392915" y="98028"/>
                      <a:pt x="391440" y="80639"/>
                      <a:pt x="402217" y="72017"/>
                    </a:cubicBezTo>
                    <a:cubicBezTo>
                      <a:pt x="416268" y="60775"/>
                      <a:pt x="437132" y="63288"/>
                      <a:pt x="454590" y="58923"/>
                    </a:cubicBezTo>
                    <a:cubicBezTo>
                      <a:pt x="470769" y="10382"/>
                      <a:pt x="491688" y="13094"/>
                      <a:pt x="480777" y="6547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 bwMode="auto">
              <a:xfrm>
                <a:off x="2266920" y="2720323"/>
                <a:ext cx="103188" cy="163512"/>
              </a:xfrm>
              <a:prstGeom prst="ellipse">
                <a:avLst/>
              </a:prstGeom>
              <a:solidFill>
                <a:srgbClr val="000000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 bwMode="auto">
              <a:xfrm>
                <a:off x="2387570" y="2556810"/>
                <a:ext cx="104775" cy="163513"/>
              </a:xfrm>
              <a:prstGeom prst="ellipse">
                <a:avLst/>
              </a:prstGeom>
              <a:solidFill>
                <a:srgbClr val="000000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grpSp>
            <p:nvGrpSpPr>
              <p:cNvPr id="7" name="Group 13"/>
              <p:cNvGrpSpPr/>
              <p:nvPr/>
            </p:nvGrpSpPr>
            <p:grpSpPr bwMode="auto">
              <a:xfrm>
                <a:off x="2388263" y="2577925"/>
                <a:ext cx="256508" cy="327384"/>
                <a:chOff x="1795829" y="2781027"/>
                <a:chExt cx="226131" cy="327350"/>
              </a:xfrm>
              <a:solidFill>
                <a:srgbClr val="000000"/>
              </a:solidFill>
            </p:grpSpPr>
            <p:sp>
              <p:nvSpPr>
                <p:cNvPr id="21" name="Oval 20"/>
                <p:cNvSpPr/>
                <p:nvPr/>
              </p:nvSpPr>
              <p:spPr>
                <a:xfrm>
                  <a:off x="1795829" y="2944702"/>
                  <a:ext cx="104040" cy="163675"/>
                </a:xfrm>
                <a:prstGeom prst="ellipse">
                  <a:avLst/>
                </a:prstGeom>
                <a:grpFill/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2" name="Oval 21"/>
                <p:cNvSpPr/>
                <p:nvPr/>
              </p:nvSpPr>
              <p:spPr>
                <a:xfrm>
                  <a:off x="1917920" y="2781027"/>
                  <a:ext cx="104040" cy="163675"/>
                </a:xfrm>
                <a:prstGeom prst="ellipse">
                  <a:avLst/>
                </a:prstGeom>
                <a:grpFill/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18682" name="TextBox 138"/>
            <p:cNvSpPr txBox="1">
              <a:spLocks noChangeArrowheads="1"/>
            </p:cNvSpPr>
            <p:nvPr/>
          </p:nvSpPr>
          <p:spPr bwMode="auto">
            <a:xfrm>
              <a:off x="1304925" y="3175"/>
              <a:ext cx="100540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000">
                  <a:latin typeface="Calibri" charset="0"/>
                </a:rPr>
                <a:t>± targeting and </a:t>
              </a:r>
            </a:p>
            <a:p>
              <a:r>
                <a:rPr lang="en-US" sz="1000">
                  <a:latin typeface="Calibri" charset="0"/>
                </a:rPr>
                <a:t>imaging agents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rot="5400000" flipH="1" flipV="1">
              <a:off x="2112169" y="613569"/>
              <a:ext cx="441325" cy="158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7-Point Star 13"/>
            <p:cNvSpPr/>
            <p:nvPr/>
          </p:nvSpPr>
          <p:spPr>
            <a:xfrm>
              <a:off x="2222500" y="285750"/>
              <a:ext cx="220663" cy="239713"/>
            </a:xfrm>
            <a:prstGeom prst="star7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685" name="TextBox 142"/>
            <p:cNvSpPr txBox="1">
              <a:spLocks noChangeArrowheads="1"/>
            </p:cNvSpPr>
            <p:nvPr/>
          </p:nvSpPr>
          <p:spPr bwMode="auto">
            <a:xfrm>
              <a:off x="114841" y="2119313"/>
              <a:ext cx="840294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000">
                  <a:latin typeface="Calibri" charset="0"/>
                </a:rPr>
                <a:t>combination</a:t>
              </a:r>
            </a:p>
            <a:p>
              <a:pPr algn="ctr"/>
              <a:r>
                <a:rPr lang="en-US" sz="1000">
                  <a:latin typeface="Calibri" charset="0"/>
                </a:rPr>
                <a:t> therapy</a:t>
              </a:r>
            </a:p>
          </p:txBody>
        </p:sp>
      </p:grpSp>
      <p:sp>
        <p:nvSpPr>
          <p:cNvPr id="34" name="TextBox 3"/>
          <p:cNvSpPr txBox="1">
            <a:spLocks noChangeArrowheads="1"/>
          </p:cNvSpPr>
          <p:nvPr/>
        </p:nvSpPr>
        <p:spPr bwMode="auto">
          <a:xfrm>
            <a:off x="8435976" y="-4763"/>
            <a:ext cx="1987019" cy="461665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Technology Classes</a:t>
            </a:r>
          </a:p>
          <a:p>
            <a:pPr>
              <a:defRPr/>
            </a:pPr>
            <a:r>
              <a:rPr lang="en-US" sz="1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clinical trial or the market</a:t>
            </a:r>
          </a:p>
        </p:txBody>
      </p:sp>
      <p:cxnSp>
        <p:nvCxnSpPr>
          <p:cNvPr id="36" name="Straight Connector 35"/>
          <p:cNvCxnSpPr/>
          <p:nvPr/>
        </p:nvCxnSpPr>
        <p:spPr>
          <a:xfrm rot="5400000">
            <a:off x="3602832" y="4555332"/>
            <a:ext cx="3627438" cy="885825"/>
          </a:xfrm>
          <a:prstGeom prst="line">
            <a:avLst/>
          </a:prstGeom>
          <a:ln w="19050" cap="flat" cmpd="sng" algn="ctr">
            <a:solidFill>
              <a:srgbClr val="000000"/>
            </a:solidFill>
            <a:prstDash val="dot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rot="16200000" flipH="1">
            <a:off x="4699001" y="4341813"/>
            <a:ext cx="3262312" cy="938213"/>
          </a:xfrm>
          <a:prstGeom prst="line">
            <a:avLst/>
          </a:prstGeom>
          <a:ln w="25400" cap="flat" cmpd="sng" algn="ctr">
            <a:solidFill>
              <a:srgbClr val="000000"/>
            </a:solidFill>
            <a:prstDash val="dot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5400000" flipH="1" flipV="1">
            <a:off x="5844382" y="608807"/>
            <a:ext cx="2592387" cy="2559050"/>
          </a:xfrm>
          <a:prstGeom prst="line">
            <a:avLst/>
          </a:prstGeom>
          <a:ln w="25400" cap="flat" cmpd="sng" algn="ctr">
            <a:solidFill>
              <a:srgbClr val="000000"/>
            </a:solidFill>
            <a:prstDash val="dot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5926138" y="1782763"/>
            <a:ext cx="4043362" cy="1397000"/>
          </a:xfrm>
          <a:prstGeom prst="line">
            <a:avLst/>
          </a:prstGeom>
          <a:ln w="25400" cap="flat" cmpd="sng" algn="ctr">
            <a:solidFill>
              <a:srgbClr val="000000"/>
            </a:solidFill>
            <a:prstDash val="dot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5910264" y="3217863"/>
            <a:ext cx="4110037" cy="1281112"/>
          </a:xfrm>
          <a:prstGeom prst="line">
            <a:avLst/>
          </a:prstGeom>
          <a:ln w="25400" cap="flat" cmpd="sng" algn="ctr">
            <a:solidFill>
              <a:srgbClr val="000000"/>
            </a:solidFill>
            <a:prstDash val="dot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954713" y="3251200"/>
            <a:ext cx="3033712" cy="2655888"/>
          </a:xfrm>
          <a:prstGeom prst="line">
            <a:avLst/>
          </a:prstGeom>
          <a:ln w="25400" cap="flat" cmpd="sng" algn="ctr">
            <a:solidFill>
              <a:srgbClr val="000000"/>
            </a:solidFill>
            <a:prstDash val="dot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 bwMode="auto">
          <a:xfrm rot="16200000" flipH="1">
            <a:off x="4119563" y="1443038"/>
            <a:ext cx="3108325" cy="374650"/>
          </a:xfrm>
          <a:prstGeom prst="line">
            <a:avLst/>
          </a:prstGeom>
          <a:ln w="25400" cap="flat" cmpd="sng" algn="ctr">
            <a:solidFill>
              <a:schemeClr val="tx1"/>
            </a:solidFill>
            <a:prstDash val="dot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 bwMode="auto">
          <a:xfrm rot="10800000">
            <a:off x="1844675" y="2822575"/>
            <a:ext cx="4006850" cy="355600"/>
          </a:xfrm>
          <a:prstGeom prst="line">
            <a:avLst/>
          </a:prstGeom>
          <a:ln w="25400" cap="flat" cmpd="sng" algn="ctr">
            <a:solidFill>
              <a:srgbClr val="000000"/>
            </a:solidFill>
            <a:prstDash val="dot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/>
          <p:nvPr/>
        </p:nvSpPr>
        <p:spPr>
          <a:xfrm>
            <a:off x="5324802" y="2701926"/>
            <a:ext cx="1198546" cy="1190625"/>
          </a:xfrm>
          <a:prstGeom prst="ellipse">
            <a:avLst/>
          </a:prstGeom>
          <a:solidFill>
            <a:srgbClr val="FFFF00">
              <a:alpha val="60000"/>
            </a:srgbClr>
          </a:solidFill>
          <a:effectLst>
            <a:glow rad="101600">
              <a:srgbClr val="FFFF00">
                <a:alpha val="75000"/>
              </a:srgbClr>
            </a:glow>
            <a:outerShdw blurRad="40000" dist="23000" dir="5400000" rotWithShape="0">
              <a:srgbClr val="000000">
                <a:alpha val="35000"/>
              </a:srgbClr>
            </a:outerShdw>
            <a:softEdge rad="88900"/>
          </a:effectLst>
          <a:scene3d>
            <a:camera prst="perspectiveFront"/>
            <a:lightRig rig="sunrise" dir="t"/>
          </a:scene3d>
          <a:sp3d extrusionH="76200" contourW="12700" prstMaterial="translucentPowder">
            <a:bevelT/>
            <a:bevelB w="114300" prst="hardEdge"/>
            <a:extrusionClr>
              <a:schemeClr val="accent6">
                <a:lumMod val="40000"/>
                <a:lumOff val="60000"/>
              </a:schemeClr>
            </a:extrusionClr>
            <a:contourClr>
              <a:schemeClr val="accent6">
                <a:lumMod val="60000"/>
                <a:lumOff val="4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445" name="TextBox 320"/>
          <p:cNvSpPr txBox="1">
            <a:spLocks noChangeArrowheads="1"/>
          </p:cNvSpPr>
          <p:nvPr/>
        </p:nvSpPr>
        <p:spPr bwMode="auto">
          <a:xfrm rot="-2402666">
            <a:off x="5348289" y="2805113"/>
            <a:ext cx="504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800">
                <a:latin typeface="Calibri" charset="0"/>
              </a:rPr>
              <a:t>60-200 </a:t>
            </a:r>
          </a:p>
        </p:txBody>
      </p:sp>
      <p:grpSp>
        <p:nvGrpSpPr>
          <p:cNvPr id="8" name="Group 353"/>
          <p:cNvGrpSpPr>
            <a:grpSpLocks/>
          </p:cNvGrpSpPr>
          <p:nvPr/>
        </p:nvGrpSpPr>
        <p:grpSpPr bwMode="auto">
          <a:xfrm>
            <a:off x="1711326" y="2792413"/>
            <a:ext cx="3873273" cy="3579856"/>
            <a:chOff x="187325" y="2792413"/>
            <a:chExt cx="3873273" cy="3580390"/>
          </a:xfrm>
        </p:grpSpPr>
        <p:grpSp>
          <p:nvGrpSpPr>
            <p:cNvPr id="9" name="Group 344"/>
            <p:cNvGrpSpPr>
              <a:grpSpLocks/>
            </p:cNvGrpSpPr>
            <p:nvPr/>
          </p:nvGrpSpPr>
          <p:grpSpPr bwMode="auto">
            <a:xfrm>
              <a:off x="187325" y="2792413"/>
              <a:ext cx="3843338" cy="3580390"/>
              <a:chOff x="187325" y="2792413"/>
              <a:chExt cx="3843338" cy="3580390"/>
            </a:xfrm>
          </p:grpSpPr>
          <p:pic>
            <p:nvPicPr>
              <p:cNvPr id="18648" name="Picture 37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187325" y="4791075"/>
                <a:ext cx="2566988" cy="12065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649" name="Picture 26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234950" y="2792413"/>
                <a:ext cx="1125538" cy="11525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8650" name="TextBox 27"/>
              <p:cNvSpPr txBox="1">
                <a:spLocks noChangeArrowheads="1"/>
              </p:cNvSpPr>
              <p:nvPr/>
            </p:nvSpPr>
            <p:spPr bwMode="auto">
              <a:xfrm>
                <a:off x="187325" y="4064000"/>
                <a:ext cx="1470025" cy="4000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000">
                    <a:latin typeface="Calibri" charset="0"/>
                  </a:rPr>
                  <a:t>lipidic, protein or polymeric, inorganic</a:t>
                </a:r>
              </a:p>
            </p:txBody>
          </p:sp>
          <p:pic>
            <p:nvPicPr>
              <p:cNvPr id="18651" name="Picture 28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376363" y="3019425"/>
                <a:ext cx="1123950" cy="11525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1" name="Group 29"/>
              <p:cNvGrpSpPr/>
              <p:nvPr/>
            </p:nvGrpSpPr>
            <p:grpSpPr bwMode="auto">
              <a:xfrm>
                <a:off x="1750351" y="3295235"/>
                <a:ext cx="221197" cy="309870"/>
                <a:chOff x="1795829" y="2781027"/>
                <a:chExt cx="226131" cy="327350"/>
              </a:xfrm>
              <a:solidFill>
                <a:srgbClr val="000000"/>
              </a:solidFill>
            </p:grpSpPr>
            <p:sp>
              <p:nvSpPr>
                <p:cNvPr id="76" name="Oval 75"/>
                <p:cNvSpPr/>
                <p:nvPr/>
              </p:nvSpPr>
              <p:spPr>
                <a:xfrm>
                  <a:off x="1795829" y="2944702"/>
                  <a:ext cx="104040" cy="163675"/>
                </a:xfrm>
                <a:prstGeom prst="ellipse">
                  <a:avLst/>
                </a:prstGeom>
                <a:grpFill/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77" name="Oval 20"/>
                <p:cNvSpPr/>
                <p:nvPr/>
              </p:nvSpPr>
              <p:spPr>
                <a:xfrm>
                  <a:off x="1917920" y="2781027"/>
                  <a:ext cx="104040" cy="163675"/>
                </a:xfrm>
                <a:prstGeom prst="ellipse">
                  <a:avLst/>
                </a:prstGeom>
                <a:grpFill/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12" name="Group 32"/>
              <p:cNvGrpSpPr/>
              <p:nvPr/>
            </p:nvGrpSpPr>
            <p:grpSpPr bwMode="auto">
              <a:xfrm>
                <a:off x="1869778" y="3450170"/>
                <a:ext cx="221197" cy="309870"/>
                <a:chOff x="1795829" y="2781027"/>
                <a:chExt cx="226131" cy="327350"/>
              </a:xfrm>
              <a:solidFill>
                <a:srgbClr val="000000"/>
              </a:solidFill>
            </p:grpSpPr>
            <p:sp>
              <p:nvSpPr>
                <p:cNvPr id="74" name="Oval 73"/>
                <p:cNvSpPr/>
                <p:nvPr/>
              </p:nvSpPr>
              <p:spPr>
                <a:xfrm>
                  <a:off x="1795829" y="2944702"/>
                  <a:ext cx="104040" cy="163675"/>
                </a:xfrm>
                <a:prstGeom prst="ellipse">
                  <a:avLst/>
                </a:prstGeom>
                <a:grpFill/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75" name="Oval 74"/>
                <p:cNvSpPr/>
                <p:nvPr/>
              </p:nvSpPr>
              <p:spPr>
                <a:xfrm>
                  <a:off x="1917920" y="2781027"/>
                  <a:ext cx="104040" cy="163675"/>
                </a:xfrm>
                <a:prstGeom prst="ellipse">
                  <a:avLst/>
                </a:prstGeom>
                <a:grpFill/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8654" name="TextBox 35"/>
              <p:cNvSpPr txBox="1">
                <a:spLocks noChangeArrowheads="1"/>
              </p:cNvSpPr>
              <p:nvPr/>
            </p:nvSpPr>
            <p:spPr bwMode="auto">
              <a:xfrm>
                <a:off x="1581150" y="4170363"/>
                <a:ext cx="1122363" cy="70643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000">
                    <a:latin typeface="Calibri" charset="0"/>
                  </a:rPr>
                  <a:t>drug non covalently</a:t>
                </a:r>
              </a:p>
              <a:p>
                <a:r>
                  <a:rPr lang="en-US" sz="1000">
                    <a:latin typeface="Calibri" charset="0"/>
                  </a:rPr>
                  <a:t>or covalent bound</a:t>
                </a:r>
              </a:p>
            </p:txBody>
          </p:sp>
          <p:sp>
            <p:nvSpPr>
              <p:cNvPr id="18655" name="TextBox 50"/>
              <p:cNvSpPr txBox="1">
                <a:spLocks noChangeArrowheads="1"/>
              </p:cNvSpPr>
              <p:nvPr/>
            </p:nvSpPr>
            <p:spPr bwMode="auto">
              <a:xfrm>
                <a:off x="187325" y="5949950"/>
                <a:ext cx="1322388" cy="4000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000">
                    <a:latin typeface="Calibri" charset="0"/>
                  </a:rPr>
                  <a:t>nanocapsule, nanoshell</a:t>
                </a:r>
              </a:p>
            </p:txBody>
          </p:sp>
          <p:sp>
            <p:nvSpPr>
              <p:cNvPr id="18656" name="TextBox 51"/>
              <p:cNvSpPr txBox="1">
                <a:spLocks noChangeArrowheads="1"/>
              </p:cNvSpPr>
              <p:nvPr/>
            </p:nvSpPr>
            <p:spPr bwMode="auto">
              <a:xfrm>
                <a:off x="2627313" y="5460090"/>
                <a:ext cx="874712" cy="4000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000">
                    <a:latin typeface="Calibri" charset="0"/>
                  </a:rPr>
                  <a:t>multilayered</a:t>
                </a:r>
              </a:p>
              <a:p>
                <a:r>
                  <a:rPr lang="en-US" sz="1000">
                    <a:latin typeface="Calibri" charset="0"/>
                  </a:rPr>
                  <a:t>nanoparticle</a:t>
                </a:r>
              </a:p>
            </p:txBody>
          </p:sp>
          <p:grpSp>
            <p:nvGrpSpPr>
              <p:cNvPr id="15" name="Group 53"/>
              <p:cNvGrpSpPr>
                <a:grpSpLocks/>
              </p:cNvGrpSpPr>
              <p:nvPr/>
            </p:nvGrpSpPr>
            <p:grpSpPr bwMode="auto">
              <a:xfrm>
                <a:off x="2787650" y="3324223"/>
                <a:ext cx="1243013" cy="1384389"/>
                <a:chOff x="3178184" y="3380317"/>
                <a:chExt cx="1453443" cy="1728726"/>
              </a:xfrm>
            </p:grpSpPr>
            <p:sp>
              <p:nvSpPr>
                <p:cNvPr id="66" name="Oval 65"/>
                <p:cNvSpPr/>
                <p:nvPr/>
              </p:nvSpPr>
              <p:spPr>
                <a:xfrm>
                  <a:off x="3364457" y="3556025"/>
                  <a:ext cx="541324" cy="491026"/>
                </a:xfrm>
                <a:prstGeom prst="ellipse">
                  <a:avLst/>
                </a:prstGeom>
                <a:scene3d>
                  <a:camera prst="orthographicFront"/>
                  <a:lightRig rig="threePt" dir="t"/>
                </a:scene3d>
                <a:sp3d prstMaterial="metal">
                  <a:bevelT/>
                  <a:bevelB/>
                </a:sp3d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8668" name="TextBox 39"/>
                <p:cNvSpPr txBox="1">
                  <a:spLocks noChangeArrowheads="1"/>
                </p:cNvSpPr>
                <p:nvPr/>
              </p:nvSpPr>
              <p:spPr bwMode="auto">
                <a:xfrm>
                  <a:off x="3178184" y="4225086"/>
                  <a:ext cx="1453443" cy="88395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1000">
                      <a:latin typeface="Calibri" charset="0"/>
                    </a:rPr>
                    <a:t>metallic:</a:t>
                  </a:r>
                  <a:r>
                    <a:rPr lang="en-US" sz="1000" b="1">
                      <a:latin typeface="Calibri" charset="0"/>
                    </a:rPr>
                    <a:t>- </a:t>
                  </a:r>
                  <a:r>
                    <a:rPr lang="en-US" sz="1000">
                      <a:latin typeface="Calibri" charset="0"/>
                    </a:rPr>
                    <a:t>gold, silver,  iron oxide (polymer coatings used to stabilise)</a:t>
                  </a:r>
                </a:p>
              </p:txBody>
            </p:sp>
            <p:sp>
              <p:nvSpPr>
                <p:cNvPr id="68" name="Freeform 67"/>
                <p:cNvSpPr/>
                <p:nvPr/>
              </p:nvSpPr>
              <p:spPr>
                <a:xfrm>
                  <a:off x="3289559" y="3525152"/>
                  <a:ext cx="163350" cy="164560"/>
                </a:xfrm>
                <a:custGeom>
                  <a:avLst/>
                  <a:gdLst>
                    <a:gd name="connsiteX0" fmla="*/ 0 w 162983"/>
                    <a:gd name="connsiteY0" fmla="*/ 146050 h 165100"/>
                    <a:gd name="connsiteX1" fmla="*/ 82550 w 162983"/>
                    <a:gd name="connsiteY1" fmla="*/ 165100 h 165100"/>
                    <a:gd name="connsiteX2" fmla="*/ 82550 w 162983"/>
                    <a:gd name="connsiteY2" fmla="*/ 165100 h 165100"/>
                    <a:gd name="connsiteX3" fmla="*/ 127000 w 162983"/>
                    <a:gd name="connsiteY3" fmla="*/ 107950 h 165100"/>
                    <a:gd name="connsiteX4" fmla="*/ 101600 w 162983"/>
                    <a:gd name="connsiteY4" fmla="*/ 76200 h 165100"/>
                    <a:gd name="connsiteX5" fmla="*/ 69850 w 162983"/>
                    <a:gd name="connsiteY5" fmla="*/ 50800 h 165100"/>
                    <a:gd name="connsiteX6" fmla="*/ 88900 w 162983"/>
                    <a:gd name="connsiteY6" fmla="*/ 6350 h 165100"/>
                    <a:gd name="connsiteX7" fmla="*/ 152400 w 162983"/>
                    <a:gd name="connsiteY7" fmla="*/ 12700 h 165100"/>
                    <a:gd name="connsiteX8" fmla="*/ 152400 w 162983"/>
                    <a:gd name="connsiteY8" fmla="*/ 57150 h 165100"/>
                    <a:gd name="connsiteX9" fmla="*/ 152400 w 162983"/>
                    <a:gd name="connsiteY9" fmla="*/ 57150 h 16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2983" h="165100">
                      <a:moveTo>
                        <a:pt x="0" y="146050"/>
                      </a:moveTo>
                      <a:lnTo>
                        <a:pt x="82550" y="165100"/>
                      </a:lnTo>
                      <a:lnTo>
                        <a:pt x="82550" y="165100"/>
                      </a:lnTo>
                      <a:cubicBezTo>
                        <a:pt x="89958" y="155575"/>
                        <a:pt x="123825" y="122767"/>
                        <a:pt x="127000" y="107950"/>
                      </a:cubicBezTo>
                      <a:cubicBezTo>
                        <a:pt x="130175" y="93133"/>
                        <a:pt x="111125" y="85725"/>
                        <a:pt x="101600" y="76200"/>
                      </a:cubicBezTo>
                      <a:cubicBezTo>
                        <a:pt x="92075" y="66675"/>
                        <a:pt x="71967" y="62442"/>
                        <a:pt x="69850" y="50800"/>
                      </a:cubicBezTo>
                      <a:cubicBezTo>
                        <a:pt x="67733" y="39158"/>
                        <a:pt x="75142" y="12700"/>
                        <a:pt x="88900" y="6350"/>
                      </a:cubicBezTo>
                      <a:cubicBezTo>
                        <a:pt x="102658" y="0"/>
                        <a:pt x="141817" y="4233"/>
                        <a:pt x="152400" y="12700"/>
                      </a:cubicBezTo>
                      <a:cubicBezTo>
                        <a:pt x="162983" y="21167"/>
                        <a:pt x="152400" y="57150"/>
                        <a:pt x="152400" y="57150"/>
                      </a:cubicBezTo>
                      <a:lnTo>
                        <a:pt x="152400" y="57150"/>
                      </a:lnTo>
                    </a:path>
                  </a:pathLst>
                </a:custGeom>
                <a:ln w="31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9" name="Freeform 68"/>
                <p:cNvSpPr/>
                <p:nvPr/>
              </p:nvSpPr>
              <p:spPr>
                <a:xfrm>
                  <a:off x="3402791" y="3380418"/>
                  <a:ext cx="549449" cy="251798"/>
                </a:xfrm>
                <a:custGeom>
                  <a:avLst/>
                  <a:gdLst>
                    <a:gd name="connsiteX0" fmla="*/ 0 w 548217"/>
                    <a:gd name="connsiteY0" fmla="*/ 245533 h 251883"/>
                    <a:gd name="connsiteX1" fmla="*/ 57150 w 548217"/>
                    <a:gd name="connsiteY1" fmla="*/ 201083 h 251883"/>
                    <a:gd name="connsiteX2" fmla="*/ 57150 w 548217"/>
                    <a:gd name="connsiteY2" fmla="*/ 112183 h 251883"/>
                    <a:gd name="connsiteX3" fmla="*/ 101600 w 548217"/>
                    <a:gd name="connsiteY3" fmla="*/ 93133 h 251883"/>
                    <a:gd name="connsiteX4" fmla="*/ 139700 w 548217"/>
                    <a:gd name="connsiteY4" fmla="*/ 42333 h 251883"/>
                    <a:gd name="connsiteX5" fmla="*/ 139700 w 548217"/>
                    <a:gd name="connsiteY5" fmla="*/ 4233 h 251883"/>
                    <a:gd name="connsiteX6" fmla="*/ 50800 w 548217"/>
                    <a:gd name="connsiteY6" fmla="*/ 16933 h 251883"/>
                    <a:gd name="connsiteX7" fmla="*/ 146050 w 548217"/>
                    <a:gd name="connsiteY7" fmla="*/ 61383 h 251883"/>
                    <a:gd name="connsiteX8" fmla="*/ 146050 w 548217"/>
                    <a:gd name="connsiteY8" fmla="*/ 118533 h 251883"/>
                    <a:gd name="connsiteX9" fmla="*/ 209550 w 548217"/>
                    <a:gd name="connsiteY9" fmla="*/ 162983 h 251883"/>
                    <a:gd name="connsiteX10" fmla="*/ 209550 w 548217"/>
                    <a:gd name="connsiteY10" fmla="*/ 118533 h 251883"/>
                    <a:gd name="connsiteX11" fmla="*/ 247650 w 548217"/>
                    <a:gd name="connsiteY11" fmla="*/ 67733 h 251883"/>
                    <a:gd name="connsiteX12" fmla="*/ 292100 w 548217"/>
                    <a:gd name="connsiteY12" fmla="*/ 61383 h 251883"/>
                    <a:gd name="connsiteX13" fmla="*/ 292100 w 548217"/>
                    <a:gd name="connsiteY13" fmla="*/ 86783 h 251883"/>
                    <a:gd name="connsiteX14" fmla="*/ 292100 w 548217"/>
                    <a:gd name="connsiteY14" fmla="*/ 150283 h 251883"/>
                    <a:gd name="connsiteX15" fmla="*/ 330200 w 548217"/>
                    <a:gd name="connsiteY15" fmla="*/ 156633 h 251883"/>
                    <a:gd name="connsiteX16" fmla="*/ 336550 w 548217"/>
                    <a:gd name="connsiteY16" fmla="*/ 188383 h 251883"/>
                    <a:gd name="connsiteX17" fmla="*/ 387350 w 548217"/>
                    <a:gd name="connsiteY17" fmla="*/ 118533 h 251883"/>
                    <a:gd name="connsiteX18" fmla="*/ 412750 w 548217"/>
                    <a:gd name="connsiteY18" fmla="*/ 131233 h 251883"/>
                    <a:gd name="connsiteX19" fmla="*/ 400050 w 548217"/>
                    <a:gd name="connsiteY19" fmla="*/ 188383 h 251883"/>
                    <a:gd name="connsiteX20" fmla="*/ 400050 w 548217"/>
                    <a:gd name="connsiteY20" fmla="*/ 213783 h 251883"/>
                    <a:gd name="connsiteX21" fmla="*/ 400050 w 548217"/>
                    <a:gd name="connsiteY21" fmla="*/ 213783 h 251883"/>
                    <a:gd name="connsiteX22" fmla="*/ 438150 w 548217"/>
                    <a:gd name="connsiteY22" fmla="*/ 239183 h 251883"/>
                    <a:gd name="connsiteX23" fmla="*/ 533400 w 548217"/>
                    <a:gd name="connsiteY23" fmla="*/ 201083 h 251883"/>
                    <a:gd name="connsiteX24" fmla="*/ 527050 w 548217"/>
                    <a:gd name="connsiteY24" fmla="*/ 251883 h 251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548217" h="251883">
                      <a:moveTo>
                        <a:pt x="0" y="245533"/>
                      </a:moveTo>
                      <a:cubicBezTo>
                        <a:pt x="23812" y="234420"/>
                        <a:pt x="47625" y="223308"/>
                        <a:pt x="57150" y="201083"/>
                      </a:cubicBezTo>
                      <a:cubicBezTo>
                        <a:pt x="66675" y="178858"/>
                        <a:pt x="49742" y="130175"/>
                        <a:pt x="57150" y="112183"/>
                      </a:cubicBezTo>
                      <a:cubicBezTo>
                        <a:pt x="64558" y="94191"/>
                        <a:pt x="87842" y="104775"/>
                        <a:pt x="101600" y="93133"/>
                      </a:cubicBezTo>
                      <a:cubicBezTo>
                        <a:pt x="115358" y="81491"/>
                        <a:pt x="133350" y="57150"/>
                        <a:pt x="139700" y="42333"/>
                      </a:cubicBezTo>
                      <a:cubicBezTo>
                        <a:pt x="146050" y="27516"/>
                        <a:pt x="154517" y="8466"/>
                        <a:pt x="139700" y="4233"/>
                      </a:cubicBezTo>
                      <a:cubicBezTo>
                        <a:pt x="124883" y="0"/>
                        <a:pt x="49742" y="7408"/>
                        <a:pt x="50800" y="16933"/>
                      </a:cubicBezTo>
                      <a:cubicBezTo>
                        <a:pt x="51858" y="26458"/>
                        <a:pt x="130175" y="44450"/>
                        <a:pt x="146050" y="61383"/>
                      </a:cubicBezTo>
                      <a:cubicBezTo>
                        <a:pt x="161925" y="78316"/>
                        <a:pt x="135467" y="101600"/>
                        <a:pt x="146050" y="118533"/>
                      </a:cubicBezTo>
                      <a:cubicBezTo>
                        <a:pt x="156633" y="135466"/>
                        <a:pt x="198967" y="162983"/>
                        <a:pt x="209550" y="162983"/>
                      </a:cubicBezTo>
                      <a:cubicBezTo>
                        <a:pt x="220133" y="162983"/>
                        <a:pt x="203200" y="134408"/>
                        <a:pt x="209550" y="118533"/>
                      </a:cubicBezTo>
                      <a:cubicBezTo>
                        <a:pt x="215900" y="102658"/>
                        <a:pt x="233892" y="77258"/>
                        <a:pt x="247650" y="67733"/>
                      </a:cubicBezTo>
                      <a:cubicBezTo>
                        <a:pt x="261408" y="58208"/>
                        <a:pt x="284692" y="58208"/>
                        <a:pt x="292100" y="61383"/>
                      </a:cubicBezTo>
                      <a:cubicBezTo>
                        <a:pt x="299508" y="64558"/>
                        <a:pt x="292100" y="86783"/>
                        <a:pt x="292100" y="86783"/>
                      </a:cubicBezTo>
                      <a:cubicBezTo>
                        <a:pt x="292100" y="101600"/>
                        <a:pt x="285750" y="138641"/>
                        <a:pt x="292100" y="150283"/>
                      </a:cubicBezTo>
                      <a:cubicBezTo>
                        <a:pt x="298450" y="161925"/>
                        <a:pt x="322792" y="150283"/>
                        <a:pt x="330200" y="156633"/>
                      </a:cubicBezTo>
                      <a:cubicBezTo>
                        <a:pt x="337608" y="162983"/>
                        <a:pt x="327025" y="194733"/>
                        <a:pt x="336550" y="188383"/>
                      </a:cubicBezTo>
                      <a:cubicBezTo>
                        <a:pt x="346075" y="182033"/>
                        <a:pt x="374650" y="128058"/>
                        <a:pt x="387350" y="118533"/>
                      </a:cubicBezTo>
                      <a:cubicBezTo>
                        <a:pt x="400050" y="109008"/>
                        <a:pt x="410633" y="119591"/>
                        <a:pt x="412750" y="131233"/>
                      </a:cubicBezTo>
                      <a:cubicBezTo>
                        <a:pt x="414867" y="142875"/>
                        <a:pt x="402167" y="174625"/>
                        <a:pt x="400050" y="188383"/>
                      </a:cubicBezTo>
                      <a:cubicBezTo>
                        <a:pt x="397933" y="202141"/>
                        <a:pt x="400050" y="213783"/>
                        <a:pt x="400050" y="213783"/>
                      </a:cubicBezTo>
                      <a:lnTo>
                        <a:pt x="400050" y="213783"/>
                      </a:lnTo>
                      <a:cubicBezTo>
                        <a:pt x="406400" y="218016"/>
                        <a:pt x="415925" y="241300"/>
                        <a:pt x="438150" y="239183"/>
                      </a:cubicBezTo>
                      <a:cubicBezTo>
                        <a:pt x="460375" y="237066"/>
                        <a:pt x="518583" y="198966"/>
                        <a:pt x="533400" y="201083"/>
                      </a:cubicBezTo>
                      <a:cubicBezTo>
                        <a:pt x="548217" y="203200"/>
                        <a:pt x="524933" y="240241"/>
                        <a:pt x="527050" y="251883"/>
                      </a:cubicBezTo>
                    </a:path>
                  </a:pathLst>
                </a:custGeom>
                <a:ln w="317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70" name="Freeform 69"/>
                <p:cNvSpPr/>
                <p:nvPr/>
              </p:nvSpPr>
              <p:spPr>
                <a:xfrm>
                  <a:off x="3219021" y="3721434"/>
                  <a:ext cx="157782" cy="337051"/>
                </a:xfrm>
                <a:custGeom>
                  <a:avLst/>
                  <a:gdLst>
                    <a:gd name="connsiteX0" fmla="*/ 153458 w 158750"/>
                    <a:gd name="connsiteY0" fmla="*/ 0 h 336550"/>
                    <a:gd name="connsiteX1" fmla="*/ 102658 w 158750"/>
                    <a:gd name="connsiteY1" fmla="*/ 6350 h 336550"/>
                    <a:gd name="connsiteX2" fmla="*/ 64558 w 158750"/>
                    <a:gd name="connsiteY2" fmla="*/ 25400 h 336550"/>
                    <a:gd name="connsiteX3" fmla="*/ 13758 w 158750"/>
                    <a:gd name="connsiteY3" fmla="*/ 69850 h 336550"/>
                    <a:gd name="connsiteX4" fmla="*/ 7408 w 158750"/>
                    <a:gd name="connsiteY4" fmla="*/ 158750 h 336550"/>
                    <a:gd name="connsiteX5" fmla="*/ 58208 w 158750"/>
                    <a:gd name="connsiteY5" fmla="*/ 101600 h 336550"/>
                    <a:gd name="connsiteX6" fmla="*/ 115358 w 158750"/>
                    <a:gd name="connsiteY6" fmla="*/ 139700 h 336550"/>
                    <a:gd name="connsiteX7" fmla="*/ 153458 w 158750"/>
                    <a:gd name="connsiteY7" fmla="*/ 146050 h 336550"/>
                    <a:gd name="connsiteX8" fmla="*/ 147108 w 158750"/>
                    <a:gd name="connsiteY8" fmla="*/ 215900 h 336550"/>
                    <a:gd name="connsiteX9" fmla="*/ 121708 w 158750"/>
                    <a:gd name="connsiteY9" fmla="*/ 33655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8750" h="336550">
                      <a:moveTo>
                        <a:pt x="153458" y="0"/>
                      </a:moveTo>
                      <a:cubicBezTo>
                        <a:pt x="135466" y="1058"/>
                        <a:pt x="117475" y="2117"/>
                        <a:pt x="102658" y="6350"/>
                      </a:cubicBezTo>
                      <a:cubicBezTo>
                        <a:pt x="87841" y="10583"/>
                        <a:pt x="79375" y="14817"/>
                        <a:pt x="64558" y="25400"/>
                      </a:cubicBezTo>
                      <a:cubicBezTo>
                        <a:pt x="49741" y="35983"/>
                        <a:pt x="23283" y="47625"/>
                        <a:pt x="13758" y="69850"/>
                      </a:cubicBezTo>
                      <a:cubicBezTo>
                        <a:pt x="4233" y="92075"/>
                        <a:pt x="0" y="153458"/>
                        <a:pt x="7408" y="158750"/>
                      </a:cubicBezTo>
                      <a:cubicBezTo>
                        <a:pt x="14816" y="164042"/>
                        <a:pt x="40216" y="104775"/>
                        <a:pt x="58208" y="101600"/>
                      </a:cubicBezTo>
                      <a:cubicBezTo>
                        <a:pt x="76200" y="98425"/>
                        <a:pt x="99483" y="132292"/>
                        <a:pt x="115358" y="139700"/>
                      </a:cubicBezTo>
                      <a:cubicBezTo>
                        <a:pt x="131233" y="147108"/>
                        <a:pt x="148166" y="133350"/>
                        <a:pt x="153458" y="146050"/>
                      </a:cubicBezTo>
                      <a:cubicBezTo>
                        <a:pt x="158750" y="158750"/>
                        <a:pt x="152400" y="184150"/>
                        <a:pt x="147108" y="215900"/>
                      </a:cubicBezTo>
                      <a:cubicBezTo>
                        <a:pt x="141816" y="247650"/>
                        <a:pt x="123825" y="317500"/>
                        <a:pt x="121708" y="336550"/>
                      </a:cubicBezTo>
                    </a:path>
                  </a:pathLst>
                </a:custGeom>
                <a:ln w="317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71" name="Freeform 70"/>
                <p:cNvSpPr/>
                <p:nvPr/>
              </p:nvSpPr>
              <p:spPr>
                <a:xfrm>
                  <a:off x="3358241" y="3979179"/>
                  <a:ext cx="347118" cy="228006"/>
                </a:xfrm>
                <a:custGeom>
                  <a:avLst/>
                  <a:gdLst>
                    <a:gd name="connsiteX0" fmla="*/ 0 w 346075"/>
                    <a:gd name="connsiteY0" fmla="*/ 41275 h 229658"/>
                    <a:gd name="connsiteX1" fmla="*/ 69850 w 346075"/>
                    <a:gd name="connsiteY1" fmla="*/ 3175 h 229658"/>
                    <a:gd name="connsiteX2" fmla="*/ 114300 w 346075"/>
                    <a:gd name="connsiteY2" fmla="*/ 22225 h 229658"/>
                    <a:gd name="connsiteX3" fmla="*/ 114300 w 346075"/>
                    <a:gd name="connsiteY3" fmla="*/ 123825 h 229658"/>
                    <a:gd name="connsiteX4" fmla="*/ 209550 w 346075"/>
                    <a:gd name="connsiteY4" fmla="*/ 92075 h 229658"/>
                    <a:gd name="connsiteX5" fmla="*/ 209550 w 346075"/>
                    <a:gd name="connsiteY5" fmla="*/ 66675 h 229658"/>
                    <a:gd name="connsiteX6" fmla="*/ 311150 w 346075"/>
                    <a:gd name="connsiteY6" fmla="*/ 136525 h 229658"/>
                    <a:gd name="connsiteX7" fmla="*/ 317500 w 346075"/>
                    <a:gd name="connsiteY7" fmla="*/ 180975 h 229658"/>
                    <a:gd name="connsiteX8" fmla="*/ 336550 w 346075"/>
                    <a:gd name="connsiteY8" fmla="*/ 225425 h 229658"/>
                    <a:gd name="connsiteX9" fmla="*/ 260350 w 346075"/>
                    <a:gd name="connsiteY9" fmla="*/ 206375 h 229658"/>
                    <a:gd name="connsiteX10" fmla="*/ 260350 w 346075"/>
                    <a:gd name="connsiteY10" fmla="*/ 206375 h 229658"/>
                    <a:gd name="connsiteX11" fmla="*/ 260350 w 346075"/>
                    <a:gd name="connsiteY11" fmla="*/ 206375 h 229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6075" h="229658">
                      <a:moveTo>
                        <a:pt x="0" y="41275"/>
                      </a:moveTo>
                      <a:cubicBezTo>
                        <a:pt x="25400" y="23812"/>
                        <a:pt x="50800" y="6350"/>
                        <a:pt x="69850" y="3175"/>
                      </a:cubicBezTo>
                      <a:cubicBezTo>
                        <a:pt x="88900" y="0"/>
                        <a:pt x="106892" y="2117"/>
                        <a:pt x="114300" y="22225"/>
                      </a:cubicBezTo>
                      <a:cubicBezTo>
                        <a:pt x="121708" y="42333"/>
                        <a:pt x="98425" y="112183"/>
                        <a:pt x="114300" y="123825"/>
                      </a:cubicBezTo>
                      <a:cubicBezTo>
                        <a:pt x="130175" y="135467"/>
                        <a:pt x="193675" y="101600"/>
                        <a:pt x="209550" y="92075"/>
                      </a:cubicBezTo>
                      <a:cubicBezTo>
                        <a:pt x="225425" y="82550"/>
                        <a:pt x="192617" y="59267"/>
                        <a:pt x="209550" y="66675"/>
                      </a:cubicBezTo>
                      <a:cubicBezTo>
                        <a:pt x="226483" y="74083"/>
                        <a:pt x="293158" y="117475"/>
                        <a:pt x="311150" y="136525"/>
                      </a:cubicBezTo>
                      <a:cubicBezTo>
                        <a:pt x="329142" y="155575"/>
                        <a:pt x="313267" y="166158"/>
                        <a:pt x="317500" y="180975"/>
                      </a:cubicBezTo>
                      <a:cubicBezTo>
                        <a:pt x="321733" y="195792"/>
                        <a:pt x="346075" y="221192"/>
                        <a:pt x="336550" y="225425"/>
                      </a:cubicBezTo>
                      <a:cubicBezTo>
                        <a:pt x="327025" y="229658"/>
                        <a:pt x="260350" y="206375"/>
                        <a:pt x="260350" y="206375"/>
                      </a:cubicBezTo>
                      <a:lnTo>
                        <a:pt x="260350" y="206375"/>
                      </a:lnTo>
                      <a:lnTo>
                        <a:pt x="260350" y="206375"/>
                      </a:lnTo>
                    </a:path>
                  </a:pathLst>
                </a:custGeom>
                <a:ln w="317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72" name="Freeform 71"/>
                <p:cNvSpPr/>
                <p:nvPr/>
              </p:nvSpPr>
              <p:spPr>
                <a:xfrm>
                  <a:off x="3709071" y="3884012"/>
                  <a:ext cx="348975" cy="206196"/>
                </a:xfrm>
                <a:custGeom>
                  <a:avLst/>
                  <a:gdLst>
                    <a:gd name="connsiteX0" fmla="*/ 0 w 350308"/>
                    <a:gd name="connsiteY0" fmla="*/ 206375 h 206375"/>
                    <a:gd name="connsiteX1" fmla="*/ 31750 w 350308"/>
                    <a:gd name="connsiteY1" fmla="*/ 155575 h 206375"/>
                    <a:gd name="connsiteX2" fmla="*/ 101600 w 350308"/>
                    <a:gd name="connsiteY2" fmla="*/ 180975 h 206375"/>
                    <a:gd name="connsiteX3" fmla="*/ 133350 w 350308"/>
                    <a:gd name="connsiteY3" fmla="*/ 104775 h 206375"/>
                    <a:gd name="connsiteX4" fmla="*/ 146050 w 350308"/>
                    <a:gd name="connsiteY4" fmla="*/ 53975 h 206375"/>
                    <a:gd name="connsiteX5" fmla="*/ 279400 w 350308"/>
                    <a:gd name="connsiteY5" fmla="*/ 60325 h 206375"/>
                    <a:gd name="connsiteX6" fmla="*/ 266700 w 350308"/>
                    <a:gd name="connsiteY6" fmla="*/ 3175 h 206375"/>
                    <a:gd name="connsiteX7" fmla="*/ 336550 w 350308"/>
                    <a:gd name="connsiteY7" fmla="*/ 79375 h 206375"/>
                    <a:gd name="connsiteX8" fmla="*/ 184150 w 350308"/>
                    <a:gd name="connsiteY8" fmla="*/ 142875 h 206375"/>
                    <a:gd name="connsiteX9" fmla="*/ 222250 w 350308"/>
                    <a:gd name="connsiteY9" fmla="*/ 1555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0308" h="206375">
                      <a:moveTo>
                        <a:pt x="0" y="206375"/>
                      </a:moveTo>
                      <a:cubicBezTo>
                        <a:pt x="7408" y="183091"/>
                        <a:pt x="14817" y="159808"/>
                        <a:pt x="31750" y="155575"/>
                      </a:cubicBezTo>
                      <a:cubicBezTo>
                        <a:pt x="48683" y="151342"/>
                        <a:pt x="84667" y="189442"/>
                        <a:pt x="101600" y="180975"/>
                      </a:cubicBezTo>
                      <a:cubicBezTo>
                        <a:pt x="118533" y="172508"/>
                        <a:pt x="125942" y="125942"/>
                        <a:pt x="133350" y="104775"/>
                      </a:cubicBezTo>
                      <a:cubicBezTo>
                        <a:pt x="140758" y="83608"/>
                        <a:pt x="121708" y="61383"/>
                        <a:pt x="146050" y="53975"/>
                      </a:cubicBezTo>
                      <a:cubicBezTo>
                        <a:pt x="170392" y="46567"/>
                        <a:pt x="259292" y="68792"/>
                        <a:pt x="279400" y="60325"/>
                      </a:cubicBezTo>
                      <a:cubicBezTo>
                        <a:pt x="299508" y="51858"/>
                        <a:pt x="257175" y="0"/>
                        <a:pt x="266700" y="3175"/>
                      </a:cubicBezTo>
                      <a:cubicBezTo>
                        <a:pt x="276225" y="6350"/>
                        <a:pt x="350308" y="56092"/>
                        <a:pt x="336550" y="79375"/>
                      </a:cubicBezTo>
                      <a:cubicBezTo>
                        <a:pt x="322792" y="102658"/>
                        <a:pt x="203200" y="130175"/>
                        <a:pt x="184150" y="142875"/>
                      </a:cubicBezTo>
                      <a:cubicBezTo>
                        <a:pt x="165100" y="155575"/>
                        <a:pt x="222250" y="155575"/>
                        <a:pt x="222250" y="155575"/>
                      </a:cubicBezTo>
                    </a:path>
                  </a:pathLst>
                </a:custGeom>
                <a:ln w="317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73" name="Freeform 72"/>
                <p:cNvSpPr/>
                <p:nvPr/>
              </p:nvSpPr>
              <p:spPr>
                <a:xfrm>
                  <a:off x="3877990" y="3671869"/>
                  <a:ext cx="135506" cy="138786"/>
                </a:xfrm>
                <a:custGeom>
                  <a:avLst/>
                  <a:gdLst>
                    <a:gd name="connsiteX0" fmla="*/ 91017 w 135467"/>
                    <a:gd name="connsiteY0" fmla="*/ 138642 h 138642"/>
                    <a:gd name="connsiteX1" fmla="*/ 33867 w 135467"/>
                    <a:gd name="connsiteY1" fmla="*/ 119592 h 138642"/>
                    <a:gd name="connsiteX2" fmla="*/ 2117 w 135467"/>
                    <a:gd name="connsiteY2" fmla="*/ 68792 h 138642"/>
                    <a:gd name="connsiteX3" fmla="*/ 21167 w 135467"/>
                    <a:gd name="connsiteY3" fmla="*/ 37042 h 138642"/>
                    <a:gd name="connsiteX4" fmla="*/ 52917 w 135467"/>
                    <a:gd name="connsiteY4" fmla="*/ 30692 h 138642"/>
                    <a:gd name="connsiteX5" fmla="*/ 103717 w 135467"/>
                    <a:gd name="connsiteY5" fmla="*/ 49742 h 138642"/>
                    <a:gd name="connsiteX6" fmla="*/ 91017 w 135467"/>
                    <a:gd name="connsiteY6" fmla="*/ 5292 h 138642"/>
                    <a:gd name="connsiteX7" fmla="*/ 103717 w 135467"/>
                    <a:gd name="connsiteY7" fmla="*/ 81492 h 138642"/>
                    <a:gd name="connsiteX8" fmla="*/ 135467 w 135467"/>
                    <a:gd name="connsiteY8" fmla="*/ 68792 h 138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467" h="138642">
                      <a:moveTo>
                        <a:pt x="91017" y="138642"/>
                      </a:moveTo>
                      <a:cubicBezTo>
                        <a:pt x="69850" y="134938"/>
                        <a:pt x="48683" y="131234"/>
                        <a:pt x="33867" y="119592"/>
                      </a:cubicBezTo>
                      <a:cubicBezTo>
                        <a:pt x="19051" y="107950"/>
                        <a:pt x="4234" y="82550"/>
                        <a:pt x="2117" y="68792"/>
                      </a:cubicBezTo>
                      <a:cubicBezTo>
                        <a:pt x="0" y="55034"/>
                        <a:pt x="12700" y="43392"/>
                        <a:pt x="21167" y="37042"/>
                      </a:cubicBezTo>
                      <a:cubicBezTo>
                        <a:pt x="29634" y="30692"/>
                        <a:pt x="39159" y="28575"/>
                        <a:pt x="52917" y="30692"/>
                      </a:cubicBezTo>
                      <a:cubicBezTo>
                        <a:pt x="66675" y="32809"/>
                        <a:pt x="97367" y="53975"/>
                        <a:pt x="103717" y="49742"/>
                      </a:cubicBezTo>
                      <a:cubicBezTo>
                        <a:pt x="110067" y="45509"/>
                        <a:pt x="91017" y="0"/>
                        <a:pt x="91017" y="5292"/>
                      </a:cubicBezTo>
                      <a:cubicBezTo>
                        <a:pt x="91017" y="10584"/>
                        <a:pt x="96309" y="70909"/>
                        <a:pt x="103717" y="81492"/>
                      </a:cubicBezTo>
                      <a:cubicBezTo>
                        <a:pt x="111125" y="92075"/>
                        <a:pt x="135467" y="68792"/>
                        <a:pt x="135467" y="68792"/>
                      </a:cubicBezTo>
                    </a:path>
                  </a:pathLst>
                </a:custGeom>
                <a:ln w="317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20" name="Group 54"/>
              <p:cNvGrpSpPr>
                <a:grpSpLocks/>
              </p:cNvGrpSpPr>
              <p:nvPr/>
            </p:nvGrpSpPr>
            <p:grpSpPr bwMode="auto">
              <a:xfrm>
                <a:off x="2995613" y="4919663"/>
                <a:ext cx="506412" cy="527050"/>
                <a:chOff x="3104695" y="5232400"/>
                <a:chExt cx="773038" cy="800674"/>
              </a:xfrm>
            </p:grpSpPr>
            <p:sp>
              <p:nvSpPr>
                <p:cNvPr id="63" name="Oval 62"/>
                <p:cNvSpPr/>
                <p:nvPr/>
              </p:nvSpPr>
              <p:spPr>
                <a:xfrm>
                  <a:off x="3104695" y="5232882"/>
                  <a:ext cx="773038" cy="800794"/>
                </a:xfrm>
                <a:prstGeom prst="ellipse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4" name="Oval 63"/>
                <p:cNvSpPr/>
                <p:nvPr/>
              </p:nvSpPr>
              <p:spPr>
                <a:xfrm>
                  <a:off x="3199204" y="5326950"/>
                  <a:ext cx="610676" cy="610244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5" name="Oval 64"/>
                <p:cNvSpPr/>
                <p:nvPr/>
              </p:nvSpPr>
              <p:spPr>
                <a:xfrm>
                  <a:off x="3371260" y="5505440"/>
                  <a:ext cx="256872" cy="267736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60" name="Freeform 59"/>
              <p:cNvSpPr/>
              <p:nvPr/>
            </p:nvSpPr>
            <p:spPr>
              <a:xfrm>
                <a:off x="1474788" y="6005513"/>
                <a:ext cx="430212" cy="344487"/>
              </a:xfrm>
              <a:custGeom>
                <a:avLst/>
                <a:gdLst>
                  <a:gd name="connsiteX0" fmla="*/ 135467 w 429684"/>
                  <a:gd name="connsiteY0" fmla="*/ 12700 h 345017"/>
                  <a:gd name="connsiteX1" fmla="*/ 8467 w 429684"/>
                  <a:gd name="connsiteY1" fmla="*/ 139700 h 345017"/>
                  <a:gd name="connsiteX2" fmla="*/ 84667 w 429684"/>
                  <a:gd name="connsiteY2" fmla="*/ 152400 h 345017"/>
                  <a:gd name="connsiteX3" fmla="*/ 84667 w 429684"/>
                  <a:gd name="connsiteY3" fmla="*/ 279400 h 345017"/>
                  <a:gd name="connsiteX4" fmla="*/ 173567 w 429684"/>
                  <a:gd name="connsiteY4" fmla="*/ 342900 h 345017"/>
                  <a:gd name="connsiteX5" fmla="*/ 275167 w 429684"/>
                  <a:gd name="connsiteY5" fmla="*/ 266700 h 345017"/>
                  <a:gd name="connsiteX6" fmla="*/ 414867 w 429684"/>
                  <a:gd name="connsiteY6" fmla="*/ 139700 h 345017"/>
                  <a:gd name="connsiteX7" fmla="*/ 364067 w 429684"/>
                  <a:gd name="connsiteY7" fmla="*/ 12700 h 345017"/>
                  <a:gd name="connsiteX8" fmla="*/ 173567 w 429684"/>
                  <a:gd name="connsiteY8" fmla="*/ 63500 h 345017"/>
                  <a:gd name="connsiteX9" fmla="*/ 135467 w 429684"/>
                  <a:gd name="connsiteY9" fmla="*/ 12700 h 345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29684" h="345017">
                    <a:moveTo>
                      <a:pt x="135467" y="12700"/>
                    </a:moveTo>
                    <a:cubicBezTo>
                      <a:pt x="107950" y="25400"/>
                      <a:pt x="16934" y="116417"/>
                      <a:pt x="8467" y="139700"/>
                    </a:cubicBezTo>
                    <a:cubicBezTo>
                      <a:pt x="0" y="162983"/>
                      <a:pt x="71967" y="129117"/>
                      <a:pt x="84667" y="152400"/>
                    </a:cubicBezTo>
                    <a:cubicBezTo>
                      <a:pt x="97367" y="175683"/>
                      <a:pt x="69850" y="247650"/>
                      <a:pt x="84667" y="279400"/>
                    </a:cubicBezTo>
                    <a:cubicBezTo>
                      <a:pt x="99484" y="311150"/>
                      <a:pt x="141817" y="345017"/>
                      <a:pt x="173567" y="342900"/>
                    </a:cubicBezTo>
                    <a:cubicBezTo>
                      <a:pt x="205317" y="340783"/>
                      <a:pt x="234950" y="300567"/>
                      <a:pt x="275167" y="266700"/>
                    </a:cubicBezTo>
                    <a:cubicBezTo>
                      <a:pt x="315384" y="232833"/>
                      <a:pt x="400050" y="182033"/>
                      <a:pt x="414867" y="139700"/>
                    </a:cubicBezTo>
                    <a:cubicBezTo>
                      <a:pt x="429684" y="97367"/>
                      <a:pt x="404284" y="25400"/>
                      <a:pt x="364067" y="12700"/>
                    </a:cubicBezTo>
                    <a:cubicBezTo>
                      <a:pt x="323850" y="0"/>
                      <a:pt x="213784" y="67733"/>
                      <a:pt x="173567" y="63500"/>
                    </a:cubicBezTo>
                    <a:cubicBezTo>
                      <a:pt x="133350" y="59267"/>
                      <a:pt x="162984" y="0"/>
                      <a:pt x="135467" y="1270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scene3d>
                <a:camera prst="orthographicFront"/>
                <a:lightRig rig="freezing" dir="t">
                  <a:rot lat="0" lon="0" rev="10200000"/>
                </a:lightRig>
              </a:scene3d>
              <a:sp3d extrusionH="127000" contourW="82550" prstMaterial="metal">
                <a:extrusionClr>
                  <a:schemeClr val="bg1">
                    <a:lumMod val="50000"/>
                  </a:schemeClr>
                </a:extrusionClr>
                <a:contourClr>
                  <a:schemeClr val="tx1">
                    <a:lumMod val="85000"/>
                    <a:lumOff val="15000"/>
                  </a:schemeClr>
                </a:contourClr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8660" name="TextBox 56"/>
              <p:cNvSpPr txBox="1">
                <a:spLocks noChangeArrowheads="1"/>
              </p:cNvSpPr>
              <p:nvPr/>
            </p:nvSpPr>
            <p:spPr bwMode="auto">
              <a:xfrm>
                <a:off x="2404198" y="5818722"/>
                <a:ext cx="957313" cy="5540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en-US" sz="1000" b="1">
                    <a:solidFill>
                      <a:srgbClr val="FF0000"/>
                    </a:solidFill>
                    <a:latin typeface="Calibri" charset="0"/>
                  </a:rPr>
                  <a:t>(NB many </a:t>
                </a:r>
              </a:p>
              <a:p>
                <a:pPr algn="ctr"/>
                <a:r>
                  <a:rPr lang="en-US" sz="1000" b="1">
                    <a:solidFill>
                      <a:srgbClr val="FF0000"/>
                    </a:solidFill>
                    <a:latin typeface="Calibri" charset="0"/>
                  </a:rPr>
                  <a:t>nanoparticles </a:t>
                </a:r>
              </a:p>
              <a:p>
                <a:pPr algn="ctr"/>
                <a:r>
                  <a:rPr lang="en-US" sz="1000" b="1">
                    <a:solidFill>
                      <a:srgbClr val="FF0000"/>
                    </a:solidFill>
                    <a:latin typeface="Calibri" charset="0"/>
                  </a:rPr>
                  <a:t>are not round)</a:t>
                </a:r>
              </a:p>
            </p:txBody>
          </p:sp>
          <p:sp>
            <p:nvSpPr>
              <p:cNvPr id="62" name="Freeform 51"/>
              <p:cNvSpPr/>
              <p:nvPr/>
            </p:nvSpPr>
            <p:spPr>
              <a:xfrm>
                <a:off x="1951038" y="5932488"/>
                <a:ext cx="430212" cy="344487"/>
              </a:xfrm>
              <a:custGeom>
                <a:avLst/>
                <a:gdLst>
                  <a:gd name="connsiteX0" fmla="*/ 135467 w 429684"/>
                  <a:gd name="connsiteY0" fmla="*/ 12700 h 345017"/>
                  <a:gd name="connsiteX1" fmla="*/ 8467 w 429684"/>
                  <a:gd name="connsiteY1" fmla="*/ 139700 h 345017"/>
                  <a:gd name="connsiteX2" fmla="*/ 84667 w 429684"/>
                  <a:gd name="connsiteY2" fmla="*/ 152400 h 345017"/>
                  <a:gd name="connsiteX3" fmla="*/ 84667 w 429684"/>
                  <a:gd name="connsiteY3" fmla="*/ 279400 h 345017"/>
                  <a:gd name="connsiteX4" fmla="*/ 173567 w 429684"/>
                  <a:gd name="connsiteY4" fmla="*/ 342900 h 345017"/>
                  <a:gd name="connsiteX5" fmla="*/ 275167 w 429684"/>
                  <a:gd name="connsiteY5" fmla="*/ 266700 h 345017"/>
                  <a:gd name="connsiteX6" fmla="*/ 414867 w 429684"/>
                  <a:gd name="connsiteY6" fmla="*/ 139700 h 345017"/>
                  <a:gd name="connsiteX7" fmla="*/ 364067 w 429684"/>
                  <a:gd name="connsiteY7" fmla="*/ 12700 h 345017"/>
                  <a:gd name="connsiteX8" fmla="*/ 173567 w 429684"/>
                  <a:gd name="connsiteY8" fmla="*/ 63500 h 345017"/>
                  <a:gd name="connsiteX9" fmla="*/ 135467 w 429684"/>
                  <a:gd name="connsiteY9" fmla="*/ 12700 h 345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29684" h="345017">
                    <a:moveTo>
                      <a:pt x="135467" y="12700"/>
                    </a:moveTo>
                    <a:cubicBezTo>
                      <a:pt x="107950" y="25400"/>
                      <a:pt x="16934" y="116417"/>
                      <a:pt x="8467" y="139700"/>
                    </a:cubicBezTo>
                    <a:cubicBezTo>
                      <a:pt x="0" y="162983"/>
                      <a:pt x="71967" y="129117"/>
                      <a:pt x="84667" y="152400"/>
                    </a:cubicBezTo>
                    <a:cubicBezTo>
                      <a:pt x="97367" y="175683"/>
                      <a:pt x="69850" y="247650"/>
                      <a:pt x="84667" y="279400"/>
                    </a:cubicBezTo>
                    <a:cubicBezTo>
                      <a:pt x="99484" y="311150"/>
                      <a:pt x="141817" y="345017"/>
                      <a:pt x="173567" y="342900"/>
                    </a:cubicBezTo>
                    <a:cubicBezTo>
                      <a:pt x="205317" y="340783"/>
                      <a:pt x="234950" y="300567"/>
                      <a:pt x="275167" y="266700"/>
                    </a:cubicBezTo>
                    <a:cubicBezTo>
                      <a:pt x="315384" y="232833"/>
                      <a:pt x="400050" y="182033"/>
                      <a:pt x="414867" y="139700"/>
                    </a:cubicBezTo>
                    <a:cubicBezTo>
                      <a:pt x="429684" y="97367"/>
                      <a:pt x="404284" y="25400"/>
                      <a:pt x="364067" y="12700"/>
                    </a:cubicBezTo>
                    <a:cubicBezTo>
                      <a:pt x="323850" y="0"/>
                      <a:pt x="213784" y="67733"/>
                      <a:pt x="173567" y="63500"/>
                    </a:cubicBezTo>
                    <a:cubicBezTo>
                      <a:pt x="133350" y="59267"/>
                      <a:pt x="162984" y="0"/>
                      <a:pt x="135467" y="1270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scene3d>
                <a:camera prst="orthographicFront"/>
                <a:lightRig rig="freezing" dir="t">
                  <a:rot lat="0" lon="0" rev="10200000"/>
                </a:lightRig>
              </a:scene3d>
              <a:sp3d extrusionH="127000" contourW="82550" prstMaterial="metal">
                <a:extrusionClr>
                  <a:schemeClr val="bg1">
                    <a:lumMod val="50000"/>
                  </a:schemeClr>
                </a:extrusionClr>
                <a:contourClr>
                  <a:schemeClr val="tx1">
                    <a:lumMod val="85000"/>
                    <a:lumOff val="15000"/>
                  </a:schemeClr>
                </a:contourClr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18647" name="TextBox 321"/>
            <p:cNvSpPr txBox="1">
              <a:spLocks noChangeArrowheads="1"/>
            </p:cNvSpPr>
            <p:nvPr/>
          </p:nvSpPr>
          <p:spPr bwMode="auto">
            <a:xfrm rot="3750609">
              <a:off x="3716237" y="3336360"/>
              <a:ext cx="473277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800">
                  <a:latin typeface="Calibri" charset="0"/>
                </a:rPr>
                <a:t>20-200</a:t>
              </a:r>
            </a:p>
          </p:txBody>
        </p:sp>
      </p:grpSp>
      <p:grpSp>
        <p:nvGrpSpPr>
          <p:cNvPr id="23" name="Group 348"/>
          <p:cNvGrpSpPr>
            <a:grpSpLocks/>
          </p:cNvGrpSpPr>
          <p:nvPr/>
        </p:nvGrpSpPr>
        <p:grpSpPr bwMode="auto">
          <a:xfrm>
            <a:off x="6109428" y="2295526"/>
            <a:ext cx="4113580" cy="1716663"/>
            <a:chOff x="4585428" y="2295525"/>
            <a:chExt cx="4113580" cy="1716663"/>
          </a:xfrm>
        </p:grpSpPr>
        <p:sp>
          <p:nvSpPr>
            <p:cNvPr id="18615" name="TextBox 23"/>
            <p:cNvSpPr txBox="1">
              <a:spLocks noChangeArrowheads="1"/>
            </p:cNvSpPr>
            <p:nvPr/>
          </p:nvSpPr>
          <p:spPr bwMode="auto">
            <a:xfrm>
              <a:off x="7781868" y="2295525"/>
              <a:ext cx="865301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200" b="1">
                  <a:solidFill>
                    <a:srgbClr val="0000FF"/>
                  </a:solidFill>
                  <a:latin typeface="Calibri" charset="0"/>
                </a:rPr>
                <a:t>Block </a:t>
              </a:r>
            </a:p>
            <a:p>
              <a:pPr algn="ctr"/>
              <a:r>
                <a:rPr lang="en-US" sz="1200" b="1">
                  <a:solidFill>
                    <a:srgbClr val="0000FF"/>
                  </a:solidFill>
                  <a:latin typeface="Calibri" charset="0"/>
                </a:rPr>
                <a:t>copolymer</a:t>
              </a:r>
            </a:p>
            <a:p>
              <a:pPr algn="ctr"/>
              <a:r>
                <a:rPr lang="en-US" sz="1200" b="1">
                  <a:solidFill>
                    <a:srgbClr val="0000FF"/>
                  </a:solidFill>
                  <a:latin typeface="Calibri" charset="0"/>
                </a:rPr>
                <a:t>micelles</a:t>
              </a:r>
            </a:p>
          </p:txBody>
        </p:sp>
        <p:grpSp>
          <p:nvGrpSpPr>
            <p:cNvPr id="25" name="Group 283"/>
            <p:cNvGrpSpPr>
              <a:grpSpLocks/>
            </p:cNvGrpSpPr>
            <p:nvPr/>
          </p:nvGrpSpPr>
          <p:grpSpPr bwMode="auto">
            <a:xfrm>
              <a:off x="6442058" y="2632086"/>
              <a:ext cx="879473" cy="933454"/>
              <a:chOff x="6656388" y="2642851"/>
              <a:chExt cx="878945" cy="933821"/>
            </a:xfrm>
          </p:grpSpPr>
          <p:grpSp>
            <p:nvGrpSpPr>
              <p:cNvPr id="30" name="Group 265"/>
              <p:cNvGrpSpPr>
                <a:grpSpLocks/>
              </p:cNvGrpSpPr>
              <p:nvPr/>
            </p:nvGrpSpPr>
            <p:grpSpPr bwMode="auto">
              <a:xfrm>
                <a:off x="6961004" y="3003350"/>
                <a:ext cx="322069" cy="385912"/>
                <a:chOff x="6594974" y="2459267"/>
                <a:chExt cx="677487" cy="835286"/>
              </a:xfrm>
            </p:grpSpPr>
            <p:cxnSp>
              <p:nvCxnSpPr>
                <p:cNvPr id="106" name="Straight Connector 105"/>
                <p:cNvCxnSpPr/>
                <p:nvPr/>
              </p:nvCxnSpPr>
              <p:spPr>
                <a:xfrm flipV="1">
                  <a:off x="6965462" y="2631127"/>
                  <a:ext cx="307039" cy="192495"/>
                </a:xfrm>
                <a:prstGeom prst="line">
                  <a:avLst/>
                </a:prstGeom>
                <a:ln w="762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Straight Connector 106"/>
                <p:cNvCxnSpPr/>
                <p:nvPr/>
              </p:nvCxnSpPr>
              <p:spPr>
                <a:xfrm rot="16200000" flipV="1">
                  <a:off x="6910401" y="3005866"/>
                  <a:ext cx="343741" cy="233617"/>
                </a:xfrm>
                <a:prstGeom prst="line">
                  <a:avLst/>
                </a:prstGeom>
                <a:ln w="762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Straight Connector 107"/>
                <p:cNvCxnSpPr/>
                <p:nvPr/>
              </p:nvCxnSpPr>
              <p:spPr>
                <a:xfrm rot="16200000" flipH="1">
                  <a:off x="6576661" y="2477607"/>
                  <a:ext cx="343741" cy="307039"/>
                </a:xfrm>
                <a:prstGeom prst="line">
                  <a:avLst/>
                </a:prstGeom>
                <a:ln w="762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Straight Connector 108"/>
                <p:cNvCxnSpPr/>
                <p:nvPr/>
              </p:nvCxnSpPr>
              <p:spPr>
                <a:xfrm flipV="1">
                  <a:off x="6595012" y="2847683"/>
                  <a:ext cx="307039" cy="192495"/>
                </a:xfrm>
                <a:prstGeom prst="line">
                  <a:avLst/>
                </a:prstGeom>
                <a:ln w="762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1" name="Group 266"/>
              <p:cNvGrpSpPr>
                <a:grpSpLocks/>
              </p:cNvGrpSpPr>
              <p:nvPr/>
            </p:nvGrpSpPr>
            <p:grpSpPr bwMode="auto">
              <a:xfrm rot="-2370202">
                <a:off x="6960973" y="2997517"/>
                <a:ext cx="328315" cy="389949"/>
                <a:chOff x="6582075" y="2438808"/>
                <a:chExt cx="690622" cy="844023"/>
              </a:xfrm>
            </p:grpSpPr>
            <p:cxnSp>
              <p:nvCxnSpPr>
                <p:cNvPr id="102" name="Straight Connector 101"/>
                <p:cNvCxnSpPr/>
                <p:nvPr/>
              </p:nvCxnSpPr>
              <p:spPr>
                <a:xfrm flipV="1">
                  <a:off x="6961931" y="2608930"/>
                  <a:ext cx="310375" cy="192495"/>
                </a:xfrm>
                <a:prstGeom prst="line">
                  <a:avLst/>
                </a:prstGeom>
                <a:ln w="762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Straight Connector 102"/>
                <p:cNvCxnSpPr/>
                <p:nvPr/>
              </p:nvCxnSpPr>
              <p:spPr>
                <a:xfrm rot="16200000" flipV="1">
                  <a:off x="6903744" y="2987491"/>
                  <a:ext cx="343740" cy="246965"/>
                </a:xfrm>
                <a:prstGeom prst="line">
                  <a:avLst/>
                </a:prstGeom>
                <a:ln w="762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Straight Connector 103"/>
                <p:cNvCxnSpPr/>
                <p:nvPr/>
              </p:nvCxnSpPr>
              <p:spPr>
                <a:xfrm rot="16200000" flipH="1">
                  <a:off x="6563131" y="2449095"/>
                  <a:ext cx="357490" cy="320386"/>
                </a:xfrm>
                <a:prstGeom prst="line">
                  <a:avLst/>
                </a:prstGeom>
                <a:ln w="762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Straight Connector 104"/>
                <p:cNvCxnSpPr/>
                <p:nvPr/>
              </p:nvCxnSpPr>
              <p:spPr>
                <a:xfrm flipV="1">
                  <a:off x="6588794" y="2832548"/>
                  <a:ext cx="313712" cy="192495"/>
                </a:xfrm>
                <a:prstGeom prst="line">
                  <a:avLst/>
                </a:prstGeom>
                <a:ln w="762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1" name="Freeform 90"/>
              <p:cNvSpPr/>
              <p:nvPr/>
            </p:nvSpPr>
            <p:spPr>
              <a:xfrm>
                <a:off x="7256120" y="2912821"/>
                <a:ext cx="211011" cy="200104"/>
              </a:xfrm>
              <a:custGeom>
                <a:avLst/>
                <a:gdLst>
                  <a:gd name="connsiteX0" fmla="*/ 16154 w 344370"/>
                  <a:gd name="connsiteY0" fmla="*/ 300071 h 300071"/>
                  <a:gd name="connsiteX1" fmla="*/ 50020 w 344370"/>
                  <a:gd name="connsiteY1" fmla="*/ 113804 h 300071"/>
                  <a:gd name="connsiteX2" fmla="*/ 253220 w 344370"/>
                  <a:gd name="connsiteY2" fmla="*/ 181537 h 300071"/>
                  <a:gd name="connsiteX3" fmla="*/ 270154 w 344370"/>
                  <a:gd name="connsiteY3" fmla="*/ 249271 h 300071"/>
                  <a:gd name="connsiteX4" fmla="*/ 304020 w 344370"/>
                  <a:gd name="connsiteY4" fmla="*/ 113804 h 300071"/>
                  <a:gd name="connsiteX5" fmla="*/ 287087 w 344370"/>
                  <a:gd name="connsiteY5" fmla="*/ 12204 h 300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370" h="300071">
                    <a:moveTo>
                      <a:pt x="16154" y="300071"/>
                    </a:moveTo>
                    <a:cubicBezTo>
                      <a:pt x="27443" y="237982"/>
                      <a:pt x="0" y="152281"/>
                      <a:pt x="50020" y="113804"/>
                    </a:cubicBezTo>
                    <a:cubicBezTo>
                      <a:pt x="197964" y="0"/>
                      <a:pt x="232633" y="109483"/>
                      <a:pt x="253220" y="181537"/>
                    </a:cubicBezTo>
                    <a:cubicBezTo>
                      <a:pt x="259614" y="203914"/>
                      <a:pt x="264509" y="226693"/>
                      <a:pt x="270154" y="249271"/>
                    </a:cubicBezTo>
                    <a:cubicBezTo>
                      <a:pt x="344370" y="199793"/>
                      <a:pt x="332990" y="229685"/>
                      <a:pt x="304020" y="113804"/>
                    </a:cubicBezTo>
                    <a:cubicBezTo>
                      <a:pt x="277281" y="6849"/>
                      <a:pt x="233046" y="12204"/>
                      <a:pt x="287087" y="12204"/>
                    </a:cubicBezTo>
                  </a:path>
                </a:pathLst>
              </a:custGeom>
              <a:ln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7338620" y="3157392"/>
                <a:ext cx="196732" cy="236631"/>
              </a:xfrm>
              <a:custGeom>
                <a:avLst/>
                <a:gdLst>
                  <a:gd name="connsiteX0" fmla="*/ 0 w 321733"/>
                  <a:gd name="connsiteY0" fmla="*/ 135467 h 355600"/>
                  <a:gd name="connsiteX1" fmla="*/ 118533 w 321733"/>
                  <a:gd name="connsiteY1" fmla="*/ 152400 h 355600"/>
                  <a:gd name="connsiteX2" fmla="*/ 135467 w 321733"/>
                  <a:gd name="connsiteY2" fmla="*/ 287867 h 355600"/>
                  <a:gd name="connsiteX3" fmla="*/ 152400 w 321733"/>
                  <a:gd name="connsiteY3" fmla="*/ 338667 h 355600"/>
                  <a:gd name="connsiteX4" fmla="*/ 203200 w 321733"/>
                  <a:gd name="connsiteY4" fmla="*/ 355600 h 355600"/>
                  <a:gd name="connsiteX5" fmla="*/ 321733 w 321733"/>
                  <a:gd name="connsiteY5" fmla="*/ 287867 h 355600"/>
                  <a:gd name="connsiteX6" fmla="*/ 287867 w 321733"/>
                  <a:gd name="connsiteY6" fmla="*/ 186267 h 355600"/>
                  <a:gd name="connsiteX7" fmla="*/ 270933 w 321733"/>
                  <a:gd name="connsiteY7" fmla="*/ 67733 h 355600"/>
                  <a:gd name="connsiteX8" fmla="*/ 203200 w 321733"/>
                  <a:gd name="connsiteY8" fmla="*/ 50800 h 355600"/>
                  <a:gd name="connsiteX9" fmla="*/ 254000 w 321733"/>
                  <a:gd name="connsiteY9" fmla="*/ 33867 h 355600"/>
                  <a:gd name="connsiteX10" fmla="*/ 270933 w 321733"/>
                  <a:gd name="connsiteY10" fmla="*/ 0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1733" h="355600">
                    <a:moveTo>
                      <a:pt x="0" y="135467"/>
                    </a:moveTo>
                    <a:lnTo>
                      <a:pt x="118533" y="152400"/>
                    </a:lnTo>
                    <a:cubicBezTo>
                      <a:pt x="148766" y="186412"/>
                      <a:pt x="127326" y="243094"/>
                      <a:pt x="135467" y="287867"/>
                    </a:cubicBezTo>
                    <a:cubicBezTo>
                      <a:pt x="138660" y="305428"/>
                      <a:pt x="139779" y="326046"/>
                      <a:pt x="152400" y="338667"/>
                    </a:cubicBezTo>
                    <a:cubicBezTo>
                      <a:pt x="165021" y="351288"/>
                      <a:pt x="186267" y="349956"/>
                      <a:pt x="203200" y="355600"/>
                    </a:cubicBezTo>
                    <a:cubicBezTo>
                      <a:pt x="237351" y="348770"/>
                      <a:pt x="321733" y="352649"/>
                      <a:pt x="321733" y="287867"/>
                    </a:cubicBezTo>
                    <a:cubicBezTo>
                      <a:pt x="321733" y="252168"/>
                      <a:pt x="287867" y="186267"/>
                      <a:pt x="287867" y="186267"/>
                    </a:cubicBezTo>
                    <a:cubicBezTo>
                      <a:pt x="282222" y="146756"/>
                      <a:pt x="292087" y="101579"/>
                      <a:pt x="270933" y="67733"/>
                    </a:cubicBezTo>
                    <a:cubicBezTo>
                      <a:pt x="258599" y="47998"/>
                      <a:pt x="213608" y="71616"/>
                      <a:pt x="203200" y="50800"/>
                    </a:cubicBezTo>
                    <a:cubicBezTo>
                      <a:pt x="195218" y="34835"/>
                      <a:pt x="239721" y="44577"/>
                      <a:pt x="254000" y="33867"/>
                    </a:cubicBezTo>
                    <a:cubicBezTo>
                      <a:pt x="264097" y="26294"/>
                      <a:pt x="265289" y="11289"/>
                      <a:pt x="270933" y="0"/>
                    </a:cubicBezTo>
                  </a:path>
                </a:pathLst>
              </a:custGeom>
              <a:ln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7200591" y="3405140"/>
                <a:ext cx="158655" cy="171517"/>
              </a:xfrm>
              <a:custGeom>
                <a:avLst/>
                <a:gdLst>
                  <a:gd name="connsiteX0" fmla="*/ 56444 w 259644"/>
                  <a:gd name="connsiteY0" fmla="*/ 0 h 257740"/>
                  <a:gd name="connsiteX1" fmla="*/ 5644 w 259644"/>
                  <a:gd name="connsiteY1" fmla="*/ 50800 h 257740"/>
                  <a:gd name="connsiteX2" fmla="*/ 22577 w 259644"/>
                  <a:gd name="connsiteY2" fmla="*/ 101600 h 257740"/>
                  <a:gd name="connsiteX3" fmla="*/ 158044 w 259644"/>
                  <a:gd name="connsiteY3" fmla="*/ 118534 h 257740"/>
                  <a:gd name="connsiteX4" fmla="*/ 141110 w 259644"/>
                  <a:gd name="connsiteY4" fmla="*/ 169334 h 257740"/>
                  <a:gd name="connsiteX5" fmla="*/ 107244 w 259644"/>
                  <a:gd name="connsiteY5" fmla="*/ 237067 h 257740"/>
                  <a:gd name="connsiteX6" fmla="*/ 158044 w 259644"/>
                  <a:gd name="connsiteY6" fmla="*/ 254000 h 257740"/>
                  <a:gd name="connsiteX7" fmla="*/ 259644 w 259644"/>
                  <a:gd name="connsiteY7" fmla="*/ 254000 h 257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644" h="257740">
                    <a:moveTo>
                      <a:pt x="56444" y="0"/>
                    </a:moveTo>
                    <a:cubicBezTo>
                      <a:pt x="39511" y="16933"/>
                      <a:pt x="13217" y="28082"/>
                      <a:pt x="5644" y="50800"/>
                    </a:cubicBezTo>
                    <a:cubicBezTo>
                      <a:pt x="0" y="67733"/>
                      <a:pt x="6266" y="94351"/>
                      <a:pt x="22577" y="101600"/>
                    </a:cubicBezTo>
                    <a:cubicBezTo>
                      <a:pt x="64162" y="120082"/>
                      <a:pt x="112888" y="112889"/>
                      <a:pt x="158044" y="118534"/>
                    </a:cubicBezTo>
                    <a:cubicBezTo>
                      <a:pt x="152399" y="135467"/>
                      <a:pt x="148141" y="152928"/>
                      <a:pt x="141110" y="169334"/>
                    </a:cubicBezTo>
                    <a:cubicBezTo>
                      <a:pt x="131166" y="192536"/>
                      <a:pt x="102293" y="212315"/>
                      <a:pt x="107244" y="237067"/>
                    </a:cubicBezTo>
                    <a:cubicBezTo>
                      <a:pt x="110745" y="254570"/>
                      <a:pt x="140304" y="252029"/>
                      <a:pt x="158044" y="254000"/>
                    </a:cubicBezTo>
                    <a:cubicBezTo>
                      <a:pt x="191704" y="257740"/>
                      <a:pt x="225777" y="254000"/>
                      <a:pt x="259644" y="254000"/>
                    </a:cubicBezTo>
                  </a:path>
                </a:pathLst>
              </a:custGeom>
              <a:ln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6921359" y="3338438"/>
                <a:ext cx="214183" cy="223926"/>
              </a:xfrm>
              <a:custGeom>
                <a:avLst/>
                <a:gdLst>
                  <a:gd name="connsiteX0" fmla="*/ 226259 w 349621"/>
                  <a:gd name="connsiteY0" fmla="*/ 0 h 338667"/>
                  <a:gd name="connsiteX1" fmla="*/ 175459 w 349621"/>
                  <a:gd name="connsiteY1" fmla="*/ 84667 h 338667"/>
                  <a:gd name="connsiteX2" fmla="*/ 277059 w 349621"/>
                  <a:gd name="connsiteY2" fmla="*/ 101600 h 338667"/>
                  <a:gd name="connsiteX3" fmla="*/ 327859 w 349621"/>
                  <a:gd name="connsiteY3" fmla="*/ 135467 h 338667"/>
                  <a:gd name="connsiteX4" fmla="*/ 260126 w 349621"/>
                  <a:gd name="connsiteY4" fmla="*/ 254000 h 338667"/>
                  <a:gd name="connsiteX5" fmla="*/ 141592 w 349621"/>
                  <a:gd name="connsiteY5" fmla="*/ 237067 h 338667"/>
                  <a:gd name="connsiteX6" fmla="*/ 124659 w 349621"/>
                  <a:gd name="connsiteY6" fmla="*/ 186267 h 338667"/>
                  <a:gd name="connsiteX7" fmla="*/ 73859 w 349621"/>
                  <a:gd name="connsiteY7" fmla="*/ 152400 h 338667"/>
                  <a:gd name="connsiteX8" fmla="*/ 6126 w 349621"/>
                  <a:gd name="connsiteY8" fmla="*/ 254000 h 338667"/>
                  <a:gd name="connsiteX9" fmla="*/ 39992 w 349621"/>
                  <a:gd name="connsiteY9" fmla="*/ 321734 h 338667"/>
                  <a:gd name="connsiteX10" fmla="*/ 90792 w 349621"/>
                  <a:gd name="connsiteY10" fmla="*/ 338667 h 33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9621" h="338667">
                    <a:moveTo>
                      <a:pt x="226259" y="0"/>
                    </a:moveTo>
                    <a:cubicBezTo>
                      <a:pt x="212880" y="3345"/>
                      <a:pt x="75951" y="13590"/>
                      <a:pt x="175459" y="84667"/>
                    </a:cubicBezTo>
                    <a:cubicBezTo>
                      <a:pt x="203398" y="104623"/>
                      <a:pt x="243192" y="95956"/>
                      <a:pt x="277059" y="101600"/>
                    </a:cubicBezTo>
                    <a:cubicBezTo>
                      <a:pt x="293992" y="112889"/>
                      <a:pt x="322268" y="115899"/>
                      <a:pt x="327859" y="135467"/>
                    </a:cubicBezTo>
                    <a:cubicBezTo>
                      <a:pt x="349621" y="211633"/>
                      <a:pt x="304690" y="224291"/>
                      <a:pt x="260126" y="254000"/>
                    </a:cubicBezTo>
                    <a:cubicBezTo>
                      <a:pt x="220615" y="248356"/>
                      <a:pt x="177291" y="254916"/>
                      <a:pt x="141592" y="237067"/>
                    </a:cubicBezTo>
                    <a:cubicBezTo>
                      <a:pt x="125627" y="229085"/>
                      <a:pt x="135809" y="200205"/>
                      <a:pt x="124659" y="186267"/>
                    </a:cubicBezTo>
                    <a:cubicBezTo>
                      <a:pt x="111946" y="170375"/>
                      <a:pt x="90792" y="163689"/>
                      <a:pt x="73859" y="152400"/>
                    </a:cubicBezTo>
                    <a:cubicBezTo>
                      <a:pt x="51535" y="174724"/>
                      <a:pt x="0" y="211114"/>
                      <a:pt x="6126" y="254000"/>
                    </a:cubicBezTo>
                    <a:cubicBezTo>
                      <a:pt x="9696" y="278989"/>
                      <a:pt x="22143" y="303885"/>
                      <a:pt x="39992" y="321734"/>
                    </a:cubicBezTo>
                    <a:cubicBezTo>
                      <a:pt x="52613" y="334355"/>
                      <a:pt x="90792" y="338667"/>
                      <a:pt x="90792" y="338667"/>
                    </a:cubicBezTo>
                  </a:path>
                </a:pathLst>
              </a:custGeom>
              <a:ln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6786502" y="3230446"/>
                <a:ext cx="158655" cy="276334"/>
              </a:xfrm>
              <a:custGeom>
                <a:avLst/>
                <a:gdLst>
                  <a:gd name="connsiteX0" fmla="*/ 262063 w 262063"/>
                  <a:gd name="connsiteY0" fmla="*/ 110701 h 415173"/>
                  <a:gd name="connsiteX1" fmla="*/ 211263 w 262063"/>
                  <a:gd name="connsiteY1" fmla="*/ 59901 h 415173"/>
                  <a:gd name="connsiteX2" fmla="*/ 194330 w 262063"/>
                  <a:gd name="connsiteY2" fmla="*/ 9101 h 415173"/>
                  <a:gd name="connsiteX3" fmla="*/ 109663 w 262063"/>
                  <a:gd name="connsiteY3" fmla="*/ 26035 h 415173"/>
                  <a:gd name="connsiteX4" fmla="*/ 41930 w 262063"/>
                  <a:gd name="connsiteY4" fmla="*/ 110701 h 415173"/>
                  <a:gd name="connsiteX5" fmla="*/ 92730 w 262063"/>
                  <a:gd name="connsiteY5" fmla="*/ 144568 h 415173"/>
                  <a:gd name="connsiteX6" fmla="*/ 58863 w 262063"/>
                  <a:gd name="connsiteY6" fmla="*/ 212301 h 415173"/>
                  <a:gd name="connsiteX7" fmla="*/ 8063 w 262063"/>
                  <a:gd name="connsiteY7" fmla="*/ 229235 h 415173"/>
                  <a:gd name="connsiteX8" fmla="*/ 92730 w 262063"/>
                  <a:gd name="connsiteY8" fmla="*/ 313901 h 415173"/>
                  <a:gd name="connsiteX9" fmla="*/ 24997 w 262063"/>
                  <a:gd name="connsiteY9" fmla="*/ 398568 h 415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2063" h="415173">
                    <a:moveTo>
                      <a:pt x="262063" y="110701"/>
                    </a:moveTo>
                    <a:cubicBezTo>
                      <a:pt x="245130" y="93768"/>
                      <a:pt x="224547" y="79826"/>
                      <a:pt x="211263" y="59901"/>
                    </a:cubicBezTo>
                    <a:cubicBezTo>
                      <a:pt x="201362" y="45049"/>
                      <a:pt x="211263" y="14745"/>
                      <a:pt x="194330" y="9101"/>
                    </a:cubicBezTo>
                    <a:cubicBezTo>
                      <a:pt x="167026" y="0"/>
                      <a:pt x="137885" y="20390"/>
                      <a:pt x="109663" y="26035"/>
                    </a:cubicBezTo>
                    <a:cubicBezTo>
                      <a:pt x="90289" y="38951"/>
                      <a:pt x="24710" y="67652"/>
                      <a:pt x="41930" y="110701"/>
                    </a:cubicBezTo>
                    <a:cubicBezTo>
                      <a:pt x="49488" y="129597"/>
                      <a:pt x="75797" y="133279"/>
                      <a:pt x="92730" y="144568"/>
                    </a:cubicBezTo>
                    <a:cubicBezTo>
                      <a:pt x="81441" y="167146"/>
                      <a:pt x="76712" y="194452"/>
                      <a:pt x="58863" y="212301"/>
                    </a:cubicBezTo>
                    <a:cubicBezTo>
                      <a:pt x="46242" y="224922"/>
                      <a:pt x="12392" y="211919"/>
                      <a:pt x="8063" y="229235"/>
                    </a:cubicBezTo>
                    <a:cubicBezTo>
                      <a:pt x="0" y="261489"/>
                      <a:pt x="78215" y="304225"/>
                      <a:pt x="92730" y="313901"/>
                    </a:cubicBezTo>
                    <a:cubicBezTo>
                      <a:pt x="72476" y="415173"/>
                      <a:pt x="104578" y="398568"/>
                      <a:pt x="24997" y="398568"/>
                    </a:cubicBezTo>
                  </a:path>
                </a:pathLst>
              </a:custGeom>
              <a:ln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6656405" y="3012873"/>
                <a:ext cx="274473" cy="212809"/>
              </a:xfrm>
              <a:custGeom>
                <a:avLst/>
                <a:gdLst>
                  <a:gd name="connsiteX0" fmla="*/ 389467 w 448249"/>
                  <a:gd name="connsiteY0" fmla="*/ 252527 h 320260"/>
                  <a:gd name="connsiteX1" fmla="*/ 423333 w 448249"/>
                  <a:gd name="connsiteY1" fmla="*/ 100127 h 320260"/>
                  <a:gd name="connsiteX2" fmla="*/ 440267 w 448249"/>
                  <a:gd name="connsiteY2" fmla="*/ 49327 h 320260"/>
                  <a:gd name="connsiteX3" fmla="*/ 389467 w 448249"/>
                  <a:gd name="connsiteY3" fmla="*/ 32393 h 320260"/>
                  <a:gd name="connsiteX4" fmla="*/ 304800 w 448249"/>
                  <a:gd name="connsiteY4" fmla="*/ 66260 h 320260"/>
                  <a:gd name="connsiteX5" fmla="*/ 237067 w 448249"/>
                  <a:gd name="connsiteY5" fmla="*/ 100127 h 320260"/>
                  <a:gd name="connsiteX6" fmla="*/ 254000 w 448249"/>
                  <a:gd name="connsiteY6" fmla="*/ 150927 h 320260"/>
                  <a:gd name="connsiteX7" fmla="*/ 203200 w 448249"/>
                  <a:gd name="connsiteY7" fmla="*/ 167860 h 320260"/>
                  <a:gd name="connsiteX8" fmla="*/ 118533 w 448249"/>
                  <a:gd name="connsiteY8" fmla="*/ 184793 h 320260"/>
                  <a:gd name="connsiteX9" fmla="*/ 84667 w 448249"/>
                  <a:gd name="connsiteY9" fmla="*/ 235593 h 320260"/>
                  <a:gd name="connsiteX10" fmla="*/ 67733 w 448249"/>
                  <a:gd name="connsiteY10" fmla="*/ 286393 h 320260"/>
                  <a:gd name="connsiteX11" fmla="*/ 16933 w 448249"/>
                  <a:gd name="connsiteY11" fmla="*/ 320260 h 320260"/>
                  <a:gd name="connsiteX12" fmla="*/ 0 w 448249"/>
                  <a:gd name="connsiteY12" fmla="*/ 269460 h 320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8249" h="320260">
                    <a:moveTo>
                      <a:pt x="389467" y="252527"/>
                    </a:moveTo>
                    <a:cubicBezTo>
                      <a:pt x="400756" y="201727"/>
                      <a:pt x="410712" y="150612"/>
                      <a:pt x="423333" y="100127"/>
                    </a:cubicBezTo>
                    <a:cubicBezTo>
                      <a:pt x="427662" y="82811"/>
                      <a:pt x="448249" y="65292"/>
                      <a:pt x="440267" y="49327"/>
                    </a:cubicBezTo>
                    <a:cubicBezTo>
                      <a:pt x="432285" y="33362"/>
                      <a:pt x="406400" y="38038"/>
                      <a:pt x="389467" y="32393"/>
                    </a:cubicBezTo>
                    <a:cubicBezTo>
                      <a:pt x="361245" y="43682"/>
                      <a:pt x="334962" y="62490"/>
                      <a:pt x="304800" y="66260"/>
                    </a:cubicBezTo>
                    <a:cubicBezTo>
                      <a:pt x="226269" y="76077"/>
                      <a:pt x="270442" y="0"/>
                      <a:pt x="237067" y="100127"/>
                    </a:cubicBezTo>
                    <a:cubicBezTo>
                      <a:pt x="242711" y="117060"/>
                      <a:pt x="261983" y="134962"/>
                      <a:pt x="254000" y="150927"/>
                    </a:cubicBezTo>
                    <a:cubicBezTo>
                      <a:pt x="246017" y="166892"/>
                      <a:pt x="220516" y="163531"/>
                      <a:pt x="203200" y="167860"/>
                    </a:cubicBezTo>
                    <a:cubicBezTo>
                      <a:pt x="175278" y="174840"/>
                      <a:pt x="146755" y="179149"/>
                      <a:pt x="118533" y="184793"/>
                    </a:cubicBezTo>
                    <a:cubicBezTo>
                      <a:pt x="107244" y="201726"/>
                      <a:pt x="93768" y="217390"/>
                      <a:pt x="84667" y="235593"/>
                    </a:cubicBezTo>
                    <a:cubicBezTo>
                      <a:pt x="76685" y="251558"/>
                      <a:pt x="78883" y="272455"/>
                      <a:pt x="67733" y="286393"/>
                    </a:cubicBezTo>
                    <a:cubicBezTo>
                      <a:pt x="55020" y="302285"/>
                      <a:pt x="33866" y="308971"/>
                      <a:pt x="16933" y="320260"/>
                    </a:cubicBezTo>
                    <a:lnTo>
                      <a:pt x="0" y="269460"/>
                    </a:lnTo>
                  </a:path>
                </a:pathLst>
              </a:custGeom>
              <a:ln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6935637" y="2734951"/>
                <a:ext cx="126924" cy="231866"/>
              </a:xfrm>
              <a:custGeom>
                <a:avLst/>
                <a:gdLst>
                  <a:gd name="connsiteX0" fmla="*/ 16933 w 208136"/>
                  <a:gd name="connsiteY0" fmla="*/ 348827 h 348827"/>
                  <a:gd name="connsiteX1" fmla="*/ 118533 w 208136"/>
                  <a:gd name="connsiteY1" fmla="*/ 314960 h 348827"/>
                  <a:gd name="connsiteX2" fmla="*/ 169333 w 208136"/>
                  <a:gd name="connsiteY2" fmla="*/ 298027 h 348827"/>
                  <a:gd name="connsiteX3" fmla="*/ 203200 w 208136"/>
                  <a:gd name="connsiteY3" fmla="*/ 247227 h 348827"/>
                  <a:gd name="connsiteX4" fmla="*/ 152400 w 208136"/>
                  <a:gd name="connsiteY4" fmla="*/ 230293 h 348827"/>
                  <a:gd name="connsiteX5" fmla="*/ 118533 w 208136"/>
                  <a:gd name="connsiteY5" fmla="*/ 179493 h 348827"/>
                  <a:gd name="connsiteX6" fmla="*/ 50800 w 208136"/>
                  <a:gd name="connsiteY6" fmla="*/ 162560 h 348827"/>
                  <a:gd name="connsiteX7" fmla="*/ 0 w 208136"/>
                  <a:gd name="connsiteY7" fmla="*/ 145627 h 348827"/>
                  <a:gd name="connsiteX8" fmla="*/ 16933 w 208136"/>
                  <a:gd name="connsiteY8" fmla="*/ 60960 h 348827"/>
                  <a:gd name="connsiteX9" fmla="*/ 33867 w 208136"/>
                  <a:gd name="connsiteY9" fmla="*/ 10160 h 348827"/>
                  <a:gd name="connsiteX10" fmla="*/ 84667 w 208136"/>
                  <a:gd name="connsiteY10" fmla="*/ 10160 h 348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8136" h="348827">
                    <a:moveTo>
                      <a:pt x="16933" y="348827"/>
                    </a:moveTo>
                    <a:lnTo>
                      <a:pt x="118533" y="314960"/>
                    </a:lnTo>
                    <a:lnTo>
                      <a:pt x="169333" y="298027"/>
                    </a:lnTo>
                    <a:cubicBezTo>
                      <a:pt x="180622" y="281094"/>
                      <a:pt x="208136" y="266971"/>
                      <a:pt x="203200" y="247227"/>
                    </a:cubicBezTo>
                    <a:cubicBezTo>
                      <a:pt x="198871" y="229911"/>
                      <a:pt x="166338" y="241443"/>
                      <a:pt x="152400" y="230293"/>
                    </a:cubicBezTo>
                    <a:cubicBezTo>
                      <a:pt x="136508" y="217580"/>
                      <a:pt x="135466" y="190782"/>
                      <a:pt x="118533" y="179493"/>
                    </a:cubicBezTo>
                    <a:cubicBezTo>
                      <a:pt x="99169" y="166584"/>
                      <a:pt x="73177" y="168953"/>
                      <a:pt x="50800" y="162560"/>
                    </a:cubicBezTo>
                    <a:cubicBezTo>
                      <a:pt x="33637" y="157657"/>
                      <a:pt x="16933" y="151271"/>
                      <a:pt x="0" y="145627"/>
                    </a:cubicBezTo>
                    <a:cubicBezTo>
                      <a:pt x="5644" y="117405"/>
                      <a:pt x="9952" y="88882"/>
                      <a:pt x="16933" y="60960"/>
                    </a:cubicBezTo>
                    <a:cubicBezTo>
                      <a:pt x="21262" y="43644"/>
                      <a:pt x="19587" y="20870"/>
                      <a:pt x="33867" y="10160"/>
                    </a:cubicBezTo>
                    <a:cubicBezTo>
                      <a:pt x="47414" y="0"/>
                      <a:pt x="67734" y="10160"/>
                      <a:pt x="84667" y="10160"/>
                    </a:cubicBezTo>
                  </a:path>
                </a:pathLst>
              </a:custGeom>
              <a:ln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7100638" y="2642840"/>
                <a:ext cx="228463" cy="346211"/>
              </a:xfrm>
              <a:custGeom>
                <a:avLst/>
                <a:gdLst>
                  <a:gd name="connsiteX0" fmla="*/ 169334 w 372534"/>
                  <a:gd name="connsiteY0" fmla="*/ 520524 h 520524"/>
                  <a:gd name="connsiteX1" fmla="*/ 33867 w 372534"/>
                  <a:gd name="connsiteY1" fmla="*/ 469724 h 520524"/>
                  <a:gd name="connsiteX2" fmla="*/ 0 w 372534"/>
                  <a:gd name="connsiteY2" fmla="*/ 368124 h 520524"/>
                  <a:gd name="connsiteX3" fmla="*/ 33867 w 372534"/>
                  <a:gd name="connsiteY3" fmla="*/ 300391 h 520524"/>
                  <a:gd name="connsiteX4" fmla="*/ 237067 w 372534"/>
                  <a:gd name="connsiteY4" fmla="*/ 249591 h 520524"/>
                  <a:gd name="connsiteX5" fmla="*/ 220134 w 372534"/>
                  <a:gd name="connsiteY5" fmla="*/ 114124 h 520524"/>
                  <a:gd name="connsiteX6" fmla="*/ 203200 w 372534"/>
                  <a:gd name="connsiteY6" fmla="*/ 63324 h 520524"/>
                  <a:gd name="connsiteX7" fmla="*/ 254000 w 372534"/>
                  <a:gd name="connsiteY7" fmla="*/ 46391 h 520524"/>
                  <a:gd name="connsiteX8" fmla="*/ 372534 w 372534"/>
                  <a:gd name="connsiteY8" fmla="*/ 12524 h 520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2534" h="520524">
                    <a:moveTo>
                      <a:pt x="169334" y="520524"/>
                    </a:moveTo>
                    <a:cubicBezTo>
                      <a:pt x="135182" y="513694"/>
                      <a:pt x="58783" y="509590"/>
                      <a:pt x="33867" y="469724"/>
                    </a:cubicBezTo>
                    <a:cubicBezTo>
                      <a:pt x="14947" y="439452"/>
                      <a:pt x="0" y="368124"/>
                      <a:pt x="0" y="368124"/>
                    </a:cubicBezTo>
                    <a:cubicBezTo>
                      <a:pt x="11289" y="345546"/>
                      <a:pt x="11289" y="311680"/>
                      <a:pt x="33867" y="300391"/>
                    </a:cubicBezTo>
                    <a:cubicBezTo>
                      <a:pt x="96314" y="269168"/>
                      <a:pt x="237067" y="249591"/>
                      <a:pt x="237067" y="249591"/>
                    </a:cubicBezTo>
                    <a:cubicBezTo>
                      <a:pt x="231423" y="204435"/>
                      <a:pt x="228275" y="158897"/>
                      <a:pt x="220134" y="114124"/>
                    </a:cubicBezTo>
                    <a:cubicBezTo>
                      <a:pt x="216941" y="96563"/>
                      <a:pt x="195218" y="79289"/>
                      <a:pt x="203200" y="63324"/>
                    </a:cubicBezTo>
                    <a:cubicBezTo>
                      <a:pt x="211182" y="47359"/>
                      <a:pt x="237067" y="52035"/>
                      <a:pt x="254000" y="46391"/>
                    </a:cubicBezTo>
                    <a:cubicBezTo>
                      <a:pt x="323586" y="0"/>
                      <a:pt x="284449" y="12524"/>
                      <a:pt x="372534" y="12524"/>
                    </a:cubicBezTo>
                  </a:path>
                </a:pathLst>
              </a:custGeom>
              <a:ln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99" name="Oval 98"/>
              <p:cNvSpPr/>
              <p:nvPr/>
            </p:nvSpPr>
            <p:spPr>
              <a:xfrm>
                <a:off x="6975301" y="3130395"/>
                <a:ext cx="150721" cy="13181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00" name="Oval 99"/>
              <p:cNvSpPr/>
              <p:nvPr/>
            </p:nvSpPr>
            <p:spPr>
              <a:xfrm>
                <a:off x="7122850" y="3228858"/>
                <a:ext cx="150722" cy="13181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01" name="Oval 100"/>
              <p:cNvSpPr/>
              <p:nvPr/>
            </p:nvSpPr>
            <p:spPr>
              <a:xfrm>
                <a:off x="7051456" y="3076398"/>
                <a:ext cx="149135" cy="13181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18617" name="TextBox 14"/>
            <p:cNvSpPr txBox="1">
              <a:spLocks noChangeArrowheads="1"/>
            </p:cNvSpPr>
            <p:nvPr/>
          </p:nvSpPr>
          <p:spPr bwMode="auto">
            <a:xfrm>
              <a:off x="7520480" y="3427413"/>
              <a:ext cx="1178528" cy="5847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800" b="1">
                  <a:latin typeface="Calibri" charset="0"/>
                </a:rPr>
                <a:t>drug maybe entrapped </a:t>
              </a:r>
            </a:p>
            <a:p>
              <a:pPr algn="ctr"/>
              <a:r>
                <a:rPr lang="en-US" sz="800" b="1">
                  <a:latin typeface="Calibri" charset="0"/>
                </a:rPr>
                <a:t>or covalently bound</a:t>
              </a:r>
            </a:p>
            <a:p>
              <a:pPr algn="ctr"/>
              <a:endParaRPr lang="en-US" sz="800" b="1">
                <a:latin typeface="Calibri" charset="0"/>
              </a:endParaRPr>
            </a:p>
            <a:p>
              <a:pPr algn="ctr"/>
              <a:r>
                <a:rPr lang="en-US" sz="800" b="1">
                  <a:latin typeface="Calibri" charset="0"/>
                </a:rPr>
                <a:t>± targeting groups</a:t>
              </a:r>
            </a:p>
          </p:txBody>
        </p:sp>
        <p:grpSp>
          <p:nvGrpSpPr>
            <p:cNvPr id="32" name="Group 287"/>
            <p:cNvGrpSpPr>
              <a:grpSpLocks/>
            </p:cNvGrpSpPr>
            <p:nvPr/>
          </p:nvGrpSpPr>
          <p:grpSpPr bwMode="auto">
            <a:xfrm rot="-4611655">
              <a:off x="6217484" y="2975481"/>
              <a:ext cx="157162" cy="329648"/>
              <a:chOff x="5978782" y="2642496"/>
              <a:chExt cx="240564" cy="750296"/>
            </a:xfrm>
          </p:grpSpPr>
          <p:sp>
            <p:nvSpPr>
              <p:cNvPr id="87" name="Block Arc 86"/>
              <p:cNvSpPr/>
              <p:nvPr/>
            </p:nvSpPr>
            <p:spPr>
              <a:xfrm flipV="1">
                <a:off x="5978936" y="2627598"/>
                <a:ext cx="240566" cy="252926"/>
              </a:xfrm>
              <a:prstGeom prst="blockArc">
                <a:avLst/>
              </a:prstGeom>
              <a:solidFill>
                <a:schemeClr val="bg2">
                  <a:lumMod val="2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Rectangle 87"/>
              <p:cNvSpPr/>
              <p:nvPr/>
            </p:nvSpPr>
            <p:spPr>
              <a:xfrm>
                <a:off x="6047439" y="2930156"/>
                <a:ext cx="43739" cy="458882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5" name="Group 288"/>
            <p:cNvGrpSpPr>
              <a:grpSpLocks/>
            </p:cNvGrpSpPr>
            <p:nvPr/>
          </p:nvGrpSpPr>
          <p:grpSpPr bwMode="auto">
            <a:xfrm rot="-6092401">
              <a:off x="6312930" y="3346498"/>
              <a:ext cx="188913" cy="347838"/>
              <a:chOff x="5956981" y="2681276"/>
              <a:chExt cx="240564" cy="699392"/>
            </a:xfrm>
          </p:grpSpPr>
          <p:sp>
            <p:nvSpPr>
              <p:cNvPr id="85" name="Block Arc 84"/>
              <p:cNvSpPr/>
              <p:nvPr/>
            </p:nvSpPr>
            <p:spPr>
              <a:xfrm flipV="1">
                <a:off x="5956980" y="2681276"/>
                <a:ext cx="240564" cy="255357"/>
              </a:xfrm>
              <a:prstGeom prst="blockArc">
                <a:avLst/>
              </a:prstGeom>
              <a:solidFill>
                <a:schemeClr val="bg2">
                  <a:lumMod val="2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6081887" y="2923643"/>
                <a:ext cx="46495" cy="456449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18620" name="TextBox 324"/>
            <p:cNvSpPr txBox="1">
              <a:spLocks noChangeArrowheads="1"/>
            </p:cNvSpPr>
            <p:nvPr/>
          </p:nvSpPr>
          <p:spPr bwMode="auto">
            <a:xfrm rot="1133153">
              <a:off x="4585428" y="3173641"/>
              <a:ext cx="473206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800">
                  <a:latin typeface="Calibri" charset="0"/>
                </a:rPr>
                <a:t>60-200</a:t>
              </a:r>
            </a:p>
          </p:txBody>
        </p:sp>
      </p:grpSp>
      <p:grpSp>
        <p:nvGrpSpPr>
          <p:cNvPr id="45" name="Group 351"/>
          <p:cNvGrpSpPr>
            <a:grpSpLocks/>
          </p:cNvGrpSpPr>
          <p:nvPr/>
        </p:nvGrpSpPr>
        <p:grpSpPr bwMode="auto">
          <a:xfrm>
            <a:off x="5180013" y="3650696"/>
            <a:ext cx="990849" cy="2718304"/>
            <a:chOff x="3656013" y="3650696"/>
            <a:chExt cx="991012" cy="2718007"/>
          </a:xfrm>
        </p:grpSpPr>
        <p:sp>
          <p:nvSpPr>
            <p:cNvPr id="18612" name="TextBox 25"/>
            <p:cNvSpPr txBox="1">
              <a:spLocks noChangeArrowheads="1"/>
            </p:cNvSpPr>
            <p:nvPr/>
          </p:nvSpPr>
          <p:spPr bwMode="auto">
            <a:xfrm>
              <a:off x="3656013" y="5907088"/>
              <a:ext cx="991012" cy="4616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 b="1">
                  <a:solidFill>
                    <a:srgbClr val="0000FF"/>
                  </a:solidFill>
                  <a:latin typeface="Calibri" charset="0"/>
                </a:rPr>
                <a:t>Nano-sized </a:t>
              </a:r>
            </a:p>
            <a:p>
              <a:r>
                <a:rPr lang="en-US" sz="1200" b="1">
                  <a:solidFill>
                    <a:srgbClr val="0000FF"/>
                  </a:solidFill>
                  <a:latin typeface="Calibri" charset="0"/>
                </a:rPr>
                <a:t>drug crystals</a:t>
              </a:r>
            </a:p>
          </p:txBody>
        </p:sp>
        <p:sp>
          <p:nvSpPr>
            <p:cNvPr id="112" name="Explosion 1 111"/>
            <p:cNvSpPr/>
            <p:nvPr/>
          </p:nvSpPr>
          <p:spPr>
            <a:xfrm>
              <a:off x="4030725" y="5043336"/>
              <a:ext cx="609700" cy="779377"/>
            </a:xfrm>
            <a:prstGeom prst="irregularSeal1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614" name="TextBox 325"/>
            <p:cNvSpPr txBox="1">
              <a:spLocks noChangeArrowheads="1"/>
            </p:cNvSpPr>
            <p:nvPr/>
          </p:nvSpPr>
          <p:spPr bwMode="auto">
            <a:xfrm rot="178802">
              <a:off x="4090120" y="3650696"/>
              <a:ext cx="466871" cy="215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800">
                  <a:latin typeface="Calibri" charset="0"/>
                </a:rPr>
                <a:t>&lt;1,000</a:t>
              </a:r>
            </a:p>
          </p:txBody>
        </p:sp>
      </p:grpSp>
      <p:sp>
        <p:nvSpPr>
          <p:cNvPr id="18449" name="TextBox 328"/>
          <p:cNvSpPr txBox="1">
            <a:spLocks noChangeArrowheads="1"/>
          </p:cNvSpPr>
          <p:nvPr/>
        </p:nvSpPr>
        <p:spPr bwMode="auto">
          <a:xfrm>
            <a:off x="5681663" y="3097214"/>
            <a:ext cx="4267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 b="1">
                <a:latin typeface="Calibri" charset="0"/>
              </a:rPr>
              <a:t>nm</a:t>
            </a:r>
          </a:p>
        </p:txBody>
      </p:sp>
      <p:grpSp>
        <p:nvGrpSpPr>
          <p:cNvPr id="46" name="Group 349"/>
          <p:cNvGrpSpPr>
            <a:grpSpLocks/>
          </p:cNvGrpSpPr>
          <p:nvPr/>
        </p:nvGrpSpPr>
        <p:grpSpPr bwMode="auto">
          <a:xfrm>
            <a:off x="6078481" y="3418130"/>
            <a:ext cx="3907010" cy="2179332"/>
            <a:chOff x="4506858" y="3405430"/>
            <a:chExt cx="3907328" cy="2179035"/>
          </a:xfrm>
        </p:grpSpPr>
        <p:sp>
          <p:nvSpPr>
            <p:cNvPr id="18596" name="TextBox 88"/>
            <p:cNvSpPr txBox="1">
              <a:spLocks noChangeArrowheads="1"/>
            </p:cNvSpPr>
            <p:nvPr/>
          </p:nvSpPr>
          <p:spPr bwMode="auto">
            <a:xfrm>
              <a:off x="7464425" y="5122863"/>
              <a:ext cx="949761" cy="4616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 b="1">
                  <a:solidFill>
                    <a:srgbClr val="0000FF"/>
                  </a:solidFill>
                  <a:latin typeface="Calibri" charset="0"/>
                </a:rPr>
                <a:t>Crosslinked </a:t>
              </a:r>
            </a:p>
            <a:p>
              <a:r>
                <a:rPr lang="en-US" sz="1200" b="1">
                  <a:solidFill>
                    <a:srgbClr val="0000FF"/>
                  </a:solidFill>
                  <a:latin typeface="Calibri" charset="0"/>
                </a:rPr>
                <a:t>(Nano) Gels</a:t>
              </a:r>
            </a:p>
          </p:txBody>
        </p:sp>
        <p:sp>
          <p:nvSpPr>
            <p:cNvPr id="117" name="Oval 116"/>
            <p:cNvSpPr/>
            <p:nvPr/>
          </p:nvSpPr>
          <p:spPr bwMode="auto">
            <a:xfrm>
              <a:off x="6405719" y="4463906"/>
              <a:ext cx="636639" cy="658723"/>
            </a:xfrm>
            <a:prstGeom prst="ellips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8" name="Freeform 117"/>
            <p:cNvSpPr/>
            <p:nvPr/>
          </p:nvSpPr>
          <p:spPr bwMode="auto">
            <a:xfrm>
              <a:off x="6670852" y="4835330"/>
              <a:ext cx="136536" cy="246029"/>
            </a:xfrm>
            <a:custGeom>
              <a:avLst/>
              <a:gdLst>
                <a:gd name="connsiteX0" fmla="*/ 0 w 110689"/>
                <a:gd name="connsiteY0" fmla="*/ 0 h 203200"/>
                <a:gd name="connsiteX1" fmla="*/ 8466 w 110689"/>
                <a:gd name="connsiteY1" fmla="*/ 67733 h 203200"/>
                <a:gd name="connsiteX2" fmla="*/ 16933 w 110689"/>
                <a:gd name="connsiteY2" fmla="*/ 93133 h 203200"/>
                <a:gd name="connsiteX3" fmla="*/ 42333 w 110689"/>
                <a:gd name="connsiteY3" fmla="*/ 101600 h 203200"/>
                <a:gd name="connsiteX4" fmla="*/ 101600 w 110689"/>
                <a:gd name="connsiteY4" fmla="*/ 110066 h 203200"/>
                <a:gd name="connsiteX5" fmla="*/ 110066 w 110689"/>
                <a:gd name="connsiteY5" fmla="*/ 20320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689" h="203200">
                  <a:moveTo>
                    <a:pt x="0" y="0"/>
                  </a:moveTo>
                  <a:cubicBezTo>
                    <a:pt x="2822" y="22578"/>
                    <a:pt x="4396" y="45347"/>
                    <a:pt x="8466" y="67733"/>
                  </a:cubicBezTo>
                  <a:cubicBezTo>
                    <a:pt x="10062" y="76514"/>
                    <a:pt x="10622" y="86822"/>
                    <a:pt x="16933" y="93133"/>
                  </a:cubicBezTo>
                  <a:cubicBezTo>
                    <a:pt x="23244" y="99444"/>
                    <a:pt x="33582" y="99850"/>
                    <a:pt x="42333" y="101600"/>
                  </a:cubicBezTo>
                  <a:cubicBezTo>
                    <a:pt x="61902" y="105514"/>
                    <a:pt x="81844" y="107244"/>
                    <a:pt x="101600" y="110066"/>
                  </a:cubicBezTo>
                  <a:cubicBezTo>
                    <a:pt x="110689" y="191876"/>
                    <a:pt x="110066" y="160710"/>
                    <a:pt x="110066" y="203200"/>
                  </a:cubicBezTo>
                </a:path>
              </a:pathLst>
            </a:custGeom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47" name="Group 329"/>
            <p:cNvGrpSpPr>
              <a:grpSpLocks/>
            </p:cNvGrpSpPr>
            <p:nvPr/>
          </p:nvGrpSpPr>
          <p:grpSpPr bwMode="auto">
            <a:xfrm>
              <a:off x="6443834" y="4441684"/>
              <a:ext cx="550908" cy="526978"/>
              <a:chOff x="6443822" y="4441684"/>
              <a:chExt cx="550908" cy="526978"/>
            </a:xfrm>
          </p:grpSpPr>
          <p:sp>
            <p:nvSpPr>
              <p:cNvPr id="127" name="Freeform 126"/>
              <p:cNvSpPr/>
              <p:nvPr/>
            </p:nvSpPr>
            <p:spPr bwMode="auto">
              <a:xfrm>
                <a:off x="6443810" y="4779776"/>
                <a:ext cx="196866" cy="188886"/>
              </a:xfrm>
              <a:custGeom>
                <a:avLst/>
                <a:gdLst>
                  <a:gd name="connsiteX0" fmla="*/ 33867 w 160867"/>
                  <a:gd name="connsiteY0" fmla="*/ 157240 h 157240"/>
                  <a:gd name="connsiteX1" fmla="*/ 84667 w 160867"/>
                  <a:gd name="connsiteY1" fmla="*/ 140307 h 157240"/>
                  <a:gd name="connsiteX2" fmla="*/ 110067 w 160867"/>
                  <a:gd name="connsiteY2" fmla="*/ 89507 h 157240"/>
                  <a:gd name="connsiteX3" fmla="*/ 118533 w 160867"/>
                  <a:gd name="connsiteY3" fmla="*/ 47174 h 157240"/>
                  <a:gd name="connsiteX4" fmla="*/ 160867 w 160867"/>
                  <a:gd name="connsiteY4" fmla="*/ 38707 h 157240"/>
                  <a:gd name="connsiteX5" fmla="*/ 110067 w 160867"/>
                  <a:gd name="connsiteY5" fmla="*/ 30240 h 157240"/>
                  <a:gd name="connsiteX6" fmla="*/ 101600 w 160867"/>
                  <a:gd name="connsiteY6" fmla="*/ 4840 h 157240"/>
                  <a:gd name="connsiteX7" fmla="*/ 42333 w 160867"/>
                  <a:gd name="connsiteY7" fmla="*/ 13307 h 157240"/>
                  <a:gd name="connsiteX8" fmla="*/ 16933 w 160867"/>
                  <a:gd name="connsiteY8" fmla="*/ 30240 h 157240"/>
                  <a:gd name="connsiteX9" fmla="*/ 0 w 160867"/>
                  <a:gd name="connsiteY9" fmla="*/ 4840 h 157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0867" h="157240">
                    <a:moveTo>
                      <a:pt x="33867" y="157240"/>
                    </a:moveTo>
                    <a:cubicBezTo>
                      <a:pt x="50800" y="151596"/>
                      <a:pt x="74766" y="155159"/>
                      <a:pt x="84667" y="140307"/>
                    </a:cubicBezTo>
                    <a:cubicBezTo>
                      <a:pt x="101220" y="115476"/>
                      <a:pt x="103057" y="117548"/>
                      <a:pt x="110067" y="89507"/>
                    </a:cubicBezTo>
                    <a:cubicBezTo>
                      <a:pt x="113557" y="75546"/>
                      <a:pt x="108357" y="57350"/>
                      <a:pt x="118533" y="47174"/>
                    </a:cubicBezTo>
                    <a:cubicBezTo>
                      <a:pt x="128709" y="36998"/>
                      <a:pt x="146756" y="41529"/>
                      <a:pt x="160867" y="38707"/>
                    </a:cubicBezTo>
                    <a:cubicBezTo>
                      <a:pt x="143934" y="35885"/>
                      <a:pt x="124972" y="38757"/>
                      <a:pt x="110067" y="30240"/>
                    </a:cubicBezTo>
                    <a:cubicBezTo>
                      <a:pt x="102318" y="25812"/>
                      <a:pt x="110258" y="7004"/>
                      <a:pt x="101600" y="4840"/>
                    </a:cubicBezTo>
                    <a:cubicBezTo>
                      <a:pt x="82240" y="0"/>
                      <a:pt x="62089" y="10485"/>
                      <a:pt x="42333" y="13307"/>
                    </a:cubicBezTo>
                    <a:cubicBezTo>
                      <a:pt x="33866" y="18951"/>
                      <a:pt x="26911" y="32236"/>
                      <a:pt x="16933" y="30240"/>
                    </a:cubicBezTo>
                    <a:cubicBezTo>
                      <a:pt x="6955" y="28244"/>
                      <a:pt x="0" y="4840"/>
                      <a:pt x="0" y="4840"/>
                    </a:cubicBezTo>
                  </a:path>
                </a:pathLst>
              </a:custGeom>
              <a:ln w="635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 bwMode="auto">
              <a:xfrm>
                <a:off x="6526367" y="4611524"/>
                <a:ext cx="207979" cy="233330"/>
              </a:xfrm>
              <a:custGeom>
                <a:avLst/>
                <a:gdLst>
                  <a:gd name="connsiteX0" fmla="*/ 67734 w 169496"/>
                  <a:gd name="connsiteY0" fmla="*/ 177800 h 193322"/>
                  <a:gd name="connsiteX1" fmla="*/ 33867 w 169496"/>
                  <a:gd name="connsiteY1" fmla="*/ 67733 h 193322"/>
                  <a:gd name="connsiteX2" fmla="*/ 0 w 169496"/>
                  <a:gd name="connsiteY2" fmla="*/ 59267 h 193322"/>
                  <a:gd name="connsiteX3" fmla="*/ 42334 w 169496"/>
                  <a:gd name="connsiteY3" fmla="*/ 0 h 193322"/>
                  <a:gd name="connsiteX4" fmla="*/ 118534 w 169496"/>
                  <a:gd name="connsiteY4" fmla="*/ 25400 h 193322"/>
                  <a:gd name="connsiteX5" fmla="*/ 127000 w 169496"/>
                  <a:gd name="connsiteY5" fmla="*/ 50800 h 193322"/>
                  <a:gd name="connsiteX6" fmla="*/ 160867 w 169496"/>
                  <a:gd name="connsiteY6" fmla="*/ 84667 h 193322"/>
                  <a:gd name="connsiteX7" fmla="*/ 152400 w 169496"/>
                  <a:gd name="connsiteY7" fmla="*/ 160867 h 193322"/>
                  <a:gd name="connsiteX8" fmla="*/ 67734 w 169496"/>
                  <a:gd name="connsiteY8" fmla="*/ 177800 h 193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9496" h="193322">
                    <a:moveTo>
                      <a:pt x="67734" y="177800"/>
                    </a:moveTo>
                    <a:cubicBezTo>
                      <a:pt x="47978" y="162278"/>
                      <a:pt x="91273" y="84134"/>
                      <a:pt x="33867" y="67733"/>
                    </a:cubicBezTo>
                    <a:cubicBezTo>
                      <a:pt x="22678" y="64536"/>
                      <a:pt x="11289" y="62089"/>
                      <a:pt x="0" y="59267"/>
                    </a:cubicBezTo>
                    <a:cubicBezTo>
                      <a:pt x="19756" y="0"/>
                      <a:pt x="1" y="14112"/>
                      <a:pt x="42334" y="0"/>
                    </a:cubicBezTo>
                    <a:cubicBezTo>
                      <a:pt x="67734" y="8467"/>
                      <a:pt x="110068" y="0"/>
                      <a:pt x="118534" y="25400"/>
                    </a:cubicBezTo>
                    <a:cubicBezTo>
                      <a:pt x="121356" y="33867"/>
                      <a:pt x="121813" y="43538"/>
                      <a:pt x="127000" y="50800"/>
                    </a:cubicBezTo>
                    <a:cubicBezTo>
                      <a:pt x="136279" y="63791"/>
                      <a:pt x="160867" y="84667"/>
                      <a:pt x="160867" y="84667"/>
                    </a:cubicBezTo>
                    <a:cubicBezTo>
                      <a:pt x="158045" y="110067"/>
                      <a:pt x="169496" y="141871"/>
                      <a:pt x="152400" y="160867"/>
                    </a:cubicBezTo>
                    <a:cubicBezTo>
                      <a:pt x="137179" y="177779"/>
                      <a:pt x="87490" y="193322"/>
                      <a:pt x="67734" y="177800"/>
                    </a:cubicBezTo>
                    <a:close/>
                  </a:path>
                </a:pathLst>
              </a:custGeom>
              <a:noFill/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29" name="Freeform 128"/>
              <p:cNvSpPr/>
              <p:nvPr/>
            </p:nvSpPr>
            <p:spPr bwMode="auto">
              <a:xfrm>
                <a:off x="6805790" y="4797235"/>
                <a:ext cx="188927" cy="161903"/>
              </a:xfrm>
              <a:custGeom>
                <a:avLst/>
                <a:gdLst>
                  <a:gd name="connsiteX0" fmla="*/ 0 w 154748"/>
                  <a:gd name="connsiteY0" fmla="*/ 133439 h 133439"/>
                  <a:gd name="connsiteX1" fmla="*/ 8467 w 154748"/>
                  <a:gd name="connsiteY1" fmla="*/ 99572 h 133439"/>
                  <a:gd name="connsiteX2" fmla="*/ 25400 w 154748"/>
                  <a:gd name="connsiteY2" fmla="*/ 48772 h 133439"/>
                  <a:gd name="connsiteX3" fmla="*/ 33867 w 154748"/>
                  <a:gd name="connsiteY3" fmla="*/ 14905 h 133439"/>
                  <a:gd name="connsiteX4" fmla="*/ 67734 w 154748"/>
                  <a:gd name="connsiteY4" fmla="*/ 6439 h 133439"/>
                  <a:gd name="connsiteX5" fmla="*/ 118534 w 154748"/>
                  <a:gd name="connsiteY5" fmla="*/ 14905 h 133439"/>
                  <a:gd name="connsiteX6" fmla="*/ 101600 w 154748"/>
                  <a:gd name="connsiteY6" fmla="*/ 65705 h 133439"/>
                  <a:gd name="connsiteX7" fmla="*/ 127000 w 154748"/>
                  <a:gd name="connsiteY7" fmla="*/ 82639 h 133439"/>
                  <a:gd name="connsiteX8" fmla="*/ 152400 w 154748"/>
                  <a:gd name="connsiteY8" fmla="*/ 91105 h 133439"/>
                  <a:gd name="connsiteX9" fmla="*/ 152400 w 154748"/>
                  <a:gd name="connsiteY9" fmla="*/ 99572 h 133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4748" h="133439">
                    <a:moveTo>
                      <a:pt x="0" y="133439"/>
                    </a:moveTo>
                    <a:cubicBezTo>
                      <a:pt x="2822" y="122150"/>
                      <a:pt x="5123" y="110718"/>
                      <a:pt x="8467" y="99572"/>
                    </a:cubicBezTo>
                    <a:cubicBezTo>
                      <a:pt x="13596" y="82475"/>
                      <a:pt x="21071" y="66088"/>
                      <a:pt x="25400" y="48772"/>
                    </a:cubicBezTo>
                    <a:cubicBezTo>
                      <a:pt x="28222" y="37483"/>
                      <a:pt x="25639" y="23133"/>
                      <a:pt x="33867" y="14905"/>
                    </a:cubicBezTo>
                    <a:cubicBezTo>
                      <a:pt x="42095" y="6677"/>
                      <a:pt x="56445" y="9261"/>
                      <a:pt x="67734" y="6439"/>
                    </a:cubicBezTo>
                    <a:cubicBezTo>
                      <a:pt x="84667" y="9261"/>
                      <a:pt x="110017" y="0"/>
                      <a:pt x="118534" y="14905"/>
                    </a:cubicBezTo>
                    <a:cubicBezTo>
                      <a:pt x="127390" y="30403"/>
                      <a:pt x="101600" y="65705"/>
                      <a:pt x="101600" y="65705"/>
                    </a:cubicBezTo>
                    <a:cubicBezTo>
                      <a:pt x="110067" y="71350"/>
                      <a:pt x="117898" y="78088"/>
                      <a:pt x="127000" y="82639"/>
                    </a:cubicBezTo>
                    <a:cubicBezTo>
                      <a:pt x="134982" y="86630"/>
                      <a:pt x="144974" y="86155"/>
                      <a:pt x="152400" y="91105"/>
                    </a:cubicBezTo>
                    <a:cubicBezTo>
                      <a:pt x="154748" y="92671"/>
                      <a:pt x="152400" y="96750"/>
                      <a:pt x="152400" y="99572"/>
                    </a:cubicBezTo>
                  </a:path>
                </a:pathLst>
              </a:custGeom>
              <a:ln w="635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30" name="Freeform 129"/>
              <p:cNvSpPr/>
              <p:nvPr/>
            </p:nvSpPr>
            <p:spPr bwMode="auto">
              <a:xfrm>
                <a:off x="6764511" y="4498826"/>
                <a:ext cx="107959" cy="296822"/>
              </a:xfrm>
              <a:custGeom>
                <a:avLst/>
                <a:gdLst>
                  <a:gd name="connsiteX0" fmla="*/ 76200 w 88236"/>
                  <a:gd name="connsiteY0" fmla="*/ 245533 h 245533"/>
                  <a:gd name="connsiteX1" fmla="*/ 67733 w 88236"/>
                  <a:gd name="connsiteY1" fmla="*/ 160866 h 245533"/>
                  <a:gd name="connsiteX2" fmla="*/ 42333 w 88236"/>
                  <a:gd name="connsiteY2" fmla="*/ 152400 h 245533"/>
                  <a:gd name="connsiteX3" fmla="*/ 0 w 88236"/>
                  <a:gd name="connsiteY3" fmla="*/ 143933 h 245533"/>
                  <a:gd name="connsiteX4" fmla="*/ 8466 w 88236"/>
                  <a:gd name="connsiteY4" fmla="*/ 101600 h 245533"/>
                  <a:gd name="connsiteX5" fmla="*/ 25400 w 88236"/>
                  <a:gd name="connsiteY5" fmla="*/ 84666 h 245533"/>
                  <a:gd name="connsiteX6" fmla="*/ 76200 w 88236"/>
                  <a:gd name="connsiteY6" fmla="*/ 59266 h 245533"/>
                  <a:gd name="connsiteX7" fmla="*/ 84666 w 88236"/>
                  <a:gd name="connsiteY7" fmla="*/ 0 h 245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236" h="245533">
                    <a:moveTo>
                      <a:pt x="76200" y="245533"/>
                    </a:moveTo>
                    <a:cubicBezTo>
                      <a:pt x="73378" y="217311"/>
                      <a:pt x="77426" y="187521"/>
                      <a:pt x="67733" y="160866"/>
                    </a:cubicBezTo>
                    <a:cubicBezTo>
                      <a:pt x="64683" y="152479"/>
                      <a:pt x="50991" y="154564"/>
                      <a:pt x="42333" y="152400"/>
                    </a:cubicBezTo>
                    <a:cubicBezTo>
                      <a:pt x="28372" y="148910"/>
                      <a:pt x="14111" y="146755"/>
                      <a:pt x="0" y="143933"/>
                    </a:cubicBezTo>
                    <a:cubicBezTo>
                      <a:pt x="2822" y="129822"/>
                      <a:pt x="2797" y="114827"/>
                      <a:pt x="8466" y="101600"/>
                    </a:cubicBezTo>
                    <a:cubicBezTo>
                      <a:pt x="11611" y="94263"/>
                      <a:pt x="19166" y="89653"/>
                      <a:pt x="25400" y="84666"/>
                    </a:cubicBezTo>
                    <a:cubicBezTo>
                      <a:pt x="48846" y="65909"/>
                      <a:pt x="49373" y="68209"/>
                      <a:pt x="76200" y="59266"/>
                    </a:cubicBezTo>
                    <a:cubicBezTo>
                      <a:pt x="88236" y="23157"/>
                      <a:pt x="84666" y="42791"/>
                      <a:pt x="84666" y="0"/>
                    </a:cubicBezTo>
                  </a:path>
                </a:pathLst>
              </a:custGeom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 bwMode="auto">
              <a:xfrm>
                <a:off x="6599398" y="4441684"/>
                <a:ext cx="203217" cy="199998"/>
              </a:xfrm>
              <a:custGeom>
                <a:avLst/>
                <a:gdLst>
                  <a:gd name="connsiteX0" fmla="*/ 59386 w 166973"/>
                  <a:gd name="connsiteY0" fmla="*/ 165418 h 165418"/>
                  <a:gd name="connsiteX1" fmla="*/ 17052 w 166973"/>
                  <a:gd name="connsiteY1" fmla="*/ 148485 h 165418"/>
                  <a:gd name="connsiteX2" fmla="*/ 17052 w 166973"/>
                  <a:gd name="connsiteY2" fmla="*/ 72285 h 165418"/>
                  <a:gd name="connsiteX3" fmla="*/ 42452 w 166973"/>
                  <a:gd name="connsiteY3" fmla="*/ 63818 h 165418"/>
                  <a:gd name="connsiteX4" fmla="*/ 50919 w 166973"/>
                  <a:gd name="connsiteY4" fmla="*/ 38418 h 165418"/>
                  <a:gd name="connsiteX5" fmla="*/ 59386 w 166973"/>
                  <a:gd name="connsiteY5" fmla="*/ 4551 h 165418"/>
                  <a:gd name="connsiteX6" fmla="*/ 84786 w 166973"/>
                  <a:gd name="connsiteY6" fmla="*/ 21485 h 165418"/>
                  <a:gd name="connsiteX7" fmla="*/ 110186 w 166973"/>
                  <a:gd name="connsiteY7" fmla="*/ 80751 h 165418"/>
                  <a:gd name="connsiteX8" fmla="*/ 118652 w 166973"/>
                  <a:gd name="connsiteY8" fmla="*/ 114618 h 165418"/>
                  <a:gd name="connsiteX9" fmla="*/ 144052 w 166973"/>
                  <a:gd name="connsiteY9" fmla="*/ 123085 h 165418"/>
                  <a:gd name="connsiteX10" fmla="*/ 160986 w 166973"/>
                  <a:gd name="connsiteY10" fmla="*/ 165418 h 165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973" h="165418">
                    <a:moveTo>
                      <a:pt x="59386" y="165418"/>
                    </a:moveTo>
                    <a:cubicBezTo>
                      <a:pt x="45275" y="159774"/>
                      <a:pt x="28728" y="158215"/>
                      <a:pt x="17052" y="148485"/>
                    </a:cubicBezTo>
                    <a:cubicBezTo>
                      <a:pt x="0" y="134275"/>
                      <a:pt x="13194" y="79037"/>
                      <a:pt x="17052" y="72285"/>
                    </a:cubicBezTo>
                    <a:cubicBezTo>
                      <a:pt x="21480" y="64536"/>
                      <a:pt x="33985" y="66640"/>
                      <a:pt x="42452" y="63818"/>
                    </a:cubicBezTo>
                    <a:cubicBezTo>
                      <a:pt x="45274" y="55351"/>
                      <a:pt x="48467" y="46999"/>
                      <a:pt x="50919" y="38418"/>
                    </a:cubicBezTo>
                    <a:cubicBezTo>
                      <a:pt x="54116" y="27229"/>
                      <a:pt x="48978" y="9755"/>
                      <a:pt x="59386" y="4551"/>
                    </a:cubicBezTo>
                    <a:cubicBezTo>
                      <a:pt x="68488" y="0"/>
                      <a:pt x="76319" y="15840"/>
                      <a:pt x="84786" y="21485"/>
                    </a:cubicBezTo>
                    <a:cubicBezTo>
                      <a:pt x="99835" y="51584"/>
                      <a:pt x="101882" y="51686"/>
                      <a:pt x="110186" y="80751"/>
                    </a:cubicBezTo>
                    <a:cubicBezTo>
                      <a:pt x="113383" y="91940"/>
                      <a:pt x="111383" y="105531"/>
                      <a:pt x="118652" y="114618"/>
                    </a:cubicBezTo>
                    <a:cubicBezTo>
                      <a:pt x="124227" y="121587"/>
                      <a:pt x="135585" y="120263"/>
                      <a:pt x="144052" y="123085"/>
                    </a:cubicBezTo>
                    <a:cubicBezTo>
                      <a:pt x="166973" y="146005"/>
                      <a:pt x="160986" y="132035"/>
                      <a:pt x="160986" y="165418"/>
                    </a:cubicBezTo>
                  </a:path>
                </a:pathLst>
              </a:custGeom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18600" name="TextBox 326"/>
            <p:cNvSpPr txBox="1">
              <a:spLocks noChangeArrowheads="1"/>
            </p:cNvSpPr>
            <p:nvPr/>
          </p:nvSpPr>
          <p:spPr bwMode="auto">
            <a:xfrm rot="1565909">
              <a:off x="4506858" y="3405430"/>
              <a:ext cx="466832" cy="215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800">
                  <a:latin typeface="Calibri" charset="0"/>
                </a:rPr>
                <a:t>&lt;1,000</a:t>
              </a:r>
            </a:p>
          </p:txBody>
        </p:sp>
        <p:grpSp>
          <p:nvGrpSpPr>
            <p:cNvPr id="48" name="Group 330"/>
            <p:cNvGrpSpPr>
              <a:grpSpLocks/>
            </p:cNvGrpSpPr>
            <p:nvPr/>
          </p:nvGrpSpPr>
          <p:grpSpPr bwMode="auto">
            <a:xfrm rot="4886549">
              <a:off x="6454527" y="4506365"/>
              <a:ext cx="540595" cy="555960"/>
              <a:chOff x="6420403" y="4469480"/>
              <a:chExt cx="540595" cy="555960"/>
            </a:xfrm>
          </p:grpSpPr>
          <p:sp>
            <p:nvSpPr>
              <p:cNvPr id="122" name="Freeform 121"/>
              <p:cNvSpPr/>
              <p:nvPr/>
            </p:nvSpPr>
            <p:spPr bwMode="auto">
              <a:xfrm>
                <a:off x="6419473" y="4842560"/>
                <a:ext cx="192062" cy="188928"/>
              </a:xfrm>
              <a:custGeom>
                <a:avLst/>
                <a:gdLst>
                  <a:gd name="connsiteX0" fmla="*/ 33867 w 160867"/>
                  <a:gd name="connsiteY0" fmla="*/ 157240 h 157240"/>
                  <a:gd name="connsiteX1" fmla="*/ 84667 w 160867"/>
                  <a:gd name="connsiteY1" fmla="*/ 140307 h 157240"/>
                  <a:gd name="connsiteX2" fmla="*/ 110067 w 160867"/>
                  <a:gd name="connsiteY2" fmla="*/ 89507 h 157240"/>
                  <a:gd name="connsiteX3" fmla="*/ 118533 w 160867"/>
                  <a:gd name="connsiteY3" fmla="*/ 47174 h 157240"/>
                  <a:gd name="connsiteX4" fmla="*/ 160867 w 160867"/>
                  <a:gd name="connsiteY4" fmla="*/ 38707 h 157240"/>
                  <a:gd name="connsiteX5" fmla="*/ 110067 w 160867"/>
                  <a:gd name="connsiteY5" fmla="*/ 30240 h 157240"/>
                  <a:gd name="connsiteX6" fmla="*/ 101600 w 160867"/>
                  <a:gd name="connsiteY6" fmla="*/ 4840 h 157240"/>
                  <a:gd name="connsiteX7" fmla="*/ 42333 w 160867"/>
                  <a:gd name="connsiteY7" fmla="*/ 13307 h 157240"/>
                  <a:gd name="connsiteX8" fmla="*/ 16933 w 160867"/>
                  <a:gd name="connsiteY8" fmla="*/ 30240 h 157240"/>
                  <a:gd name="connsiteX9" fmla="*/ 0 w 160867"/>
                  <a:gd name="connsiteY9" fmla="*/ 4840 h 157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0867" h="157240">
                    <a:moveTo>
                      <a:pt x="33867" y="157240"/>
                    </a:moveTo>
                    <a:cubicBezTo>
                      <a:pt x="50800" y="151596"/>
                      <a:pt x="74766" y="155159"/>
                      <a:pt x="84667" y="140307"/>
                    </a:cubicBezTo>
                    <a:cubicBezTo>
                      <a:pt x="101220" y="115476"/>
                      <a:pt x="103057" y="117548"/>
                      <a:pt x="110067" y="89507"/>
                    </a:cubicBezTo>
                    <a:cubicBezTo>
                      <a:pt x="113557" y="75546"/>
                      <a:pt x="108357" y="57350"/>
                      <a:pt x="118533" y="47174"/>
                    </a:cubicBezTo>
                    <a:cubicBezTo>
                      <a:pt x="128709" y="36998"/>
                      <a:pt x="146756" y="41529"/>
                      <a:pt x="160867" y="38707"/>
                    </a:cubicBezTo>
                    <a:cubicBezTo>
                      <a:pt x="143934" y="35885"/>
                      <a:pt x="124972" y="38757"/>
                      <a:pt x="110067" y="30240"/>
                    </a:cubicBezTo>
                    <a:cubicBezTo>
                      <a:pt x="102318" y="25812"/>
                      <a:pt x="110258" y="7004"/>
                      <a:pt x="101600" y="4840"/>
                    </a:cubicBezTo>
                    <a:cubicBezTo>
                      <a:pt x="82240" y="0"/>
                      <a:pt x="62089" y="10485"/>
                      <a:pt x="42333" y="13307"/>
                    </a:cubicBezTo>
                    <a:cubicBezTo>
                      <a:pt x="33866" y="18951"/>
                      <a:pt x="26911" y="32236"/>
                      <a:pt x="16933" y="30240"/>
                    </a:cubicBezTo>
                    <a:cubicBezTo>
                      <a:pt x="6955" y="28244"/>
                      <a:pt x="0" y="4840"/>
                      <a:pt x="0" y="4840"/>
                    </a:cubicBezTo>
                  </a:path>
                </a:pathLst>
              </a:custGeom>
              <a:ln w="635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23" name="Freeform 122"/>
              <p:cNvSpPr/>
              <p:nvPr/>
            </p:nvSpPr>
            <p:spPr bwMode="auto">
              <a:xfrm>
                <a:off x="6497241" y="4677381"/>
                <a:ext cx="206347" cy="233381"/>
              </a:xfrm>
              <a:custGeom>
                <a:avLst/>
                <a:gdLst>
                  <a:gd name="connsiteX0" fmla="*/ 67734 w 169496"/>
                  <a:gd name="connsiteY0" fmla="*/ 177800 h 193322"/>
                  <a:gd name="connsiteX1" fmla="*/ 33867 w 169496"/>
                  <a:gd name="connsiteY1" fmla="*/ 67733 h 193322"/>
                  <a:gd name="connsiteX2" fmla="*/ 0 w 169496"/>
                  <a:gd name="connsiteY2" fmla="*/ 59267 h 193322"/>
                  <a:gd name="connsiteX3" fmla="*/ 42334 w 169496"/>
                  <a:gd name="connsiteY3" fmla="*/ 0 h 193322"/>
                  <a:gd name="connsiteX4" fmla="*/ 118534 w 169496"/>
                  <a:gd name="connsiteY4" fmla="*/ 25400 h 193322"/>
                  <a:gd name="connsiteX5" fmla="*/ 127000 w 169496"/>
                  <a:gd name="connsiteY5" fmla="*/ 50800 h 193322"/>
                  <a:gd name="connsiteX6" fmla="*/ 160867 w 169496"/>
                  <a:gd name="connsiteY6" fmla="*/ 84667 h 193322"/>
                  <a:gd name="connsiteX7" fmla="*/ 152400 w 169496"/>
                  <a:gd name="connsiteY7" fmla="*/ 160867 h 193322"/>
                  <a:gd name="connsiteX8" fmla="*/ 67734 w 169496"/>
                  <a:gd name="connsiteY8" fmla="*/ 177800 h 193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9496" h="193322">
                    <a:moveTo>
                      <a:pt x="67734" y="177800"/>
                    </a:moveTo>
                    <a:cubicBezTo>
                      <a:pt x="47978" y="162278"/>
                      <a:pt x="91273" y="84134"/>
                      <a:pt x="33867" y="67733"/>
                    </a:cubicBezTo>
                    <a:cubicBezTo>
                      <a:pt x="22678" y="64536"/>
                      <a:pt x="11289" y="62089"/>
                      <a:pt x="0" y="59267"/>
                    </a:cubicBezTo>
                    <a:cubicBezTo>
                      <a:pt x="19756" y="0"/>
                      <a:pt x="1" y="14112"/>
                      <a:pt x="42334" y="0"/>
                    </a:cubicBezTo>
                    <a:cubicBezTo>
                      <a:pt x="67734" y="8467"/>
                      <a:pt x="110068" y="0"/>
                      <a:pt x="118534" y="25400"/>
                    </a:cubicBezTo>
                    <a:cubicBezTo>
                      <a:pt x="121356" y="33867"/>
                      <a:pt x="121813" y="43538"/>
                      <a:pt x="127000" y="50800"/>
                    </a:cubicBezTo>
                    <a:cubicBezTo>
                      <a:pt x="136279" y="63791"/>
                      <a:pt x="160867" y="84667"/>
                      <a:pt x="160867" y="84667"/>
                    </a:cubicBezTo>
                    <a:cubicBezTo>
                      <a:pt x="158045" y="110067"/>
                      <a:pt x="169496" y="141871"/>
                      <a:pt x="152400" y="160867"/>
                    </a:cubicBezTo>
                    <a:cubicBezTo>
                      <a:pt x="137179" y="177779"/>
                      <a:pt x="87490" y="193322"/>
                      <a:pt x="67734" y="177800"/>
                    </a:cubicBezTo>
                    <a:close/>
                  </a:path>
                </a:pathLst>
              </a:custGeom>
              <a:noFill/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24" name="Freeform 123"/>
              <p:cNvSpPr/>
              <p:nvPr/>
            </p:nvSpPr>
            <p:spPr bwMode="auto">
              <a:xfrm>
                <a:off x="6769485" y="4824080"/>
                <a:ext cx="187299" cy="160351"/>
              </a:xfrm>
              <a:custGeom>
                <a:avLst/>
                <a:gdLst>
                  <a:gd name="connsiteX0" fmla="*/ 0 w 154748"/>
                  <a:gd name="connsiteY0" fmla="*/ 133439 h 133439"/>
                  <a:gd name="connsiteX1" fmla="*/ 8467 w 154748"/>
                  <a:gd name="connsiteY1" fmla="*/ 99572 h 133439"/>
                  <a:gd name="connsiteX2" fmla="*/ 25400 w 154748"/>
                  <a:gd name="connsiteY2" fmla="*/ 48772 h 133439"/>
                  <a:gd name="connsiteX3" fmla="*/ 33867 w 154748"/>
                  <a:gd name="connsiteY3" fmla="*/ 14905 h 133439"/>
                  <a:gd name="connsiteX4" fmla="*/ 67734 w 154748"/>
                  <a:gd name="connsiteY4" fmla="*/ 6439 h 133439"/>
                  <a:gd name="connsiteX5" fmla="*/ 118534 w 154748"/>
                  <a:gd name="connsiteY5" fmla="*/ 14905 h 133439"/>
                  <a:gd name="connsiteX6" fmla="*/ 101600 w 154748"/>
                  <a:gd name="connsiteY6" fmla="*/ 65705 h 133439"/>
                  <a:gd name="connsiteX7" fmla="*/ 127000 w 154748"/>
                  <a:gd name="connsiteY7" fmla="*/ 82639 h 133439"/>
                  <a:gd name="connsiteX8" fmla="*/ 152400 w 154748"/>
                  <a:gd name="connsiteY8" fmla="*/ 91105 h 133439"/>
                  <a:gd name="connsiteX9" fmla="*/ 152400 w 154748"/>
                  <a:gd name="connsiteY9" fmla="*/ 99572 h 133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4748" h="133439">
                    <a:moveTo>
                      <a:pt x="0" y="133439"/>
                    </a:moveTo>
                    <a:cubicBezTo>
                      <a:pt x="2822" y="122150"/>
                      <a:pt x="5123" y="110718"/>
                      <a:pt x="8467" y="99572"/>
                    </a:cubicBezTo>
                    <a:cubicBezTo>
                      <a:pt x="13596" y="82475"/>
                      <a:pt x="21071" y="66088"/>
                      <a:pt x="25400" y="48772"/>
                    </a:cubicBezTo>
                    <a:cubicBezTo>
                      <a:pt x="28222" y="37483"/>
                      <a:pt x="25639" y="23133"/>
                      <a:pt x="33867" y="14905"/>
                    </a:cubicBezTo>
                    <a:cubicBezTo>
                      <a:pt x="42095" y="6677"/>
                      <a:pt x="56445" y="9261"/>
                      <a:pt x="67734" y="6439"/>
                    </a:cubicBezTo>
                    <a:cubicBezTo>
                      <a:pt x="84667" y="9261"/>
                      <a:pt x="110017" y="0"/>
                      <a:pt x="118534" y="14905"/>
                    </a:cubicBezTo>
                    <a:cubicBezTo>
                      <a:pt x="127390" y="30403"/>
                      <a:pt x="101600" y="65705"/>
                      <a:pt x="101600" y="65705"/>
                    </a:cubicBezTo>
                    <a:cubicBezTo>
                      <a:pt x="110067" y="71350"/>
                      <a:pt x="117898" y="78088"/>
                      <a:pt x="127000" y="82639"/>
                    </a:cubicBezTo>
                    <a:cubicBezTo>
                      <a:pt x="134982" y="86630"/>
                      <a:pt x="144974" y="86155"/>
                      <a:pt x="152400" y="91105"/>
                    </a:cubicBezTo>
                    <a:cubicBezTo>
                      <a:pt x="154748" y="92671"/>
                      <a:pt x="152400" y="96750"/>
                      <a:pt x="152400" y="99572"/>
                    </a:cubicBezTo>
                  </a:path>
                </a:pathLst>
              </a:custGeom>
              <a:ln w="635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25" name="Freeform 124"/>
              <p:cNvSpPr/>
              <p:nvPr/>
            </p:nvSpPr>
            <p:spPr bwMode="auto">
              <a:xfrm>
                <a:off x="6730617" y="4573687"/>
                <a:ext cx="106348" cy="296886"/>
              </a:xfrm>
              <a:custGeom>
                <a:avLst/>
                <a:gdLst>
                  <a:gd name="connsiteX0" fmla="*/ 76200 w 88236"/>
                  <a:gd name="connsiteY0" fmla="*/ 245533 h 245533"/>
                  <a:gd name="connsiteX1" fmla="*/ 67733 w 88236"/>
                  <a:gd name="connsiteY1" fmla="*/ 160866 h 245533"/>
                  <a:gd name="connsiteX2" fmla="*/ 42333 w 88236"/>
                  <a:gd name="connsiteY2" fmla="*/ 152400 h 245533"/>
                  <a:gd name="connsiteX3" fmla="*/ 0 w 88236"/>
                  <a:gd name="connsiteY3" fmla="*/ 143933 h 245533"/>
                  <a:gd name="connsiteX4" fmla="*/ 8466 w 88236"/>
                  <a:gd name="connsiteY4" fmla="*/ 101600 h 245533"/>
                  <a:gd name="connsiteX5" fmla="*/ 25400 w 88236"/>
                  <a:gd name="connsiteY5" fmla="*/ 84666 h 245533"/>
                  <a:gd name="connsiteX6" fmla="*/ 76200 w 88236"/>
                  <a:gd name="connsiteY6" fmla="*/ 59266 h 245533"/>
                  <a:gd name="connsiteX7" fmla="*/ 84666 w 88236"/>
                  <a:gd name="connsiteY7" fmla="*/ 0 h 245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236" h="245533">
                    <a:moveTo>
                      <a:pt x="76200" y="245533"/>
                    </a:moveTo>
                    <a:cubicBezTo>
                      <a:pt x="73378" y="217311"/>
                      <a:pt x="77426" y="187521"/>
                      <a:pt x="67733" y="160866"/>
                    </a:cubicBezTo>
                    <a:cubicBezTo>
                      <a:pt x="64683" y="152479"/>
                      <a:pt x="50991" y="154564"/>
                      <a:pt x="42333" y="152400"/>
                    </a:cubicBezTo>
                    <a:cubicBezTo>
                      <a:pt x="28372" y="148910"/>
                      <a:pt x="14111" y="146755"/>
                      <a:pt x="0" y="143933"/>
                    </a:cubicBezTo>
                    <a:cubicBezTo>
                      <a:pt x="2822" y="129822"/>
                      <a:pt x="2797" y="114827"/>
                      <a:pt x="8466" y="101600"/>
                    </a:cubicBezTo>
                    <a:cubicBezTo>
                      <a:pt x="11611" y="94263"/>
                      <a:pt x="19166" y="89653"/>
                      <a:pt x="25400" y="84666"/>
                    </a:cubicBezTo>
                    <a:cubicBezTo>
                      <a:pt x="48846" y="65909"/>
                      <a:pt x="49373" y="68209"/>
                      <a:pt x="76200" y="59266"/>
                    </a:cubicBezTo>
                    <a:cubicBezTo>
                      <a:pt x="88236" y="23157"/>
                      <a:pt x="84666" y="42791"/>
                      <a:pt x="84666" y="0"/>
                    </a:cubicBezTo>
                  </a:path>
                </a:pathLst>
              </a:custGeom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26" name="Freeform 125"/>
              <p:cNvSpPr/>
              <p:nvPr/>
            </p:nvSpPr>
            <p:spPr bwMode="auto">
              <a:xfrm>
                <a:off x="6567034" y="4475293"/>
                <a:ext cx="199998" cy="200041"/>
              </a:xfrm>
              <a:custGeom>
                <a:avLst/>
                <a:gdLst>
                  <a:gd name="connsiteX0" fmla="*/ 59386 w 166973"/>
                  <a:gd name="connsiteY0" fmla="*/ 165418 h 165418"/>
                  <a:gd name="connsiteX1" fmla="*/ 17052 w 166973"/>
                  <a:gd name="connsiteY1" fmla="*/ 148485 h 165418"/>
                  <a:gd name="connsiteX2" fmla="*/ 17052 w 166973"/>
                  <a:gd name="connsiteY2" fmla="*/ 72285 h 165418"/>
                  <a:gd name="connsiteX3" fmla="*/ 42452 w 166973"/>
                  <a:gd name="connsiteY3" fmla="*/ 63818 h 165418"/>
                  <a:gd name="connsiteX4" fmla="*/ 50919 w 166973"/>
                  <a:gd name="connsiteY4" fmla="*/ 38418 h 165418"/>
                  <a:gd name="connsiteX5" fmla="*/ 59386 w 166973"/>
                  <a:gd name="connsiteY5" fmla="*/ 4551 h 165418"/>
                  <a:gd name="connsiteX6" fmla="*/ 84786 w 166973"/>
                  <a:gd name="connsiteY6" fmla="*/ 21485 h 165418"/>
                  <a:gd name="connsiteX7" fmla="*/ 110186 w 166973"/>
                  <a:gd name="connsiteY7" fmla="*/ 80751 h 165418"/>
                  <a:gd name="connsiteX8" fmla="*/ 118652 w 166973"/>
                  <a:gd name="connsiteY8" fmla="*/ 114618 h 165418"/>
                  <a:gd name="connsiteX9" fmla="*/ 144052 w 166973"/>
                  <a:gd name="connsiteY9" fmla="*/ 123085 h 165418"/>
                  <a:gd name="connsiteX10" fmla="*/ 160986 w 166973"/>
                  <a:gd name="connsiteY10" fmla="*/ 165418 h 165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973" h="165418">
                    <a:moveTo>
                      <a:pt x="59386" y="165418"/>
                    </a:moveTo>
                    <a:cubicBezTo>
                      <a:pt x="45275" y="159774"/>
                      <a:pt x="28728" y="158215"/>
                      <a:pt x="17052" y="148485"/>
                    </a:cubicBezTo>
                    <a:cubicBezTo>
                      <a:pt x="0" y="134275"/>
                      <a:pt x="13194" y="79037"/>
                      <a:pt x="17052" y="72285"/>
                    </a:cubicBezTo>
                    <a:cubicBezTo>
                      <a:pt x="21480" y="64536"/>
                      <a:pt x="33985" y="66640"/>
                      <a:pt x="42452" y="63818"/>
                    </a:cubicBezTo>
                    <a:cubicBezTo>
                      <a:pt x="45274" y="55351"/>
                      <a:pt x="48467" y="46999"/>
                      <a:pt x="50919" y="38418"/>
                    </a:cubicBezTo>
                    <a:cubicBezTo>
                      <a:pt x="54116" y="27229"/>
                      <a:pt x="48978" y="9755"/>
                      <a:pt x="59386" y="4551"/>
                    </a:cubicBezTo>
                    <a:cubicBezTo>
                      <a:pt x="68488" y="0"/>
                      <a:pt x="76319" y="15840"/>
                      <a:pt x="84786" y="21485"/>
                    </a:cubicBezTo>
                    <a:cubicBezTo>
                      <a:pt x="99835" y="51584"/>
                      <a:pt x="101882" y="51686"/>
                      <a:pt x="110186" y="80751"/>
                    </a:cubicBezTo>
                    <a:cubicBezTo>
                      <a:pt x="113383" y="91940"/>
                      <a:pt x="111383" y="105531"/>
                      <a:pt x="118652" y="114618"/>
                    </a:cubicBezTo>
                    <a:cubicBezTo>
                      <a:pt x="124227" y="121587"/>
                      <a:pt x="135585" y="120263"/>
                      <a:pt x="144052" y="123085"/>
                    </a:cubicBezTo>
                    <a:cubicBezTo>
                      <a:pt x="166973" y="146005"/>
                      <a:pt x="160986" y="132035"/>
                      <a:pt x="160986" y="165418"/>
                    </a:cubicBezTo>
                  </a:path>
                </a:pathLst>
              </a:custGeom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grpSp>
        <p:nvGrpSpPr>
          <p:cNvPr id="49" name="Group 347"/>
          <p:cNvGrpSpPr>
            <a:grpSpLocks/>
          </p:cNvGrpSpPr>
          <p:nvPr/>
        </p:nvGrpSpPr>
        <p:grpSpPr bwMode="auto">
          <a:xfrm>
            <a:off x="6185123" y="714375"/>
            <a:ext cx="3823821" cy="2450124"/>
            <a:chOff x="4661122" y="714375"/>
            <a:chExt cx="3824025" cy="2450124"/>
          </a:xfrm>
        </p:grpSpPr>
        <p:sp>
          <p:nvSpPr>
            <p:cNvPr id="18578" name="TextBox 62"/>
            <p:cNvSpPr txBox="1">
              <a:spLocks noChangeArrowheads="1"/>
            </p:cNvSpPr>
            <p:nvPr/>
          </p:nvSpPr>
          <p:spPr bwMode="auto">
            <a:xfrm>
              <a:off x="7594600" y="714375"/>
              <a:ext cx="89054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 b="1">
                  <a:solidFill>
                    <a:srgbClr val="0000FF"/>
                  </a:solidFill>
                  <a:latin typeface="Calibri" charset="0"/>
                </a:rPr>
                <a:t>Protein/Ab</a:t>
              </a:r>
            </a:p>
            <a:p>
              <a:r>
                <a:rPr lang="en-US" sz="1200" b="1">
                  <a:solidFill>
                    <a:srgbClr val="0000FF"/>
                  </a:solidFill>
                  <a:latin typeface="Calibri" charset="0"/>
                </a:rPr>
                <a:t>Conjugates</a:t>
              </a:r>
            </a:p>
          </p:txBody>
        </p:sp>
        <p:sp>
          <p:nvSpPr>
            <p:cNvPr id="18579" name="TextBox 14"/>
            <p:cNvSpPr txBox="1">
              <a:spLocks noChangeArrowheads="1"/>
            </p:cNvSpPr>
            <p:nvPr/>
          </p:nvSpPr>
          <p:spPr bwMode="auto">
            <a:xfrm>
              <a:off x="6327775" y="873125"/>
              <a:ext cx="1063169" cy="46166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800" b="1">
                  <a:latin typeface="Calibri" charset="0"/>
                </a:rPr>
                <a:t>PEG (polymer)</a:t>
              </a:r>
            </a:p>
            <a:p>
              <a:r>
                <a:rPr lang="en-US" sz="800" b="1">
                  <a:latin typeface="Calibri" charset="0"/>
                </a:rPr>
                <a:t>-protein </a:t>
              </a:r>
            </a:p>
            <a:p>
              <a:r>
                <a:rPr lang="en-US" sz="800" b="1">
                  <a:latin typeface="Calibri" charset="0"/>
                </a:rPr>
                <a:t>-aptamer conjugates</a:t>
              </a:r>
            </a:p>
          </p:txBody>
        </p:sp>
        <p:sp>
          <p:nvSpPr>
            <p:cNvPr id="135" name="Oval 80"/>
            <p:cNvSpPr/>
            <p:nvPr/>
          </p:nvSpPr>
          <p:spPr>
            <a:xfrm>
              <a:off x="6186569" y="1808163"/>
              <a:ext cx="303228" cy="34925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b="1"/>
            </a:p>
          </p:txBody>
        </p:sp>
        <p:sp>
          <p:nvSpPr>
            <p:cNvPr id="136" name="Freeform 135"/>
            <p:cNvSpPr/>
            <p:nvPr/>
          </p:nvSpPr>
          <p:spPr>
            <a:xfrm rot="5400000">
              <a:off x="6372323" y="1603370"/>
              <a:ext cx="236537" cy="207973"/>
            </a:xfrm>
            <a:custGeom>
              <a:avLst/>
              <a:gdLst>
                <a:gd name="connsiteX0" fmla="*/ 145571 w 149112"/>
                <a:gd name="connsiteY0" fmla="*/ 160793 h 160793"/>
                <a:gd name="connsiteX1" fmla="*/ 139221 w 149112"/>
                <a:gd name="connsiteY1" fmla="*/ 122693 h 160793"/>
                <a:gd name="connsiteX2" fmla="*/ 107471 w 149112"/>
                <a:gd name="connsiteY2" fmla="*/ 129043 h 160793"/>
                <a:gd name="connsiteX3" fmla="*/ 88421 w 149112"/>
                <a:gd name="connsiteY3" fmla="*/ 141743 h 160793"/>
                <a:gd name="connsiteX4" fmla="*/ 63021 w 149112"/>
                <a:gd name="connsiteY4" fmla="*/ 148093 h 160793"/>
                <a:gd name="connsiteX5" fmla="*/ 18571 w 149112"/>
                <a:gd name="connsiteY5" fmla="*/ 141743 h 160793"/>
                <a:gd name="connsiteX6" fmla="*/ 24921 w 149112"/>
                <a:gd name="connsiteY6" fmla="*/ 103643 h 160793"/>
                <a:gd name="connsiteX7" fmla="*/ 63021 w 149112"/>
                <a:gd name="connsiteY7" fmla="*/ 84593 h 160793"/>
                <a:gd name="connsiteX8" fmla="*/ 88421 w 149112"/>
                <a:gd name="connsiteY8" fmla="*/ 78243 h 160793"/>
                <a:gd name="connsiteX9" fmla="*/ 37621 w 149112"/>
                <a:gd name="connsiteY9" fmla="*/ 14743 h 16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112" h="160793">
                  <a:moveTo>
                    <a:pt x="145571" y="160793"/>
                  </a:moveTo>
                  <a:cubicBezTo>
                    <a:pt x="143454" y="148093"/>
                    <a:pt x="149112" y="130935"/>
                    <a:pt x="139221" y="122693"/>
                  </a:cubicBezTo>
                  <a:cubicBezTo>
                    <a:pt x="130930" y="115784"/>
                    <a:pt x="117577" y="125253"/>
                    <a:pt x="107471" y="129043"/>
                  </a:cubicBezTo>
                  <a:cubicBezTo>
                    <a:pt x="100325" y="131723"/>
                    <a:pt x="95436" y="138737"/>
                    <a:pt x="88421" y="141743"/>
                  </a:cubicBezTo>
                  <a:cubicBezTo>
                    <a:pt x="80399" y="145181"/>
                    <a:pt x="71488" y="145976"/>
                    <a:pt x="63021" y="148093"/>
                  </a:cubicBezTo>
                  <a:cubicBezTo>
                    <a:pt x="48204" y="145976"/>
                    <a:pt x="31958" y="148436"/>
                    <a:pt x="18571" y="141743"/>
                  </a:cubicBezTo>
                  <a:cubicBezTo>
                    <a:pt x="0" y="132458"/>
                    <a:pt x="19690" y="108874"/>
                    <a:pt x="24921" y="103643"/>
                  </a:cubicBezTo>
                  <a:cubicBezTo>
                    <a:pt x="36053" y="92511"/>
                    <a:pt x="48560" y="88725"/>
                    <a:pt x="63021" y="84593"/>
                  </a:cubicBezTo>
                  <a:cubicBezTo>
                    <a:pt x="71412" y="82195"/>
                    <a:pt x="79954" y="80360"/>
                    <a:pt x="88421" y="78243"/>
                  </a:cubicBezTo>
                  <a:cubicBezTo>
                    <a:pt x="80597" y="0"/>
                    <a:pt x="103343" y="14743"/>
                    <a:pt x="37621" y="14743"/>
                  </a:cubicBezTo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b="1"/>
            </a:p>
          </p:txBody>
        </p:sp>
        <p:sp>
          <p:nvSpPr>
            <p:cNvPr id="137" name="Freeform 136"/>
            <p:cNvSpPr/>
            <p:nvPr/>
          </p:nvSpPr>
          <p:spPr>
            <a:xfrm rot="5400000">
              <a:off x="6475516" y="1822444"/>
              <a:ext cx="236537" cy="207974"/>
            </a:xfrm>
            <a:custGeom>
              <a:avLst/>
              <a:gdLst>
                <a:gd name="connsiteX0" fmla="*/ 145571 w 149112"/>
                <a:gd name="connsiteY0" fmla="*/ 160793 h 160793"/>
                <a:gd name="connsiteX1" fmla="*/ 139221 w 149112"/>
                <a:gd name="connsiteY1" fmla="*/ 122693 h 160793"/>
                <a:gd name="connsiteX2" fmla="*/ 107471 w 149112"/>
                <a:gd name="connsiteY2" fmla="*/ 129043 h 160793"/>
                <a:gd name="connsiteX3" fmla="*/ 88421 w 149112"/>
                <a:gd name="connsiteY3" fmla="*/ 141743 h 160793"/>
                <a:gd name="connsiteX4" fmla="*/ 63021 w 149112"/>
                <a:gd name="connsiteY4" fmla="*/ 148093 h 160793"/>
                <a:gd name="connsiteX5" fmla="*/ 18571 w 149112"/>
                <a:gd name="connsiteY5" fmla="*/ 141743 h 160793"/>
                <a:gd name="connsiteX6" fmla="*/ 24921 w 149112"/>
                <a:gd name="connsiteY6" fmla="*/ 103643 h 160793"/>
                <a:gd name="connsiteX7" fmla="*/ 63021 w 149112"/>
                <a:gd name="connsiteY7" fmla="*/ 84593 h 160793"/>
                <a:gd name="connsiteX8" fmla="*/ 88421 w 149112"/>
                <a:gd name="connsiteY8" fmla="*/ 78243 h 160793"/>
                <a:gd name="connsiteX9" fmla="*/ 37621 w 149112"/>
                <a:gd name="connsiteY9" fmla="*/ 14743 h 16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112" h="160793">
                  <a:moveTo>
                    <a:pt x="145571" y="160793"/>
                  </a:moveTo>
                  <a:cubicBezTo>
                    <a:pt x="143454" y="148093"/>
                    <a:pt x="149112" y="130935"/>
                    <a:pt x="139221" y="122693"/>
                  </a:cubicBezTo>
                  <a:cubicBezTo>
                    <a:pt x="130930" y="115784"/>
                    <a:pt x="117577" y="125253"/>
                    <a:pt x="107471" y="129043"/>
                  </a:cubicBezTo>
                  <a:cubicBezTo>
                    <a:pt x="100325" y="131723"/>
                    <a:pt x="95436" y="138737"/>
                    <a:pt x="88421" y="141743"/>
                  </a:cubicBezTo>
                  <a:cubicBezTo>
                    <a:pt x="80399" y="145181"/>
                    <a:pt x="71488" y="145976"/>
                    <a:pt x="63021" y="148093"/>
                  </a:cubicBezTo>
                  <a:cubicBezTo>
                    <a:pt x="48204" y="145976"/>
                    <a:pt x="31958" y="148436"/>
                    <a:pt x="18571" y="141743"/>
                  </a:cubicBezTo>
                  <a:cubicBezTo>
                    <a:pt x="0" y="132458"/>
                    <a:pt x="19690" y="108874"/>
                    <a:pt x="24921" y="103643"/>
                  </a:cubicBezTo>
                  <a:cubicBezTo>
                    <a:pt x="36053" y="92511"/>
                    <a:pt x="48560" y="88725"/>
                    <a:pt x="63021" y="84593"/>
                  </a:cubicBezTo>
                  <a:cubicBezTo>
                    <a:pt x="71412" y="82195"/>
                    <a:pt x="79954" y="80360"/>
                    <a:pt x="88421" y="78243"/>
                  </a:cubicBezTo>
                  <a:cubicBezTo>
                    <a:pt x="80597" y="0"/>
                    <a:pt x="103343" y="14743"/>
                    <a:pt x="37621" y="14743"/>
                  </a:cubicBezTo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b="1"/>
            </a:p>
          </p:txBody>
        </p:sp>
        <p:grpSp>
          <p:nvGrpSpPr>
            <p:cNvPr id="50" name="Group 134"/>
            <p:cNvGrpSpPr>
              <a:grpSpLocks/>
            </p:cNvGrpSpPr>
            <p:nvPr/>
          </p:nvGrpSpPr>
          <p:grpSpPr bwMode="auto">
            <a:xfrm>
              <a:off x="7582056" y="1246188"/>
              <a:ext cx="346093" cy="760412"/>
              <a:chOff x="6656544" y="666150"/>
              <a:chExt cx="345886" cy="759489"/>
            </a:xfrm>
          </p:grpSpPr>
          <p:sp>
            <p:nvSpPr>
              <p:cNvPr id="149" name="Freeform 86"/>
              <p:cNvSpPr/>
              <p:nvPr/>
            </p:nvSpPr>
            <p:spPr>
              <a:xfrm>
                <a:off x="6656544" y="929355"/>
                <a:ext cx="280835" cy="496284"/>
              </a:xfrm>
              <a:custGeom>
                <a:avLst/>
                <a:gdLst>
                  <a:gd name="connsiteX0" fmla="*/ 165441 w 216241"/>
                  <a:gd name="connsiteY0" fmla="*/ 0 h 312432"/>
                  <a:gd name="connsiteX1" fmla="*/ 152741 w 216241"/>
                  <a:gd name="connsiteY1" fmla="*/ 25400 h 312432"/>
                  <a:gd name="connsiteX2" fmla="*/ 165441 w 216241"/>
                  <a:gd name="connsiteY2" fmla="*/ 63500 h 312432"/>
                  <a:gd name="connsiteX3" fmla="*/ 216241 w 216241"/>
                  <a:gd name="connsiteY3" fmla="*/ 69850 h 312432"/>
                  <a:gd name="connsiteX4" fmla="*/ 184491 w 216241"/>
                  <a:gd name="connsiteY4" fmla="*/ 133350 h 312432"/>
                  <a:gd name="connsiteX5" fmla="*/ 140041 w 216241"/>
                  <a:gd name="connsiteY5" fmla="*/ 158750 h 312432"/>
                  <a:gd name="connsiteX6" fmla="*/ 95591 w 216241"/>
                  <a:gd name="connsiteY6" fmla="*/ 171450 h 312432"/>
                  <a:gd name="connsiteX7" fmla="*/ 25741 w 216241"/>
                  <a:gd name="connsiteY7" fmla="*/ 184150 h 312432"/>
                  <a:gd name="connsiteX8" fmla="*/ 6691 w 216241"/>
                  <a:gd name="connsiteY8" fmla="*/ 203200 h 312432"/>
                  <a:gd name="connsiteX9" fmla="*/ 32091 w 216241"/>
                  <a:gd name="connsiteY9" fmla="*/ 254000 h 312432"/>
                  <a:gd name="connsiteX10" fmla="*/ 51141 w 216241"/>
                  <a:gd name="connsiteY10" fmla="*/ 260350 h 312432"/>
                  <a:gd name="connsiteX11" fmla="*/ 38441 w 216241"/>
                  <a:gd name="connsiteY11" fmla="*/ 285750 h 312432"/>
                  <a:gd name="connsiteX12" fmla="*/ 19391 w 216241"/>
                  <a:gd name="connsiteY12" fmla="*/ 304800 h 312432"/>
                  <a:gd name="connsiteX13" fmla="*/ 38441 w 216241"/>
                  <a:gd name="connsiteY13" fmla="*/ 292100 h 312432"/>
                  <a:gd name="connsiteX14" fmla="*/ 57491 w 216241"/>
                  <a:gd name="connsiteY14" fmla="*/ 285750 h 312432"/>
                  <a:gd name="connsiteX15" fmla="*/ 89241 w 216241"/>
                  <a:gd name="connsiteY15" fmla="*/ 273050 h 312432"/>
                  <a:gd name="connsiteX16" fmla="*/ 152741 w 216241"/>
                  <a:gd name="connsiteY16" fmla="*/ 260350 h 312432"/>
                  <a:gd name="connsiteX17" fmla="*/ 159091 w 216241"/>
                  <a:gd name="connsiteY17" fmla="*/ 247650 h 31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16241" h="312432">
                    <a:moveTo>
                      <a:pt x="165441" y="0"/>
                    </a:moveTo>
                    <a:cubicBezTo>
                      <a:pt x="161208" y="8467"/>
                      <a:pt x="156470" y="16699"/>
                      <a:pt x="152741" y="25400"/>
                    </a:cubicBezTo>
                    <a:cubicBezTo>
                      <a:pt x="145462" y="42384"/>
                      <a:pt x="139094" y="53919"/>
                      <a:pt x="165441" y="63500"/>
                    </a:cubicBezTo>
                    <a:cubicBezTo>
                      <a:pt x="181479" y="69332"/>
                      <a:pt x="199308" y="67733"/>
                      <a:pt x="216241" y="69850"/>
                    </a:cubicBezTo>
                    <a:cubicBezTo>
                      <a:pt x="205658" y="91017"/>
                      <a:pt x="197618" y="113659"/>
                      <a:pt x="184491" y="133350"/>
                    </a:cubicBezTo>
                    <a:cubicBezTo>
                      <a:pt x="180239" y="139727"/>
                      <a:pt x="144143" y="156992"/>
                      <a:pt x="140041" y="158750"/>
                    </a:cubicBezTo>
                    <a:cubicBezTo>
                      <a:pt x="124816" y="165275"/>
                      <a:pt x="111703" y="166847"/>
                      <a:pt x="95591" y="171450"/>
                    </a:cubicBezTo>
                    <a:cubicBezTo>
                      <a:pt x="49910" y="184502"/>
                      <a:pt x="109803" y="173642"/>
                      <a:pt x="25741" y="184150"/>
                    </a:cubicBezTo>
                    <a:cubicBezTo>
                      <a:pt x="19391" y="190500"/>
                      <a:pt x="8639" y="194434"/>
                      <a:pt x="6691" y="203200"/>
                    </a:cubicBezTo>
                    <a:cubicBezTo>
                      <a:pt x="0" y="233311"/>
                      <a:pt x="10802" y="243356"/>
                      <a:pt x="32091" y="254000"/>
                    </a:cubicBezTo>
                    <a:cubicBezTo>
                      <a:pt x="38078" y="256993"/>
                      <a:pt x="44791" y="258233"/>
                      <a:pt x="51141" y="260350"/>
                    </a:cubicBezTo>
                    <a:cubicBezTo>
                      <a:pt x="46908" y="268817"/>
                      <a:pt x="43943" y="278047"/>
                      <a:pt x="38441" y="285750"/>
                    </a:cubicBezTo>
                    <a:cubicBezTo>
                      <a:pt x="33221" y="293058"/>
                      <a:pt x="19391" y="295820"/>
                      <a:pt x="19391" y="304800"/>
                    </a:cubicBezTo>
                    <a:cubicBezTo>
                      <a:pt x="19391" y="312432"/>
                      <a:pt x="31615" y="295513"/>
                      <a:pt x="38441" y="292100"/>
                    </a:cubicBezTo>
                    <a:cubicBezTo>
                      <a:pt x="44428" y="289107"/>
                      <a:pt x="51224" y="288100"/>
                      <a:pt x="57491" y="285750"/>
                    </a:cubicBezTo>
                    <a:cubicBezTo>
                      <a:pt x="68164" y="281748"/>
                      <a:pt x="78244" y="276049"/>
                      <a:pt x="89241" y="273050"/>
                    </a:cubicBezTo>
                    <a:cubicBezTo>
                      <a:pt x="91305" y="272487"/>
                      <a:pt x="145112" y="264927"/>
                      <a:pt x="152741" y="260350"/>
                    </a:cubicBezTo>
                    <a:cubicBezTo>
                      <a:pt x="156800" y="257915"/>
                      <a:pt x="156974" y="251883"/>
                      <a:pt x="159091" y="247650"/>
                    </a:cubicBezTo>
                  </a:path>
                </a:pathLst>
              </a:cu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b="1"/>
              </a:p>
            </p:txBody>
          </p:sp>
          <p:sp>
            <p:nvSpPr>
              <p:cNvPr id="150" name="Block Arc 87"/>
              <p:cNvSpPr/>
              <p:nvPr/>
            </p:nvSpPr>
            <p:spPr>
              <a:xfrm flipV="1">
                <a:off x="6761262" y="666150"/>
                <a:ext cx="241168" cy="255277"/>
              </a:xfrm>
              <a:prstGeom prst="blockArc">
                <a:avLst/>
              </a:prstGeom>
              <a:solidFill>
                <a:schemeClr val="bg2">
                  <a:lumMod val="2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b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9" name="Oval 138"/>
            <p:cNvSpPr/>
            <p:nvPr/>
          </p:nvSpPr>
          <p:spPr>
            <a:xfrm>
              <a:off x="5434054" y="2333625"/>
              <a:ext cx="246075" cy="255588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b="1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418178" y="2159000"/>
              <a:ext cx="446111" cy="466725"/>
            </a:xfrm>
            <a:custGeom>
              <a:avLst/>
              <a:gdLst>
                <a:gd name="connsiteX0" fmla="*/ 9336 w 445645"/>
                <a:gd name="connsiteY0" fmla="*/ 304800 h 467233"/>
                <a:gd name="connsiteX1" fmla="*/ 870 w 445645"/>
                <a:gd name="connsiteY1" fmla="*/ 245533 h 467233"/>
                <a:gd name="connsiteX2" fmla="*/ 9336 w 445645"/>
                <a:gd name="connsiteY2" fmla="*/ 143933 h 467233"/>
                <a:gd name="connsiteX3" fmla="*/ 34736 w 445645"/>
                <a:gd name="connsiteY3" fmla="*/ 127000 h 467233"/>
                <a:gd name="connsiteX4" fmla="*/ 136336 w 445645"/>
                <a:gd name="connsiteY4" fmla="*/ 110067 h 467233"/>
                <a:gd name="connsiteX5" fmla="*/ 170203 w 445645"/>
                <a:gd name="connsiteY5" fmla="*/ 0 h 467233"/>
                <a:gd name="connsiteX6" fmla="*/ 212536 w 445645"/>
                <a:gd name="connsiteY6" fmla="*/ 8467 h 467233"/>
                <a:gd name="connsiteX7" fmla="*/ 254870 w 445645"/>
                <a:gd name="connsiteY7" fmla="*/ 42333 h 467233"/>
                <a:gd name="connsiteX8" fmla="*/ 297203 w 445645"/>
                <a:gd name="connsiteY8" fmla="*/ 50800 h 467233"/>
                <a:gd name="connsiteX9" fmla="*/ 314136 w 445645"/>
                <a:gd name="connsiteY9" fmla="*/ 101600 h 467233"/>
                <a:gd name="connsiteX10" fmla="*/ 322603 w 445645"/>
                <a:gd name="connsiteY10" fmla="*/ 135467 h 467233"/>
                <a:gd name="connsiteX11" fmla="*/ 356470 w 445645"/>
                <a:gd name="connsiteY11" fmla="*/ 152400 h 467233"/>
                <a:gd name="connsiteX12" fmla="*/ 415736 w 445645"/>
                <a:gd name="connsiteY12" fmla="*/ 169333 h 467233"/>
                <a:gd name="connsiteX13" fmla="*/ 441136 w 445645"/>
                <a:gd name="connsiteY13" fmla="*/ 186267 h 467233"/>
                <a:gd name="connsiteX14" fmla="*/ 398803 w 445645"/>
                <a:gd name="connsiteY14" fmla="*/ 254000 h 467233"/>
                <a:gd name="connsiteX15" fmla="*/ 381870 w 445645"/>
                <a:gd name="connsiteY15" fmla="*/ 279400 h 467233"/>
                <a:gd name="connsiteX16" fmla="*/ 348003 w 445645"/>
                <a:gd name="connsiteY16" fmla="*/ 313267 h 467233"/>
                <a:gd name="connsiteX17" fmla="*/ 424203 w 445645"/>
                <a:gd name="connsiteY17" fmla="*/ 355600 h 467233"/>
                <a:gd name="connsiteX18" fmla="*/ 415736 w 445645"/>
                <a:gd name="connsiteY18" fmla="*/ 381000 h 467233"/>
                <a:gd name="connsiteX19" fmla="*/ 364936 w 445645"/>
                <a:gd name="connsiteY19" fmla="*/ 440267 h 467233"/>
                <a:gd name="connsiteX20" fmla="*/ 331070 w 445645"/>
                <a:gd name="connsiteY20" fmla="*/ 448733 h 467233"/>
                <a:gd name="connsiteX21" fmla="*/ 297203 w 445645"/>
                <a:gd name="connsiteY21" fmla="*/ 465667 h 467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45645" h="467233">
                  <a:moveTo>
                    <a:pt x="9336" y="304800"/>
                  </a:moveTo>
                  <a:cubicBezTo>
                    <a:pt x="6514" y="285044"/>
                    <a:pt x="870" y="265489"/>
                    <a:pt x="870" y="245533"/>
                  </a:cubicBezTo>
                  <a:cubicBezTo>
                    <a:pt x="870" y="211549"/>
                    <a:pt x="0" y="176610"/>
                    <a:pt x="9336" y="143933"/>
                  </a:cubicBezTo>
                  <a:cubicBezTo>
                    <a:pt x="12131" y="134149"/>
                    <a:pt x="25635" y="131551"/>
                    <a:pt x="34736" y="127000"/>
                  </a:cubicBezTo>
                  <a:cubicBezTo>
                    <a:pt x="63107" y="112815"/>
                    <a:pt x="112186" y="112750"/>
                    <a:pt x="136336" y="110067"/>
                  </a:cubicBezTo>
                  <a:cubicBezTo>
                    <a:pt x="139447" y="72738"/>
                    <a:pt x="114164" y="0"/>
                    <a:pt x="170203" y="0"/>
                  </a:cubicBezTo>
                  <a:cubicBezTo>
                    <a:pt x="184593" y="0"/>
                    <a:pt x="198425" y="5645"/>
                    <a:pt x="212536" y="8467"/>
                  </a:cubicBezTo>
                  <a:cubicBezTo>
                    <a:pt x="224935" y="20865"/>
                    <a:pt x="237782" y="35925"/>
                    <a:pt x="254870" y="42333"/>
                  </a:cubicBezTo>
                  <a:cubicBezTo>
                    <a:pt x="268344" y="47386"/>
                    <a:pt x="283092" y="47978"/>
                    <a:pt x="297203" y="50800"/>
                  </a:cubicBezTo>
                  <a:cubicBezTo>
                    <a:pt x="302847" y="67733"/>
                    <a:pt x="309807" y="84284"/>
                    <a:pt x="314136" y="101600"/>
                  </a:cubicBezTo>
                  <a:cubicBezTo>
                    <a:pt x="316958" y="112889"/>
                    <a:pt x="315153" y="126528"/>
                    <a:pt x="322603" y="135467"/>
                  </a:cubicBezTo>
                  <a:cubicBezTo>
                    <a:pt x="330683" y="145163"/>
                    <a:pt x="344869" y="147428"/>
                    <a:pt x="356470" y="152400"/>
                  </a:cubicBezTo>
                  <a:cubicBezTo>
                    <a:pt x="373479" y="159690"/>
                    <a:pt x="398544" y="165035"/>
                    <a:pt x="415736" y="169333"/>
                  </a:cubicBezTo>
                  <a:cubicBezTo>
                    <a:pt x="424203" y="174978"/>
                    <a:pt x="439697" y="176193"/>
                    <a:pt x="441136" y="186267"/>
                  </a:cubicBezTo>
                  <a:cubicBezTo>
                    <a:pt x="445645" y="217827"/>
                    <a:pt x="414553" y="235099"/>
                    <a:pt x="398803" y="254000"/>
                  </a:cubicBezTo>
                  <a:cubicBezTo>
                    <a:pt x="392289" y="261817"/>
                    <a:pt x="388492" y="271674"/>
                    <a:pt x="381870" y="279400"/>
                  </a:cubicBezTo>
                  <a:cubicBezTo>
                    <a:pt x="371480" y="291522"/>
                    <a:pt x="348003" y="313267"/>
                    <a:pt x="348003" y="313267"/>
                  </a:cubicBezTo>
                  <a:cubicBezTo>
                    <a:pt x="406229" y="352083"/>
                    <a:pt x="379496" y="340697"/>
                    <a:pt x="424203" y="355600"/>
                  </a:cubicBezTo>
                  <a:cubicBezTo>
                    <a:pt x="421381" y="364067"/>
                    <a:pt x="419727" y="373018"/>
                    <a:pt x="415736" y="381000"/>
                  </a:cubicBezTo>
                  <a:cubicBezTo>
                    <a:pt x="406462" y="399548"/>
                    <a:pt x="380087" y="430798"/>
                    <a:pt x="364936" y="440267"/>
                  </a:cubicBezTo>
                  <a:cubicBezTo>
                    <a:pt x="355069" y="446434"/>
                    <a:pt x="342359" y="445911"/>
                    <a:pt x="331070" y="448733"/>
                  </a:cubicBezTo>
                  <a:cubicBezTo>
                    <a:pt x="303322" y="467233"/>
                    <a:pt x="315846" y="465667"/>
                    <a:pt x="297203" y="465667"/>
                  </a:cubicBezTo>
                </a:path>
              </a:pathLst>
            </a:cu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1" name="Block Arc 140"/>
            <p:cNvSpPr/>
            <p:nvPr/>
          </p:nvSpPr>
          <p:spPr>
            <a:xfrm flipV="1">
              <a:off x="6881931" y="1408113"/>
              <a:ext cx="241313" cy="254000"/>
            </a:xfrm>
            <a:prstGeom prst="blockArc">
              <a:avLst/>
            </a:prstGeom>
            <a:solidFill>
              <a:schemeClr val="bg2">
                <a:lumMod val="25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6985124" y="1662113"/>
              <a:ext cx="46040" cy="4572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43" name="Straight Connector 142"/>
            <p:cNvCxnSpPr>
              <a:stCxn id="142" idx="3"/>
            </p:cNvCxnSpPr>
            <p:nvPr/>
          </p:nvCxnSpPr>
          <p:spPr>
            <a:xfrm flipV="1">
              <a:off x="7031164" y="1870075"/>
              <a:ext cx="92080" cy="2063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Oval 143"/>
            <p:cNvSpPr/>
            <p:nvPr/>
          </p:nvSpPr>
          <p:spPr>
            <a:xfrm>
              <a:off x="7123244" y="1774825"/>
              <a:ext cx="149233" cy="13176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300875" y="1997075"/>
              <a:ext cx="279415" cy="387350"/>
            </a:xfrm>
            <a:custGeom>
              <a:avLst/>
              <a:gdLst>
                <a:gd name="connsiteX0" fmla="*/ 145571 w 149112"/>
                <a:gd name="connsiteY0" fmla="*/ 160793 h 160793"/>
                <a:gd name="connsiteX1" fmla="*/ 139221 w 149112"/>
                <a:gd name="connsiteY1" fmla="*/ 122693 h 160793"/>
                <a:gd name="connsiteX2" fmla="*/ 107471 w 149112"/>
                <a:gd name="connsiteY2" fmla="*/ 129043 h 160793"/>
                <a:gd name="connsiteX3" fmla="*/ 88421 w 149112"/>
                <a:gd name="connsiteY3" fmla="*/ 141743 h 160793"/>
                <a:gd name="connsiteX4" fmla="*/ 63021 w 149112"/>
                <a:gd name="connsiteY4" fmla="*/ 148093 h 160793"/>
                <a:gd name="connsiteX5" fmla="*/ 18571 w 149112"/>
                <a:gd name="connsiteY5" fmla="*/ 141743 h 160793"/>
                <a:gd name="connsiteX6" fmla="*/ 24921 w 149112"/>
                <a:gd name="connsiteY6" fmla="*/ 103643 h 160793"/>
                <a:gd name="connsiteX7" fmla="*/ 63021 w 149112"/>
                <a:gd name="connsiteY7" fmla="*/ 84593 h 160793"/>
                <a:gd name="connsiteX8" fmla="*/ 88421 w 149112"/>
                <a:gd name="connsiteY8" fmla="*/ 78243 h 160793"/>
                <a:gd name="connsiteX9" fmla="*/ 37621 w 149112"/>
                <a:gd name="connsiteY9" fmla="*/ 14743 h 16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112" h="160793">
                  <a:moveTo>
                    <a:pt x="145571" y="160793"/>
                  </a:moveTo>
                  <a:cubicBezTo>
                    <a:pt x="143454" y="148093"/>
                    <a:pt x="149112" y="130935"/>
                    <a:pt x="139221" y="122693"/>
                  </a:cubicBezTo>
                  <a:cubicBezTo>
                    <a:pt x="130930" y="115784"/>
                    <a:pt x="117577" y="125253"/>
                    <a:pt x="107471" y="129043"/>
                  </a:cubicBezTo>
                  <a:cubicBezTo>
                    <a:pt x="100325" y="131723"/>
                    <a:pt x="95436" y="138737"/>
                    <a:pt x="88421" y="141743"/>
                  </a:cubicBezTo>
                  <a:cubicBezTo>
                    <a:pt x="80399" y="145181"/>
                    <a:pt x="71488" y="145976"/>
                    <a:pt x="63021" y="148093"/>
                  </a:cubicBezTo>
                  <a:cubicBezTo>
                    <a:pt x="48204" y="145976"/>
                    <a:pt x="31958" y="148436"/>
                    <a:pt x="18571" y="141743"/>
                  </a:cubicBezTo>
                  <a:cubicBezTo>
                    <a:pt x="0" y="132458"/>
                    <a:pt x="19690" y="108874"/>
                    <a:pt x="24921" y="103643"/>
                  </a:cubicBezTo>
                  <a:cubicBezTo>
                    <a:pt x="36053" y="92511"/>
                    <a:pt x="48560" y="88725"/>
                    <a:pt x="63021" y="84593"/>
                  </a:cubicBezTo>
                  <a:cubicBezTo>
                    <a:pt x="71412" y="82195"/>
                    <a:pt x="79954" y="80360"/>
                    <a:pt x="88421" y="78243"/>
                  </a:cubicBezTo>
                  <a:cubicBezTo>
                    <a:pt x="80597" y="0"/>
                    <a:pt x="103343" y="14743"/>
                    <a:pt x="37621" y="14743"/>
                  </a:cubicBezTo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b="1"/>
            </a:p>
          </p:txBody>
        </p:sp>
        <p:sp>
          <p:nvSpPr>
            <p:cNvPr id="18591" name="TextBox 323"/>
            <p:cNvSpPr txBox="1">
              <a:spLocks noChangeArrowheads="1"/>
            </p:cNvSpPr>
            <p:nvPr/>
          </p:nvSpPr>
          <p:spPr bwMode="auto">
            <a:xfrm rot="3087727">
              <a:off x="4557895" y="2845816"/>
              <a:ext cx="421910" cy="2154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800">
                  <a:latin typeface="Calibri" charset="0"/>
                </a:rPr>
                <a:t>10-20</a:t>
              </a:r>
            </a:p>
          </p:txBody>
        </p:sp>
        <p:sp>
          <p:nvSpPr>
            <p:cNvPr id="147" name="Freeform 81"/>
            <p:cNvSpPr/>
            <p:nvPr/>
          </p:nvSpPr>
          <p:spPr>
            <a:xfrm>
              <a:off x="6075438" y="1579563"/>
              <a:ext cx="193685" cy="255587"/>
            </a:xfrm>
            <a:custGeom>
              <a:avLst/>
              <a:gdLst>
                <a:gd name="connsiteX0" fmla="*/ 145571 w 149112"/>
                <a:gd name="connsiteY0" fmla="*/ 160793 h 160793"/>
                <a:gd name="connsiteX1" fmla="*/ 139221 w 149112"/>
                <a:gd name="connsiteY1" fmla="*/ 122693 h 160793"/>
                <a:gd name="connsiteX2" fmla="*/ 107471 w 149112"/>
                <a:gd name="connsiteY2" fmla="*/ 129043 h 160793"/>
                <a:gd name="connsiteX3" fmla="*/ 88421 w 149112"/>
                <a:gd name="connsiteY3" fmla="*/ 141743 h 160793"/>
                <a:gd name="connsiteX4" fmla="*/ 63021 w 149112"/>
                <a:gd name="connsiteY4" fmla="*/ 148093 h 160793"/>
                <a:gd name="connsiteX5" fmla="*/ 18571 w 149112"/>
                <a:gd name="connsiteY5" fmla="*/ 141743 h 160793"/>
                <a:gd name="connsiteX6" fmla="*/ 24921 w 149112"/>
                <a:gd name="connsiteY6" fmla="*/ 103643 h 160793"/>
                <a:gd name="connsiteX7" fmla="*/ 63021 w 149112"/>
                <a:gd name="connsiteY7" fmla="*/ 84593 h 160793"/>
                <a:gd name="connsiteX8" fmla="*/ 88421 w 149112"/>
                <a:gd name="connsiteY8" fmla="*/ 78243 h 160793"/>
                <a:gd name="connsiteX9" fmla="*/ 37621 w 149112"/>
                <a:gd name="connsiteY9" fmla="*/ 14743 h 16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112" h="160793">
                  <a:moveTo>
                    <a:pt x="145571" y="160793"/>
                  </a:moveTo>
                  <a:cubicBezTo>
                    <a:pt x="143454" y="148093"/>
                    <a:pt x="149112" y="130935"/>
                    <a:pt x="139221" y="122693"/>
                  </a:cubicBezTo>
                  <a:cubicBezTo>
                    <a:pt x="130930" y="115784"/>
                    <a:pt x="117577" y="125253"/>
                    <a:pt x="107471" y="129043"/>
                  </a:cubicBezTo>
                  <a:cubicBezTo>
                    <a:pt x="100325" y="131723"/>
                    <a:pt x="95436" y="138737"/>
                    <a:pt x="88421" y="141743"/>
                  </a:cubicBezTo>
                  <a:cubicBezTo>
                    <a:pt x="80399" y="145181"/>
                    <a:pt x="71488" y="145976"/>
                    <a:pt x="63021" y="148093"/>
                  </a:cubicBezTo>
                  <a:cubicBezTo>
                    <a:pt x="48204" y="145976"/>
                    <a:pt x="31958" y="148436"/>
                    <a:pt x="18571" y="141743"/>
                  </a:cubicBezTo>
                  <a:cubicBezTo>
                    <a:pt x="0" y="132458"/>
                    <a:pt x="19690" y="108874"/>
                    <a:pt x="24921" y="103643"/>
                  </a:cubicBezTo>
                  <a:cubicBezTo>
                    <a:pt x="36053" y="92511"/>
                    <a:pt x="48560" y="88725"/>
                    <a:pt x="63021" y="84593"/>
                  </a:cubicBezTo>
                  <a:cubicBezTo>
                    <a:pt x="71412" y="82195"/>
                    <a:pt x="79954" y="80360"/>
                    <a:pt x="88421" y="78243"/>
                  </a:cubicBezTo>
                  <a:cubicBezTo>
                    <a:pt x="80597" y="0"/>
                    <a:pt x="103343" y="14743"/>
                    <a:pt x="37621" y="14743"/>
                  </a:cubicBezTo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b="1"/>
            </a:p>
          </p:txBody>
        </p:sp>
        <p:sp>
          <p:nvSpPr>
            <p:cNvPr id="148" name="Freeform 147"/>
            <p:cNvSpPr/>
            <p:nvPr/>
          </p:nvSpPr>
          <p:spPr>
            <a:xfrm rot="16200000">
              <a:off x="6007972" y="2077238"/>
              <a:ext cx="238125" cy="207974"/>
            </a:xfrm>
            <a:custGeom>
              <a:avLst/>
              <a:gdLst>
                <a:gd name="connsiteX0" fmla="*/ 145571 w 149112"/>
                <a:gd name="connsiteY0" fmla="*/ 160793 h 160793"/>
                <a:gd name="connsiteX1" fmla="*/ 139221 w 149112"/>
                <a:gd name="connsiteY1" fmla="*/ 122693 h 160793"/>
                <a:gd name="connsiteX2" fmla="*/ 107471 w 149112"/>
                <a:gd name="connsiteY2" fmla="*/ 129043 h 160793"/>
                <a:gd name="connsiteX3" fmla="*/ 88421 w 149112"/>
                <a:gd name="connsiteY3" fmla="*/ 141743 h 160793"/>
                <a:gd name="connsiteX4" fmla="*/ 63021 w 149112"/>
                <a:gd name="connsiteY4" fmla="*/ 148093 h 160793"/>
                <a:gd name="connsiteX5" fmla="*/ 18571 w 149112"/>
                <a:gd name="connsiteY5" fmla="*/ 141743 h 160793"/>
                <a:gd name="connsiteX6" fmla="*/ 24921 w 149112"/>
                <a:gd name="connsiteY6" fmla="*/ 103643 h 160793"/>
                <a:gd name="connsiteX7" fmla="*/ 63021 w 149112"/>
                <a:gd name="connsiteY7" fmla="*/ 84593 h 160793"/>
                <a:gd name="connsiteX8" fmla="*/ 88421 w 149112"/>
                <a:gd name="connsiteY8" fmla="*/ 78243 h 160793"/>
                <a:gd name="connsiteX9" fmla="*/ 37621 w 149112"/>
                <a:gd name="connsiteY9" fmla="*/ 14743 h 16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112" h="160793">
                  <a:moveTo>
                    <a:pt x="145571" y="160793"/>
                  </a:moveTo>
                  <a:cubicBezTo>
                    <a:pt x="143454" y="148093"/>
                    <a:pt x="149112" y="130935"/>
                    <a:pt x="139221" y="122693"/>
                  </a:cubicBezTo>
                  <a:cubicBezTo>
                    <a:pt x="130930" y="115784"/>
                    <a:pt x="117577" y="125253"/>
                    <a:pt x="107471" y="129043"/>
                  </a:cubicBezTo>
                  <a:cubicBezTo>
                    <a:pt x="100325" y="131723"/>
                    <a:pt x="95436" y="138737"/>
                    <a:pt x="88421" y="141743"/>
                  </a:cubicBezTo>
                  <a:cubicBezTo>
                    <a:pt x="80399" y="145181"/>
                    <a:pt x="71488" y="145976"/>
                    <a:pt x="63021" y="148093"/>
                  </a:cubicBezTo>
                  <a:cubicBezTo>
                    <a:pt x="48204" y="145976"/>
                    <a:pt x="31958" y="148436"/>
                    <a:pt x="18571" y="141743"/>
                  </a:cubicBezTo>
                  <a:cubicBezTo>
                    <a:pt x="0" y="132458"/>
                    <a:pt x="19690" y="108874"/>
                    <a:pt x="24921" y="103643"/>
                  </a:cubicBezTo>
                  <a:cubicBezTo>
                    <a:pt x="36053" y="92511"/>
                    <a:pt x="48560" y="88725"/>
                    <a:pt x="63021" y="84593"/>
                  </a:cubicBezTo>
                  <a:cubicBezTo>
                    <a:pt x="71412" y="82195"/>
                    <a:pt x="79954" y="80360"/>
                    <a:pt x="88421" y="78243"/>
                  </a:cubicBezTo>
                  <a:cubicBezTo>
                    <a:pt x="80597" y="0"/>
                    <a:pt x="103343" y="14743"/>
                    <a:pt x="37621" y="14743"/>
                  </a:cubicBezTo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b="1"/>
            </a:p>
          </p:txBody>
        </p:sp>
      </p:grpSp>
      <p:grpSp>
        <p:nvGrpSpPr>
          <p:cNvPr id="51" name="Group 355"/>
          <p:cNvGrpSpPr>
            <a:grpSpLocks/>
          </p:cNvGrpSpPr>
          <p:nvPr/>
        </p:nvGrpSpPr>
        <p:grpSpPr bwMode="auto">
          <a:xfrm>
            <a:off x="5726113" y="76201"/>
            <a:ext cx="2058306" cy="2815997"/>
            <a:chOff x="4202113" y="76200"/>
            <a:chExt cx="2058316" cy="2815997"/>
          </a:xfrm>
        </p:grpSpPr>
        <p:cxnSp>
          <p:nvCxnSpPr>
            <p:cNvPr id="152" name="Straight Connector 151"/>
            <p:cNvCxnSpPr/>
            <p:nvPr/>
          </p:nvCxnSpPr>
          <p:spPr>
            <a:xfrm rot="10800000">
              <a:off x="4413251" y="873125"/>
              <a:ext cx="311151" cy="23336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7-Point Star 152"/>
            <p:cNvSpPr/>
            <p:nvPr/>
          </p:nvSpPr>
          <p:spPr>
            <a:xfrm>
              <a:off x="4340226" y="757238"/>
              <a:ext cx="220664" cy="239712"/>
            </a:xfrm>
            <a:prstGeom prst="star7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52" name="Group 352"/>
            <p:cNvGrpSpPr>
              <a:grpSpLocks/>
            </p:cNvGrpSpPr>
            <p:nvPr/>
          </p:nvGrpSpPr>
          <p:grpSpPr bwMode="auto">
            <a:xfrm>
              <a:off x="4202113" y="76200"/>
              <a:ext cx="2058316" cy="2815997"/>
              <a:chOff x="4202113" y="76200"/>
              <a:chExt cx="2058316" cy="2815997"/>
            </a:xfrm>
          </p:grpSpPr>
          <p:sp>
            <p:nvSpPr>
              <p:cNvPr id="18543" name="TextBox 21"/>
              <p:cNvSpPr txBox="1">
                <a:spLocks noChangeArrowheads="1"/>
              </p:cNvSpPr>
              <p:nvPr/>
            </p:nvSpPr>
            <p:spPr bwMode="auto">
              <a:xfrm>
                <a:off x="4202113" y="76200"/>
                <a:ext cx="890504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 b="1">
                    <a:solidFill>
                      <a:srgbClr val="0000FF"/>
                    </a:solidFill>
                    <a:latin typeface="Calibri" charset="0"/>
                  </a:rPr>
                  <a:t>Polymer</a:t>
                </a:r>
              </a:p>
              <a:p>
                <a:r>
                  <a:rPr lang="en-US" sz="1200" b="1">
                    <a:solidFill>
                      <a:srgbClr val="0000FF"/>
                    </a:solidFill>
                    <a:latin typeface="Calibri" charset="0"/>
                  </a:rPr>
                  <a:t>Conjugates</a:t>
                </a:r>
              </a:p>
            </p:txBody>
          </p:sp>
          <p:sp>
            <p:nvSpPr>
              <p:cNvPr id="18544" name="TextBox 14"/>
              <p:cNvSpPr txBox="1">
                <a:spLocks noChangeArrowheads="1"/>
              </p:cNvSpPr>
              <p:nvPr/>
            </p:nvSpPr>
            <p:spPr bwMode="auto">
              <a:xfrm>
                <a:off x="5285478" y="796247"/>
                <a:ext cx="974951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en-US" sz="800" b="1">
                    <a:latin typeface="Calibri" charset="0"/>
                  </a:rPr>
                  <a:t>polymer-drug </a:t>
                </a:r>
              </a:p>
              <a:p>
                <a:pPr algn="ctr"/>
                <a:r>
                  <a:rPr lang="en-US" sz="800" b="1">
                    <a:latin typeface="Calibri" charset="0"/>
                  </a:rPr>
                  <a:t>conjugates ± </a:t>
                </a:r>
              </a:p>
              <a:p>
                <a:pPr algn="ctr"/>
                <a:r>
                  <a:rPr lang="en-US" sz="800" b="1">
                    <a:latin typeface="Calibri" charset="0"/>
                  </a:rPr>
                  <a:t>targeting/imaging </a:t>
                </a:r>
              </a:p>
              <a:p>
                <a:pPr algn="ctr"/>
                <a:r>
                  <a:rPr lang="en-US" sz="800" b="1">
                    <a:latin typeface="Calibri" charset="0"/>
                  </a:rPr>
                  <a:t>agents</a:t>
                </a:r>
              </a:p>
            </p:txBody>
          </p:sp>
          <p:grpSp>
            <p:nvGrpSpPr>
              <p:cNvPr id="53" name="Group 106"/>
              <p:cNvGrpSpPr>
                <a:grpSpLocks/>
              </p:cNvGrpSpPr>
              <p:nvPr/>
            </p:nvGrpSpPr>
            <p:grpSpPr bwMode="auto">
              <a:xfrm>
                <a:off x="4414799" y="1633540"/>
                <a:ext cx="622294" cy="704851"/>
                <a:chOff x="4262876" y="1290717"/>
                <a:chExt cx="667246" cy="699256"/>
              </a:xfrm>
            </p:grpSpPr>
            <p:sp>
              <p:nvSpPr>
                <p:cNvPr id="18565" name="Line 9"/>
                <p:cNvSpPr>
                  <a:spLocks noChangeShapeType="1"/>
                </p:cNvSpPr>
                <p:nvPr/>
              </p:nvSpPr>
              <p:spPr bwMode="auto">
                <a:xfrm flipV="1">
                  <a:off x="4665210" y="1456167"/>
                  <a:ext cx="27298" cy="84361"/>
                </a:xfrm>
                <a:prstGeom prst="line">
                  <a:avLst/>
                </a:prstGeom>
                <a:noFill/>
                <a:ln w="76200">
                  <a:solidFill>
                    <a:srgbClr val="0099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566" name="Oval 13"/>
                <p:cNvSpPr>
                  <a:spLocks noChangeArrowheads="1"/>
                </p:cNvSpPr>
                <p:nvPr/>
              </p:nvSpPr>
              <p:spPr bwMode="auto">
                <a:xfrm>
                  <a:off x="4563031" y="1702687"/>
                  <a:ext cx="113264" cy="13456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76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  <p:sp>
              <p:nvSpPr>
                <p:cNvPr id="18567" name="Oval 14"/>
                <p:cNvSpPr>
                  <a:spLocks noChangeArrowheads="1"/>
                </p:cNvSpPr>
                <p:nvPr/>
              </p:nvSpPr>
              <p:spPr bwMode="auto">
                <a:xfrm>
                  <a:off x="4491496" y="1638944"/>
                  <a:ext cx="113264" cy="13456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76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  <p:sp>
              <p:nvSpPr>
                <p:cNvPr id="18568" name="Oval 15"/>
                <p:cNvSpPr>
                  <a:spLocks noChangeArrowheads="1"/>
                </p:cNvSpPr>
                <p:nvPr/>
              </p:nvSpPr>
              <p:spPr bwMode="auto">
                <a:xfrm>
                  <a:off x="4527264" y="1568119"/>
                  <a:ext cx="113264" cy="13456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76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  <p:sp>
              <p:nvSpPr>
                <p:cNvPr id="18569" name="Oval 16"/>
                <p:cNvSpPr>
                  <a:spLocks noChangeArrowheads="1"/>
                </p:cNvSpPr>
                <p:nvPr/>
              </p:nvSpPr>
              <p:spPr bwMode="auto">
                <a:xfrm>
                  <a:off x="4604760" y="1525624"/>
                  <a:ext cx="113264" cy="13456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76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  <p:sp>
              <p:nvSpPr>
                <p:cNvPr id="18570" name="Oval 17"/>
                <p:cNvSpPr>
                  <a:spLocks noChangeArrowheads="1"/>
                </p:cNvSpPr>
                <p:nvPr/>
              </p:nvSpPr>
              <p:spPr bwMode="auto">
                <a:xfrm>
                  <a:off x="4580915" y="1603532"/>
                  <a:ext cx="113264" cy="13456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76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  <p:sp>
              <p:nvSpPr>
                <p:cNvPr id="18571" name="Oval 18"/>
                <p:cNvSpPr>
                  <a:spLocks noChangeArrowheads="1"/>
                </p:cNvSpPr>
                <p:nvPr/>
              </p:nvSpPr>
              <p:spPr bwMode="auto">
                <a:xfrm>
                  <a:off x="4652450" y="1589367"/>
                  <a:ext cx="113264" cy="13456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76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  <p:sp>
              <p:nvSpPr>
                <p:cNvPr id="18572" name="Oval 19"/>
                <p:cNvSpPr>
                  <a:spLocks noChangeArrowheads="1"/>
                </p:cNvSpPr>
                <p:nvPr/>
              </p:nvSpPr>
              <p:spPr bwMode="auto">
                <a:xfrm>
                  <a:off x="4622644" y="1660192"/>
                  <a:ext cx="113264" cy="13456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76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  <p:sp>
              <p:nvSpPr>
                <p:cNvPr id="18573" name="Freeform 21"/>
                <p:cNvSpPr>
                  <a:spLocks/>
                </p:cNvSpPr>
                <p:nvPr/>
              </p:nvSpPr>
              <p:spPr bwMode="auto">
                <a:xfrm>
                  <a:off x="4262876" y="1290717"/>
                  <a:ext cx="667246" cy="699256"/>
                </a:xfrm>
                <a:custGeom>
                  <a:avLst/>
                  <a:gdLst>
                    <a:gd name="T0" fmla="*/ 2147483647 w 604"/>
                    <a:gd name="T1" fmla="*/ 2147483647 h 542"/>
                    <a:gd name="T2" fmla="*/ 2147483647 w 604"/>
                    <a:gd name="T3" fmla="*/ 2147483647 h 542"/>
                    <a:gd name="T4" fmla="*/ 2147483647 w 604"/>
                    <a:gd name="T5" fmla="*/ 2147483647 h 542"/>
                    <a:gd name="T6" fmla="*/ 2147483647 w 604"/>
                    <a:gd name="T7" fmla="*/ 2147483647 h 542"/>
                    <a:gd name="T8" fmla="*/ 2147483647 w 604"/>
                    <a:gd name="T9" fmla="*/ 2147483647 h 542"/>
                    <a:gd name="T10" fmla="*/ 2147483647 w 604"/>
                    <a:gd name="T11" fmla="*/ 2147483647 h 542"/>
                    <a:gd name="T12" fmla="*/ 2147483647 w 604"/>
                    <a:gd name="T13" fmla="*/ 2147483647 h 542"/>
                    <a:gd name="T14" fmla="*/ 2147483647 w 604"/>
                    <a:gd name="T15" fmla="*/ 2147483647 h 542"/>
                    <a:gd name="T16" fmla="*/ 2147483647 w 604"/>
                    <a:gd name="T17" fmla="*/ 2147483647 h 542"/>
                    <a:gd name="T18" fmla="*/ 2147483647 w 604"/>
                    <a:gd name="T19" fmla="*/ 2147483647 h 542"/>
                    <a:gd name="T20" fmla="*/ 2147483647 w 604"/>
                    <a:gd name="T21" fmla="*/ 2147483647 h 542"/>
                    <a:gd name="T22" fmla="*/ 2147483647 w 604"/>
                    <a:gd name="T23" fmla="*/ 2147483647 h 542"/>
                    <a:gd name="T24" fmla="*/ 2147483647 w 604"/>
                    <a:gd name="T25" fmla="*/ 2147483647 h 542"/>
                    <a:gd name="T26" fmla="*/ 2147483647 w 604"/>
                    <a:gd name="T27" fmla="*/ 2147483647 h 542"/>
                    <a:gd name="T28" fmla="*/ 2147483647 w 604"/>
                    <a:gd name="T29" fmla="*/ 2147483647 h 542"/>
                    <a:gd name="T30" fmla="*/ 2147483647 w 604"/>
                    <a:gd name="T31" fmla="*/ 2147483647 h 542"/>
                    <a:gd name="T32" fmla="*/ 2147483647 w 604"/>
                    <a:gd name="T33" fmla="*/ 2147483647 h 542"/>
                    <a:gd name="T34" fmla="*/ 2147483647 w 604"/>
                    <a:gd name="T35" fmla="*/ 2147483647 h 542"/>
                    <a:gd name="T36" fmla="*/ 2147483647 w 604"/>
                    <a:gd name="T37" fmla="*/ 2147483647 h 542"/>
                    <a:gd name="T38" fmla="*/ 2147483647 w 604"/>
                    <a:gd name="T39" fmla="*/ 2147483647 h 542"/>
                    <a:gd name="T40" fmla="*/ 2147483647 w 604"/>
                    <a:gd name="T41" fmla="*/ 2147483647 h 542"/>
                    <a:gd name="T42" fmla="*/ 2147483647 w 604"/>
                    <a:gd name="T43" fmla="*/ 2147483647 h 542"/>
                    <a:gd name="T44" fmla="*/ 2147483647 w 604"/>
                    <a:gd name="T45" fmla="*/ 2147483647 h 542"/>
                    <a:gd name="T46" fmla="*/ 2147483647 w 604"/>
                    <a:gd name="T47" fmla="*/ 2147483647 h 542"/>
                    <a:gd name="T48" fmla="*/ 2147483647 w 604"/>
                    <a:gd name="T49" fmla="*/ 2147483647 h 54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04"/>
                    <a:gd name="T76" fmla="*/ 0 h 542"/>
                    <a:gd name="T77" fmla="*/ 604 w 604"/>
                    <a:gd name="T78" fmla="*/ 542 h 54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04" h="542">
                      <a:moveTo>
                        <a:pt x="452" y="470"/>
                      </a:moveTo>
                      <a:cubicBezTo>
                        <a:pt x="440" y="503"/>
                        <a:pt x="406" y="530"/>
                        <a:pt x="372" y="542"/>
                      </a:cubicBezTo>
                      <a:cubicBezTo>
                        <a:pt x="358" y="539"/>
                        <a:pt x="343" y="540"/>
                        <a:pt x="332" y="534"/>
                      </a:cubicBezTo>
                      <a:cubicBezTo>
                        <a:pt x="304" y="518"/>
                        <a:pt x="317" y="475"/>
                        <a:pt x="300" y="454"/>
                      </a:cubicBezTo>
                      <a:cubicBezTo>
                        <a:pt x="272" y="419"/>
                        <a:pt x="193" y="419"/>
                        <a:pt x="156" y="414"/>
                      </a:cubicBezTo>
                      <a:cubicBezTo>
                        <a:pt x="148" y="411"/>
                        <a:pt x="132" y="414"/>
                        <a:pt x="132" y="406"/>
                      </a:cubicBezTo>
                      <a:cubicBezTo>
                        <a:pt x="130" y="392"/>
                        <a:pt x="149" y="321"/>
                        <a:pt x="156" y="294"/>
                      </a:cubicBezTo>
                      <a:cubicBezTo>
                        <a:pt x="153" y="275"/>
                        <a:pt x="156" y="254"/>
                        <a:pt x="148" y="238"/>
                      </a:cubicBezTo>
                      <a:cubicBezTo>
                        <a:pt x="144" y="230"/>
                        <a:pt x="131" y="233"/>
                        <a:pt x="124" y="230"/>
                      </a:cubicBezTo>
                      <a:cubicBezTo>
                        <a:pt x="67" y="201"/>
                        <a:pt x="141" y="220"/>
                        <a:pt x="52" y="206"/>
                      </a:cubicBezTo>
                      <a:cubicBezTo>
                        <a:pt x="0" y="129"/>
                        <a:pt x="106" y="162"/>
                        <a:pt x="148" y="166"/>
                      </a:cubicBezTo>
                      <a:cubicBezTo>
                        <a:pt x="185" y="178"/>
                        <a:pt x="205" y="209"/>
                        <a:pt x="244" y="222"/>
                      </a:cubicBezTo>
                      <a:cubicBezTo>
                        <a:pt x="281" y="171"/>
                        <a:pt x="315" y="117"/>
                        <a:pt x="356" y="70"/>
                      </a:cubicBezTo>
                      <a:cubicBezTo>
                        <a:pt x="381" y="39"/>
                        <a:pt x="383" y="73"/>
                        <a:pt x="388" y="86"/>
                      </a:cubicBezTo>
                      <a:cubicBezTo>
                        <a:pt x="373" y="129"/>
                        <a:pt x="391" y="130"/>
                        <a:pt x="428" y="118"/>
                      </a:cubicBezTo>
                      <a:cubicBezTo>
                        <a:pt x="460" y="69"/>
                        <a:pt x="418" y="25"/>
                        <a:pt x="476" y="6"/>
                      </a:cubicBezTo>
                      <a:cubicBezTo>
                        <a:pt x="549" y="12"/>
                        <a:pt x="568" y="0"/>
                        <a:pt x="604" y="54"/>
                      </a:cubicBezTo>
                      <a:cubicBezTo>
                        <a:pt x="601" y="70"/>
                        <a:pt x="601" y="86"/>
                        <a:pt x="596" y="102"/>
                      </a:cubicBezTo>
                      <a:cubicBezTo>
                        <a:pt x="582" y="142"/>
                        <a:pt x="526" y="143"/>
                        <a:pt x="492" y="150"/>
                      </a:cubicBezTo>
                      <a:cubicBezTo>
                        <a:pt x="453" y="175"/>
                        <a:pt x="471" y="156"/>
                        <a:pt x="452" y="214"/>
                      </a:cubicBezTo>
                      <a:cubicBezTo>
                        <a:pt x="449" y="222"/>
                        <a:pt x="444" y="238"/>
                        <a:pt x="444" y="238"/>
                      </a:cubicBezTo>
                      <a:cubicBezTo>
                        <a:pt x="489" y="253"/>
                        <a:pt x="511" y="241"/>
                        <a:pt x="548" y="278"/>
                      </a:cubicBezTo>
                      <a:cubicBezTo>
                        <a:pt x="521" y="318"/>
                        <a:pt x="480" y="318"/>
                        <a:pt x="436" y="326"/>
                      </a:cubicBezTo>
                      <a:cubicBezTo>
                        <a:pt x="461" y="401"/>
                        <a:pt x="530" y="361"/>
                        <a:pt x="580" y="390"/>
                      </a:cubicBezTo>
                      <a:cubicBezTo>
                        <a:pt x="586" y="393"/>
                        <a:pt x="580" y="406"/>
                        <a:pt x="580" y="414"/>
                      </a:cubicBezTo>
                    </a:path>
                  </a:pathLst>
                </a:cu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  <p:sp>
              <p:nvSpPr>
                <p:cNvPr id="18574" name="Line 29"/>
                <p:cNvSpPr>
                  <a:spLocks noChangeShapeType="1"/>
                </p:cNvSpPr>
                <p:nvPr/>
              </p:nvSpPr>
              <p:spPr bwMode="auto">
                <a:xfrm flipH="1" flipV="1">
                  <a:off x="4548574" y="1552166"/>
                  <a:ext cx="14889" cy="31999"/>
                </a:xfrm>
                <a:prstGeom prst="line">
                  <a:avLst/>
                </a:prstGeom>
                <a:noFill/>
                <a:ln w="76200">
                  <a:solidFill>
                    <a:srgbClr val="0099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575" name="Line 30"/>
                <p:cNvSpPr>
                  <a:spLocks noChangeShapeType="1"/>
                </p:cNvSpPr>
                <p:nvPr/>
              </p:nvSpPr>
              <p:spPr bwMode="auto">
                <a:xfrm flipH="1">
                  <a:off x="4419529" y="1729616"/>
                  <a:ext cx="79412" cy="26182"/>
                </a:xfrm>
                <a:prstGeom prst="line">
                  <a:avLst/>
                </a:prstGeom>
                <a:noFill/>
                <a:ln w="76200">
                  <a:solidFill>
                    <a:srgbClr val="0099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576" name="Line 31"/>
                <p:cNvSpPr>
                  <a:spLocks noChangeShapeType="1"/>
                </p:cNvSpPr>
                <p:nvPr/>
              </p:nvSpPr>
              <p:spPr bwMode="auto">
                <a:xfrm flipV="1">
                  <a:off x="4742140" y="1589983"/>
                  <a:ext cx="19853" cy="11636"/>
                </a:xfrm>
                <a:prstGeom prst="line">
                  <a:avLst/>
                </a:prstGeom>
                <a:noFill/>
                <a:ln w="76200">
                  <a:solidFill>
                    <a:srgbClr val="0099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577" name="Line 32"/>
                <p:cNvSpPr>
                  <a:spLocks noChangeShapeType="1"/>
                </p:cNvSpPr>
                <p:nvPr/>
              </p:nvSpPr>
              <p:spPr bwMode="auto">
                <a:xfrm flipH="1">
                  <a:off x="4556017" y="1816886"/>
                  <a:ext cx="29780" cy="29090"/>
                </a:xfrm>
                <a:prstGeom prst="line">
                  <a:avLst/>
                </a:prstGeom>
                <a:noFill/>
                <a:ln w="76200">
                  <a:solidFill>
                    <a:srgbClr val="0099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</p:grpSp>
          <p:grpSp>
            <p:nvGrpSpPr>
              <p:cNvPr id="54" name="Group 124"/>
              <p:cNvGrpSpPr>
                <a:grpSpLocks/>
              </p:cNvGrpSpPr>
              <p:nvPr/>
            </p:nvGrpSpPr>
            <p:grpSpPr bwMode="auto">
              <a:xfrm>
                <a:off x="4422781" y="830267"/>
                <a:ext cx="865193" cy="712774"/>
                <a:chOff x="4399913" y="1230513"/>
                <a:chExt cx="620824" cy="579257"/>
              </a:xfrm>
            </p:grpSpPr>
            <p:grpSp>
              <p:nvGrpSpPr>
                <p:cNvPr id="55" name="Group 107"/>
                <p:cNvGrpSpPr>
                  <a:grpSpLocks/>
                </p:cNvGrpSpPr>
                <p:nvPr/>
              </p:nvGrpSpPr>
              <p:grpSpPr bwMode="auto">
                <a:xfrm>
                  <a:off x="4402906" y="1275968"/>
                  <a:ext cx="499127" cy="533802"/>
                  <a:chOff x="4262876" y="1290717"/>
                  <a:chExt cx="667246" cy="699256"/>
                </a:xfrm>
              </p:grpSpPr>
              <p:sp>
                <p:nvSpPr>
                  <p:cNvPr id="18552" name="Line 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665210" y="1456167"/>
                    <a:ext cx="27298" cy="84361"/>
                  </a:xfrm>
                  <a:prstGeom prst="line">
                    <a:avLst/>
                  </a:prstGeom>
                  <a:noFill/>
                  <a:ln w="76200">
                    <a:solidFill>
                      <a:srgbClr val="009900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pt-PT"/>
                  </a:p>
                </p:txBody>
              </p:sp>
              <p:sp>
                <p:nvSpPr>
                  <p:cNvPr id="18553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4563031" y="1702687"/>
                    <a:ext cx="113264" cy="134568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0000"/>
                      </a:gs>
                      <a:gs pos="100000">
                        <a:srgbClr val="76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pt-PT">
                      <a:latin typeface="Calibri" charset="0"/>
                    </a:endParaRPr>
                  </a:p>
                </p:txBody>
              </p:sp>
              <p:sp>
                <p:nvSpPr>
                  <p:cNvPr id="18554" name="Oval 14"/>
                  <p:cNvSpPr>
                    <a:spLocks noChangeArrowheads="1"/>
                  </p:cNvSpPr>
                  <p:nvPr/>
                </p:nvSpPr>
                <p:spPr bwMode="auto">
                  <a:xfrm>
                    <a:off x="4491496" y="1638944"/>
                    <a:ext cx="113264" cy="134568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0000"/>
                      </a:gs>
                      <a:gs pos="100000">
                        <a:srgbClr val="76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pt-PT">
                      <a:latin typeface="Calibri" charset="0"/>
                    </a:endParaRPr>
                  </a:p>
                </p:txBody>
              </p:sp>
              <p:sp>
                <p:nvSpPr>
                  <p:cNvPr id="18555" name="Oval 15"/>
                  <p:cNvSpPr>
                    <a:spLocks noChangeArrowheads="1"/>
                  </p:cNvSpPr>
                  <p:nvPr/>
                </p:nvSpPr>
                <p:spPr bwMode="auto">
                  <a:xfrm>
                    <a:off x="4527264" y="1568119"/>
                    <a:ext cx="113264" cy="134568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0000"/>
                      </a:gs>
                      <a:gs pos="100000">
                        <a:srgbClr val="76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pt-PT">
                      <a:latin typeface="Calibri" charset="0"/>
                    </a:endParaRPr>
                  </a:p>
                </p:txBody>
              </p:sp>
              <p:sp>
                <p:nvSpPr>
                  <p:cNvPr id="18556" name="Oval 16"/>
                  <p:cNvSpPr>
                    <a:spLocks noChangeArrowheads="1"/>
                  </p:cNvSpPr>
                  <p:nvPr/>
                </p:nvSpPr>
                <p:spPr bwMode="auto">
                  <a:xfrm>
                    <a:off x="4604760" y="1525624"/>
                    <a:ext cx="113264" cy="134568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0000"/>
                      </a:gs>
                      <a:gs pos="100000">
                        <a:srgbClr val="76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pt-PT">
                      <a:latin typeface="Calibri" charset="0"/>
                    </a:endParaRPr>
                  </a:p>
                </p:txBody>
              </p:sp>
              <p:sp>
                <p:nvSpPr>
                  <p:cNvPr id="18557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4580915" y="1603532"/>
                    <a:ext cx="113264" cy="134568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0000"/>
                      </a:gs>
                      <a:gs pos="100000">
                        <a:srgbClr val="76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pt-PT">
                      <a:latin typeface="Calibri" charset="0"/>
                    </a:endParaRPr>
                  </a:p>
                </p:txBody>
              </p:sp>
              <p:sp>
                <p:nvSpPr>
                  <p:cNvPr id="18558" name="Oval 18"/>
                  <p:cNvSpPr>
                    <a:spLocks noChangeArrowheads="1"/>
                  </p:cNvSpPr>
                  <p:nvPr/>
                </p:nvSpPr>
                <p:spPr bwMode="auto">
                  <a:xfrm>
                    <a:off x="4652450" y="1589367"/>
                    <a:ext cx="113264" cy="134568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0000"/>
                      </a:gs>
                      <a:gs pos="100000">
                        <a:srgbClr val="76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pt-PT">
                      <a:latin typeface="Calibri" charset="0"/>
                    </a:endParaRPr>
                  </a:p>
                </p:txBody>
              </p:sp>
              <p:sp>
                <p:nvSpPr>
                  <p:cNvPr id="18559" name="Oval 19"/>
                  <p:cNvSpPr>
                    <a:spLocks noChangeArrowheads="1"/>
                  </p:cNvSpPr>
                  <p:nvPr/>
                </p:nvSpPr>
                <p:spPr bwMode="auto">
                  <a:xfrm>
                    <a:off x="4622644" y="1660192"/>
                    <a:ext cx="113264" cy="134568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0000"/>
                      </a:gs>
                      <a:gs pos="100000">
                        <a:srgbClr val="76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pt-PT">
                      <a:latin typeface="Calibri" charset="0"/>
                    </a:endParaRPr>
                  </a:p>
                </p:txBody>
              </p:sp>
              <p:sp>
                <p:nvSpPr>
                  <p:cNvPr id="18560" name="Freeform 21"/>
                  <p:cNvSpPr>
                    <a:spLocks/>
                  </p:cNvSpPr>
                  <p:nvPr/>
                </p:nvSpPr>
                <p:spPr bwMode="auto">
                  <a:xfrm>
                    <a:off x="4262876" y="1290717"/>
                    <a:ext cx="667246" cy="699256"/>
                  </a:xfrm>
                  <a:custGeom>
                    <a:avLst/>
                    <a:gdLst>
                      <a:gd name="T0" fmla="*/ 2147483647 w 604"/>
                      <a:gd name="T1" fmla="*/ 2147483647 h 542"/>
                      <a:gd name="T2" fmla="*/ 2147483647 w 604"/>
                      <a:gd name="T3" fmla="*/ 2147483647 h 542"/>
                      <a:gd name="T4" fmla="*/ 2147483647 w 604"/>
                      <a:gd name="T5" fmla="*/ 2147483647 h 542"/>
                      <a:gd name="T6" fmla="*/ 2147483647 w 604"/>
                      <a:gd name="T7" fmla="*/ 2147483647 h 542"/>
                      <a:gd name="T8" fmla="*/ 2147483647 w 604"/>
                      <a:gd name="T9" fmla="*/ 2147483647 h 542"/>
                      <a:gd name="T10" fmla="*/ 2147483647 w 604"/>
                      <a:gd name="T11" fmla="*/ 2147483647 h 542"/>
                      <a:gd name="T12" fmla="*/ 2147483647 w 604"/>
                      <a:gd name="T13" fmla="*/ 2147483647 h 542"/>
                      <a:gd name="T14" fmla="*/ 2147483647 w 604"/>
                      <a:gd name="T15" fmla="*/ 2147483647 h 542"/>
                      <a:gd name="T16" fmla="*/ 2147483647 w 604"/>
                      <a:gd name="T17" fmla="*/ 2147483647 h 542"/>
                      <a:gd name="T18" fmla="*/ 2147483647 w 604"/>
                      <a:gd name="T19" fmla="*/ 2147483647 h 542"/>
                      <a:gd name="T20" fmla="*/ 2147483647 w 604"/>
                      <a:gd name="T21" fmla="*/ 2147483647 h 542"/>
                      <a:gd name="T22" fmla="*/ 2147483647 w 604"/>
                      <a:gd name="T23" fmla="*/ 2147483647 h 542"/>
                      <a:gd name="T24" fmla="*/ 2147483647 w 604"/>
                      <a:gd name="T25" fmla="*/ 2147483647 h 542"/>
                      <a:gd name="T26" fmla="*/ 2147483647 w 604"/>
                      <a:gd name="T27" fmla="*/ 2147483647 h 542"/>
                      <a:gd name="T28" fmla="*/ 2147483647 w 604"/>
                      <a:gd name="T29" fmla="*/ 2147483647 h 542"/>
                      <a:gd name="T30" fmla="*/ 2147483647 w 604"/>
                      <a:gd name="T31" fmla="*/ 2147483647 h 542"/>
                      <a:gd name="T32" fmla="*/ 2147483647 w 604"/>
                      <a:gd name="T33" fmla="*/ 2147483647 h 542"/>
                      <a:gd name="T34" fmla="*/ 2147483647 w 604"/>
                      <a:gd name="T35" fmla="*/ 2147483647 h 542"/>
                      <a:gd name="T36" fmla="*/ 2147483647 w 604"/>
                      <a:gd name="T37" fmla="*/ 2147483647 h 542"/>
                      <a:gd name="T38" fmla="*/ 2147483647 w 604"/>
                      <a:gd name="T39" fmla="*/ 2147483647 h 542"/>
                      <a:gd name="T40" fmla="*/ 2147483647 w 604"/>
                      <a:gd name="T41" fmla="*/ 2147483647 h 542"/>
                      <a:gd name="T42" fmla="*/ 2147483647 w 604"/>
                      <a:gd name="T43" fmla="*/ 2147483647 h 542"/>
                      <a:gd name="T44" fmla="*/ 2147483647 w 604"/>
                      <a:gd name="T45" fmla="*/ 2147483647 h 542"/>
                      <a:gd name="T46" fmla="*/ 2147483647 w 604"/>
                      <a:gd name="T47" fmla="*/ 2147483647 h 542"/>
                      <a:gd name="T48" fmla="*/ 2147483647 w 604"/>
                      <a:gd name="T49" fmla="*/ 2147483647 h 542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604"/>
                      <a:gd name="T76" fmla="*/ 0 h 542"/>
                      <a:gd name="T77" fmla="*/ 604 w 604"/>
                      <a:gd name="T78" fmla="*/ 542 h 542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604" h="542">
                        <a:moveTo>
                          <a:pt x="452" y="470"/>
                        </a:moveTo>
                        <a:cubicBezTo>
                          <a:pt x="440" y="503"/>
                          <a:pt x="406" y="530"/>
                          <a:pt x="372" y="542"/>
                        </a:cubicBezTo>
                        <a:cubicBezTo>
                          <a:pt x="358" y="539"/>
                          <a:pt x="343" y="540"/>
                          <a:pt x="332" y="534"/>
                        </a:cubicBezTo>
                        <a:cubicBezTo>
                          <a:pt x="304" y="518"/>
                          <a:pt x="317" y="475"/>
                          <a:pt x="300" y="454"/>
                        </a:cubicBezTo>
                        <a:cubicBezTo>
                          <a:pt x="272" y="419"/>
                          <a:pt x="193" y="419"/>
                          <a:pt x="156" y="414"/>
                        </a:cubicBezTo>
                        <a:cubicBezTo>
                          <a:pt x="148" y="411"/>
                          <a:pt x="132" y="414"/>
                          <a:pt x="132" y="406"/>
                        </a:cubicBezTo>
                        <a:cubicBezTo>
                          <a:pt x="130" y="392"/>
                          <a:pt x="149" y="321"/>
                          <a:pt x="156" y="294"/>
                        </a:cubicBezTo>
                        <a:cubicBezTo>
                          <a:pt x="153" y="275"/>
                          <a:pt x="156" y="254"/>
                          <a:pt x="148" y="238"/>
                        </a:cubicBezTo>
                        <a:cubicBezTo>
                          <a:pt x="144" y="230"/>
                          <a:pt x="131" y="233"/>
                          <a:pt x="124" y="230"/>
                        </a:cubicBezTo>
                        <a:cubicBezTo>
                          <a:pt x="67" y="201"/>
                          <a:pt x="141" y="220"/>
                          <a:pt x="52" y="206"/>
                        </a:cubicBezTo>
                        <a:cubicBezTo>
                          <a:pt x="0" y="129"/>
                          <a:pt x="106" y="162"/>
                          <a:pt x="148" y="166"/>
                        </a:cubicBezTo>
                        <a:cubicBezTo>
                          <a:pt x="185" y="178"/>
                          <a:pt x="205" y="209"/>
                          <a:pt x="244" y="222"/>
                        </a:cubicBezTo>
                        <a:cubicBezTo>
                          <a:pt x="281" y="171"/>
                          <a:pt x="315" y="117"/>
                          <a:pt x="356" y="70"/>
                        </a:cubicBezTo>
                        <a:cubicBezTo>
                          <a:pt x="381" y="39"/>
                          <a:pt x="383" y="73"/>
                          <a:pt x="388" y="86"/>
                        </a:cubicBezTo>
                        <a:cubicBezTo>
                          <a:pt x="373" y="129"/>
                          <a:pt x="391" y="130"/>
                          <a:pt x="428" y="118"/>
                        </a:cubicBezTo>
                        <a:cubicBezTo>
                          <a:pt x="460" y="69"/>
                          <a:pt x="418" y="25"/>
                          <a:pt x="476" y="6"/>
                        </a:cubicBezTo>
                        <a:cubicBezTo>
                          <a:pt x="549" y="12"/>
                          <a:pt x="568" y="0"/>
                          <a:pt x="604" y="54"/>
                        </a:cubicBezTo>
                        <a:cubicBezTo>
                          <a:pt x="601" y="70"/>
                          <a:pt x="601" y="86"/>
                          <a:pt x="596" y="102"/>
                        </a:cubicBezTo>
                        <a:cubicBezTo>
                          <a:pt x="582" y="142"/>
                          <a:pt x="526" y="143"/>
                          <a:pt x="492" y="150"/>
                        </a:cubicBezTo>
                        <a:cubicBezTo>
                          <a:pt x="453" y="175"/>
                          <a:pt x="471" y="156"/>
                          <a:pt x="452" y="214"/>
                        </a:cubicBezTo>
                        <a:cubicBezTo>
                          <a:pt x="449" y="222"/>
                          <a:pt x="444" y="238"/>
                          <a:pt x="444" y="238"/>
                        </a:cubicBezTo>
                        <a:cubicBezTo>
                          <a:pt x="489" y="253"/>
                          <a:pt x="511" y="241"/>
                          <a:pt x="548" y="278"/>
                        </a:cubicBezTo>
                        <a:cubicBezTo>
                          <a:pt x="521" y="318"/>
                          <a:pt x="480" y="318"/>
                          <a:pt x="436" y="326"/>
                        </a:cubicBezTo>
                        <a:cubicBezTo>
                          <a:pt x="461" y="401"/>
                          <a:pt x="530" y="361"/>
                          <a:pt x="580" y="390"/>
                        </a:cubicBezTo>
                        <a:cubicBezTo>
                          <a:pt x="586" y="393"/>
                          <a:pt x="580" y="406"/>
                          <a:pt x="580" y="414"/>
                        </a:cubicBezTo>
                      </a:path>
                    </a:pathLst>
                  </a:cu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pt-PT">
                      <a:latin typeface="Calibri" charset="0"/>
                    </a:endParaRPr>
                  </a:p>
                </p:txBody>
              </p:sp>
              <p:sp>
                <p:nvSpPr>
                  <p:cNvPr id="18561" name="Line 29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548574" y="1552166"/>
                    <a:ext cx="14889" cy="31999"/>
                  </a:xfrm>
                  <a:prstGeom prst="line">
                    <a:avLst/>
                  </a:prstGeom>
                  <a:noFill/>
                  <a:ln w="76200">
                    <a:solidFill>
                      <a:srgbClr val="009900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pt-PT"/>
                  </a:p>
                </p:txBody>
              </p:sp>
              <p:sp>
                <p:nvSpPr>
                  <p:cNvPr id="18562" name="Line 3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419529" y="1729616"/>
                    <a:ext cx="79412" cy="26182"/>
                  </a:xfrm>
                  <a:prstGeom prst="line">
                    <a:avLst/>
                  </a:prstGeom>
                  <a:noFill/>
                  <a:ln w="76200">
                    <a:solidFill>
                      <a:srgbClr val="009900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pt-PT"/>
                  </a:p>
                </p:txBody>
              </p:sp>
              <p:sp>
                <p:nvSpPr>
                  <p:cNvPr id="18563" name="Line 3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42140" y="1589983"/>
                    <a:ext cx="19853" cy="11636"/>
                  </a:xfrm>
                  <a:prstGeom prst="line">
                    <a:avLst/>
                  </a:prstGeom>
                  <a:noFill/>
                  <a:ln w="76200">
                    <a:solidFill>
                      <a:srgbClr val="009900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pt-PT"/>
                  </a:p>
                </p:txBody>
              </p:sp>
              <p:sp>
                <p:nvSpPr>
                  <p:cNvPr id="18564" name="Line 3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556017" y="1816886"/>
                    <a:ext cx="29780" cy="29090"/>
                  </a:xfrm>
                  <a:prstGeom prst="line">
                    <a:avLst/>
                  </a:prstGeom>
                  <a:noFill/>
                  <a:ln w="76200">
                    <a:solidFill>
                      <a:srgbClr val="009900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pt-PT"/>
                  </a:p>
                </p:txBody>
              </p:sp>
            </p:grpSp>
            <p:sp>
              <p:nvSpPr>
                <p:cNvPr id="161" name="Right Arrow 160"/>
                <p:cNvSpPr/>
                <p:nvPr/>
              </p:nvSpPr>
              <p:spPr>
                <a:xfrm>
                  <a:off x="4902264" y="1318239"/>
                  <a:ext cx="118469" cy="89019"/>
                </a:xfrm>
                <a:prstGeom prst="rightArrow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62" name="Right Arrow 161"/>
                <p:cNvSpPr/>
                <p:nvPr/>
              </p:nvSpPr>
              <p:spPr>
                <a:xfrm rot="14540356">
                  <a:off x="4593450" y="1245429"/>
                  <a:ext cx="118692" cy="88852"/>
                </a:xfrm>
                <a:prstGeom prst="rightArrow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63" name="Right Arrow 162"/>
                <p:cNvSpPr/>
                <p:nvPr/>
              </p:nvSpPr>
              <p:spPr>
                <a:xfrm rot="9772488">
                  <a:off x="4399909" y="1604647"/>
                  <a:ext cx="137834" cy="78697"/>
                </a:xfrm>
                <a:prstGeom prst="rightArrow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8547" name="TextBox 322"/>
              <p:cNvSpPr txBox="1">
                <a:spLocks noChangeArrowheads="1"/>
              </p:cNvSpPr>
              <p:nvPr/>
            </p:nvSpPr>
            <p:spPr bwMode="auto">
              <a:xfrm rot="729884">
                <a:off x="4310493" y="2676753"/>
                <a:ext cx="370616" cy="2154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800">
                    <a:latin typeface="Calibri" charset="0"/>
                  </a:rPr>
                  <a:t>5-25</a:t>
                </a:r>
              </a:p>
            </p:txBody>
          </p:sp>
        </p:grpSp>
      </p:grpSp>
      <p:grpSp>
        <p:nvGrpSpPr>
          <p:cNvPr id="56" name="Group 354"/>
          <p:cNvGrpSpPr>
            <a:grpSpLocks/>
          </p:cNvGrpSpPr>
          <p:nvPr/>
        </p:nvGrpSpPr>
        <p:grpSpPr bwMode="auto">
          <a:xfrm>
            <a:off x="5880099" y="3560763"/>
            <a:ext cx="2534850" cy="2808306"/>
            <a:chOff x="4356100" y="3560763"/>
            <a:chExt cx="2535173" cy="2808395"/>
          </a:xfrm>
        </p:grpSpPr>
        <p:sp>
          <p:nvSpPr>
            <p:cNvPr id="191" name="Rectangle 190"/>
            <p:cNvSpPr/>
            <p:nvPr/>
          </p:nvSpPr>
          <p:spPr bwMode="auto">
            <a:xfrm>
              <a:off x="4356100" y="4816515"/>
              <a:ext cx="312778" cy="179394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18461" name="Picture 383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887913" y="4330700"/>
              <a:ext cx="709612" cy="628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62" name="TextBox 22"/>
            <p:cNvSpPr txBox="1">
              <a:spLocks noChangeArrowheads="1"/>
            </p:cNvSpPr>
            <p:nvPr/>
          </p:nvSpPr>
          <p:spPr bwMode="auto">
            <a:xfrm>
              <a:off x="5634038" y="5768975"/>
              <a:ext cx="1257235" cy="600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100" b="1">
                  <a:solidFill>
                    <a:srgbClr val="0000FF"/>
                  </a:solidFill>
                  <a:latin typeface="Calibri" charset="0"/>
                </a:rPr>
                <a:t>Bioactive </a:t>
              </a:r>
            </a:p>
            <a:p>
              <a:r>
                <a:rPr lang="en-US" sz="1100" b="1">
                  <a:solidFill>
                    <a:srgbClr val="0000FF"/>
                  </a:solidFill>
                  <a:latin typeface="Calibri" charset="0"/>
                </a:rPr>
                <a:t>Synthetic </a:t>
              </a:r>
            </a:p>
            <a:p>
              <a:r>
                <a:rPr lang="en-US" sz="1100" b="1">
                  <a:solidFill>
                    <a:srgbClr val="0000FF"/>
                  </a:solidFill>
                  <a:latin typeface="Calibri" charset="0"/>
                </a:rPr>
                <a:t>Polymers/Vesicles</a:t>
              </a:r>
            </a:p>
          </p:txBody>
        </p:sp>
        <p:grpSp>
          <p:nvGrpSpPr>
            <p:cNvPr id="57" name="Group 344"/>
            <p:cNvGrpSpPr>
              <a:grpSpLocks/>
            </p:cNvGrpSpPr>
            <p:nvPr/>
          </p:nvGrpSpPr>
          <p:grpSpPr bwMode="auto">
            <a:xfrm>
              <a:off x="5610226" y="5076727"/>
              <a:ext cx="536576" cy="522478"/>
              <a:chOff x="432" y="1097"/>
              <a:chExt cx="1363" cy="1118"/>
            </a:xfrm>
          </p:grpSpPr>
          <p:grpSp>
            <p:nvGrpSpPr>
              <p:cNvPr id="58" name="Group 304"/>
              <p:cNvGrpSpPr>
                <a:grpSpLocks/>
              </p:cNvGrpSpPr>
              <p:nvPr/>
            </p:nvGrpSpPr>
            <p:grpSpPr bwMode="auto">
              <a:xfrm rot="-4645018">
                <a:off x="1349" y="1049"/>
                <a:ext cx="192" cy="384"/>
                <a:chOff x="960" y="432"/>
                <a:chExt cx="192" cy="384"/>
              </a:xfrm>
            </p:grpSpPr>
            <p:sp>
              <p:nvSpPr>
                <p:cNvPr id="18536" name="Line 305"/>
                <p:cNvSpPr>
                  <a:spLocks noChangeShapeType="1"/>
                </p:cNvSpPr>
                <p:nvPr/>
              </p:nvSpPr>
              <p:spPr bwMode="auto">
                <a:xfrm>
                  <a:off x="960" y="624"/>
                  <a:ext cx="138" cy="12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537" name="Line 306"/>
                <p:cNvSpPr>
                  <a:spLocks noChangeShapeType="1"/>
                </p:cNvSpPr>
                <p:nvPr/>
              </p:nvSpPr>
              <p:spPr bwMode="auto">
                <a:xfrm flipV="1">
                  <a:off x="982" y="480"/>
                  <a:ext cx="122" cy="11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538" name="Oval 307"/>
                <p:cNvSpPr>
                  <a:spLocks noChangeArrowheads="1"/>
                </p:cNvSpPr>
                <p:nvPr/>
              </p:nvSpPr>
              <p:spPr bwMode="auto">
                <a:xfrm>
                  <a:off x="1056" y="432"/>
                  <a:ext cx="96" cy="9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chemeClr val="tx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  <p:sp>
              <p:nvSpPr>
                <p:cNvPr id="18539" name="Oval 308"/>
                <p:cNvSpPr>
                  <a:spLocks noChangeArrowheads="1"/>
                </p:cNvSpPr>
                <p:nvPr/>
              </p:nvSpPr>
              <p:spPr bwMode="auto">
                <a:xfrm>
                  <a:off x="1056" y="720"/>
                  <a:ext cx="96" cy="9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chemeClr val="tx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</p:grpSp>
          <p:grpSp>
            <p:nvGrpSpPr>
              <p:cNvPr id="59" name="Group 287"/>
              <p:cNvGrpSpPr>
                <a:grpSpLocks/>
              </p:cNvGrpSpPr>
              <p:nvPr/>
            </p:nvGrpSpPr>
            <p:grpSpPr bwMode="auto">
              <a:xfrm>
                <a:off x="816" y="1488"/>
                <a:ext cx="624" cy="384"/>
                <a:chOff x="528" y="432"/>
                <a:chExt cx="624" cy="384"/>
              </a:xfrm>
            </p:grpSpPr>
            <p:grpSp>
              <p:nvGrpSpPr>
                <p:cNvPr id="61" name="Group 276"/>
                <p:cNvGrpSpPr>
                  <a:grpSpLocks/>
                </p:cNvGrpSpPr>
                <p:nvPr/>
              </p:nvGrpSpPr>
              <p:grpSpPr bwMode="auto">
                <a:xfrm>
                  <a:off x="960" y="432"/>
                  <a:ext cx="192" cy="384"/>
                  <a:chOff x="960" y="432"/>
                  <a:chExt cx="192" cy="384"/>
                </a:xfrm>
              </p:grpSpPr>
              <p:sp>
                <p:nvSpPr>
                  <p:cNvPr id="18532" name="Line 273"/>
                  <p:cNvSpPr>
                    <a:spLocks noChangeShapeType="1"/>
                  </p:cNvSpPr>
                  <p:nvPr/>
                </p:nvSpPr>
                <p:spPr bwMode="auto">
                  <a:xfrm>
                    <a:off x="960" y="624"/>
                    <a:ext cx="138" cy="12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pt-PT"/>
                  </a:p>
                </p:txBody>
              </p:sp>
              <p:sp>
                <p:nvSpPr>
                  <p:cNvPr id="18533" name="Line 27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982" y="480"/>
                    <a:ext cx="122" cy="11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pt-PT"/>
                  </a:p>
                </p:txBody>
              </p:sp>
              <p:sp>
                <p:nvSpPr>
                  <p:cNvPr id="18534" name="Oval 274"/>
                  <p:cNvSpPr>
                    <a:spLocks noChangeArrowheads="1"/>
                  </p:cNvSpPr>
                  <p:nvPr/>
                </p:nvSpPr>
                <p:spPr bwMode="auto">
                  <a:xfrm>
                    <a:off x="1056" y="432"/>
                    <a:ext cx="96" cy="9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chemeClr val="tx1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pt-PT">
                      <a:latin typeface="Calibri" charset="0"/>
                    </a:endParaRPr>
                  </a:p>
                </p:txBody>
              </p:sp>
              <p:sp>
                <p:nvSpPr>
                  <p:cNvPr id="18535" name="Oval 275"/>
                  <p:cNvSpPr>
                    <a:spLocks noChangeArrowheads="1"/>
                  </p:cNvSpPr>
                  <p:nvPr/>
                </p:nvSpPr>
                <p:spPr bwMode="auto">
                  <a:xfrm>
                    <a:off x="1056" y="720"/>
                    <a:ext cx="96" cy="9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chemeClr val="tx1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pt-PT">
                      <a:latin typeface="Calibri" charset="0"/>
                    </a:endParaRPr>
                  </a:p>
                </p:txBody>
              </p:sp>
            </p:grpSp>
            <p:grpSp>
              <p:nvGrpSpPr>
                <p:cNvPr id="18432" name="Group 282"/>
                <p:cNvGrpSpPr>
                  <a:grpSpLocks/>
                </p:cNvGrpSpPr>
                <p:nvPr/>
              </p:nvGrpSpPr>
              <p:grpSpPr bwMode="auto">
                <a:xfrm rot="10800000">
                  <a:off x="528" y="432"/>
                  <a:ext cx="192" cy="384"/>
                  <a:chOff x="960" y="432"/>
                  <a:chExt cx="192" cy="384"/>
                </a:xfrm>
              </p:grpSpPr>
              <p:sp>
                <p:nvSpPr>
                  <p:cNvPr id="18528" name="Line 283"/>
                  <p:cNvSpPr>
                    <a:spLocks noChangeShapeType="1"/>
                  </p:cNvSpPr>
                  <p:nvPr/>
                </p:nvSpPr>
                <p:spPr bwMode="auto">
                  <a:xfrm>
                    <a:off x="960" y="624"/>
                    <a:ext cx="138" cy="12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pt-PT"/>
                  </a:p>
                </p:txBody>
              </p:sp>
              <p:sp>
                <p:nvSpPr>
                  <p:cNvPr id="18529" name="Line 28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982" y="480"/>
                    <a:ext cx="122" cy="11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pt-PT"/>
                  </a:p>
                </p:txBody>
              </p:sp>
              <p:sp>
                <p:nvSpPr>
                  <p:cNvPr id="18530" name="Oval 285"/>
                  <p:cNvSpPr>
                    <a:spLocks noChangeArrowheads="1"/>
                  </p:cNvSpPr>
                  <p:nvPr/>
                </p:nvSpPr>
                <p:spPr bwMode="auto">
                  <a:xfrm>
                    <a:off x="1056" y="432"/>
                    <a:ext cx="96" cy="9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chemeClr val="tx1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pt-PT">
                      <a:latin typeface="Calibri" charset="0"/>
                    </a:endParaRPr>
                  </a:p>
                </p:txBody>
              </p:sp>
              <p:sp>
                <p:nvSpPr>
                  <p:cNvPr id="18531" name="Oval 286"/>
                  <p:cNvSpPr>
                    <a:spLocks noChangeArrowheads="1"/>
                  </p:cNvSpPr>
                  <p:nvPr/>
                </p:nvSpPr>
                <p:spPr bwMode="auto">
                  <a:xfrm>
                    <a:off x="1056" y="720"/>
                    <a:ext cx="96" cy="9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chemeClr val="tx1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pt-PT">
                      <a:latin typeface="Calibri" charset="0"/>
                    </a:endParaRPr>
                  </a:p>
                </p:txBody>
              </p:sp>
            </p:grpSp>
            <p:sp>
              <p:nvSpPr>
                <p:cNvPr id="18525" name="Oval 268"/>
                <p:cNvSpPr>
                  <a:spLocks noChangeArrowheads="1"/>
                </p:cNvSpPr>
                <p:nvPr/>
              </p:nvSpPr>
              <p:spPr bwMode="auto">
                <a:xfrm>
                  <a:off x="672" y="576"/>
                  <a:ext cx="96" cy="9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chemeClr val="tx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  <p:sp>
              <p:nvSpPr>
                <p:cNvPr id="18526" name="Line 269"/>
                <p:cNvSpPr>
                  <a:spLocks noChangeShapeType="1"/>
                </p:cNvSpPr>
                <p:nvPr/>
              </p:nvSpPr>
              <p:spPr bwMode="auto">
                <a:xfrm>
                  <a:off x="768" y="624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527" name="Oval 271"/>
                <p:cNvSpPr>
                  <a:spLocks noChangeArrowheads="1"/>
                </p:cNvSpPr>
                <p:nvPr/>
              </p:nvSpPr>
              <p:spPr bwMode="auto">
                <a:xfrm>
                  <a:off x="912" y="576"/>
                  <a:ext cx="96" cy="9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chemeClr val="tx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</p:grpSp>
          <p:grpSp>
            <p:nvGrpSpPr>
              <p:cNvPr id="18433" name="Group 277"/>
              <p:cNvGrpSpPr>
                <a:grpSpLocks/>
              </p:cNvGrpSpPr>
              <p:nvPr/>
            </p:nvGrpSpPr>
            <p:grpSpPr bwMode="auto">
              <a:xfrm rot="-2138061">
                <a:off x="1392" y="1303"/>
                <a:ext cx="192" cy="384"/>
                <a:chOff x="960" y="432"/>
                <a:chExt cx="192" cy="384"/>
              </a:xfrm>
            </p:grpSpPr>
            <p:sp>
              <p:nvSpPr>
                <p:cNvPr id="18519" name="Line 278"/>
                <p:cNvSpPr>
                  <a:spLocks noChangeShapeType="1"/>
                </p:cNvSpPr>
                <p:nvPr/>
              </p:nvSpPr>
              <p:spPr bwMode="auto">
                <a:xfrm>
                  <a:off x="960" y="624"/>
                  <a:ext cx="138" cy="12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520" name="Line 279"/>
                <p:cNvSpPr>
                  <a:spLocks noChangeShapeType="1"/>
                </p:cNvSpPr>
                <p:nvPr/>
              </p:nvSpPr>
              <p:spPr bwMode="auto">
                <a:xfrm flipV="1">
                  <a:off x="982" y="480"/>
                  <a:ext cx="122" cy="11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521" name="Oval 280"/>
                <p:cNvSpPr>
                  <a:spLocks noChangeArrowheads="1"/>
                </p:cNvSpPr>
                <p:nvPr/>
              </p:nvSpPr>
              <p:spPr bwMode="auto">
                <a:xfrm>
                  <a:off x="1056" y="432"/>
                  <a:ext cx="96" cy="9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chemeClr val="tx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  <p:sp>
              <p:nvSpPr>
                <p:cNvPr id="18522" name="Oval 281"/>
                <p:cNvSpPr>
                  <a:spLocks noChangeArrowheads="1"/>
                </p:cNvSpPr>
                <p:nvPr/>
              </p:nvSpPr>
              <p:spPr bwMode="auto">
                <a:xfrm>
                  <a:off x="1056" y="720"/>
                  <a:ext cx="96" cy="9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chemeClr val="tx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</p:grpSp>
          <p:grpSp>
            <p:nvGrpSpPr>
              <p:cNvPr id="18434" name="Group 289"/>
              <p:cNvGrpSpPr>
                <a:grpSpLocks/>
              </p:cNvGrpSpPr>
              <p:nvPr/>
            </p:nvGrpSpPr>
            <p:grpSpPr bwMode="auto">
              <a:xfrm rot="3261939">
                <a:off x="1337" y="1728"/>
                <a:ext cx="192" cy="384"/>
                <a:chOff x="960" y="432"/>
                <a:chExt cx="192" cy="384"/>
              </a:xfrm>
            </p:grpSpPr>
            <p:sp>
              <p:nvSpPr>
                <p:cNvPr id="18515" name="Line 290"/>
                <p:cNvSpPr>
                  <a:spLocks noChangeShapeType="1"/>
                </p:cNvSpPr>
                <p:nvPr/>
              </p:nvSpPr>
              <p:spPr bwMode="auto">
                <a:xfrm>
                  <a:off x="960" y="624"/>
                  <a:ext cx="138" cy="12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516" name="Line 291"/>
                <p:cNvSpPr>
                  <a:spLocks noChangeShapeType="1"/>
                </p:cNvSpPr>
                <p:nvPr/>
              </p:nvSpPr>
              <p:spPr bwMode="auto">
                <a:xfrm flipV="1">
                  <a:off x="982" y="480"/>
                  <a:ext cx="122" cy="11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517" name="Oval 292"/>
                <p:cNvSpPr>
                  <a:spLocks noChangeArrowheads="1"/>
                </p:cNvSpPr>
                <p:nvPr/>
              </p:nvSpPr>
              <p:spPr bwMode="auto">
                <a:xfrm>
                  <a:off x="1056" y="432"/>
                  <a:ext cx="96" cy="9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chemeClr val="tx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  <p:sp>
              <p:nvSpPr>
                <p:cNvPr id="18518" name="Oval 293"/>
                <p:cNvSpPr>
                  <a:spLocks noChangeArrowheads="1"/>
                </p:cNvSpPr>
                <p:nvPr/>
              </p:nvSpPr>
              <p:spPr bwMode="auto">
                <a:xfrm>
                  <a:off x="1056" y="720"/>
                  <a:ext cx="96" cy="9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chemeClr val="tx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</p:grpSp>
          <p:grpSp>
            <p:nvGrpSpPr>
              <p:cNvPr id="18435" name="Group 294"/>
              <p:cNvGrpSpPr>
                <a:grpSpLocks/>
              </p:cNvGrpSpPr>
              <p:nvPr/>
            </p:nvGrpSpPr>
            <p:grpSpPr bwMode="auto">
              <a:xfrm rot="-7538061">
                <a:off x="727" y="1248"/>
                <a:ext cx="192" cy="384"/>
                <a:chOff x="960" y="432"/>
                <a:chExt cx="192" cy="384"/>
              </a:xfrm>
            </p:grpSpPr>
            <p:sp>
              <p:nvSpPr>
                <p:cNvPr id="18511" name="Line 295"/>
                <p:cNvSpPr>
                  <a:spLocks noChangeShapeType="1"/>
                </p:cNvSpPr>
                <p:nvPr/>
              </p:nvSpPr>
              <p:spPr bwMode="auto">
                <a:xfrm>
                  <a:off x="960" y="624"/>
                  <a:ext cx="138" cy="12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512" name="Line 296"/>
                <p:cNvSpPr>
                  <a:spLocks noChangeShapeType="1"/>
                </p:cNvSpPr>
                <p:nvPr/>
              </p:nvSpPr>
              <p:spPr bwMode="auto">
                <a:xfrm flipV="1">
                  <a:off x="982" y="480"/>
                  <a:ext cx="122" cy="11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513" name="Oval 297"/>
                <p:cNvSpPr>
                  <a:spLocks noChangeArrowheads="1"/>
                </p:cNvSpPr>
                <p:nvPr/>
              </p:nvSpPr>
              <p:spPr bwMode="auto">
                <a:xfrm>
                  <a:off x="1056" y="432"/>
                  <a:ext cx="96" cy="9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chemeClr val="tx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  <p:sp>
              <p:nvSpPr>
                <p:cNvPr id="18514" name="Oval 298"/>
                <p:cNvSpPr>
                  <a:spLocks noChangeArrowheads="1"/>
                </p:cNvSpPr>
                <p:nvPr/>
              </p:nvSpPr>
              <p:spPr bwMode="auto">
                <a:xfrm>
                  <a:off x="1056" y="720"/>
                  <a:ext cx="96" cy="9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chemeClr val="tx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</p:grpSp>
          <p:grpSp>
            <p:nvGrpSpPr>
              <p:cNvPr id="18436" name="Group 299"/>
              <p:cNvGrpSpPr>
                <a:grpSpLocks/>
              </p:cNvGrpSpPr>
              <p:nvPr/>
            </p:nvGrpSpPr>
            <p:grpSpPr bwMode="auto">
              <a:xfrm rot="8661939">
                <a:off x="672" y="1673"/>
                <a:ext cx="192" cy="384"/>
                <a:chOff x="960" y="432"/>
                <a:chExt cx="192" cy="384"/>
              </a:xfrm>
            </p:grpSpPr>
            <p:sp>
              <p:nvSpPr>
                <p:cNvPr id="18507" name="Line 300"/>
                <p:cNvSpPr>
                  <a:spLocks noChangeShapeType="1"/>
                </p:cNvSpPr>
                <p:nvPr/>
              </p:nvSpPr>
              <p:spPr bwMode="auto">
                <a:xfrm>
                  <a:off x="960" y="624"/>
                  <a:ext cx="138" cy="12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508" name="Line 301"/>
                <p:cNvSpPr>
                  <a:spLocks noChangeShapeType="1"/>
                </p:cNvSpPr>
                <p:nvPr/>
              </p:nvSpPr>
              <p:spPr bwMode="auto">
                <a:xfrm flipV="1">
                  <a:off x="982" y="480"/>
                  <a:ext cx="122" cy="11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509" name="Oval 302"/>
                <p:cNvSpPr>
                  <a:spLocks noChangeArrowheads="1"/>
                </p:cNvSpPr>
                <p:nvPr/>
              </p:nvSpPr>
              <p:spPr bwMode="auto">
                <a:xfrm>
                  <a:off x="1056" y="432"/>
                  <a:ext cx="96" cy="9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chemeClr val="tx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  <p:sp>
              <p:nvSpPr>
                <p:cNvPr id="18510" name="Oval 303"/>
                <p:cNvSpPr>
                  <a:spLocks noChangeArrowheads="1"/>
                </p:cNvSpPr>
                <p:nvPr/>
              </p:nvSpPr>
              <p:spPr bwMode="auto">
                <a:xfrm>
                  <a:off x="1056" y="720"/>
                  <a:ext cx="96" cy="9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chemeClr val="tx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</p:grpSp>
          <p:grpSp>
            <p:nvGrpSpPr>
              <p:cNvPr id="18437" name="Group 309"/>
              <p:cNvGrpSpPr>
                <a:grpSpLocks/>
              </p:cNvGrpSpPr>
              <p:nvPr/>
            </p:nvGrpSpPr>
            <p:grpSpPr bwMode="auto">
              <a:xfrm rot="-1083143">
                <a:off x="1603" y="1372"/>
                <a:ext cx="192" cy="384"/>
                <a:chOff x="960" y="432"/>
                <a:chExt cx="192" cy="384"/>
              </a:xfrm>
            </p:grpSpPr>
            <p:sp>
              <p:nvSpPr>
                <p:cNvPr id="18503" name="Line 310"/>
                <p:cNvSpPr>
                  <a:spLocks noChangeShapeType="1"/>
                </p:cNvSpPr>
                <p:nvPr/>
              </p:nvSpPr>
              <p:spPr bwMode="auto">
                <a:xfrm>
                  <a:off x="960" y="624"/>
                  <a:ext cx="138" cy="12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504" name="Line 311"/>
                <p:cNvSpPr>
                  <a:spLocks noChangeShapeType="1"/>
                </p:cNvSpPr>
                <p:nvPr/>
              </p:nvSpPr>
              <p:spPr bwMode="auto">
                <a:xfrm flipV="1">
                  <a:off x="982" y="480"/>
                  <a:ext cx="122" cy="11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505" name="Oval 312"/>
                <p:cNvSpPr>
                  <a:spLocks noChangeArrowheads="1"/>
                </p:cNvSpPr>
                <p:nvPr/>
              </p:nvSpPr>
              <p:spPr bwMode="auto">
                <a:xfrm>
                  <a:off x="1056" y="432"/>
                  <a:ext cx="96" cy="9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chemeClr val="tx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  <p:sp>
              <p:nvSpPr>
                <p:cNvPr id="18506" name="Oval 313"/>
                <p:cNvSpPr>
                  <a:spLocks noChangeArrowheads="1"/>
                </p:cNvSpPr>
                <p:nvPr/>
              </p:nvSpPr>
              <p:spPr bwMode="auto">
                <a:xfrm>
                  <a:off x="1056" y="720"/>
                  <a:ext cx="96" cy="9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chemeClr val="tx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</p:grpSp>
          <p:grpSp>
            <p:nvGrpSpPr>
              <p:cNvPr id="18438" name="Group 314"/>
              <p:cNvGrpSpPr>
                <a:grpSpLocks/>
              </p:cNvGrpSpPr>
              <p:nvPr/>
            </p:nvGrpSpPr>
            <p:grpSpPr bwMode="auto">
              <a:xfrm rot="1255694">
                <a:off x="1586" y="1748"/>
                <a:ext cx="192" cy="384"/>
                <a:chOff x="960" y="432"/>
                <a:chExt cx="192" cy="384"/>
              </a:xfrm>
            </p:grpSpPr>
            <p:sp>
              <p:nvSpPr>
                <p:cNvPr id="18499" name="Line 315"/>
                <p:cNvSpPr>
                  <a:spLocks noChangeShapeType="1"/>
                </p:cNvSpPr>
                <p:nvPr/>
              </p:nvSpPr>
              <p:spPr bwMode="auto">
                <a:xfrm>
                  <a:off x="960" y="624"/>
                  <a:ext cx="138" cy="12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500" name="Line 316"/>
                <p:cNvSpPr>
                  <a:spLocks noChangeShapeType="1"/>
                </p:cNvSpPr>
                <p:nvPr/>
              </p:nvSpPr>
              <p:spPr bwMode="auto">
                <a:xfrm flipV="1">
                  <a:off x="982" y="480"/>
                  <a:ext cx="122" cy="11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501" name="Oval 317"/>
                <p:cNvSpPr>
                  <a:spLocks noChangeArrowheads="1"/>
                </p:cNvSpPr>
                <p:nvPr/>
              </p:nvSpPr>
              <p:spPr bwMode="auto">
                <a:xfrm>
                  <a:off x="1056" y="432"/>
                  <a:ext cx="96" cy="9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chemeClr val="tx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  <p:sp>
              <p:nvSpPr>
                <p:cNvPr id="18502" name="Oval 318"/>
                <p:cNvSpPr>
                  <a:spLocks noChangeArrowheads="1"/>
                </p:cNvSpPr>
                <p:nvPr/>
              </p:nvSpPr>
              <p:spPr bwMode="auto">
                <a:xfrm>
                  <a:off x="1056" y="720"/>
                  <a:ext cx="96" cy="9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chemeClr val="tx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</p:grpSp>
          <p:grpSp>
            <p:nvGrpSpPr>
              <p:cNvPr id="18439" name="Group 319"/>
              <p:cNvGrpSpPr>
                <a:grpSpLocks/>
              </p:cNvGrpSpPr>
              <p:nvPr/>
            </p:nvGrpSpPr>
            <p:grpSpPr bwMode="auto">
              <a:xfrm rot="-4144306">
                <a:off x="864" y="1001"/>
                <a:ext cx="192" cy="384"/>
                <a:chOff x="960" y="432"/>
                <a:chExt cx="192" cy="384"/>
              </a:xfrm>
            </p:grpSpPr>
            <p:sp>
              <p:nvSpPr>
                <p:cNvPr id="18495" name="Line 320"/>
                <p:cNvSpPr>
                  <a:spLocks noChangeShapeType="1"/>
                </p:cNvSpPr>
                <p:nvPr/>
              </p:nvSpPr>
              <p:spPr bwMode="auto">
                <a:xfrm>
                  <a:off x="960" y="624"/>
                  <a:ext cx="138" cy="12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496" name="Line 321"/>
                <p:cNvSpPr>
                  <a:spLocks noChangeShapeType="1"/>
                </p:cNvSpPr>
                <p:nvPr/>
              </p:nvSpPr>
              <p:spPr bwMode="auto">
                <a:xfrm flipV="1">
                  <a:off x="982" y="480"/>
                  <a:ext cx="122" cy="11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497" name="Oval 322"/>
                <p:cNvSpPr>
                  <a:spLocks noChangeArrowheads="1"/>
                </p:cNvSpPr>
                <p:nvPr/>
              </p:nvSpPr>
              <p:spPr bwMode="auto">
                <a:xfrm>
                  <a:off x="1056" y="432"/>
                  <a:ext cx="96" cy="9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chemeClr val="tx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  <p:sp>
              <p:nvSpPr>
                <p:cNvPr id="18498" name="Oval 323"/>
                <p:cNvSpPr>
                  <a:spLocks noChangeArrowheads="1"/>
                </p:cNvSpPr>
                <p:nvPr/>
              </p:nvSpPr>
              <p:spPr bwMode="auto">
                <a:xfrm>
                  <a:off x="1056" y="720"/>
                  <a:ext cx="96" cy="9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chemeClr val="tx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</p:grpSp>
          <p:grpSp>
            <p:nvGrpSpPr>
              <p:cNvPr id="18440" name="Group 324"/>
              <p:cNvGrpSpPr>
                <a:grpSpLocks/>
              </p:cNvGrpSpPr>
              <p:nvPr/>
            </p:nvGrpSpPr>
            <p:grpSpPr bwMode="auto">
              <a:xfrm rot="-8657151">
                <a:off x="494" y="1212"/>
                <a:ext cx="192" cy="384"/>
                <a:chOff x="960" y="432"/>
                <a:chExt cx="192" cy="384"/>
              </a:xfrm>
            </p:grpSpPr>
            <p:sp>
              <p:nvSpPr>
                <p:cNvPr id="18491" name="Line 325"/>
                <p:cNvSpPr>
                  <a:spLocks noChangeShapeType="1"/>
                </p:cNvSpPr>
                <p:nvPr/>
              </p:nvSpPr>
              <p:spPr bwMode="auto">
                <a:xfrm>
                  <a:off x="960" y="624"/>
                  <a:ext cx="138" cy="12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492" name="Line 326"/>
                <p:cNvSpPr>
                  <a:spLocks noChangeShapeType="1"/>
                </p:cNvSpPr>
                <p:nvPr/>
              </p:nvSpPr>
              <p:spPr bwMode="auto">
                <a:xfrm flipV="1">
                  <a:off x="982" y="480"/>
                  <a:ext cx="122" cy="11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493" name="Oval 327"/>
                <p:cNvSpPr>
                  <a:spLocks noChangeArrowheads="1"/>
                </p:cNvSpPr>
                <p:nvPr/>
              </p:nvSpPr>
              <p:spPr bwMode="auto">
                <a:xfrm>
                  <a:off x="1056" y="432"/>
                  <a:ext cx="96" cy="9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chemeClr val="tx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  <p:sp>
              <p:nvSpPr>
                <p:cNvPr id="18494" name="Oval 328"/>
                <p:cNvSpPr>
                  <a:spLocks noChangeArrowheads="1"/>
                </p:cNvSpPr>
                <p:nvPr/>
              </p:nvSpPr>
              <p:spPr bwMode="auto">
                <a:xfrm>
                  <a:off x="1056" y="720"/>
                  <a:ext cx="96" cy="9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chemeClr val="tx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</p:grpSp>
          <p:grpSp>
            <p:nvGrpSpPr>
              <p:cNvPr id="18441" name="Group 329"/>
              <p:cNvGrpSpPr>
                <a:grpSpLocks/>
              </p:cNvGrpSpPr>
              <p:nvPr/>
            </p:nvGrpSpPr>
            <p:grpSpPr bwMode="auto">
              <a:xfrm rot="6655694">
                <a:off x="672" y="1927"/>
                <a:ext cx="192" cy="384"/>
                <a:chOff x="960" y="432"/>
                <a:chExt cx="192" cy="384"/>
              </a:xfrm>
            </p:grpSpPr>
            <p:sp>
              <p:nvSpPr>
                <p:cNvPr id="18487" name="Line 330"/>
                <p:cNvSpPr>
                  <a:spLocks noChangeShapeType="1"/>
                </p:cNvSpPr>
                <p:nvPr/>
              </p:nvSpPr>
              <p:spPr bwMode="auto">
                <a:xfrm>
                  <a:off x="960" y="624"/>
                  <a:ext cx="138" cy="12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488" name="Line 331"/>
                <p:cNvSpPr>
                  <a:spLocks noChangeShapeType="1"/>
                </p:cNvSpPr>
                <p:nvPr/>
              </p:nvSpPr>
              <p:spPr bwMode="auto">
                <a:xfrm flipV="1">
                  <a:off x="982" y="480"/>
                  <a:ext cx="122" cy="11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489" name="Oval 332"/>
                <p:cNvSpPr>
                  <a:spLocks noChangeArrowheads="1"/>
                </p:cNvSpPr>
                <p:nvPr/>
              </p:nvSpPr>
              <p:spPr bwMode="auto">
                <a:xfrm>
                  <a:off x="1056" y="432"/>
                  <a:ext cx="96" cy="9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chemeClr val="tx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  <p:sp>
              <p:nvSpPr>
                <p:cNvPr id="18490" name="Oval 333"/>
                <p:cNvSpPr>
                  <a:spLocks noChangeArrowheads="1"/>
                </p:cNvSpPr>
                <p:nvPr/>
              </p:nvSpPr>
              <p:spPr bwMode="auto">
                <a:xfrm>
                  <a:off x="1056" y="720"/>
                  <a:ext cx="96" cy="9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chemeClr val="tx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</p:grpSp>
          <p:grpSp>
            <p:nvGrpSpPr>
              <p:cNvPr id="18442" name="Group 334"/>
              <p:cNvGrpSpPr>
                <a:grpSpLocks/>
              </p:cNvGrpSpPr>
              <p:nvPr/>
            </p:nvGrpSpPr>
            <p:grpSpPr bwMode="auto">
              <a:xfrm rot="6655694">
                <a:off x="1200" y="1927"/>
                <a:ext cx="192" cy="384"/>
                <a:chOff x="960" y="432"/>
                <a:chExt cx="192" cy="384"/>
              </a:xfrm>
            </p:grpSpPr>
            <p:sp>
              <p:nvSpPr>
                <p:cNvPr id="18483" name="Line 335"/>
                <p:cNvSpPr>
                  <a:spLocks noChangeShapeType="1"/>
                </p:cNvSpPr>
                <p:nvPr/>
              </p:nvSpPr>
              <p:spPr bwMode="auto">
                <a:xfrm>
                  <a:off x="960" y="624"/>
                  <a:ext cx="138" cy="12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484" name="Line 336"/>
                <p:cNvSpPr>
                  <a:spLocks noChangeShapeType="1"/>
                </p:cNvSpPr>
                <p:nvPr/>
              </p:nvSpPr>
              <p:spPr bwMode="auto">
                <a:xfrm flipV="1">
                  <a:off x="982" y="480"/>
                  <a:ext cx="122" cy="11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485" name="Oval 337"/>
                <p:cNvSpPr>
                  <a:spLocks noChangeArrowheads="1"/>
                </p:cNvSpPr>
                <p:nvPr/>
              </p:nvSpPr>
              <p:spPr bwMode="auto">
                <a:xfrm>
                  <a:off x="1056" y="432"/>
                  <a:ext cx="96" cy="9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chemeClr val="tx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  <p:sp>
              <p:nvSpPr>
                <p:cNvPr id="18486" name="Oval 338"/>
                <p:cNvSpPr>
                  <a:spLocks noChangeArrowheads="1"/>
                </p:cNvSpPr>
                <p:nvPr/>
              </p:nvSpPr>
              <p:spPr bwMode="auto">
                <a:xfrm>
                  <a:off x="1056" y="720"/>
                  <a:ext cx="96" cy="9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chemeClr val="tx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</p:grpSp>
          <p:grpSp>
            <p:nvGrpSpPr>
              <p:cNvPr id="18443" name="Group 339"/>
              <p:cNvGrpSpPr>
                <a:grpSpLocks/>
              </p:cNvGrpSpPr>
              <p:nvPr/>
            </p:nvGrpSpPr>
            <p:grpSpPr bwMode="auto">
              <a:xfrm rot="9748471">
                <a:off x="432" y="1591"/>
                <a:ext cx="192" cy="384"/>
                <a:chOff x="960" y="432"/>
                <a:chExt cx="192" cy="384"/>
              </a:xfrm>
            </p:grpSpPr>
            <p:sp>
              <p:nvSpPr>
                <p:cNvPr id="18479" name="Line 340"/>
                <p:cNvSpPr>
                  <a:spLocks noChangeShapeType="1"/>
                </p:cNvSpPr>
                <p:nvPr/>
              </p:nvSpPr>
              <p:spPr bwMode="auto">
                <a:xfrm>
                  <a:off x="960" y="624"/>
                  <a:ext cx="138" cy="12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480" name="Line 341"/>
                <p:cNvSpPr>
                  <a:spLocks noChangeShapeType="1"/>
                </p:cNvSpPr>
                <p:nvPr/>
              </p:nvSpPr>
              <p:spPr bwMode="auto">
                <a:xfrm flipV="1">
                  <a:off x="982" y="480"/>
                  <a:ext cx="122" cy="11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18481" name="Oval 342"/>
                <p:cNvSpPr>
                  <a:spLocks noChangeArrowheads="1"/>
                </p:cNvSpPr>
                <p:nvPr/>
              </p:nvSpPr>
              <p:spPr bwMode="auto">
                <a:xfrm>
                  <a:off x="1056" y="432"/>
                  <a:ext cx="96" cy="9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chemeClr val="tx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  <p:sp>
              <p:nvSpPr>
                <p:cNvPr id="18482" name="Oval 343"/>
                <p:cNvSpPr>
                  <a:spLocks noChangeArrowheads="1"/>
                </p:cNvSpPr>
                <p:nvPr/>
              </p:nvSpPr>
              <p:spPr bwMode="auto">
                <a:xfrm>
                  <a:off x="1056" y="720"/>
                  <a:ext cx="96" cy="9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chemeClr val="tx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pt-PT">
                    <a:latin typeface="Calibri" charset="0"/>
                  </a:endParaRPr>
                </a:p>
              </p:txBody>
            </p:sp>
          </p:grpSp>
        </p:grpSp>
        <p:sp>
          <p:nvSpPr>
            <p:cNvPr id="18464" name="TextBox 327"/>
            <p:cNvSpPr txBox="1">
              <a:spLocks noChangeArrowheads="1"/>
            </p:cNvSpPr>
            <p:nvPr/>
          </p:nvSpPr>
          <p:spPr bwMode="auto">
            <a:xfrm rot="2673361">
              <a:off x="4383088" y="3560763"/>
              <a:ext cx="447675" cy="215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800">
                  <a:latin typeface="Calibri" charset="0"/>
                </a:rPr>
                <a:t>5-200 </a:t>
              </a:r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5122961" y="5161014"/>
              <a:ext cx="388986" cy="554055"/>
            </a:xfrm>
            <a:custGeom>
              <a:avLst/>
              <a:gdLst>
                <a:gd name="connsiteX0" fmla="*/ 83684 w 388484"/>
                <a:gd name="connsiteY0" fmla="*/ 0 h 553596"/>
                <a:gd name="connsiteX1" fmla="*/ 58284 w 388484"/>
                <a:gd name="connsiteY1" fmla="*/ 6350 h 553596"/>
                <a:gd name="connsiteX2" fmla="*/ 26534 w 388484"/>
                <a:gd name="connsiteY2" fmla="*/ 50800 h 553596"/>
                <a:gd name="connsiteX3" fmla="*/ 32884 w 388484"/>
                <a:gd name="connsiteY3" fmla="*/ 76200 h 553596"/>
                <a:gd name="connsiteX4" fmla="*/ 51934 w 388484"/>
                <a:gd name="connsiteY4" fmla="*/ 82550 h 553596"/>
                <a:gd name="connsiteX5" fmla="*/ 115434 w 388484"/>
                <a:gd name="connsiteY5" fmla="*/ 88900 h 553596"/>
                <a:gd name="connsiteX6" fmla="*/ 121784 w 388484"/>
                <a:gd name="connsiteY6" fmla="*/ 107950 h 553596"/>
                <a:gd name="connsiteX7" fmla="*/ 115434 w 388484"/>
                <a:gd name="connsiteY7" fmla="*/ 152400 h 553596"/>
                <a:gd name="connsiteX8" fmla="*/ 96384 w 388484"/>
                <a:gd name="connsiteY8" fmla="*/ 177800 h 553596"/>
                <a:gd name="connsiteX9" fmla="*/ 39234 w 388484"/>
                <a:gd name="connsiteY9" fmla="*/ 209550 h 553596"/>
                <a:gd name="connsiteX10" fmla="*/ 20184 w 388484"/>
                <a:gd name="connsiteY10" fmla="*/ 234950 h 553596"/>
                <a:gd name="connsiteX11" fmla="*/ 1134 w 388484"/>
                <a:gd name="connsiteY11" fmla="*/ 279400 h 553596"/>
                <a:gd name="connsiteX12" fmla="*/ 7484 w 388484"/>
                <a:gd name="connsiteY12" fmla="*/ 317500 h 553596"/>
                <a:gd name="connsiteX13" fmla="*/ 32884 w 388484"/>
                <a:gd name="connsiteY13" fmla="*/ 323850 h 553596"/>
                <a:gd name="connsiteX14" fmla="*/ 83684 w 388484"/>
                <a:gd name="connsiteY14" fmla="*/ 317500 h 553596"/>
                <a:gd name="connsiteX15" fmla="*/ 96384 w 388484"/>
                <a:gd name="connsiteY15" fmla="*/ 298450 h 553596"/>
                <a:gd name="connsiteX16" fmla="*/ 109084 w 388484"/>
                <a:gd name="connsiteY16" fmla="*/ 222250 h 553596"/>
                <a:gd name="connsiteX17" fmla="*/ 172584 w 388484"/>
                <a:gd name="connsiteY17" fmla="*/ 228600 h 553596"/>
                <a:gd name="connsiteX18" fmla="*/ 185284 w 388484"/>
                <a:gd name="connsiteY18" fmla="*/ 247650 h 553596"/>
                <a:gd name="connsiteX19" fmla="*/ 172584 w 388484"/>
                <a:gd name="connsiteY19" fmla="*/ 311150 h 553596"/>
                <a:gd name="connsiteX20" fmla="*/ 166234 w 388484"/>
                <a:gd name="connsiteY20" fmla="*/ 330200 h 553596"/>
                <a:gd name="connsiteX21" fmla="*/ 153534 w 388484"/>
                <a:gd name="connsiteY21" fmla="*/ 349250 h 553596"/>
                <a:gd name="connsiteX22" fmla="*/ 134484 w 388484"/>
                <a:gd name="connsiteY22" fmla="*/ 387350 h 553596"/>
                <a:gd name="connsiteX23" fmla="*/ 229734 w 388484"/>
                <a:gd name="connsiteY23" fmla="*/ 393700 h 553596"/>
                <a:gd name="connsiteX24" fmla="*/ 248784 w 388484"/>
                <a:gd name="connsiteY24" fmla="*/ 374650 h 553596"/>
                <a:gd name="connsiteX25" fmla="*/ 242434 w 388484"/>
                <a:gd name="connsiteY25" fmla="*/ 285750 h 553596"/>
                <a:gd name="connsiteX26" fmla="*/ 223384 w 388484"/>
                <a:gd name="connsiteY26" fmla="*/ 273050 h 553596"/>
                <a:gd name="connsiteX27" fmla="*/ 248784 w 388484"/>
                <a:gd name="connsiteY27" fmla="*/ 241300 h 553596"/>
                <a:gd name="connsiteX28" fmla="*/ 331334 w 388484"/>
                <a:gd name="connsiteY28" fmla="*/ 247650 h 553596"/>
                <a:gd name="connsiteX29" fmla="*/ 337684 w 388484"/>
                <a:gd name="connsiteY29" fmla="*/ 266700 h 553596"/>
                <a:gd name="connsiteX30" fmla="*/ 324984 w 388484"/>
                <a:gd name="connsiteY30" fmla="*/ 368300 h 553596"/>
                <a:gd name="connsiteX31" fmla="*/ 331334 w 388484"/>
                <a:gd name="connsiteY31" fmla="*/ 342900 h 553596"/>
                <a:gd name="connsiteX32" fmla="*/ 369434 w 388484"/>
                <a:gd name="connsiteY32" fmla="*/ 323850 h 553596"/>
                <a:gd name="connsiteX33" fmla="*/ 375784 w 388484"/>
                <a:gd name="connsiteY33" fmla="*/ 342900 h 553596"/>
                <a:gd name="connsiteX34" fmla="*/ 388484 w 388484"/>
                <a:gd name="connsiteY34" fmla="*/ 374650 h 553596"/>
                <a:gd name="connsiteX35" fmla="*/ 375784 w 388484"/>
                <a:gd name="connsiteY35" fmla="*/ 476250 h 553596"/>
                <a:gd name="connsiteX36" fmla="*/ 356734 w 388484"/>
                <a:gd name="connsiteY36" fmla="*/ 501650 h 553596"/>
                <a:gd name="connsiteX37" fmla="*/ 331334 w 388484"/>
                <a:gd name="connsiteY37" fmla="*/ 527050 h 553596"/>
                <a:gd name="connsiteX38" fmla="*/ 293234 w 388484"/>
                <a:gd name="connsiteY38" fmla="*/ 539750 h 553596"/>
                <a:gd name="connsiteX39" fmla="*/ 261484 w 388484"/>
                <a:gd name="connsiteY39" fmla="*/ 552450 h 553596"/>
                <a:gd name="connsiteX40" fmla="*/ 185284 w 388484"/>
                <a:gd name="connsiteY40" fmla="*/ 546100 h 553596"/>
                <a:gd name="connsiteX41" fmla="*/ 178934 w 388484"/>
                <a:gd name="connsiteY41" fmla="*/ 527050 h 553596"/>
                <a:gd name="connsiteX42" fmla="*/ 159884 w 388484"/>
                <a:gd name="connsiteY42" fmla="*/ 476250 h 553596"/>
                <a:gd name="connsiteX43" fmla="*/ 172584 w 388484"/>
                <a:gd name="connsiteY43" fmla="*/ 431800 h 553596"/>
                <a:gd name="connsiteX44" fmla="*/ 191634 w 388484"/>
                <a:gd name="connsiteY44" fmla="*/ 425450 h 553596"/>
                <a:gd name="connsiteX45" fmla="*/ 217034 w 388484"/>
                <a:gd name="connsiteY45" fmla="*/ 419100 h 553596"/>
                <a:gd name="connsiteX46" fmla="*/ 312284 w 388484"/>
                <a:gd name="connsiteY46" fmla="*/ 406400 h 553596"/>
                <a:gd name="connsiteX47" fmla="*/ 318634 w 388484"/>
                <a:gd name="connsiteY47" fmla="*/ 381000 h 553596"/>
                <a:gd name="connsiteX48" fmla="*/ 312284 w 388484"/>
                <a:gd name="connsiteY48" fmla="*/ 349250 h 553596"/>
                <a:gd name="connsiteX49" fmla="*/ 299584 w 388484"/>
                <a:gd name="connsiteY49" fmla="*/ 330200 h 553596"/>
                <a:gd name="connsiteX50" fmla="*/ 255134 w 388484"/>
                <a:gd name="connsiteY50" fmla="*/ 292100 h 553596"/>
                <a:gd name="connsiteX51" fmla="*/ 236084 w 388484"/>
                <a:gd name="connsiteY51" fmla="*/ 279400 h 553596"/>
                <a:gd name="connsiteX52" fmla="*/ 217034 w 388484"/>
                <a:gd name="connsiteY52" fmla="*/ 273050 h 553596"/>
                <a:gd name="connsiteX53" fmla="*/ 147184 w 388484"/>
                <a:gd name="connsiteY53" fmla="*/ 285750 h 553596"/>
                <a:gd name="connsiteX54" fmla="*/ 128134 w 388484"/>
                <a:gd name="connsiteY54" fmla="*/ 298450 h 553596"/>
                <a:gd name="connsiteX55" fmla="*/ 83684 w 388484"/>
                <a:gd name="connsiteY55" fmla="*/ 292100 h 553596"/>
                <a:gd name="connsiteX56" fmla="*/ 64634 w 388484"/>
                <a:gd name="connsiteY56" fmla="*/ 247650 h 553596"/>
                <a:gd name="connsiteX57" fmla="*/ 70984 w 388484"/>
                <a:gd name="connsiteY57" fmla="*/ 184150 h 553596"/>
                <a:gd name="connsiteX58" fmla="*/ 90034 w 388484"/>
                <a:gd name="connsiteY58" fmla="*/ 171450 h 553596"/>
                <a:gd name="connsiteX59" fmla="*/ 115434 w 388484"/>
                <a:gd name="connsiteY59" fmla="*/ 165100 h 553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88484" h="553596">
                  <a:moveTo>
                    <a:pt x="83684" y="0"/>
                  </a:moveTo>
                  <a:cubicBezTo>
                    <a:pt x="75217" y="2117"/>
                    <a:pt x="65861" y="2020"/>
                    <a:pt x="58284" y="6350"/>
                  </a:cubicBezTo>
                  <a:cubicBezTo>
                    <a:pt x="40264" y="16647"/>
                    <a:pt x="35109" y="33649"/>
                    <a:pt x="26534" y="50800"/>
                  </a:cubicBezTo>
                  <a:cubicBezTo>
                    <a:pt x="28651" y="59267"/>
                    <a:pt x="27432" y="69385"/>
                    <a:pt x="32884" y="76200"/>
                  </a:cubicBezTo>
                  <a:cubicBezTo>
                    <a:pt x="37065" y="81427"/>
                    <a:pt x="45318" y="81532"/>
                    <a:pt x="51934" y="82550"/>
                  </a:cubicBezTo>
                  <a:cubicBezTo>
                    <a:pt x="72959" y="85785"/>
                    <a:pt x="94267" y="86783"/>
                    <a:pt x="115434" y="88900"/>
                  </a:cubicBezTo>
                  <a:cubicBezTo>
                    <a:pt x="117551" y="95250"/>
                    <a:pt x="121784" y="101257"/>
                    <a:pt x="121784" y="107950"/>
                  </a:cubicBezTo>
                  <a:cubicBezTo>
                    <a:pt x="121784" y="122917"/>
                    <a:pt x="120549" y="138334"/>
                    <a:pt x="115434" y="152400"/>
                  </a:cubicBezTo>
                  <a:cubicBezTo>
                    <a:pt x="111817" y="162346"/>
                    <a:pt x="104294" y="170769"/>
                    <a:pt x="96384" y="177800"/>
                  </a:cubicBezTo>
                  <a:cubicBezTo>
                    <a:pt x="70182" y="201090"/>
                    <a:pt x="65104" y="200927"/>
                    <a:pt x="39234" y="209550"/>
                  </a:cubicBezTo>
                  <a:cubicBezTo>
                    <a:pt x="32884" y="218017"/>
                    <a:pt x="25793" y="225975"/>
                    <a:pt x="20184" y="234950"/>
                  </a:cubicBezTo>
                  <a:cubicBezTo>
                    <a:pt x="8974" y="252885"/>
                    <a:pt x="7307" y="260881"/>
                    <a:pt x="1134" y="279400"/>
                  </a:cubicBezTo>
                  <a:cubicBezTo>
                    <a:pt x="3251" y="292100"/>
                    <a:pt x="0" y="307023"/>
                    <a:pt x="7484" y="317500"/>
                  </a:cubicBezTo>
                  <a:cubicBezTo>
                    <a:pt x="12557" y="324602"/>
                    <a:pt x="24157" y="323850"/>
                    <a:pt x="32884" y="323850"/>
                  </a:cubicBezTo>
                  <a:cubicBezTo>
                    <a:pt x="49949" y="323850"/>
                    <a:pt x="66751" y="319617"/>
                    <a:pt x="83684" y="317500"/>
                  </a:cubicBezTo>
                  <a:cubicBezTo>
                    <a:pt x="87917" y="311150"/>
                    <a:pt x="92971" y="305276"/>
                    <a:pt x="96384" y="298450"/>
                  </a:cubicBezTo>
                  <a:cubicBezTo>
                    <a:pt x="107022" y="277174"/>
                    <a:pt x="107072" y="240358"/>
                    <a:pt x="109084" y="222250"/>
                  </a:cubicBezTo>
                  <a:cubicBezTo>
                    <a:pt x="130251" y="224367"/>
                    <a:pt x="152403" y="221873"/>
                    <a:pt x="172584" y="228600"/>
                  </a:cubicBezTo>
                  <a:cubicBezTo>
                    <a:pt x="179824" y="231013"/>
                    <a:pt x="185284" y="240018"/>
                    <a:pt x="185284" y="247650"/>
                  </a:cubicBezTo>
                  <a:cubicBezTo>
                    <a:pt x="185284" y="269236"/>
                    <a:pt x="177438" y="290117"/>
                    <a:pt x="172584" y="311150"/>
                  </a:cubicBezTo>
                  <a:cubicBezTo>
                    <a:pt x="171079" y="317672"/>
                    <a:pt x="169227" y="324213"/>
                    <a:pt x="166234" y="330200"/>
                  </a:cubicBezTo>
                  <a:cubicBezTo>
                    <a:pt x="162821" y="337026"/>
                    <a:pt x="156947" y="342424"/>
                    <a:pt x="153534" y="349250"/>
                  </a:cubicBezTo>
                  <a:cubicBezTo>
                    <a:pt x="127244" y="401830"/>
                    <a:pt x="170880" y="332755"/>
                    <a:pt x="134484" y="387350"/>
                  </a:cubicBezTo>
                  <a:cubicBezTo>
                    <a:pt x="169812" y="410902"/>
                    <a:pt x="162390" y="411658"/>
                    <a:pt x="229734" y="393700"/>
                  </a:cubicBezTo>
                  <a:cubicBezTo>
                    <a:pt x="238411" y="391386"/>
                    <a:pt x="242434" y="381000"/>
                    <a:pt x="248784" y="374650"/>
                  </a:cubicBezTo>
                  <a:cubicBezTo>
                    <a:pt x="246667" y="345017"/>
                    <a:pt x="249639" y="314572"/>
                    <a:pt x="242434" y="285750"/>
                  </a:cubicBezTo>
                  <a:cubicBezTo>
                    <a:pt x="240583" y="278346"/>
                    <a:pt x="225797" y="280290"/>
                    <a:pt x="223384" y="273050"/>
                  </a:cubicBezTo>
                  <a:cubicBezTo>
                    <a:pt x="214613" y="246738"/>
                    <a:pt x="234297" y="246129"/>
                    <a:pt x="248784" y="241300"/>
                  </a:cubicBezTo>
                  <a:cubicBezTo>
                    <a:pt x="276301" y="243417"/>
                    <a:pt x="304798" y="240068"/>
                    <a:pt x="331334" y="247650"/>
                  </a:cubicBezTo>
                  <a:cubicBezTo>
                    <a:pt x="337770" y="249489"/>
                    <a:pt x="338036" y="260016"/>
                    <a:pt x="337684" y="266700"/>
                  </a:cubicBezTo>
                  <a:cubicBezTo>
                    <a:pt x="335890" y="300783"/>
                    <a:pt x="327818" y="334288"/>
                    <a:pt x="324984" y="368300"/>
                  </a:cubicBezTo>
                  <a:cubicBezTo>
                    <a:pt x="324259" y="376997"/>
                    <a:pt x="326493" y="350162"/>
                    <a:pt x="331334" y="342900"/>
                  </a:cubicBezTo>
                  <a:cubicBezTo>
                    <a:pt x="338368" y="332349"/>
                    <a:pt x="358567" y="327472"/>
                    <a:pt x="369434" y="323850"/>
                  </a:cubicBezTo>
                  <a:cubicBezTo>
                    <a:pt x="371551" y="330200"/>
                    <a:pt x="373434" y="336633"/>
                    <a:pt x="375784" y="342900"/>
                  </a:cubicBezTo>
                  <a:cubicBezTo>
                    <a:pt x="379786" y="353573"/>
                    <a:pt x="388484" y="363251"/>
                    <a:pt x="388484" y="374650"/>
                  </a:cubicBezTo>
                  <a:cubicBezTo>
                    <a:pt x="388484" y="408780"/>
                    <a:pt x="384062" y="443139"/>
                    <a:pt x="375784" y="476250"/>
                  </a:cubicBezTo>
                  <a:cubicBezTo>
                    <a:pt x="373217" y="486517"/>
                    <a:pt x="363703" y="493685"/>
                    <a:pt x="356734" y="501650"/>
                  </a:cubicBezTo>
                  <a:cubicBezTo>
                    <a:pt x="348849" y="510661"/>
                    <a:pt x="341601" y="520890"/>
                    <a:pt x="331334" y="527050"/>
                  </a:cubicBezTo>
                  <a:cubicBezTo>
                    <a:pt x="319855" y="533938"/>
                    <a:pt x="305663" y="534778"/>
                    <a:pt x="293234" y="539750"/>
                  </a:cubicBezTo>
                  <a:lnTo>
                    <a:pt x="261484" y="552450"/>
                  </a:lnTo>
                  <a:cubicBezTo>
                    <a:pt x="236084" y="550333"/>
                    <a:pt x="209645" y="553596"/>
                    <a:pt x="185284" y="546100"/>
                  </a:cubicBezTo>
                  <a:cubicBezTo>
                    <a:pt x="178887" y="544132"/>
                    <a:pt x="181571" y="533202"/>
                    <a:pt x="178934" y="527050"/>
                  </a:cubicBezTo>
                  <a:cubicBezTo>
                    <a:pt x="159010" y="480562"/>
                    <a:pt x="171591" y="523079"/>
                    <a:pt x="159884" y="476250"/>
                  </a:cubicBezTo>
                  <a:cubicBezTo>
                    <a:pt x="164117" y="461433"/>
                    <a:pt x="164417" y="444867"/>
                    <a:pt x="172584" y="431800"/>
                  </a:cubicBezTo>
                  <a:cubicBezTo>
                    <a:pt x="176132" y="426124"/>
                    <a:pt x="185198" y="427289"/>
                    <a:pt x="191634" y="425450"/>
                  </a:cubicBezTo>
                  <a:cubicBezTo>
                    <a:pt x="200025" y="423052"/>
                    <a:pt x="208414" y="420461"/>
                    <a:pt x="217034" y="419100"/>
                  </a:cubicBezTo>
                  <a:cubicBezTo>
                    <a:pt x="248673" y="414104"/>
                    <a:pt x="280534" y="410633"/>
                    <a:pt x="312284" y="406400"/>
                  </a:cubicBezTo>
                  <a:cubicBezTo>
                    <a:pt x="314401" y="397933"/>
                    <a:pt x="318634" y="389727"/>
                    <a:pt x="318634" y="381000"/>
                  </a:cubicBezTo>
                  <a:cubicBezTo>
                    <a:pt x="318634" y="370207"/>
                    <a:pt x="316074" y="359356"/>
                    <a:pt x="312284" y="349250"/>
                  </a:cubicBezTo>
                  <a:cubicBezTo>
                    <a:pt x="309604" y="342104"/>
                    <a:pt x="304470" y="336063"/>
                    <a:pt x="299584" y="330200"/>
                  </a:cubicBezTo>
                  <a:cubicBezTo>
                    <a:pt x="286009" y="313910"/>
                    <a:pt x="272446" y="304466"/>
                    <a:pt x="255134" y="292100"/>
                  </a:cubicBezTo>
                  <a:cubicBezTo>
                    <a:pt x="248924" y="287664"/>
                    <a:pt x="242910" y="282813"/>
                    <a:pt x="236084" y="279400"/>
                  </a:cubicBezTo>
                  <a:cubicBezTo>
                    <a:pt x="230097" y="276407"/>
                    <a:pt x="223384" y="275167"/>
                    <a:pt x="217034" y="273050"/>
                  </a:cubicBezTo>
                  <a:cubicBezTo>
                    <a:pt x="199522" y="275239"/>
                    <a:pt x="166761" y="275961"/>
                    <a:pt x="147184" y="285750"/>
                  </a:cubicBezTo>
                  <a:cubicBezTo>
                    <a:pt x="140358" y="289163"/>
                    <a:pt x="134484" y="294217"/>
                    <a:pt x="128134" y="298450"/>
                  </a:cubicBezTo>
                  <a:cubicBezTo>
                    <a:pt x="113317" y="296333"/>
                    <a:pt x="96768" y="299369"/>
                    <a:pt x="83684" y="292100"/>
                  </a:cubicBezTo>
                  <a:cubicBezTo>
                    <a:pt x="77264" y="288533"/>
                    <a:pt x="67420" y="256008"/>
                    <a:pt x="64634" y="247650"/>
                  </a:cubicBezTo>
                  <a:cubicBezTo>
                    <a:pt x="66751" y="226483"/>
                    <a:pt x="64257" y="204331"/>
                    <a:pt x="70984" y="184150"/>
                  </a:cubicBezTo>
                  <a:cubicBezTo>
                    <a:pt x="73397" y="176910"/>
                    <a:pt x="83019" y="174456"/>
                    <a:pt x="90034" y="171450"/>
                  </a:cubicBezTo>
                  <a:cubicBezTo>
                    <a:pt x="98056" y="168012"/>
                    <a:pt x="115434" y="165100"/>
                    <a:pt x="115434" y="165100"/>
                  </a:cubicBezTo>
                </a:path>
              </a:pathLst>
            </a:cu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114" name="TextBox 113"/>
          <p:cNvSpPr txBox="1"/>
          <p:nvPr/>
        </p:nvSpPr>
        <p:spPr>
          <a:xfrm>
            <a:off x="8592464" y="5988498"/>
            <a:ext cx="1699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solidFill>
                  <a:srgbClr val="FF0000"/>
                </a:solidFill>
              </a:rPr>
              <a:t>©Ruth Duncan, 2010</a:t>
            </a:r>
          </a:p>
          <a:p>
            <a:r>
              <a:rPr lang="en-US" sz="900" b="1" dirty="0">
                <a:solidFill>
                  <a:srgbClr val="FF0000"/>
                </a:solidFill>
              </a:rPr>
              <a:t>©</a:t>
            </a:r>
            <a:r>
              <a:rPr lang="en-US" sz="900" b="1" dirty="0" err="1">
                <a:solidFill>
                  <a:srgbClr val="FF0000"/>
                </a:solidFill>
              </a:rPr>
              <a:t>R.Duncan</a:t>
            </a:r>
            <a:r>
              <a:rPr lang="en-US" sz="900" b="1" dirty="0">
                <a:solidFill>
                  <a:srgbClr val="FF0000"/>
                </a:solidFill>
              </a:rPr>
              <a:t> and </a:t>
            </a:r>
            <a:r>
              <a:rPr lang="en-US" sz="900" b="1" dirty="0" err="1">
                <a:solidFill>
                  <a:srgbClr val="FF0000"/>
                </a:solidFill>
              </a:rPr>
              <a:t>R.Gaspar</a:t>
            </a:r>
            <a:r>
              <a:rPr lang="en-US" sz="900" b="1" dirty="0">
                <a:solidFill>
                  <a:srgbClr val="FF0000"/>
                </a:solidFill>
              </a:rPr>
              <a:t>, 2011</a:t>
            </a:r>
          </a:p>
        </p:txBody>
      </p:sp>
    </p:spTree>
    <p:extLst>
      <p:ext uri="{BB962C8B-B14F-4D97-AF65-F5344CB8AC3E}">
        <p14:creationId xmlns:p14="http://schemas.microsoft.com/office/powerpoint/2010/main" val="104573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8240"/>
            <a:ext cx="10515600" cy="950976"/>
          </a:xfrm>
        </p:spPr>
        <p:txBody>
          <a:bodyPr>
            <a:noAutofit/>
          </a:bodyPr>
          <a:lstStyle/>
          <a:p>
            <a:r>
              <a:rPr lang="en-US" sz="2800" b="1" dirty="0">
                <a:solidFill>
                  <a:srgbClr val="3A6995"/>
                </a:solidFill>
                <a:latin typeface="Arial" charset="0"/>
                <a:ea typeface="Arial" charset="0"/>
                <a:cs typeface="Arial" charset="0"/>
              </a:rPr>
              <a:t>Nanomaterial strategies from the point-of-view of the cell </a:t>
            </a:r>
            <a:endParaRPr lang="en-US" sz="2800" dirty="0">
              <a:solidFill>
                <a:srgbClr val="3A6995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2728" y="806050"/>
            <a:ext cx="8503464" cy="4649428"/>
          </a:xfrm>
          <a:prstGeom prst="rect">
            <a:avLst/>
          </a:prstGeom>
          <a:ln>
            <a:solidFill>
              <a:srgbClr val="C6D9F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0" y="5467238"/>
            <a:ext cx="1219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i="1" dirty="0" err="1"/>
              <a:t>Avi</a:t>
            </a:r>
            <a:r>
              <a:rPr lang="en-US" sz="1200" b="1" i="1" dirty="0"/>
              <a:t> Schroeder, Daniel A. Heller, Monte M. Winslow, James E. </a:t>
            </a:r>
            <a:r>
              <a:rPr lang="en-US" sz="1200" b="1" i="1" dirty="0" err="1"/>
              <a:t>Dahlman</a:t>
            </a:r>
            <a:r>
              <a:rPr lang="en-US" sz="1200" b="1" i="1" dirty="0"/>
              <a:t>, George W. Pratt, Robert Langer, Tyler Jacks and Daniel G. Anderson</a:t>
            </a:r>
          </a:p>
          <a:p>
            <a:pPr algn="ctr"/>
            <a:r>
              <a:rPr lang="en-US" sz="1200" b="1" i="1" dirty="0"/>
              <a:t>Treating metastatic cancer with nanotechnology , Nature Reviews Cancer 12(1): 39-50 (2012)</a:t>
            </a:r>
          </a:p>
        </p:txBody>
      </p:sp>
    </p:spTree>
    <p:extLst>
      <p:ext uri="{BB962C8B-B14F-4D97-AF65-F5344CB8AC3E}">
        <p14:creationId xmlns:p14="http://schemas.microsoft.com/office/powerpoint/2010/main" val="159065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6549">
        <p:fade/>
      </p:transition>
    </mc:Choice>
    <mc:Fallback xmlns="">
      <p:transition spd="med" advTm="3654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199" y="176439"/>
            <a:ext cx="10515600" cy="1325563"/>
          </a:xfrm>
        </p:spPr>
        <p:txBody>
          <a:bodyPr>
            <a:noAutofit/>
          </a:bodyPr>
          <a:lstStyle/>
          <a:p>
            <a:r>
              <a:rPr lang="en-US" sz="2800" b="1" dirty="0" err="1">
                <a:solidFill>
                  <a:srgbClr val="3A6995"/>
                </a:solidFill>
                <a:latin typeface="Arial" charset="0"/>
                <a:ea typeface="Arial" charset="0"/>
                <a:cs typeface="Arial" charset="0"/>
              </a:rPr>
              <a:t>Nanomedicines</a:t>
            </a:r>
            <a:r>
              <a:rPr lang="en-US" sz="2800" b="1" dirty="0">
                <a:solidFill>
                  <a:srgbClr val="3A6995"/>
                </a:solidFill>
                <a:latin typeface="Arial" charset="0"/>
                <a:ea typeface="Arial" charset="0"/>
                <a:cs typeface="Arial" charset="0"/>
              </a:rPr>
              <a:t>: from materials to </a:t>
            </a:r>
            <a:r>
              <a:rPr lang="en-US" sz="2800" b="1" dirty="0" smtClean="0">
                <a:solidFill>
                  <a:srgbClr val="3A6995"/>
                </a:solidFill>
                <a:latin typeface="Arial" charset="0"/>
                <a:ea typeface="Arial" charset="0"/>
                <a:cs typeface="Arial" charset="0"/>
              </a:rPr>
              <a:t>medicinal products</a:t>
            </a:r>
            <a:r>
              <a:rPr lang="en-US" sz="2800" b="1" dirty="0">
                <a:solidFill>
                  <a:srgbClr val="3A6995"/>
                </a:solidFill>
                <a:latin typeface="Arial" charset="0"/>
                <a:ea typeface="Arial" charset="0"/>
                <a:cs typeface="Arial" charset="0"/>
              </a:rPr>
              <a:t>...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565" y="1319513"/>
            <a:ext cx="10112869" cy="4633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594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7368">
        <p:fade/>
      </p:transition>
    </mc:Choice>
    <mc:Fallback xmlns="">
      <p:transition spd="med" advTm="2736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FF457-1443-1444-9C21-4FE663CBBCEF}" type="slidenum">
              <a:rPr lang="en-US" smtClean="0"/>
              <a:t>8</a:t>
            </a:fld>
            <a:endParaRPr lang="en-US"/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02336E0E-08E9-4BB3-B7FB-6688286CB5A1}" type="slidenum">
              <a:rPr lang="en-GB" smtClean="0">
                <a:solidFill>
                  <a:srgbClr val="FFFFFF"/>
                </a:solidFill>
              </a:rPr>
              <a:pPr>
                <a:defRPr/>
              </a:pPr>
              <a:t>10</a:t>
            </a:fld>
            <a:endParaRPr lang="en-GB">
              <a:solidFill>
                <a:srgbClr val="FFFFFF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8907" y="638629"/>
            <a:ext cx="6144649" cy="498594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38200" y="5624572"/>
            <a:ext cx="84314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b="1" dirty="0" err="1">
                <a:solidFill>
                  <a:srgbClr val="0000FF"/>
                </a:solidFill>
              </a:rPr>
              <a:t>Salvati</a:t>
            </a:r>
            <a:r>
              <a:rPr lang="fr-FR" sz="1000" b="1" dirty="0">
                <a:solidFill>
                  <a:srgbClr val="0000FF"/>
                </a:solidFill>
              </a:rPr>
              <a:t>, A. </a:t>
            </a:r>
            <a:r>
              <a:rPr lang="fr-FR" sz="1000" b="1" i="1" dirty="0">
                <a:solidFill>
                  <a:srgbClr val="0000FF"/>
                </a:solidFill>
              </a:rPr>
              <a:t>et al. Nature </a:t>
            </a:r>
            <a:r>
              <a:rPr lang="fr-FR" sz="1000" b="1" i="1" dirty="0" err="1" smtClean="0">
                <a:solidFill>
                  <a:srgbClr val="0000FF"/>
                </a:solidFill>
              </a:rPr>
              <a:t>Nanotechnology</a:t>
            </a:r>
            <a:r>
              <a:rPr lang="fr-FR" sz="1000" b="1" i="1" dirty="0" smtClean="0">
                <a:solidFill>
                  <a:srgbClr val="0000FF"/>
                </a:solidFill>
              </a:rPr>
              <a:t>. </a:t>
            </a:r>
            <a:r>
              <a:rPr lang="fr-FR" sz="1000" b="1" dirty="0">
                <a:solidFill>
                  <a:srgbClr val="0000FF"/>
                </a:solidFill>
              </a:rPr>
              <a:t>8, 137–143 (2013). </a:t>
            </a:r>
          </a:p>
          <a:p>
            <a:r>
              <a:rPr lang="en-US" sz="1000" b="1" dirty="0">
                <a:solidFill>
                  <a:srgbClr val="0000FF"/>
                </a:solidFill>
              </a:rPr>
              <a:t>Gaspar R, Nanoparticles: Pushed off target with proteins. </a:t>
            </a:r>
            <a:r>
              <a:rPr lang="en-US" sz="1000" b="1" dirty="0" smtClean="0">
                <a:solidFill>
                  <a:srgbClr val="0000FF"/>
                </a:solidFill>
              </a:rPr>
              <a:t>Nature Nanotechnology </a:t>
            </a:r>
            <a:r>
              <a:rPr lang="en-US" sz="1000" b="1" dirty="0">
                <a:solidFill>
                  <a:srgbClr val="0000FF"/>
                </a:solidFill>
              </a:rPr>
              <a:t>2013 Feb;8(2):79-80. </a:t>
            </a:r>
            <a:r>
              <a:rPr lang="en-US" sz="1000" b="1" dirty="0" err="1">
                <a:solidFill>
                  <a:srgbClr val="0000FF"/>
                </a:solidFill>
              </a:rPr>
              <a:t>doi</a:t>
            </a:r>
            <a:r>
              <a:rPr lang="en-US" sz="1000" b="1" dirty="0">
                <a:solidFill>
                  <a:srgbClr val="0000FF"/>
                </a:solidFill>
              </a:rPr>
              <a:t>: 10.1038/nnano.2013.11.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9830" y="40116"/>
            <a:ext cx="5233117" cy="197557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1833011"/>
            <a:ext cx="3418969" cy="385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99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922" y="3817543"/>
            <a:ext cx="2939964" cy="221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328" y="187658"/>
            <a:ext cx="9557657" cy="1143000"/>
          </a:xfrm>
          <a:noFill/>
        </p:spPr>
        <p:txBody>
          <a:bodyPr>
            <a:noAutofit/>
          </a:bodyPr>
          <a:lstStyle/>
          <a:p>
            <a:pPr algn="l"/>
            <a:r>
              <a:rPr lang="en-US" sz="2400" b="1" i="1" dirty="0">
                <a:latin typeface="Arial" charset="0"/>
                <a:ea typeface="Arial" charset="0"/>
                <a:cs typeface="Arial" charset="0"/>
              </a:rPr>
              <a:t>Methodology Harmonization versus Technology Transfer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955956" y="5492608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900" b="1" i="1" dirty="0"/>
              <a:t>Marina A. </a:t>
            </a:r>
            <a:r>
              <a:rPr lang="en-US" sz="900" b="1" i="1" dirty="0" err="1"/>
              <a:t>Dobrovolskaia</a:t>
            </a:r>
            <a:r>
              <a:rPr lang="en-US" sz="900" b="1" i="1" dirty="0"/>
              <a:t> and Scott E. McNeil –  Immunological properties of engineered nanomaterials, </a:t>
            </a:r>
            <a:r>
              <a:rPr lang="en-US" sz="900" b="1" i="1" dirty="0" smtClean="0"/>
              <a:t>Nature </a:t>
            </a:r>
            <a:r>
              <a:rPr lang="en-US" sz="900" b="1" i="1" dirty="0"/>
              <a:t>Nanotechnology, 2: 469-478 (2007)</a:t>
            </a:r>
          </a:p>
          <a:p>
            <a:r>
              <a:rPr lang="en-US" sz="900" b="1" i="1" dirty="0"/>
              <a:t>Scott E. McNeil - Nanoparticle therapeutics: a personal perspective </a:t>
            </a:r>
            <a:r>
              <a:rPr lang="en-US" sz="900" b="1" i="1" dirty="0" smtClean="0"/>
              <a:t> WIREs </a:t>
            </a:r>
            <a:r>
              <a:rPr lang="en-US" sz="900" b="1" i="1" dirty="0" err="1"/>
              <a:t>Nanomed</a:t>
            </a:r>
            <a:r>
              <a:rPr lang="en-US" sz="900" b="1" i="1" dirty="0"/>
              <a:t> </a:t>
            </a:r>
            <a:r>
              <a:rPr lang="en-US" sz="900" b="1" i="1" dirty="0" err="1"/>
              <a:t>Nanobiotechnol</a:t>
            </a:r>
            <a:r>
              <a:rPr lang="en-US" sz="900" b="1" i="1" dirty="0"/>
              <a:t> 2009 1 264–271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9"/>
          <a:stretch>
            <a:fillRect/>
          </a:stretch>
        </p:blipFill>
        <p:spPr bwMode="auto">
          <a:xfrm>
            <a:off x="6113989" y="3895708"/>
            <a:ext cx="4096812" cy="1334801"/>
          </a:xfrm>
          <a:prstGeom prst="rect">
            <a:avLst/>
          </a:prstGeom>
          <a:noFill/>
          <a:ln w="28575">
            <a:solidFill>
              <a:srgbClr val="004C00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989" y="1330658"/>
            <a:ext cx="4096811" cy="2036362"/>
          </a:xfrm>
          <a:prstGeom prst="rect">
            <a:avLst/>
          </a:prstGeom>
          <a:noFill/>
          <a:ln w="28575">
            <a:solidFill>
              <a:srgbClr val="004C00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328" y="1133087"/>
            <a:ext cx="3159188" cy="2589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372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13121</TotalTime>
  <Words>1020</Words>
  <Application>Microsoft Macintosh PowerPoint</Application>
  <PresentationFormat>Widescreen</PresentationFormat>
  <Paragraphs>153</Paragraphs>
  <Slides>18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Calibri</vt:lpstr>
      <vt:lpstr>Calibri Light</vt:lpstr>
      <vt:lpstr>ＭＳ Ｐゴシック</vt:lpstr>
      <vt:lpstr>Arial</vt:lpstr>
      <vt:lpstr>Office Theme</vt:lpstr>
      <vt:lpstr> Nanotechnology and its nanomed applications</vt:lpstr>
      <vt:lpstr>Recent references  (last 5 years)</vt:lpstr>
      <vt:lpstr>PowerPoint Presentation</vt:lpstr>
      <vt:lpstr>50 years of Nanotechnology &amp; Health</vt:lpstr>
      <vt:lpstr>PowerPoint Presentation</vt:lpstr>
      <vt:lpstr>Nanomaterial strategies from the point-of-view of the cell </vt:lpstr>
      <vt:lpstr>Nanomedicines: from materials to medicinal products...</vt:lpstr>
      <vt:lpstr>PowerPoint Presentation</vt:lpstr>
      <vt:lpstr>Methodology Harmonization versus Technology Transfer</vt:lpstr>
      <vt:lpstr>Which amount of free (non-bound) API is acceptable in a liposomal drug delivery system (compared to the RLD)?</vt:lpstr>
      <vt:lpstr>PowerPoint Presentation</vt:lpstr>
      <vt:lpstr>PowerPoint Presentation</vt:lpstr>
      <vt:lpstr>General approaches to NanoDDS design</vt:lpstr>
      <vt:lpstr>PowerPoint Presentation</vt:lpstr>
      <vt:lpstr>Diagnostics &amp; Therapeutics</vt:lpstr>
      <vt:lpstr>Complex Technologies &amp; Holistic View of Integrated New Technologies</vt:lpstr>
      <vt:lpstr>Major R&amp;D trends in drug delivery system  </vt:lpstr>
      <vt:lpstr>From medicines/health technologies research  to nanomedicine platforms and healthcare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Regulatory aspects for approval of generic drug delivery systems</dc:title>
  <dc:creator>Rogério Gaspar</dc:creator>
  <cp:lastModifiedBy>Rogério Gaspar</cp:lastModifiedBy>
  <cp:revision>110</cp:revision>
  <cp:lastPrinted>2017-06-27T13:44:31Z</cp:lastPrinted>
  <dcterms:created xsi:type="dcterms:W3CDTF">2016-01-13T23:45:46Z</dcterms:created>
  <dcterms:modified xsi:type="dcterms:W3CDTF">2017-07-03T21:14:55Z</dcterms:modified>
</cp:coreProperties>
</file>