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1"/>
  </p:notesMasterIdLst>
  <p:sldIdLst>
    <p:sldId id="256" r:id="rId4"/>
    <p:sldId id="313" r:id="rId5"/>
    <p:sldId id="280" r:id="rId6"/>
    <p:sldId id="295" r:id="rId7"/>
    <p:sldId id="296" r:id="rId8"/>
    <p:sldId id="307" r:id="rId9"/>
    <p:sldId id="294" r:id="rId10"/>
    <p:sldId id="298" r:id="rId11"/>
    <p:sldId id="299" r:id="rId12"/>
    <p:sldId id="300" r:id="rId13"/>
    <p:sldId id="302" r:id="rId14"/>
    <p:sldId id="303" r:id="rId15"/>
    <p:sldId id="304" r:id="rId16"/>
    <p:sldId id="305" r:id="rId17"/>
    <p:sldId id="306" r:id="rId18"/>
    <p:sldId id="311" r:id="rId19"/>
    <p:sldId id="312" r:id="rId20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lianapereira" initials="l" lastIdx="1" clrIdx="0">
    <p:extLst>
      <p:ext uri="{19B8F6BF-5375-455C-9EA6-DF929625EA0E}">
        <p15:presenceInfo xmlns:p15="http://schemas.microsoft.com/office/powerpoint/2012/main" userId="lilianaperei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44" autoAdjust="0"/>
    <p:restoredTop sz="94660"/>
  </p:normalViewPr>
  <p:slideViewPr>
    <p:cSldViewPr snapToGrid="0">
      <p:cViewPr varScale="1">
        <p:scale>
          <a:sx n="77" d="100"/>
          <a:sy n="77" d="100"/>
        </p:scale>
        <p:origin x="4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4449D5-545B-4C68-AE42-4CF867D89847}" type="datetimeFigureOut">
              <a:rPr lang="pt-PT" smtClean="0"/>
              <a:t>03/07/2017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28F41A-0D78-4144-8F31-F2760E26C0B4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79692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8F41A-0D78-4144-8F31-F2760E26C0B4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6663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Educação</a:t>
            </a:r>
            <a:r>
              <a:rPr lang="pt-PT" baseline="0" dirty="0" smtClean="0"/>
              <a:t> cívico-tributária pressupõe diversos processos educativos cuja introdução depende dos governos e da sua vontade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8F41A-0D78-4144-8F31-F2760E26C0B4}" type="slidenum">
              <a:rPr lang="pt-PT" smtClean="0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80294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7E14E72-379A-4C2C-968D-A8981B7C9F86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C6FC3DC-9F41-4E0B-B8C0-8208A570959C}" type="slidenum">
              <a:rPr lang="pt-PT" smtClean="0"/>
              <a:t>‹nº›</a:t>
            </a:fld>
            <a:endParaRPr lang="pt-PT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5788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24758-ECE4-4E53-8AC7-B156F8232C33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C3DC-9F41-4E0B-B8C0-8208A570959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81967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8F36-7665-41C8-A7C9-7DF294906C4E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C3DC-9F41-4E0B-B8C0-8208A570959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64798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A9F1A-3B1F-4965-AF99-7D034183FA40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61B1-B85F-4019-99E4-8B33B99B18F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76431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DAD8-B3DF-4B47-A468-E165E685B43B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61B1-B85F-4019-99E4-8B33B99B18F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671688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95C66-51DC-4268-BEFC-6C4EF4EBC020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61B1-B85F-4019-99E4-8B33B99B18F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09822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CF4E8-0948-4EF5-A879-FAF843CC01E7}" type="datetime1">
              <a:rPr lang="pt-PT" smtClean="0"/>
              <a:t>03/07/2017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61B1-B85F-4019-99E4-8B33B99B18F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35853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09530-ECDC-4F92-AE49-A39F482B1944}" type="datetime1">
              <a:rPr lang="pt-PT" smtClean="0"/>
              <a:t>03/07/2017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61B1-B85F-4019-99E4-8B33B99B18F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172818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4D6BF-2118-41EE-A32D-B9BFCEDAC9A7}" type="datetime1">
              <a:rPr lang="pt-PT" smtClean="0"/>
              <a:t>03/07/2017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61B1-B85F-4019-99E4-8B33B99B18F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717063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7C5E4-F86E-4E09-AB8D-74E1F0511BEE}" type="datetime1">
              <a:rPr lang="pt-PT" smtClean="0"/>
              <a:t>03/07/2017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61B1-B85F-4019-99E4-8B33B99B18F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662396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17334-F4D2-4A4C-BF0D-007218EE67CB}" type="datetime1">
              <a:rPr lang="pt-PT" smtClean="0"/>
              <a:t>03/07/2017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61B1-B85F-4019-99E4-8B33B99B18F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89929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18FE7-DA10-4BBA-AAB7-0BBD7B74CECF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C3DC-9F41-4E0B-B8C0-8208A570959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048242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12F0A-3FFE-476E-A6FA-2E303CB94B35}" type="datetime1">
              <a:rPr lang="pt-PT" smtClean="0"/>
              <a:t>03/07/2017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61B1-B85F-4019-99E4-8B33B99B18F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61903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3A08C-8C60-4D9F-8060-34D3C08858C0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61B1-B85F-4019-99E4-8B33B99B18F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94324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1429-0312-4A76-B802-2188E050555B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61B1-B85F-4019-99E4-8B33B99B18F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45328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84B92-1CDA-421D-B3AB-8FA8BFFBC9B7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2494-988F-42DE-95B4-4EDFCA41D43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793522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F0EAB-B5B9-415A-A95B-8B1A3E20BA33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2494-988F-42DE-95B4-4EDFCA41D43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236162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4A3CB-21EE-47BE-A5E3-B379E7DE12C1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2494-988F-42DE-95B4-4EDFCA41D43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650447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5AD3E-8058-4739-8AAE-156ED1AD02ED}" type="datetime1">
              <a:rPr lang="pt-PT" smtClean="0"/>
              <a:t>03/07/2017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2494-988F-42DE-95B4-4EDFCA41D43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150415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70ED4-40DC-4D3A-98DA-75DD6D603160}" type="datetime1">
              <a:rPr lang="pt-PT" smtClean="0"/>
              <a:t>03/07/2017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2494-988F-42DE-95B4-4EDFCA41D43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262269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A6B3A-27D0-4531-BCD4-F3056BF49EC7}" type="datetime1">
              <a:rPr lang="pt-PT" smtClean="0"/>
              <a:t>03/07/2017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2494-988F-42DE-95B4-4EDFCA41D43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963530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25DC0-C138-4E21-9A23-2EEFECE1BDCD}" type="datetime1">
              <a:rPr lang="pt-PT" smtClean="0"/>
              <a:t>03/07/2017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2494-988F-42DE-95B4-4EDFCA41D43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26514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D633-99A0-4156-BA5D-2FD0237CC158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C3DC-9F41-4E0B-B8C0-8208A570959C}" type="slidenum">
              <a:rPr lang="pt-PT" smtClean="0"/>
              <a:t>‹nº›</a:t>
            </a:fld>
            <a:endParaRPr lang="pt-PT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52797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5230F-5E61-4879-B36E-7D8610DA3E9C}" type="datetime1">
              <a:rPr lang="pt-PT" smtClean="0"/>
              <a:t>03/07/2017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2494-988F-42DE-95B4-4EDFCA41D43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541066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721F-DE2A-4364-8EAB-DD1E6970F9E4}" type="datetime1">
              <a:rPr lang="pt-PT" smtClean="0"/>
              <a:t>03/07/2017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2494-988F-42DE-95B4-4EDFCA41D43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697288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2EFB3-7FD6-4387-A9C0-45A6B051E610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2494-988F-42DE-95B4-4EDFCA41D43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203899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D3D81-28CB-407C-9BA5-2B470F039690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2494-988F-42DE-95B4-4EDFCA41D43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39659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quema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05FE-082A-4F6E-B182-444997FA4B13}" type="datetime1">
              <a:rPr lang="pt-PT" smtClean="0"/>
              <a:t>03/07/2017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62494-988F-42DE-95B4-4EDFCA41D43F}" type="slidenum">
              <a:rPr lang="pt-PT" smtClean="0"/>
              <a:t>‹nº›</a:t>
            </a:fld>
            <a:endParaRPr lang="pt-PT"/>
          </a:p>
        </p:txBody>
      </p:sp>
      <p:pic>
        <p:nvPicPr>
          <p:cNvPr id="6" name="Imagem 5" descr="C:\Users\Corina\AppData\Local\Temp\$$_CC23\ESG_Logo\JPEG\ESG Logo_Lnd_OnWht.jp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3570" y="205748"/>
            <a:ext cx="1200651" cy="912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409880"/>
            <a:ext cx="877471" cy="12360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34762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53B96-27DE-4350-AA94-0F06793671F0}" type="datetime1">
              <a:rPr lang="pt-PT" smtClean="0"/>
              <a:t>03/07/2017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C3DC-9F41-4E0B-B8C0-8208A570959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89965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2A4EF-5C5F-4DEF-B17A-95D9BF485AA0}" type="datetime1">
              <a:rPr lang="pt-PT" smtClean="0"/>
              <a:t>03/07/2017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C3DC-9F41-4E0B-B8C0-8208A570959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90165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054EA-A174-4D34-8181-F4CC08D1EFBE}" type="datetime1">
              <a:rPr lang="pt-PT" smtClean="0"/>
              <a:t>03/07/2017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C3DC-9F41-4E0B-B8C0-8208A570959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32962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0B00D-8BDD-4C95-ADB2-91EAD81CE0BF}" type="datetime1">
              <a:rPr lang="pt-PT" smtClean="0"/>
              <a:t>03/07/2017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C3DC-9F41-4E0B-B8C0-8208A570959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11423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42BFD-CBB7-4838-80F4-9713D9A07493}" type="datetime1">
              <a:rPr lang="pt-PT" smtClean="0"/>
              <a:t>03/07/2017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C3DC-9F41-4E0B-B8C0-8208A570959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46875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EBF3D-5B89-4D2E-B50C-9C30FEEBA35A}" type="datetime1">
              <a:rPr lang="pt-PT" smtClean="0"/>
              <a:t>03/07/2017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C3DC-9F41-4E0B-B8C0-8208A570959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85122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15F07CF1-BA65-438A-9179-2019FF624C12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BC6FC3DC-9F41-4E0B-B8C0-8208A570959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58936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A4E3F-43B0-47FF-BEC8-35D91D9944C1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661B1-B85F-4019-99E4-8B33B99B18F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43095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C0233-0BAE-4631-A678-ED353E3A381C}" type="datetime1">
              <a:rPr lang="pt-PT" smtClean="0"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PT" smtClean="0"/>
              <a:t>Liliana Pereira, Porto, 28/04/2016                                                     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62494-988F-42DE-95B4-4EDFCA41D43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33918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212532" y="1479002"/>
            <a:ext cx="9966960" cy="2086313"/>
          </a:xfrm>
        </p:spPr>
        <p:txBody>
          <a:bodyPr>
            <a:noAutofit/>
          </a:bodyPr>
          <a:lstStyle/>
          <a:p>
            <a:r>
              <a:rPr lang="pt-PT" sz="54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pt-PT" sz="5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pt-PT" sz="54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pt-PT" sz="54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pt-PT" sz="5400" cap="none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pt-PT" sz="5400" cap="none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pt-PT" sz="4800" cap="none" dirty="0">
                <a:solidFill>
                  <a:schemeClr val="accent1">
                    <a:lumMod val="50000"/>
                  </a:schemeClr>
                </a:solidFill>
              </a:rPr>
              <a:t>A educação fiscal, os jovens e as novas tecnologias: algumas reflexões sobre o processo de educação </a:t>
            </a:r>
            <a:r>
              <a:rPr lang="pt-PT" sz="4800" cap="none" dirty="0" smtClean="0">
                <a:solidFill>
                  <a:schemeClr val="accent1">
                    <a:lumMod val="50000"/>
                  </a:schemeClr>
                </a:solidFill>
              </a:rPr>
              <a:t>fiscal</a:t>
            </a:r>
            <a:endParaRPr lang="pt-PT" sz="4800" i="1" cap="none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09530" y="3897108"/>
            <a:ext cx="8767860" cy="1388165"/>
          </a:xfrm>
        </p:spPr>
        <p:txBody>
          <a:bodyPr>
            <a:normAutofit/>
          </a:bodyPr>
          <a:lstStyle/>
          <a:p>
            <a:r>
              <a:rPr lang="pt-PT" sz="1900" b="1" dirty="0" smtClean="0"/>
              <a:t>Encontro com a Ciência e Tecnologia em Portugal 2017</a:t>
            </a:r>
          </a:p>
          <a:p>
            <a:r>
              <a:rPr lang="pt-PT" sz="1900" b="1" dirty="0" smtClean="0"/>
              <a:t>Lisboa, 3 de julho de 2017</a:t>
            </a:r>
          </a:p>
          <a:p>
            <a:r>
              <a:rPr lang="pt-PT" sz="1900" b="1" dirty="0" smtClean="0"/>
              <a:t>Liliana Pereira</a:t>
            </a:r>
            <a:endParaRPr lang="pt-PT" sz="19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687" y="328060"/>
            <a:ext cx="4438650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46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36708" y="244669"/>
            <a:ext cx="7336217" cy="81915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marL="628650" algn="r"/>
            <a:r>
              <a:rPr lang="pt-PT" sz="2000" b="1" dirty="0">
                <a:solidFill>
                  <a:schemeClr val="tx1"/>
                </a:solidFill>
              </a:rPr>
              <a:t>Encontro com a Ciência e Tecnologia em Portugal </a:t>
            </a:r>
            <a:r>
              <a:rPr lang="pt-PT" sz="2000" b="1" dirty="0" smtClean="0">
                <a:solidFill>
                  <a:schemeClr val="tx1"/>
                </a:solidFill>
              </a:rPr>
              <a:t>2017</a:t>
            </a:r>
            <a:r>
              <a:rPr lang="pt-PT" sz="2000" b="1" dirty="0">
                <a:solidFill>
                  <a:schemeClr val="tx1"/>
                </a:solidFill>
              </a:rPr>
              <a:t/>
            </a:r>
            <a:br>
              <a:rPr lang="pt-PT" sz="2000" b="1" dirty="0">
                <a:solidFill>
                  <a:schemeClr val="tx1"/>
                </a:solidFill>
              </a:rPr>
            </a:br>
            <a:r>
              <a:rPr lang="pt-PT" sz="1800" dirty="0">
                <a:solidFill>
                  <a:schemeClr val="tx1"/>
                </a:solidFill>
              </a:rPr>
              <a:t>A educação fiscal, os jovens e as novas tecnologias: algumas reflexões sobre o processo de educação fiscal</a:t>
            </a:r>
            <a:endParaRPr lang="pt-PT" sz="2200" i="1" dirty="0">
              <a:solidFill>
                <a:schemeClr val="tx1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Liliana Pereira, Lisboa, 3/7/2017</a:t>
            </a:r>
            <a:endParaRPr lang="pt-PT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22" y="244669"/>
            <a:ext cx="4438650" cy="819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11" name="Marcador de Posição de Conteúdo 2"/>
          <p:cNvSpPr>
            <a:spLocks noGrp="1"/>
          </p:cNvSpPr>
          <p:nvPr>
            <p:ph idx="1"/>
          </p:nvPr>
        </p:nvSpPr>
        <p:spPr>
          <a:xfrm>
            <a:off x="205821" y="1063819"/>
            <a:ext cx="11595653" cy="4810073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endParaRPr lang="pt-PT" sz="1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just">
              <a:buNone/>
            </a:pPr>
            <a:r>
              <a:rPr lang="pt-PT" sz="3200" b="1" dirty="0" smtClean="0">
                <a:solidFill>
                  <a:schemeClr val="accent1">
                    <a:lumMod val="50000"/>
                  </a:schemeClr>
                </a:solidFill>
              </a:rPr>
              <a:t>Os jovens e a educação fiscal</a:t>
            </a:r>
          </a:p>
          <a:p>
            <a:r>
              <a:rPr lang="pt-PT" dirty="0" smtClean="0">
                <a:solidFill>
                  <a:schemeClr val="accent1">
                    <a:lumMod val="50000"/>
                  </a:schemeClr>
                </a:solidFill>
              </a:rPr>
              <a:t>A educação cívico-tributária pressupõe diversos processos educativos cuja introdução depende dos governos e da sua vontade.</a:t>
            </a:r>
          </a:p>
          <a:p>
            <a:r>
              <a:rPr lang="pt-PT" dirty="0" smtClean="0">
                <a:solidFill>
                  <a:schemeClr val="accent1">
                    <a:lumMod val="50000"/>
                  </a:schemeClr>
                </a:solidFill>
              </a:rPr>
              <a:t>Para </a:t>
            </a:r>
            <a:r>
              <a:rPr lang="pt-PT" dirty="0">
                <a:solidFill>
                  <a:schemeClr val="accent1">
                    <a:lumMod val="50000"/>
                  </a:schemeClr>
                </a:solidFill>
              </a:rPr>
              <a:t>tal seria importante converter a educação fiscal numa política pública do Ministério das Finanças apoiada pelo Ministério da Educação que a colocasse de forma transversal nos curricula educativos como uma componente da formação ética e de </a:t>
            </a:r>
            <a:r>
              <a:rPr lang="pt-PT" dirty="0" smtClean="0">
                <a:solidFill>
                  <a:schemeClr val="accent1">
                    <a:lumMod val="50000"/>
                  </a:schemeClr>
                </a:solidFill>
              </a:rPr>
              <a:t>cidadania</a:t>
            </a:r>
          </a:p>
        </p:txBody>
      </p:sp>
      <p:sp>
        <p:nvSpPr>
          <p:cNvPr id="12" name="Seta para baixo 11"/>
          <p:cNvSpPr/>
          <p:nvPr/>
        </p:nvSpPr>
        <p:spPr>
          <a:xfrm>
            <a:off x="8562415" y="3694281"/>
            <a:ext cx="757238" cy="8715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CaixaDeTexto 12"/>
          <p:cNvSpPr txBox="1"/>
          <p:nvPr/>
        </p:nvSpPr>
        <p:spPr>
          <a:xfrm>
            <a:off x="1495248" y="4342692"/>
            <a:ext cx="962557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400" b="1" dirty="0" smtClean="0">
                <a:solidFill>
                  <a:schemeClr val="accent1">
                    <a:lumMod val="50000"/>
                  </a:schemeClr>
                </a:solidFill>
              </a:rPr>
              <a:t>Desafio:</a:t>
            </a:r>
          </a:p>
          <a:p>
            <a:pPr algn="just"/>
            <a:endParaRPr lang="pt-PT" sz="12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pt-PT" sz="2300" b="1" dirty="0" smtClean="0">
                <a:solidFill>
                  <a:schemeClr val="accent1">
                    <a:lumMod val="50000"/>
                  </a:schemeClr>
                </a:solidFill>
              </a:rPr>
              <a:t>Formar jovens </a:t>
            </a:r>
            <a:r>
              <a:rPr lang="pt-PT" sz="2300" b="1" dirty="0">
                <a:solidFill>
                  <a:schemeClr val="accent1">
                    <a:lumMod val="50000"/>
                  </a:schemeClr>
                </a:solidFill>
              </a:rPr>
              <a:t>conscientes do papel social dos impostos e dos gastos </a:t>
            </a:r>
            <a:r>
              <a:rPr lang="pt-PT" sz="2300" b="1" dirty="0" smtClean="0">
                <a:solidFill>
                  <a:schemeClr val="accent1">
                    <a:lumMod val="50000"/>
                  </a:schemeClr>
                </a:solidFill>
              </a:rPr>
              <a:t>públicos, capazes de se </a:t>
            </a:r>
            <a:r>
              <a:rPr lang="pt-PT" sz="2300" b="1" u="sng" dirty="0" smtClean="0">
                <a:solidFill>
                  <a:schemeClr val="accent1">
                    <a:lumMod val="50000"/>
                  </a:schemeClr>
                </a:solidFill>
              </a:rPr>
              <a:t>comprometerem</a:t>
            </a:r>
            <a:r>
              <a:rPr lang="pt-PT" sz="2300" b="1" dirty="0" smtClean="0">
                <a:solidFill>
                  <a:schemeClr val="accent1">
                    <a:lumMod val="50000"/>
                  </a:schemeClr>
                </a:solidFill>
              </a:rPr>
              <a:t> com o desenvolvimento cívico, cultural, económico e social do país e de compreenderem o contributo dos impostos para esse desenvolvimento</a:t>
            </a:r>
            <a:endParaRPr lang="pt-PT" sz="2300" b="1" dirty="0"/>
          </a:p>
        </p:txBody>
      </p:sp>
    </p:spTree>
    <p:extLst>
      <p:ext uri="{BB962C8B-B14F-4D97-AF65-F5344CB8AC3E}">
        <p14:creationId xmlns:p14="http://schemas.microsoft.com/office/powerpoint/2010/main" val="20012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36708" y="244669"/>
            <a:ext cx="7336217" cy="81915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marL="628650" algn="r"/>
            <a:r>
              <a:rPr lang="pt-PT" sz="2000" b="1" dirty="0">
                <a:solidFill>
                  <a:schemeClr val="tx1"/>
                </a:solidFill>
              </a:rPr>
              <a:t>Encontro com a Ciência e Tecnologia em Portugal </a:t>
            </a:r>
            <a:r>
              <a:rPr lang="pt-PT" sz="2000" b="1" dirty="0" smtClean="0">
                <a:solidFill>
                  <a:schemeClr val="tx1"/>
                </a:solidFill>
              </a:rPr>
              <a:t>2017</a:t>
            </a:r>
            <a:r>
              <a:rPr lang="pt-PT" sz="2000" b="1" dirty="0">
                <a:solidFill>
                  <a:schemeClr val="tx1"/>
                </a:solidFill>
              </a:rPr>
              <a:t/>
            </a:r>
            <a:br>
              <a:rPr lang="pt-PT" sz="2000" b="1" dirty="0">
                <a:solidFill>
                  <a:schemeClr val="tx1"/>
                </a:solidFill>
              </a:rPr>
            </a:br>
            <a:r>
              <a:rPr lang="pt-PT" sz="1800" dirty="0">
                <a:solidFill>
                  <a:schemeClr val="tx1"/>
                </a:solidFill>
              </a:rPr>
              <a:t>A educação fiscal, os jovens e as novas tecnologias: algumas reflexões sobre o processo de educação fiscal</a:t>
            </a:r>
            <a:endParaRPr lang="pt-PT" sz="2200" i="1" dirty="0">
              <a:solidFill>
                <a:schemeClr val="tx1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Liliana Pereira, Lisboa, 3/7/2017</a:t>
            </a:r>
            <a:endParaRPr lang="pt-PT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22" y="244669"/>
            <a:ext cx="4438650" cy="819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7" name="Marcador de Posição de Conteúdo 2"/>
          <p:cNvSpPr>
            <a:spLocks noGrp="1"/>
          </p:cNvSpPr>
          <p:nvPr>
            <p:ph idx="1"/>
          </p:nvPr>
        </p:nvSpPr>
        <p:spPr>
          <a:xfrm>
            <a:off x="457395" y="1238787"/>
            <a:ext cx="6983506" cy="4810073"/>
          </a:xfrm>
        </p:spPr>
        <p:txBody>
          <a:bodyPr>
            <a:normAutofit fontScale="70000" lnSpcReduction="20000"/>
          </a:bodyPr>
          <a:lstStyle/>
          <a:p>
            <a:pPr marL="45720" indent="0" algn="just">
              <a:buNone/>
            </a:pPr>
            <a:endParaRPr lang="pt-PT" sz="1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just">
              <a:buNone/>
            </a:pPr>
            <a:r>
              <a:rPr lang="pt-PT" sz="3200" b="1" dirty="0" smtClean="0">
                <a:solidFill>
                  <a:schemeClr val="accent1">
                    <a:lumMod val="50000"/>
                  </a:schemeClr>
                </a:solidFill>
              </a:rPr>
              <a:t>Os jovens atuais e a educação (fiscal) – “geração Z”</a:t>
            </a:r>
          </a:p>
          <a:p>
            <a:pPr marL="45720" indent="0" algn="just">
              <a:buNone/>
            </a:pPr>
            <a:endParaRPr lang="pt-PT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pt-PT" sz="3400" dirty="0" smtClean="0">
                <a:solidFill>
                  <a:schemeClr val="accent1">
                    <a:lumMod val="50000"/>
                  </a:schemeClr>
                </a:solidFill>
              </a:rPr>
              <a:t>Nativos </a:t>
            </a:r>
            <a:r>
              <a:rPr lang="pt-PT" sz="3400" dirty="0">
                <a:solidFill>
                  <a:schemeClr val="accent1">
                    <a:lumMod val="50000"/>
                  </a:schemeClr>
                </a:solidFill>
              </a:rPr>
              <a:t>digitais - são autodidatas, recorrem às tecnologias para compreender o mundo em que </a:t>
            </a:r>
            <a:r>
              <a:rPr lang="pt-PT" sz="3400" dirty="0" smtClean="0">
                <a:solidFill>
                  <a:schemeClr val="accent1">
                    <a:lumMod val="50000"/>
                  </a:schemeClr>
                </a:solidFill>
              </a:rPr>
              <a:t>vivem</a:t>
            </a:r>
          </a:p>
          <a:p>
            <a:pPr algn="just"/>
            <a:endParaRPr lang="pt-PT" sz="3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pt-PT" sz="3400" dirty="0" smtClean="0">
                <a:solidFill>
                  <a:schemeClr val="accent1">
                    <a:lumMod val="50000"/>
                  </a:schemeClr>
                </a:solidFill>
              </a:rPr>
              <a:t>Têm uma convivência quotidiana </a:t>
            </a:r>
            <a:r>
              <a:rPr lang="pt-PT" sz="3400" dirty="0">
                <a:solidFill>
                  <a:schemeClr val="accent1">
                    <a:lumMod val="50000"/>
                  </a:schemeClr>
                </a:solidFill>
              </a:rPr>
              <a:t>com aparelhos </a:t>
            </a:r>
            <a:r>
              <a:rPr lang="pt-PT" sz="3400" dirty="0" smtClean="0">
                <a:solidFill>
                  <a:schemeClr val="accent1">
                    <a:lumMod val="50000"/>
                  </a:schemeClr>
                </a:solidFill>
              </a:rPr>
              <a:t>tecnológicos - usam </a:t>
            </a:r>
            <a:r>
              <a:rPr lang="pt-PT" sz="3400" dirty="0">
                <a:solidFill>
                  <a:schemeClr val="accent1">
                    <a:lumMod val="50000"/>
                  </a:schemeClr>
                </a:solidFill>
              </a:rPr>
              <a:t>várias tecnologias ao mesmo </a:t>
            </a:r>
            <a:r>
              <a:rPr lang="pt-PT" sz="3400" dirty="0" smtClean="0">
                <a:solidFill>
                  <a:schemeClr val="accent1">
                    <a:lumMod val="50000"/>
                  </a:schemeClr>
                </a:solidFill>
              </a:rPr>
              <a:t>tempo</a:t>
            </a:r>
          </a:p>
          <a:p>
            <a:pPr algn="just"/>
            <a:endParaRPr lang="pt-PT" sz="3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pt-PT" sz="3400" dirty="0" smtClean="0">
                <a:solidFill>
                  <a:schemeClr val="accent1">
                    <a:lumMod val="50000"/>
                  </a:schemeClr>
                </a:solidFill>
              </a:rPr>
              <a:t>Os </a:t>
            </a:r>
            <a:r>
              <a:rPr lang="pt-PT" sz="3400" dirty="0">
                <a:solidFill>
                  <a:schemeClr val="accent1">
                    <a:lumMod val="50000"/>
                  </a:schemeClr>
                </a:solidFill>
              </a:rPr>
              <a:t>meios de comunicação são principalmente comunidades </a:t>
            </a:r>
            <a:r>
              <a:rPr lang="pt-PT" sz="3400" i="1" dirty="0" smtClean="0">
                <a:solidFill>
                  <a:schemeClr val="accent1">
                    <a:lumMod val="50000"/>
                  </a:schemeClr>
                </a:solidFill>
              </a:rPr>
              <a:t>online</a:t>
            </a:r>
          </a:p>
          <a:p>
            <a:pPr marL="45720" indent="0" algn="just">
              <a:buNone/>
            </a:pPr>
            <a:endParaRPr lang="pt-PT" sz="3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just">
              <a:buNone/>
            </a:pPr>
            <a:endParaRPr lang="pt-PT" sz="9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pt-PT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0901" y="1876935"/>
            <a:ext cx="41148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20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36708" y="244669"/>
            <a:ext cx="7336217" cy="81915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marL="628650" algn="r"/>
            <a:r>
              <a:rPr lang="pt-PT" sz="2000" b="1" dirty="0">
                <a:solidFill>
                  <a:schemeClr val="tx1"/>
                </a:solidFill>
              </a:rPr>
              <a:t>Encontro com a Ciência e Tecnologia em Portugal </a:t>
            </a:r>
            <a:r>
              <a:rPr lang="pt-PT" sz="2000" b="1" dirty="0" smtClean="0">
                <a:solidFill>
                  <a:schemeClr val="tx1"/>
                </a:solidFill>
              </a:rPr>
              <a:t>2017</a:t>
            </a:r>
            <a:r>
              <a:rPr lang="pt-PT" sz="2000" b="1" dirty="0">
                <a:solidFill>
                  <a:schemeClr val="tx1"/>
                </a:solidFill>
              </a:rPr>
              <a:t/>
            </a:r>
            <a:br>
              <a:rPr lang="pt-PT" sz="2000" b="1" dirty="0">
                <a:solidFill>
                  <a:schemeClr val="tx1"/>
                </a:solidFill>
              </a:rPr>
            </a:br>
            <a:r>
              <a:rPr lang="pt-PT" sz="1800" dirty="0">
                <a:solidFill>
                  <a:schemeClr val="tx1"/>
                </a:solidFill>
              </a:rPr>
              <a:t>A educação fiscal, os jovens e as novas tecnologias: algumas reflexões sobre o processo de educação fiscal</a:t>
            </a:r>
            <a:endParaRPr lang="pt-PT" sz="2200" i="1" dirty="0">
              <a:solidFill>
                <a:schemeClr val="tx1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Liliana Pereira, Lisboa, 3/7/2017</a:t>
            </a:r>
            <a:endParaRPr lang="pt-PT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22" y="244669"/>
            <a:ext cx="4438650" cy="819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9" name="Marcador de Posição de Conteúdo 2"/>
          <p:cNvSpPr>
            <a:spLocks noGrp="1"/>
          </p:cNvSpPr>
          <p:nvPr>
            <p:ph idx="1"/>
          </p:nvPr>
        </p:nvSpPr>
        <p:spPr>
          <a:xfrm>
            <a:off x="806824" y="1200172"/>
            <a:ext cx="10596282" cy="4810073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endParaRPr lang="pt-PT" sz="1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just">
              <a:buNone/>
            </a:pPr>
            <a:r>
              <a:rPr lang="pt-PT" sz="3200" b="1" dirty="0" smtClean="0">
                <a:solidFill>
                  <a:schemeClr val="accent1">
                    <a:lumMod val="50000"/>
                  </a:schemeClr>
                </a:solidFill>
              </a:rPr>
              <a:t>Os jovens atuais e a educação (fiscal) e as tecnologias</a:t>
            </a:r>
          </a:p>
          <a:p>
            <a:pPr marL="45720" indent="0" algn="just">
              <a:buNone/>
            </a:pPr>
            <a:endParaRPr lang="pt-PT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pt-PT" sz="3200" dirty="0" smtClean="0">
                <a:solidFill>
                  <a:schemeClr val="accent1">
                    <a:lumMod val="50000"/>
                  </a:schemeClr>
                </a:solidFill>
              </a:rPr>
              <a:t>Inegável </a:t>
            </a:r>
            <a:r>
              <a:rPr lang="pt-PT" sz="3200" dirty="0">
                <a:solidFill>
                  <a:schemeClr val="accent1">
                    <a:lumMod val="50000"/>
                  </a:schemeClr>
                </a:solidFill>
              </a:rPr>
              <a:t>função pedagógica das novas </a:t>
            </a:r>
            <a:r>
              <a:rPr lang="pt-PT" sz="3200" dirty="0" smtClean="0">
                <a:solidFill>
                  <a:schemeClr val="accent1">
                    <a:lumMod val="50000"/>
                  </a:schemeClr>
                </a:solidFill>
              </a:rPr>
              <a:t>tecnologias</a:t>
            </a:r>
          </a:p>
          <a:p>
            <a:pPr algn="just"/>
            <a:endParaRPr lang="pt-PT" sz="32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pt-PT" sz="3200" dirty="0" err="1" smtClean="0">
                <a:solidFill>
                  <a:schemeClr val="accent1">
                    <a:lumMod val="50000"/>
                  </a:schemeClr>
                </a:solidFill>
              </a:rPr>
              <a:t>Smartphones</a:t>
            </a:r>
            <a:r>
              <a:rPr lang="pt-PT" sz="3200" dirty="0" smtClean="0">
                <a:solidFill>
                  <a:schemeClr val="accent1">
                    <a:lumMod val="50000"/>
                  </a:schemeClr>
                </a:solidFill>
              </a:rPr>
              <a:t>, computadores e </a:t>
            </a:r>
            <a:r>
              <a:rPr lang="pt-PT" sz="3200" dirty="0" err="1" smtClean="0">
                <a:solidFill>
                  <a:schemeClr val="accent1">
                    <a:lumMod val="50000"/>
                  </a:schemeClr>
                </a:solidFill>
              </a:rPr>
              <a:t>tablets</a:t>
            </a:r>
            <a:r>
              <a:rPr lang="pt-PT" sz="3200" dirty="0" smtClean="0">
                <a:solidFill>
                  <a:schemeClr val="accent1">
                    <a:lumMod val="50000"/>
                  </a:schemeClr>
                </a:solidFill>
              </a:rPr>
              <a:t> são hoje ferramentas </a:t>
            </a:r>
            <a:r>
              <a:rPr lang="pt-PT" sz="3200" dirty="0">
                <a:solidFill>
                  <a:schemeClr val="accent1">
                    <a:lumMod val="50000"/>
                  </a:schemeClr>
                </a:solidFill>
              </a:rPr>
              <a:t>de preferência para a </a:t>
            </a:r>
            <a:r>
              <a:rPr lang="pt-PT" sz="3200" dirty="0" smtClean="0">
                <a:solidFill>
                  <a:schemeClr val="accent1">
                    <a:lumMod val="50000"/>
                  </a:schemeClr>
                </a:solidFill>
              </a:rPr>
              <a:t>aprendizagem</a:t>
            </a:r>
            <a:endParaRPr lang="pt-PT" sz="3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just">
              <a:buNone/>
            </a:pPr>
            <a:endParaRPr lang="pt-PT" sz="9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pt-PT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64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36708" y="244669"/>
            <a:ext cx="7336217" cy="81915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marL="628650" algn="r"/>
            <a:r>
              <a:rPr lang="pt-PT" sz="2000" b="1" dirty="0">
                <a:solidFill>
                  <a:schemeClr val="tx1"/>
                </a:solidFill>
              </a:rPr>
              <a:t>Encontro com a Ciência e Tecnologia em Portugal </a:t>
            </a:r>
            <a:r>
              <a:rPr lang="pt-PT" sz="2000" b="1" dirty="0" smtClean="0">
                <a:solidFill>
                  <a:schemeClr val="tx1"/>
                </a:solidFill>
              </a:rPr>
              <a:t>2017</a:t>
            </a:r>
            <a:r>
              <a:rPr lang="pt-PT" sz="2000" b="1" dirty="0">
                <a:solidFill>
                  <a:schemeClr val="tx1"/>
                </a:solidFill>
              </a:rPr>
              <a:t/>
            </a:r>
            <a:br>
              <a:rPr lang="pt-PT" sz="2000" b="1" dirty="0">
                <a:solidFill>
                  <a:schemeClr val="tx1"/>
                </a:solidFill>
              </a:rPr>
            </a:br>
            <a:r>
              <a:rPr lang="pt-PT" sz="1800" dirty="0">
                <a:solidFill>
                  <a:schemeClr val="tx1"/>
                </a:solidFill>
              </a:rPr>
              <a:t>A educação fiscal, os jovens e as novas tecnologias: algumas reflexões sobre o processo de educação fiscal</a:t>
            </a:r>
            <a:endParaRPr lang="pt-PT" sz="2200" i="1" dirty="0">
              <a:solidFill>
                <a:schemeClr val="tx1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Liliana Pereira, Lisboa, 3/7/2017</a:t>
            </a:r>
            <a:endParaRPr lang="pt-PT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22" y="244669"/>
            <a:ext cx="4438650" cy="819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7" name="Marcador de Posição de Conteúdo 2"/>
          <p:cNvSpPr>
            <a:spLocks noGrp="1"/>
          </p:cNvSpPr>
          <p:nvPr>
            <p:ph idx="1"/>
          </p:nvPr>
        </p:nvSpPr>
        <p:spPr>
          <a:xfrm>
            <a:off x="806824" y="1200172"/>
            <a:ext cx="10596282" cy="4810073"/>
          </a:xfrm>
        </p:spPr>
        <p:txBody>
          <a:bodyPr>
            <a:normAutofit lnSpcReduction="10000"/>
          </a:bodyPr>
          <a:lstStyle/>
          <a:p>
            <a:pPr marL="45720" indent="0" algn="just">
              <a:buNone/>
            </a:pPr>
            <a:endParaRPr lang="pt-PT" sz="1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just">
              <a:buNone/>
            </a:pPr>
            <a:r>
              <a:rPr lang="pt-PT" sz="3200" b="1" dirty="0" smtClean="0">
                <a:solidFill>
                  <a:schemeClr val="accent1">
                    <a:lumMod val="50000"/>
                  </a:schemeClr>
                </a:solidFill>
              </a:rPr>
              <a:t>Os jovens atuais e a educação (fiscal) e as tecnologias</a:t>
            </a:r>
          </a:p>
          <a:p>
            <a:pPr marL="45720" indent="0" algn="just">
              <a:buNone/>
            </a:pPr>
            <a:endParaRPr lang="pt-PT" sz="8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just">
              <a:spcBef>
                <a:spcPts val="2400"/>
              </a:spcBef>
            </a:pPr>
            <a:r>
              <a:rPr lang="pt-PT" sz="2600" dirty="0">
                <a:solidFill>
                  <a:schemeClr val="accent1">
                    <a:lumMod val="50000"/>
                  </a:schemeClr>
                </a:solidFill>
              </a:rPr>
              <a:t>Não se trata de descartar a cultura do “impresso” </a:t>
            </a:r>
          </a:p>
          <a:p>
            <a:pPr algn="just">
              <a:spcBef>
                <a:spcPts val="2400"/>
              </a:spcBef>
            </a:pPr>
            <a:r>
              <a:rPr lang="pt-PT" sz="2600" dirty="0">
                <a:solidFill>
                  <a:schemeClr val="accent1">
                    <a:lumMod val="50000"/>
                  </a:schemeClr>
                </a:solidFill>
              </a:rPr>
              <a:t>Plano concertado de educação fiscal</a:t>
            </a:r>
          </a:p>
          <a:p>
            <a:pPr algn="just">
              <a:spcBef>
                <a:spcPts val="2400"/>
              </a:spcBef>
            </a:pPr>
            <a:r>
              <a:rPr lang="pt-PT" sz="2600" dirty="0">
                <a:solidFill>
                  <a:schemeClr val="accent1">
                    <a:lumMod val="50000"/>
                  </a:schemeClr>
                </a:solidFill>
              </a:rPr>
              <a:t>Exige participação multidisciplinar – informáticos, designers gráficos, fiscalistas, pedagogos, psicólogos…</a:t>
            </a:r>
          </a:p>
          <a:p>
            <a:pPr algn="just">
              <a:spcBef>
                <a:spcPts val="2400"/>
              </a:spcBef>
            </a:pPr>
            <a:r>
              <a:rPr lang="pt-PT" sz="2600" dirty="0">
                <a:solidFill>
                  <a:schemeClr val="accent1">
                    <a:lumMod val="50000"/>
                  </a:schemeClr>
                </a:solidFill>
              </a:rPr>
              <a:t>Plano abrangente: educandos (crianças/jovens) e educadores (pais e professores) e Autoridade Tributária - para que seja efetivamente eficaz, sob pena de fracassarmos e o objetivo sair frustrado</a:t>
            </a:r>
          </a:p>
          <a:p>
            <a:pPr marL="45720" indent="0" algn="just">
              <a:buNone/>
            </a:pPr>
            <a:endParaRPr lang="pt-PT" sz="9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pt-PT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44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36708" y="244669"/>
            <a:ext cx="7336217" cy="81915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marL="628650" algn="r"/>
            <a:r>
              <a:rPr lang="pt-PT" sz="2000" b="1" dirty="0">
                <a:solidFill>
                  <a:schemeClr val="tx1"/>
                </a:solidFill>
              </a:rPr>
              <a:t>Encontro com a Ciência e Tecnologia em Portugal </a:t>
            </a:r>
            <a:r>
              <a:rPr lang="pt-PT" sz="2000" b="1" dirty="0" smtClean="0">
                <a:solidFill>
                  <a:schemeClr val="tx1"/>
                </a:solidFill>
              </a:rPr>
              <a:t>2017</a:t>
            </a:r>
            <a:r>
              <a:rPr lang="pt-PT" sz="2000" b="1" dirty="0">
                <a:solidFill>
                  <a:schemeClr val="tx1"/>
                </a:solidFill>
              </a:rPr>
              <a:t/>
            </a:r>
            <a:br>
              <a:rPr lang="pt-PT" sz="2000" b="1" dirty="0">
                <a:solidFill>
                  <a:schemeClr val="tx1"/>
                </a:solidFill>
              </a:rPr>
            </a:br>
            <a:r>
              <a:rPr lang="pt-PT" sz="1800" dirty="0">
                <a:solidFill>
                  <a:schemeClr val="tx1"/>
                </a:solidFill>
              </a:rPr>
              <a:t>A educação fiscal, os jovens e as novas tecnologias: algumas reflexões sobre o processo de educação fiscal</a:t>
            </a:r>
            <a:endParaRPr lang="pt-PT" sz="2200" i="1" dirty="0">
              <a:solidFill>
                <a:schemeClr val="tx1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Liliana Pereira, Lisboa, 3/7/2017</a:t>
            </a:r>
            <a:endParaRPr lang="pt-PT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22" y="244669"/>
            <a:ext cx="4438650" cy="819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806824" y="1291711"/>
            <a:ext cx="10596282" cy="4810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just">
              <a:buFont typeface="Corbel" pitchFamily="34" charset="0"/>
              <a:buNone/>
            </a:pPr>
            <a:endParaRPr lang="pt-PT" sz="1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just">
              <a:buFont typeface="Corbel" pitchFamily="34" charset="0"/>
              <a:buNone/>
            </a:pPr>
            <a:r>
              <a:rPr lang="pt-PT" sz="3200" b="1" dirty="0" smtClean="0">
                <a:solidFill>
                  <a:schemeClr val="accent1">
                    <a:lumMod val="50000"/>
                  </a:schemeClr>
                </a:solidFill>
              </a:rPr>
              <a:t>Os jovens atuais e a educação (fiscal) e as tecnologias</a:t>
            </a:r>
          </a:p>
          <a:p>
            <a:pPr marL="45720" indent="0" algn="just">
              <a:buFont typeface="Corbel" pitchFamily="34" charset="0"/>
              <a:buNone/>
            </a:pPr>
            <a:endParaRPr lang="pt-PT" sz="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ctr">
              <a:buFont typeface="Corbel" pitchFamily="34" charset="0"/>
              <a:buNone/>
            </a:pPr>
            <a:r>
              <a:rPr lang="pt-PT" sz="2800" dirty="0" smtClean="0">
                <a:solidFill>
                  <a:schemeClr val="accent1">
                    <a:lumMod val="50000"/>
                  </a:schemeClr>
                </a:solidFill>
              </a:rPr>
              <a:t>O que pode então ser feito? Aplicação concreta das novas tecnologias à educação fiscal</a:t>
            </a:r>
          </a:p>
          <a:p>
            <a:pPr marL="45720" indent="0" algn="just">
              <a:buFont typeface="Corbel" pitchFamily="34" charset="0"/>
              <a:buNone/>
            </a:pPr>
            <a:endParaRPr lang="pt-PT" sz="9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>
              <a:spcBef>
                <a:spcPts val="2400"/>
              </a:spcBef>
            </a:pPr>
            <a:r>
              <a:rPr lang="pt-PT" dirty="0" smtClean="0">
                <a:solidFill>
                  <a:schemeClr val="accent1">
                    <a:lumMod val="50000"/>
                  </a:schemeClr>
                </a:solidFill>
              </a:rPr>
              <a:t>Televisão: desenhos animados / “boa” publicidade através de momentos educativos (“sabia que?”; “minuto da fiscalidade”) – mensagens simples mas eficazes</a:t>
            </a:r>
          </a:p>
          <a:p>
            <a:pPr algn="just">
              <a:spcBef>
                <a:spcPts val="2400"/>
              </a:spcBef>
            </a:pPr>
            <a:r>
              <a:rPr lang="pt-PT" dirty="0" smtClean="0">
                <a:solidFill>
                  <a:schemeClr val="accent1">
                    <a:lumMod val="50000"/>
                  </a:schemeClr>
                </a:solidFill>
              </a:rPr>
              <a:t>Internet: redes sociais (a AT nas redes sociais); canais de visualização de vídeos</a:t>
            </a:r>
          </a:p>
          <a:p>
            <a:pPr algn="just">
              <a:spcBef>
                <a:spcPts val="2400"/>
              </a:spcBef>
            </a:pPr>
            <a:r>
              <a:rPr lang="pt-PT" dirty="0" smtClean="0">
                <a:solidFill>
                  <a:schemeClr val="accent1">
                    <a:lumMod val="50000"/>
                  </a:schemeClr>
                </a:solidFill>
              </a:rPr>
              <a:t>Jogos digitais</a:t>
            </a:r>
          </a:p>
          <a:p>
            <a:pPr algn="just"/>
            <a:endParaRPr lang="pt-PT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21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36708" y="244669"/>
            <a:ext cx="7336217" cy="81915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marL="628650" algn="r"/>
            <a:r>
              <a:rPr lang="pt-PT" sz="2000" b="1" dirty="0">
                <a:solidFill>
                  <a:schemeClr val="tx1"/>
                </a:solidFill>
              </a:rPr>
              <a:t>Encontro com a Ciência e Tecnologia em Portugal </a:t>
            </a:r>
            <a:r>
              <a:rPr lang="pt-PT" sz="2000" b="1" dirty="0" smtClean="0">
                <a:solidFill>
                  <a:schemeClr val="tx1"/>
                </a:solidFill>
              </a:rPr>
              <a:t>2017</a:t>
            </a:r>
            <a:r>
              <a:rPr lang="pt-PT" sz="2000" b="1" dirty="0">
                <a:solidFill>
                  <a:schemeClr val="tx1"/>
                </a:solidFill>
              </a:rPr>
              <a:t/>
            </a:r>
            <a:br>
              <a:rPr lang="pt-PT" sz="2000" b="1" dirty="0">
                <a:solidFill>
                  <a:schemeClr val="tx1"/>
                </a:solidFill>
              </a:rPr>
            </a:br>
            <a:r>
              <a:rPr lang="pt-PT" sz="1800" dirty="0">
                <a:solidFill>
                  <a:schemeClr val="tx1"/>
                </a:solidFill>
              </a:rPr>
              <a:t>A educação fiscal, os jovens e as novas tecnologias: algumas reflexões sobre o processo de educação fiscal</a:t>
            </a:r>
            <a:endParaRPr lang="pt-PT" sz="2200" i="1" dirty="0">
              <a:solidFill>
                <a:schemeClr val="tx1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Liliana Pereira, Lisboa, 3/7/2017</a:t>
            </a:r>
            <a:endParaRPr lang="pt-PT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22" y="244669"/>
            <a:ext cx="4438650" cy="819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Marcador de Posição de Conteúdo 2"/>
          <p:cNvSpPr>
            <a:spLocks noGrp="1"/>
          </p:cNvSpPr>
          <p:nvPr>
            <p:ph idx="1"/>
          </p:nvPr>
        </p:nvSpPr>
        <p:spPr>
          <a:xfrm>
            <a:off x="449635" y="1238787"/>
            <a:ext cx="10894639" cy="4847688"/>
          </a:xfrm>
        </p:spPr>
        <p:txBody>
          <a:bodyPr>
            <a:normAutofit fontScale="92500" lnSpcReduction="20000"/>
          </a:bodyPr>
          <a:lstStyle/>
          <a:p>
            <a:pPr marL="45720" indent="0" algn="just">
              <a:buNone/>
            </a:pPr>
            <a:endParaRPr lang="pt-PT" sz="1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just">
              <a:buNone/>
            </a:pPr>
            <a:r>
              <a:rPr lang="pt-PT" sz="3200" b="1" dirty="0" smtClean="0">
                <a:solidFill>
                  <a:schemeClr val="accent1">
                    <a:lumMod val="50000"/>
                  </a:schemeClr>
                </a:solidFill>
              </a:rPr>
              <a:t>Os jovens atuais e a educação (fiscal) e as tecnologias</a:t>
            </a:r>
          </a:p>
          <a:p>
            <a:pPr marL="45720" indent="0" algn="just">
              <a:buNone/>
            </a:pPr>
            <a:endParaRPr lang="pt-PT" sz="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ctr">
              <a:buNone/>
            </a:pPr>
            <a:r>
              <a:rPr lang="pt-PT" sz="3200" b="1" dirty="0" smtClean="0">
                <a:solidFill>
                  <a:schemeClr val="accent1">
                    <a:lumMod val="50000"/>
                  </a:schemeClr>
                </a:solidFill>
              </a:rPr>
              <a:t>Caso </a:t>
            </a:r>
            <a:r>
              <a:rPr lang="pt-PT" sz="3200" b="1" dirty="0">
                <a:solidFill>
                  <a:schemeClr val="accent1">
                    <a:lumMod val="50000"/>
                  </a:schemeClr>
                </a:solidFill>
              </a:rPr>
              <a:t>particular dos jogos digitais</a:t>
            </a:r>
          </a:p>
          <a:p>
            <a:pPr algn="just"/>
            <a:r>
              <a:rPr lang="pt-PT" dirty="0">
                <a:solidFill>
                  <a:schemeClr val="accent1">
                    <a:lumMod val="50000"/>
                  </a:schemeClr>
                </a:solidFill>
              </a:rPr>
              <a:t>Aliam o caráter lúdico e pedagógico</a:t>
            </a:r>
          </a:p>
          <a:p>
            <a:pPr algn="just"/>
            <a:r>
              <a:rPr lang="pt-PT" dirty="0">
                <a:solidFill>
                  <a:schemeClr val="accent1">
                    <a:lumMod val="50000"/>
                  </a:schemeClr>
                </a:solidFill>
              </a:rPr>
              <a:t>Tem crescido vertiginosamente a sua aplicação à educação</a:t>
            </a:r>
          </a:p>
          <a:p>
            <a:pPr algn="just"/>
            <a:r>
              <a:rPr lang="pt-PT" dirty="0">
                <a:solidFill>
                  <a:schemeClr val="accent1">
                    <a:lumMod val="50000"/>
                  </a:schemeClr>
                </a:solidFill>
              </a:rPr>
              <a:t>Configuram-se como instrumentos para pensar, divertir, produzir ideias e representação da realidade</a:t>
            </a:r>
          </a:p>
          <a:p>
            <a:pPr algn="just"/>
            <a:r>
              <a:rPr lang="pt-PT" dirty="0">
                <a:solidFill>
                  <a:schemeClr val="accent1">
                    <a:lumMod val="50000"/>
                  </a:schemeClr>
                </a:solidFill>
              </a:rPr>
              <a:t>Maior aceitação e menor preconceito da aplicação dos jogos digitais à educação</a:t>
            </a:r>
          </a:p>
          <a:p>
            <a:pPr algn="just"/>
            <a:r>
              <a:rPr lang="pt-PT" dirty="0">
                <a:solidFill>
                  <a:schemeClr val="accent1">
                    <a:lumMod val="50000"/>
                  </a:schemeClr>
                </a:solidFill>
              </a:rPr>
              <a:t>Regras que orientam o jogo – conceitos associados a personagens e comportamentos assumidos – distinção entre o bom e o mau, certo e errado</a:t>
            </a:r>
          </a:p>
          <a:p>
            <a:pPr algn="just"/>
            <a:r>
              <a:rPr lang="pt-PT" dirty="0">
                <a:solidFill>
                  <a:schemeClr val="accent1">
                    <a:lumMod val="50000"/>
                  </a:schemeClr>
                </a:solidFill>
              </a:rPr>
              <a:t>Potência comunicativa dos jogos</a:t>
            </a:r>
          </a:p>
          <a:p>
            <a:pPr algn="just"/>
            <a:r>
              <a:rPr lang="pt-PT" dirty="0">
                <a:solidFill>
                  <a:schemeClr val="accent1">
                    <a:lumMod val="50000"/>
                  </a:schemeClr>
                </a:solidFill>
              </a:rPr>
              <a:t>Linguagem visual e sonora estimulantes</a:t>
            </a:r>
          </a:p>
          <a:p>
            <a:pPr algn="just"/>
            <a:endParaRPr lang="pt-PT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537" y="5065797"/>
            <a:ext cx="4599388" cy="1426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18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36708" y="244669"/>
            <a:ext cx="7336217" cy="81915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marL="628650" algn="r"/>
            <a:r>
              <a:rPr lang="pt-PT" sz="2000" b="1" dirty="0">
                <a:solidFill>
                  <a:schemeClr val="tx1"/>
                </a:solidFill>
              </a:rPr>
              <a:t>Encontro com a Ciência e Tecnologia em Portugal </a:t>
            </a:r>
            <a:r>
              <a:rPr lang="pt-PT" sz="2000" b="1" dirty="0" smtClean="0">
                <a:solidFill>
                  <a:schemeClr val="tx1"/>
                </a:solidFill>
              </a:rPr>
              <a:t>2017</a:t>
            </a:r>
            <a:r>
              <a:rPr lang="pt-PT" sz="2000" b="1" dirty="0">
                <a:solidFill>
                  <a:schemeClr val="tx1"/>
                </a:solidFill>
              </a:rPr>
              <a:t/>
            </a:r>
            <a:br>
              <a:rPr lang="pt-PT" sz="2000" b="1" dirty="0">
                <a:solidFill>
                  <a:schemeClr val="tx1"/>
                </a:solidFill>
              </a:rPr>
            </a:br>
            <a:r>
              <a:rPr lang="pt-PT" sz="1800" dirty="0">
                <a:solidFill>
                  <a:schemeClr val="tx1"/>
                </a:solidFill>
              </a:rPr>
              <a:t>A educação fiscal, os jovens e as novas tecnologias: algumas reflexões sobre o processo de educação fiscal</a:t>
            </a:r>
            <a:endParaRPr lang="pt-PT" sz="2200" i="1" dirty="0">
              <a:solidFill>
                <a:schemeClr val="tx1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Liliana Pereira, Lisboa, 3/7/2017</a:t>
            </a:r>
            <a:endParaRPr lang="pt-PT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22" y="244669"/>
            <a:ext cx="4438650" cy="819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9" name="Marcador de Posição de Conteúdo 2"/>
          <p:cNvSpPr>
            <a:spLocks noGrp="1"/>
          </p:cNvSpPr>
          <p:nvPr>
            <p:ph idx="1"/>
          </p:nvPr>
        </p:nvSpPr>
        <p:spPr>
          <a:xfrm>
            <a:off x="1015917" y="1594188"/>
            <a:ext cx="9872871" cy="4810073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pt-PT" sz="6600" dirty="0" smtClean="0">
                <a:solidFill>
                  <a:schemeClr val="accent1">
                    <a:lumMod val="50000"/>
                  </a:schemeClr>
                </a:solidFill>
              </a:rPr>
              <a:t>Educação fiscal, os jovens e as tecnologias:</a:t>
            </a:r>
          </a:p>
          <a:p>
            <a:pPr marL="45720" indent="0" algn="ctr">
              <a:buNone/>
            </a:pPr>
            <a:r>
              <a:rPr lang="pt-PT" sz="6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pt-PT" sz="6600" i="1" dirty="0" smtClean="0">
                <a:solidFill>
                  <a:schemeClr val="accent1">
                    <a:lumMod val="50000"/>
                  </a:schemeClr>
                </a:solidFill>
              </a:rPr>
              <a:t>um diálogo possível?</a:t>
            </a:r>
            <a:endParaRPr lang="pt-PT" sz="66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5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36708" y="244669"/>
            <a:ext cx="7336217" cy="81915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marL="628650" algn="r"/>
            <a:r>
              <a:rPr lang="pt-PT" sz="2000" b="1" dirty="0">
                <a:solidFill>
                  <a:schemeClr val="tx1"/>
                </a:solidFill>
              </a:rPr>
              <a:t>Encontro com a Ciência e Tecnologia em Portugal </a:t>
            </a:r>
            <a:r>
              <a:rPr lang="pt-PT" sz="2000" b="1" dirty="0" smtClean="0">
                <a:solidFill>
                  <a:schemeClr val="tx1"/>
                </a:solidFill>
              </a:rPr>
              <a:t>2017</a:t>
            </a:r>
            <a:r>
              <a:rPr lang="pt-PT" sz="2000" b="1" dirty="0">
                <a:solidFill>
                  <a:schemeClr val="tx1"/>
                </a:solidFill>
              </a:rPr>
              <a:t/>
            </a:r>
            <a:br>
              <a:rPr lang="pt-PT" sz="2000" b="1" dirty="0">
                <a:solidFill>
                  <a:schemeClr val="tx1"/>
                </a:solidFill>
              </a:rPr>
            </a:br>
            <a:r>
              <a:rPr lang="pt-PT" sz="1800" dirty="0">
                <a:solidFill>
                  <a:schemeClr val="tx1"/>
                </a:solidFill>
              </a:rPr>
              <a:t>A educação fiscal, os jovens e as novas tecnologias: algumas reflexões sobre o processo de educação fiscal</a:t>
            </a:r>
            <a:endParaRPr lang="pt-PT" sz="2200" i="1" dirty="0">
              <a:solidFill>
                <a:schemeClr val="tx1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Liliana Pereira, Lisboa, 3/7/2017</a:t>
            </a:r>
            <a:endParaRPr lang="pt-PT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22" y="244669"/>
            <a:ext cx="4438650" cy="819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7" name="Marcador de Posição de Conteúdo 8"/>
          <p:cNvSpPr>
            <a:spLocks noGrp="1"/>
          </p:cNvSpPr>
          <p:nvPr>
            <p:ph idx="1"/>
          </p:nvPr>
        </p:nvSpPr>
        <p:spPr>
          <a:xfrm>
            <a:off x="1143000" y="2057400"/>
            <a:ext cx="9872871" cy="4038600"/>
          </a:xfrm>
        </p:spPr>
        <p:txBody>
          <a:bodyPr>
            <a:normAutofit lnSpcReduction="10000"/>
          </a:bodyPr>
          <a:lstStyle/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endParaRPr lang="pt-PT" dirty="0"/>
          </a:p>
          <a:p>
            <a:pPr marL="45720" indent="0" algn="ctr">
              <a:buNone/>
            </a:pPr>
            <a:r>
              <a:rPr lang="pt-PT" sz="2400" b="1" dirty="0" smtClean="0">
                <a:solidFill>
                  <a:schemeClr val="accent1">
                    <a:lumMod val="50000"/>
                  </a:schemeClr>
                </a:solidFill>
              </a:rPr>
              <a:t>Obrigada pela atenção!</a:t>
            </a:r>
            <a:endParaRPr lang="pt-PT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746" y="1689240"/>
            <a:ext cx="11522392" cy="3723700"/>
          </a:xfrm>
          <a:prstGeom prst="rect">
            <a:avLst/>
          </a:prstGeom>
        </p:spPr>
      </p:pic>
      <p:sp>
        <p:nvSpPr>
          <p:cNvPr id="11" name="Retângulo 10"/>
          <p:cNvSpPr/>
          <p:nvPr/>
        </p:nvSpPr>
        <p:spPr>
          <a:xfrm>
            <a:off x="475746" y="1104151"/>
            <a:ext cx="113576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pt-PT" dirty="0">
                <a:solidFill>
                  <a:schemeClr val="accent1">
                    <a:lumMod val="50000"/>
                  </a:schemeClr>
                </a:solidFill>
              </a:rPr>
              <a:t>Educação Fiscal - Trabalhando no presente pelo bem estar social futuro</a:t>
            </a:r>
          </a:p>
        </p:txBody>
      </p:sp>
    </p:spTree>
    <p:extLst>
      <p:ext uri="{BB962C8B-B14F-4D97-AF65-F5344CB8AC3E}">
        <p14:creationId xmlns:p14="http://schemas.microsoft.com/office/powerpoint/2010/main" val="333228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36708" y="244669"/>
            <a:ext cx="7336217" cy="81915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marL="628650" algn="r"/>
            <a:r>
              <a:rPr lang="pt-PT" sz="2000" b="1" dirty="0">
                <a:solidFill>
                  <a:schemeClr val="tx1"/>
                </a:solidFill>
              </a:rPr>
              <a:t>Encontro com a Ciência e Tecnologia em Portugal </a:t>
            </a:r>
            <a:r>
              <a:rPr lang="pt-PT" sz="2000" b="1" dirty="0" smtClean="0">
                <a:solidFill>
                  <a:schemeClr val="tx1"/>
                </a:solidFill>
              </a:rPr>
              <a:t>2017</a:t>
            </a:r>
            <a:r>
              <a:rPr lang="pt-PT" sz="2000" b="1" dirty="0">
                <a:solidFill>
                  <a:schemeClr val="tx1"/>
                </a:solidFill>
              </a:rPr>
              <a:t/>
            </a:r>
            <a:br>
              <a:rPr lang="pt-PT" sz="2000" b="1" dirty="0">
                <a:solidFill>
                  <a:schemeClr val="tx1"/>
                </a:solidFill>
              </a:rPr>
            </a:br>
            <a:r>
              <a:rPr lang="pt-PT" sz="1800" dirty="0">
                <a:solidFill>
                  <a:schemeClr val="tx1"/>
                </a:solidFill>
              </a:rPr>
              <a:t>A educação fiscal, os jovens e as novas tecnologias: algumas reflexões sobre o processo de educação fiscal</a:t>
            </a:r>
            <a:endParaRPr lang="pt-PT" sz="2200" i="1" dirty="0">
              <a:solidFill>
                <a:schemeClr val="tx1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Liliana Pereira, Lisboa, 3/7/2017</a:t>
            </a:r>
            <a:endParaRPr lang="pt-PT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22" y="244669"/>
            <a:ext cx="4438650" cy="819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723900" y="122237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3600" b="1" dirty="0" smtClean="0">
                <a:solidFill>
                  <a:schemeClr val="accent1">
                    <a:lumMod val="50000"/>
                  </a:schemeClr>
                </a:solidFill>
              </a:rPr>
              <a:t>Objetivos:</a:t>
            </a:r>
            <a:endParaRPr lang="pt-PT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Marcador de Posição de Conteúdo 2"/>
          <p:cNvSpPr>
            <a:spLocks noGrp="1"/>
          </p:cNvSpPr>
          <p:nvPr>
            <p:ph idx="1"/>
          </p:nvPr>
        </p:nvSpPr>
        <p:spPr>
          <a:xfrm>
            <a:off x="723899" y="2300921"/>
            <a:ext cx="10906125" cy="4351338"/>
          </a:xfrm>
        </p:spPr>
        <p:txBody>
          <a:bodyPr>
            <a:normAutofit/>
          </a:bodyPr>
          <a:lstStyle/>
          <a:p>
            <a:pPr algn="just">
              <a:spcBef>
                <a:spcPts val="1800"/>
              </a:spcBef>
            </a:pPr>
            <a:r>
              <a:rPr lang="pt-PT" sz="2400" dirty="0" smtClean="0">
                <a:solidFill>
                  <a:schemeClr val="accent1">
                    <a:lumMod val="50000"/>
                  </a:schemeClr>
                </a:solidFill>
              </a:rPr>
              <a:t>fomentar </a:t>
            </a:r>
            <a:r>
              <a:rPr lang="pt-PT" sz="2400" dirty="0">
                <a:solidFill>
                  <a:schemeClr val="accent1">
                    <a:lumMod val="50000"/>
                  </a:schemeClr>
                </a:solidFill>
              </a:rPr>
              <a:t>na população jovem uma maior cultura fiscal que permita uma cidadania ativa, responsável e consciente dos seus direitos e obrigações fiscais, recorrendo à utilização de recursos digitais, nomeadamente através de um jogo digital.</a:t>
            </a:r>
          </a:p>
          <a:p>
            <a:pPr algn="just">
              <a:spcBef>
                <a:spcPts val="1800"/>
              </a:spcBef>
            </a:pPr>
            <a:r>
              <a:rPr lang="pt-PT" sz="2400" dirty="0" smtClean="0">
                <a:solidFill>
                  <a:schemeClr val="accent1">
                    <a:lumMod val="50000"/>
                  </a:schemeClr>
                </a:solidFill>
              </a:rPr>
              <a:t>consciencializar </a:t>
            </a:r>
            <a:r>
              <a:rPr lang="pt-PT" sz="2400" dirty="0">
                <a:solidFill>
                  <a:schemeClr val="accent1">
                    <a:lumMod val="50000"/>
                  </a:schemeClr>
                </a:solidFill>
              </a:rPr>
              <a:t>os </a:t>
            </a:r>
            <a:r>
              <a:rPr lang="pt-PT" sz="2400" dirty="0" smtClean="0">
                <a:solidFill>
                  <a:schemeClr val="accent1">
                    <a:lumMod val="50000"/>
                  </a:schemeClr>
                </a:solidFill>
              </a:rPr>
              <a:t>professores </a:t>
            </a:r>
            <a:r>
              <a:rPr lang="pt-PT" sz="2400" dirty="0">
                <a:solidFill>
                  <a:schemeClr val="accent1">
                    <a:lumMod val="50000"/>
                  </a:schemeClr>
                </a:solidFill>
              </a:rPr>
              <a:t>sobre a importância de educar para uma cultura tributária e dotá-los de algumas ferramentas necessárias para o cumprimento dessa missão.</a:t>
            </a:r>
          </a:p>
          <a:p>
            <a:pPr algn="just">
              <a:spcBef>
                <a:spcPts val="1800"/>
              </a:spcBef>
            </a:pPr>
            <a:r>
              <a:rPr lang="pt-PT" sz="2400" dirty="0" smtClean="0">
                <a:solidFill>
                  <a:schemeClr val="accent1">
                    <a:lumMod val="50000"/>
                  </a:schemeClr>
                </a:solidFill>
              </a:rPr>
              <a:t>converter </a:t>
            </a:r>
            <a:r>
              <a:rPr lang="pt-PT" sz="2400" dirty="0">
                <a:solidFill>
                  <a:schemeClr val="accent1">
                    <a:lumMod val="50000"/>
                  </a:schemeClr>
                </a:solidFill>
              </a:rPr>
              <a:t>a educação fiscal numa política pública </a:t>
            </a:r>
            <a:r>
              <a:rPr lang="pt-PT" sz="2400" dirty="0" smtClean="0">
                <a:solidFill>
                  <a:schemeClr val="accent1">
                    <a:lumMod val="50000"/>
                  </a:schemeClr>
                </a:solidFill>
              </a:rPr>
              <a:t>transversal com </a:t>
            </a:r>
            <a:r>
              <a:rPr lang="pt-PT" sz="2400" dirty="0">
                <a:solidFill>
                  <a:schemeClr val="accent1">
                    <a:lumMod val="50000"/>
                  </a:schemeClr>
                </a:solidFill>
              </a:rPr>
              <a:t>o apoio do Ministério das Finanças e do Ministério da Educação.</a:t>
            </a:r>
          </a:p>
          <a:p>
            <a:pPr algn="just"/>
            <a:endParaRPr lang="pt-PT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44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36708" y="244669"/>
            <a:ext cx="7336217" cy="81915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marL="628650" algn="r"/>
            <a:r>
              <a:rPr lang="pt-PT" sz="2000" b="1" dirty="0">
                <a:solidFill>
                  <a:schemeClr val="tx1"/>
                </a:solidFill>
              </a:rPr>
              <a:t>Encontro com a Ciência e Tecnologia em Portugal </a:t>
            </a:r>
            <a:r>
              <a:rPr lang="pt-PT" sz="2000" b="1" dirty="0" smtClean="0">
                <a:solidFill>
                  <a:schemeClr val="tx1"/>
                </a:solidFill>
              </a:rPr>
              <a:t>2017</a:t>
            </a:r>
            <a:r>
              <a:rPr lang="pt-PT" sz="2000" b="1" dirty="0">
                <a:solidFill>
                  <a:schemeClr val="tx1"/>
                </a:solidFill>
              </a:rPr>
              <a:t/>
            </a:r>
            <a:br>
              <a:rPr lang="pt-PT" sz="2000" b="1" dirty="0">
                <a:solidFill>
                  <a:schemeClr val="tx1"/>
                </a:solidFill>
              </a:rPr>
            </a:br>
            <a:r>
              <a:rPr lang="pt-PT" sz="1800" dirty="0">
                <a:solidFill>
                  <a:schemeClr val="tx1"/>
                </a:solidFill>
              </a:rPr>
              <a:t>A educação fiscal, os jovens e as novas tecnologias: algumas reflexões sobre o processo de educação fiscal</a:t>
            </a:r>
            <a:endParaRPr lang="pt-PT" sz="2200" i="1" dirty="0">
              <a:solidFill>
                <a:schemeClr val="tx1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98231" y="1238787"/>
            <a:ext cx="10846069" cy="4810073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endParaRPr lang="pt-PT" sz="1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just">
              <a:buNone/>
            </a:pPr>
            <a:r>
              <a:rPr lang="pt-PT" sz="3200" b="1" dirty="0" smtClean="0">
                <a:solidFill>
                  <a:schemeClr val="accent1">
                    <a:lumMod val="50000"/>
                  </a:schemeClr>
                </a:solidFill>
              </a:rPr>
              <a:t>Educação Fiscal</a:t>
            </a:r>
          </a:p>
          <a:p>
            <a:pPr marL="45720" indent="0" algn="just">
              <a:buNone/>
            </a:pPr>
            <a:r>
              <a:rPr lang="pt-PT" sz="2400" b="1" i="1" dirty="0" smtClean="0">
                <a:solidFill>
                  <a:schemeClr val="accent1">
                    <a:lumMod val="50000"/>
                  </a:schemeClr>
                </a:solidFill>
              </a:rPr>
              <a:t>a nossa preocupação e o nosso objetivo</a:t>
            </a:r>
          </a:p>
          <a:p>
            <a:pPr marL="45720" indent="0" algn="just">
              <a:buNone/>
            </a:pPr>
            <a:endParaRPr lang="pt-PT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just">
              <a:buNone/>
            </a:pPr>
            <a:r>
              <a:rPr lang="pt-PT" sz="3200" b="1" dirty="0">
                <a:solidFill>
                  <a:schemeClr val="accent1">
                    <a:lumMod val="50000"/>
                  </a:schemeClr>
                </a:solidFill>
              </a:rPr>
              <a:t>Os jovens</a:t>
            </a:r>
          </a:p>
          <a:p>
            <a:pPr marL="45720" indent="0" algn="just">
              <a:buNone/>
            </a:pPr>
            <a:r>
              <a:rPr lang="pt-PT" sz="2400" b="1" i="1" dirty="0" smtClean="0">
                <a:solidFill>
                  <a:schemeClr val="accent1">
                    <a:lumMod val="50000"/>
                  </a:schemeClr>
                </a:solidFill>
              </a:rPr>
              <a:t>um ator/participante fundamental no processo</a:t>
            </a:r>
          </a:p>
          <a:p>
            <a:pPr marL="45720" indent="0" algn="just">
              <a:buNone/>
            </a:pPr>
            <a:endParaRPr lang="pt-PT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just">
              <a:buNone/>
            </a:pPr>
            <a:r>
              <a:rPr lang="pt-PT" sz="3200" b="1" dirty="0">
                <a:solidFill>
                  <a:schemeClr val="accent1">
                    <a:lumMod val="50000"/>
                  </a:schemeClr>
                </a:solidFill>
              </a:rPr>
              <a:t>As novas tecnologias</a:t>
            </a:r>
          </a:p>
          <a:p>
            <a:pPr marL="45720" indent="0" algn="just">
              <a:buNone/>
            </a:pPr>
            <a:r>
              <a:rPr lang="pt-PT" sz="2400" b="1" i="1" dirty="0" smtClean="0">
                <a:solidFill>
                  <a:schemeClr val="accent1">
                    <a:lumMod val="50000"/>
                  </a:schemeClr>
                </a:solidFill>
              </a:rPr>
              <a:t>um instrumento ao serviço daquele objetivo</a:t>
            </a:r>
            <a:endParaRPr lang="pt-PT" sz="2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pt-P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Liliana Pereira, Lisboa, 3/7/2017</a:t>
            </a:r>
            <a:endParaRPr lang="pt-PT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22" y="244669"/>
            <a:ext cx="4438650" cy="819150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126572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36708" y="244669"/>
            <a:ext cx="7336217" cy="81915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marL="628650" algn="r"/>
            <a:r>
              <a:rPr lang="pt-PT" sz="2000" b="1" dirty="0">
                <a:solidFill>
                  <a:schemeClr val="tx1"/>
                </a:solidFill>
              </a:rPr>
              <a:t>Encontro com a Ciência e Tecnologia em Portugal </a:t>
            </a:r>
            <a:r>
              <a:rPr lang="pt-PT" sz="2000" b="1" dirty="0" smtClean="0">
                <a:solidFill>
                  <a:schemeClr val="tx1"/>
                </a:solidFill>
              </a:rPr>
              <a:t>2017</a:t>
            </a:r>
            <a:r>
              <a:rPr lang="pt-PT" sz="2000" b="1" dirty="0">
                <a:solidFill>
                  <a:schemeClr val="tx1"/>
                </a:solidFill>
              </a:rPr>
              <a:t/>
            </a:r>
            <a:br>
              <a:rPr lang="pt-PT" sz="2000" b="1" dirty="0">
                <a:solidFill>
                  <a:schemeClr val="tx1"/>
                </a:solidFill>
              </a:rPr>
            </a:br>
            <a:r>
              <a:rPr lang="pt-PT" sz="1800" dirty="0">
                <a:solidFill>
                  <a:schemeClr val="tx1"/>
                </a:solidFill>
              </a:rPr>
              <a:t>A educação fiscal, os jovens e as novas tecnologias: algumas reflexões sobre o processo de educação fiscal</a:t>
            </a:r>
            <a:endParaRPr lang="pt-PT" sz="2200" i="1" dirty="0">
              <a:solidFill>
                <a:schemeClr val="tx1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Liliana Pereira, Lisboa, 3/7/2017</a:t>
            </a:r>
            <a:endParaRPr lang="pt-PT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22" y="244669"/>
            <a:ext cx="4438650" cy="819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7" name="Marcador de Posição de Conteúdo 2"/>
          <p:cNvSpPr txBox="1">
            <a:spLocks/>
          </p:cNvSpPr>
          <p:nvPr/>
        </p:nvSpPr>
        <p:spPr>
          <a:xfrm>
            <a:off x="537327" y="1219560"/>
            <a:ext cx="6823641" cy="4810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just">
              <a:buFont typeface="Corbel" pitchFamily="34" charset="0"/>
              <a:buNone/>
            </a:pPr>
            <a:endParaRPr lang="pt-PT" sz="1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just">
              <a:buFont typeface="Corbel" pitchFamily="34" charset="0"/>
              <a:buNone/>
            </a:pPr>
            <a:r>
              <a:rPr lang="pt-PT" sz="3200" b="1" dirty="0" smtClean="0">
                <a:solidFill>
                  <a:schemeClr val="accent1">
                    <a:lumMod val="50000"/>
                  </a:schemeClr>
                </a:solidFill>
              </a:rPr>
              <a:t>Educação Fiscal</a:t>
            </a:r>
          </a:p>
          <a:p>
            <a:pPr marL="45720" indent="0" algn="just">
              <a:buFont typeface="Corbel" pitchFamily="34" charset="0"/>
              <a:buNone/>
            </a:pPr>
            <a:endParaRPr lang="pt-PT" sz="9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pt-PT" dirty="0" smtClean="0">
                <a:solidFill>
                  <a:schemeClr val="accent1">
                    <a:lumMod val="50000"/>
                  </a:schemeClr>
                </a:solidFill>
              </a:rPr>
              <a:t>O pagamento de impostos implica uma diminuição do património individual de cada contribuinte a favor do bem geral público</a:t>
            </a:r>
          </a:p>
          <a:p>
            <a:pPr algn="just"/>
            <a:endParaRPr lang="pt-PT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pt-PT" sz="2400" b="1" dirty="0" smtClean="0">
                <a:solidFill>
                  <a:schemeClr val="accent1">
                    <a:lumMod val="50000"/>
                  </a:schemeClr>
                </a:solidFill>
              </a:rPr>
              <a:t>Desafios: </a:t>
            </a:r>
            <a:r>
              <a:rPr lang="pt-PT" dirty="0" smtClean="0">
                <a:solidFill>
                  <a:schemeClr val="accent1">
                    <a:lumMod val="50000"/>
                  </a:schemeClr>
                </a:solidFill>
              </a:rPr>
              <a:t>Criar uma consciência assente na </a:t>
            </a:r>
            <a:r>
              <a:rPr lang="pt-PT" sz="2400" b="1" dirty="0" smtClean="0">
                <a:solidFill>
                  <a:schemeClr val="accent1">
                    <a:lumMod val="50000"/>
                  </a:schemeClr>
                </a:solidFill>
              </a:rPr>
              <a:t>harmonia</a:t>
            </a:r>
            <a:r>
              <a:rPr lang="pt-PT" dirty="0" smtClean="0">
                <a:solidFill>
                  <a:schemeClr val="accent1">
                    <a:lumMod val="50000"/>
                  </a:schemeClr>
                </a:solidFill>
              </a:rPr>
              <a:t> do entendimento entre a parte do meu património de que tenho que abdicar e a necessidade dessa minha participação para o bem estar comum, para uma sociedade organizada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432" y="1668667"/>
            <a:ext cx="3954076" cy="3911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34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36708" y="244669"/>
            <a:ext cx="7336217" cy="81915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marL="628650" algn="r"/>
            <a:r>
              <a:rPr lang="pt-PT" sz="2000" b="1" dirty="0">
                <a:solidFill>
                  <a:schemeClr val="tx1"/>
                </a:solidFill>
              </a:rPr>
              <a:t>Encontro com a Ciência e Tecnologia em Portugal </a:t>
            </a:r>
            <a:r>
              <a:rPr lang="pt-PT" sz="2000" b="1" dirty="0" smtClean="0">
                <a:solidFill>
                  <a:schemeClr val="tx1"/>
                </a:solidFill>
              </a:rPr>
              <a:t>2017</a:t>
            </a:r>
            <a:r>
              <a:rPr lang="pt-PT" sz="2000" b="1" dirty="0">
                <a:solidFill>
                  <a:schemeClr val="tx1"/>
                </a:solidFill>
              </a:rPr>
              <a:t/>
            </a:r>
            <a:br>
              <a:rPr lang="pt-PT" sz="2000" b="1" dirty="0">
                <a:solidFill>
                  <a:schemeClr val="tx1"/>
                </a:solidFill>
              </a:rPr>
            </a:br>
            <a:r>
              <a:rPr lang="pt-PT" sz="1800" dirty="0">
                <a:solidFill>
                  <a:schemeClr val="tx1"/>
                </a:solidFill>
              </a:rPr>
              <a:t>A educação fiscal, os jovens e as novas tecnologias: algumas reflexões sobre o processo de educação fiscal</a:t>
            </a:r>
            <a:endParaRPr lang="pt-PT" sz="2200" i="1" dirty="0">
              <a:solidFill>
                <a:schemeClr val="tx1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Liliana Pereira, Lisboa, 3/7/2017</a:t>
            </a:r>
            <a:endParaRPr lang="pt-PT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22" y="244669"/>
            <a:ext cx="4438650" cy="819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10" name="Marcador de Posição de Conteúdo 2"/>
          <p:cNvSpPr>
            <a:spLocks noGrp="1"/>
          </p:cNvSpPr>
          <p:nvPr>
            <p:ph idx="1"/>
          </p:nvPr>
        </p:nvSpPr>
        <p:spPr>
          <a:xfrm>
            <a:off x="563937" y="1413755"/>
            <a:ext cx="10737476" cy="4810073"/>
          </a:xfrm>
        </p:spPr>
        <p:txBody>
          <a:bodyPr>
            <a:normAutofit fontScale="92500" lnSpcReduction="10000"/>
          </a:bodyPr>
          <a:lstStyle/>
          <a:p>
            <a:pPr marL="45720" indent="0" algn="just">
              <a:buNone/>
            </a:pPr>
            <a:endParaRPr lang="pt-PT" sz="1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just">
              <a:buNone/>
            </a:pPr>
            <a:r>
              <a:rPr lang="pt-PT" sz="3200" b="1" dirty="0" smtClean="0">
                <a:solidFill>
                  <a:schemeClr val="accent1">
                    <a:lumMod val="50000"/>
                  </a:schemeClr>
                </a:solidFill>
              </a:rPr>
              <a:t>Educação Fiscal – porquê?</a:t>
            </a:r>
          </a:p>
          <a:p>
            <a:pPr algn="just"/>
            <a:r>
              <a:rPr lang="pt-PT" sz="2400" b="1" dirty="0" smtClean="0">
                <a:solidFill>
                  <a:schemeClr val="accent1">
                    <a:lumMod val="50000"/>
                  </a:schemeClr>
                </a:solidFill>
              </a:rPr>
              <a:t>Contexto: </a:t>
            </a:r>
          </a:p>
          <a:p>
            <a:pPr marL="363538" lvl="1" indent="-269875" algn="just"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chemeClr val="accent1">
                    <a:lumMod val="50000"/>
                  </a:schemeClr>
                </a:solidFill>
              </a:rPr>
              <a:t>Baixa cultura fiscal – relação conflituosa Estado-contribuinte</a:t>
            </a:r>
          </a:p>
          <a:p>
            <a:pPr marL="363538" lvl="1" indent="-269875" algn="just"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chemeClr val="accent1">
                    <a:lumMod val="50000"/>
                  </a:schemeClr>
                </a:solidFill>
              </a:rPr>
              <a:t>Baixa confiança no funcionamento da democracia e </a:t>
            </a:r>
          </a:p>
          <a:p>
            <a:pPr marL="363538" lvl="1" indent="0" algn="just">
              <a:spcBef>
                <a:spcPts val="0"/>
              </a:spcBef>
              <a:buNone/>
            </a:pPr>
            <a:r>
              <a:rPr lang="pt-PT" sz="2400" dirty="0" smtClean="0">
                <a:solidFill>
                  <a:schemeClr val="accent1">
                    <a:lumMod val="50000"/>
                  </a:schemeClr>
                </a:solidFill>
              </a:rPr>
              <a:t>nas instituições do Estado</a:t>
            </a:r>
          </a:p>
          <a:p>
            <a:pPr marL="363538" lvl="1" indent="-269875" algn="just"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chemeClr val="accent1">
                    <a:lumMod val="50000"/>
                  </a:schemeClr>
                </a:solidFill>
              </a:rPr>
              <a:t>Pouca transparência na informação facultada aos contribuintes sobre a aplicação das receitas dos impostos - dificuldade em demonstrar aos contribuintes as melhorias conseguidas com os aumentos de impostos </a:t>
            </a:r>
          </a:p>
          <a:p>
            <a:pPr marL="363538" lvl="1" indent="-269875" algn="just"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chemeClr val="accent1">
                    <a:lumMod val="50000"/>
                  </a:schemeClr>
                </a:solidFill>
              </a:rPr>
              <a:t>Instabilidade do sistema fiscal (incerteza, insegurança)</a:t>
            </a:r>
          </a:p>
          <a:p>
            <a:pPr marL="363538" lvl="1" indent="-269875" algn="just">
              <a:spcBef>
                <a:spcPts val="1800"/>
              </a:spcBef>
              <a:buFont typeface="Wingdings" panose="05000000000000000000" pitchFamily="2" charset="2"/>
              <a:buChar char="Ø"/>
            </a:pPr>
            <a:r>
              <a:rPr lang="pt-PT" sz="2400" dirty="0" smtClean="0">
                <a:solidFill>
                  <a:schemeClr val="accent1">
                    <a:lumMod val="50000"/>
                  </a:schemeClr>
                </a:solidFill>
              </a:rPr>
              <a:t>Muitos contributos para a “deseducação” fiscal</a:t>
            </a:r>
          </a:p>
          <a:p>
            <a:pPr algn="just"/>
            <a:endParaRPr lang="pt-PT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1461" y="1228018"/>
            <a:ext cx="3606332" cy="274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48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36708" y="244669"/>
            <a:ext cx="7336217" cy="81915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marL="628650" algn="r"/>
            <a:r>
              <a:rPr lang="pt-PT" sz="2000" b="1" dirty="0">
                <a:solidFill>
                  <a:schemeClr val="tx1"/>
                </a:solidFill>
              </a:rPr>
              <a:t>Encontro com a Ciência e Tecnologia em Portugal </a:t>
            </a:r>
            <a:r>
              <a:rPr lang="pt-PT" sz="2000" b="1" dirty="0" smtClean="0">
                <a:solidFill>
                  <a:schemeClr val="tx1"/>
                </a:solidFill>
              </a:rPr>
              <a:t>2017</a:t>
            </a:r>
            <a:r>
              <a:rPr lang="pt-PT" sz="2000" b="1" dirty="0">
                <a:solidFill>
                  <a:schemeClr val="tx1"/>
                </a:solidFill>
              </a:rPr>
              <a:t/>
            </a:r>
            <a:br>
              <a:rPr lang="pt-PT" sz="2000" b="1" dirty="0">
                <a:solidFill>
                  <a:schemeClr val="tx1"/>
                </a:solidFill>
              </a:rPr>
            </a:br>
            <a:r>
              <a:rPr lang="pt-PT" sz="1800" dirty="0">
                <a:solidFill>
                  <a:schemeClr val="tx1"/>
                </a:solidFill>
              </a:rPr>
              <a:t>A educação fiscal, os jovens e as novas tecnologias: algumas reflexões sobre o processo de educação fiscal</a:t>
            </a:r>
            <a:endParaRPr lang="pt-PT" sz="2200" i="1" dirty="0">
              <a:solidFill>
                <a:schemeClr val="tx1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Liliana Pereira, Lisboa, 3/7/2017</a:t>
            </a:r>
            <a:endParaRPr lang="pt-PT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22" y="244669"/>
            <a:ext cx="4438650" cy="81915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2020" y="1127042"/>
            <a:ext cx="9556376" cy="1326952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603" y="2290759"/>
            <a:ext cx="8524875" cy="211455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3496" y="3679338"/>
            <a:ext cx="8353425" cy="1962150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1819" y="4984263"/>
            <a:ext cx="54387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73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36708" y="244669"/>
            <a:ext cx="7336217" cy="81915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marL="628650" algn="r"/>
            <a:r>
              <a:rPr lang="pt-PT" sz="2000" b="1" dirty="0">
                <a:solidFill>
                  <a:schemeClr val="tx1"/>
                </a:solidFill>
              </a:rPr>
              <a:t>Encontro com a Ciência e Tecnologia em Portugal </a:t>
            </a:r>
            <a:r>
              <a:rPr lang="pt-PT" sz="2000" b="1" dirty="0" smtClean="0">
                <a:solidFill>
                  <a:schemeClr val="tx1"/>
                </a:solidFill>
              </a:rPr>
              <a:t>2017</a:t>
            </a:r>
            <a:r>
              <a:rPr lang="pt-PT" sz="2000" b="1" dirty="0">
                <a:solidFill>
                  <a:schemeClr val="tx1"/>
                </a:solidFill>
              </a:rPr>
              <a:t/>
            </a:r>
            <a:br>
              <a:rPr lang="pt-PT" sz="2000" b="1" dirty="0">
                <a:solidFill>
                  <a:schemeClr val="tx1"/>
                </a:solidFill>
              </a:rPr>
            </a:br>
            <a:r>
              <a:rPr lang="pt-PT" sz="1800" dirty="0">
                <a:solidFill>
                  <a:schemeClr val="tx1"/>
                </a:solidFill>
              </a:rPr>
              <a:t>A educação fiscal, os jovens e as novas tecnologias: algumas reflexões sobre o processo de educação fiscal</a:t>
            </a:r>
            <a:endParaRPr lang="pt-PT" sz="2200" i="1" dirty="0">
              <a:solidFill>
                <a:schemeClr val="tx1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05822" y="1063819"/>
            <a:ext cx="11767103" cy="5525134"/>
          </a:xfrm>
        </p:spPr>
        <p:txBody>
          <a:bodyPr>
            <a:normAutofit fontScale="85000" lnSpcReduction="10000"/>
          </a:bodyPr>
          <a:lstStyle/>
          <a:p>
            <a:pPr marL="45720" indent="0" algn="just">
              <a:buNone/>
            </a:pPr>
            <a:endParaRPr lang="pt-PT" sz="1000" b="1" dirty="0" smtClean="0">
              <a:solidFill>
                <a:schemeClr val="tx1"/>
              </a:solidFill>
            </a:endParaRPr>
          </a:p>
          <a:p>
            <a:pPr marL="1343025" indent="-1298575" algn="just">
              <a:buNone/>
            </a:pPr>
            <a:r>
              <a:rPr lang="pt-PT" sz="3200" b="1" dirty="0" smtClean="0">
                <a:solidFill>
                  <a:schemeClr val="accent1">
                    <a:lumMod val="50000"/>
                  </a:schemeClr>
                </a:solidFill>
              </a:rPr>
              <a:t>Desafio: </a:t>
            </a:r>
            <a:r>
              <a:rPr lang="pt-PT" sz="3200" dirty="0" smtClean="0">
                <a:solidFill>
                  <a:schemeClr val="accent1">
                    <a:lumMod val="50000"/>
                  </a:schemeClr>
                </a:solidFill>
              </a:rPr>
              <a:t>promover um modelo de desenvolvimento que traga à sociedade:</a:t>
            </a:r>
            <a:endParaRPr lang="pt-PT" sz="3200" dirty="0">
              <a:solidFill>
                <a:schemeClr val="accent1">
                  <a:lumMod val="50000"/>
                </a:schemeClr>
              </a:solidFill>
            </a:endParaRPr>
          </a:p>
          <a:p>
            <a:pPr marL="1428750" indent="-171450" algn="just">
              <a:tabLst>
                <a:tab pos="1428750" algn="l"/>
              </a:tabLst>
            </a:pPr>
            <a:r>
              <a:rPr lang="pt-PT" sz="3200" dirty="0" smtClean="0">
                <a:solidFill>
                  <a:schemeClr val="accent1">
                    <a:lumMod val="50000"/>
                  </a:schemeClr>
                </a:solidFill>
              </a:rPr>
              <a:t>uma relação cidadão/Estado mais equilibrada</a:t>
            </a:r>
          </a:p>
          <a:p>
            <a:pPr marL="1428750" indent="-171450" algn="just"/>
            <a:r>
              <a:rPr lang="pt-PT" sz="3200" dirty="0" smtClean="0">
                <a:solidFill>
                  <a:schemeClr val="accent1">
                    <a:lumMod val="50000"/>
                  </a:schemeClr>
                </a:solidFill>
              </a:rPr>
              <a:t>uma AP menos burocrática, mais transparente e mais   próxima dos cidadãos</a:t>
            </a:r>
          </a:p>
          <a:p>
            <a:pPr marL="45720" indent="0" algn="just">
              <a:buNone/>
            </a:pPr>
            <a:endParaRPr lang="pt-PT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just">
              <a:buNone/>
            </a:pPr>
            <a:r>
              <a:rPr lang="pt-PT" sz="3200" b="1" dirty="0" smtClean="0">
                <a:solidFill>
                  <a:schemeClr val="accent1">
                    <a:lumMod val="50000"/>
                  </a:schemeClr>
                </a:solidFill>
              </a:rPr>
              <a:t>Educação fiscal </a:t>
            </a:r>
            <a:r>
              <a:rPr lang="pt-PT" sz="3200" dirty="0" smtClean="0">
                <a:solidFill>
                  <a:schemeClr val="accent1">
                    <a:lumMod val="50000"/>
                  </a:schemeClr>
                </a:solidFill>
              </a:rPr>
              <a:t>que envolve:</a:t>
            </a:r>
          </a:p>
          <a:p>
            <a:pPr marL="45720" indent="0" algn="just">
              <a:lnSpc>
                <a:spcPct val="60000"/>
              </a:lnSpc>
              <a:spcBef>
                <a:spcPts val="600"/>
              </a:spcBef>
              <a:buNone/>
            </a:pPr>
            <a:endParaRPr lang="pt-PT" sz="1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1071563" indent="-357188" algn="just"/>
            <a:r>
              <a:rPr lang="pt-PT" sz="3100" dirty="0" smtClean="0">
                <a:solidFill>
                  <a:schemeClr val="accent1">
                    <a:lumMod val="50000"/>
                  </a:schemeClr>
                </a:solidFill>
              </a:rPr>
              <a:t>A </a:t>
            </a:r>
            <a:r>
              <a:rPr lang="pt-PT" sz="3300" b="1" dirty="0">
                <a:solidFill>
                  <a:schemeClr val="accent1">
                    <a:lumMod val="50000"/>
                  </a:schemeClr>
                </a:solidFill>
              </a:rPr>
              <a:t>consciencialização </a:t>
            </a:r>
            <a:r>
              <a:rPr lang="pt-PT" sz="3100" dirty="0">
                <a:solidFill>
                  <a:schemeClr val="accent1">
                    <a:lumMod val="50000"/>
                  </a:schemeClr>
                </a:solidFill>
              </a:rPr>
              <a:t>da sociedade quanto à função social dos impostos e à necessidade do Estado se financiar através destes;</a:t>
            </a:r>
          </a:p>
          <a:p>
            <a:pPr marL="1071563" indent="-357188" algn="just"/>
            <a:r>
              <a:rPr lang="pt-PT" sz="3100" dirty="0">
                <a:solidFill>
                  <a:schemeClr val="accent1">
                    <a:lumMod val="50000"/>
                  </a:schemeClr>
                </a:solidFill>
              </a:rPr>
              <a:t>O </a:t>
            </a:r>
            <a:r>
              <a:rPr lang="pt-PT" sz="3300" b="1" dirty="0">
                <a:solidFill>
                  <a:schemeClr val="accent1">
                    <a:lumMod val="50000"/>
                  </a:schemeClr>
                </a:solidFill>
              </a:rPr>
              <a:t>dever </a:t>
            </a:r>
            <a:r>
              <a:rPr lang="pt-PT" sz="3100" dirty="0">
                <a:solidFill>
                  <a:schemeClr val="accent1">
                    <a:lumMod val="50000"/>
                  </a:schemeClr>
                </a:solidFill>
              </a:rPr>
              <a:t>de pagar impostos</a:t>
            </a:r>
          </a:p>
          <a:p>
            <a:pPr marL="1071563" indent="-357188" algn="just"/>
            <a:r>
              <a:rPr lang="pt-PT" sz="3100" dirty="0">
                <a:solidFill>
                  <a:schemeClr val="accent1">
                    <a:lumMod val="50000"/>
                  </a:schemeClr>
                </a:solidFill>
              </a:rPr>
              <a:t>O </a:t>
            </a:r>
            <a:r>
              <a:rPr lang="pt-PT" sz="3300" b="1" dirty="0">
                <a:solidFill>
                  <a:schemeClr val="accent1">
                    <a:lumMod val="50000"/>
                  </a:schemeClr>
                </a:solidFill>
              </a:rPr>
              <a:t>direito</a:t>
            </a:r>
            <a:r>
              <a:rPr lang="pt-PT" sz="3100" dirty="0">
                <a:solidFill>
                  <a:schemeClr val="accent1">
                    <a:lumMod val="50000"/>
                  </a:schemeClr>
                </a:solidFill>
              </a:rPr>
              <a:t> de acompanhamento, por parte do contribuinte, das ações públicas na aplicação dos recursos</a:t>
            </a:r>
          </a:p>
          <a:p>
            <a:pPr marL="45720" indent="0" algn="ctr">
              <a:buNone/>
            </a:pPr>
            <a:endParaRPr lang="pt-PT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just">
              <a:buNone/>
            </a:pPr>
            <a:endParaRPr lang="pt-PT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Liliana Pereira, Lisboa, 3/7/2017</a:t>
            </a:r>
            <a:endParaRPr lang="pt-PT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22" y="244669"/>
            <a:ext cx="4438650" cy="819150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53136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36708" y="244669"/>
            <a:ext cx="7336217" cy="81915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marL="628650" algn="r"/>
            <a:r>
              <a:rPr lang="pt-PT" sz="2000" b="1" dirty="0">
                <a:solidFill>
                  <a:schemeClr val="tx1"/>
                </a:solidFill>
              </a:rPr>
              <a:t>Encontro com a Ciência e Tecnologia em Portugal </a:t>
            </a:r>
            <a:r>
              <a:rPr lang="pt-PT" sz="2000" b="1" dirty="0" smtClean="0">
                <a:solidFill>
                  <a:schemeClr val="tx1"/>
                </a:solidFill>
              </a:rPr>
              <a:t>2017</a:t>
            </a:r>
            <a:r>
              <a:rPr lang="pt-PT" sz="2000" b="1" dirty="0">
                <a:solidFill>
                  <a:schemeClr val="tx1"/>
                </a:solidFill>
              </a:rPr>
              <a:t/>
            </a:r>
            <a:br>
              <a:rPr lang="pt-PT" sz="2000" b="1" dirty="0">
                <a:solidFill>
                  <a:schemeClr val="tx1"/>
                </a:solidFill>
              </a:rPr>
            </a:br>
            <a:r>
              <a:rPr lang="pt-PT" sz="1800" dirty="0">
                <a:solidFill>
                  <a:schemeClr val="tx1"/>
                </a:solidFill>
              </a:rPr>
              <a:t>A educação fiscal, os jovens e as novas tecnologias: algumas reflexões sobre o processo de educação fiscal</a:t>
            </a:r>
            <a:endParaRPr lang="pt-PT" sz="2200" i="1" dirty="0">
              <a:solidFill>
                <a:schemeClr val="tx1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Liliana Pereira, Lisboa, 3/7/2017</a:t>
            </a:r>
            <a:endParaRPr lang="pt-PT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22" y="244669"/>
            <a:ext cx="4438650" cy="819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7" name="Marcador de Posição de Conteúdo 2"/>
          <p:cNvSpPr txBox="1">
            <a:spLocks/>
          </p:cNvSpPr>
          <p:nvPr/>
        </p:nvSpPr>
        <p:spPr>
          <a:xfrm>
            <a:off x="635373" y="1413755"/>
            <a:ext cx="10596282" cy="481007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just">
              <a:buFont typeface="Corbel" pitchFamily="34" charset="0"/>
              <a:buNone/>
            </a:pPr>
            <a:endParaRPr lang="pt-PT" sz="1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just">
              <a:buFont typeface="Corbel" pitchFamily="34" charset="0"/>
              <a:buNone/>
            </a:pPr>
            <a:r>
              <a:rPr lang="pt-PT" sz="3200" b="1" dirty="0" smtClean="0">
                <a:solidFill>
                  <a:schemeClr val="accent1">
                    <a:lumMod val="50000"/>
                  </a:schemeClr>
                </a:solidFill>
              </a:rPr>
              <a:t>Os jovens e a educação fiscal</a:t>
            </a:r>
          </a:p>
          <a:p>
            <a:pPr marL="45720" indent="0" algn="just">
              <a:buFont typeface="Corbel" pitchFamily="34" charset="0"/>
              <a:buNone/>
            </a:pPr>
            <a:endParaRPr lang="pt-PT" sz="9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pt-PT" dirty="0" smtClean="0">
                <a:solidFill>
                  <a:schemeClr val="accent1">
                    <a:lumMod val="50000"/>
                  </a:schemeClr>
                </a:solidFill>
              </a:rPr>
              <a:t>Todos devemos ser atores do processo de educação fiscal: como educandos e educadores</a:t>
            </a:r>
          </a:p>
          <a:p>
            <a:pPr algn="just"/>
            <a:endParaRPr lang="pt-PT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pt-PT" dirty="0" smtClean="0">
                <a:solidFill>
                  <a:schemeClr val="accent1">
                    <a:lumMod val="50000"/>
                  </a:schemeClr>
                </a:solidFill>
              </a:rPr>
              <a:t>Quanto mais cedo começarmos a formar uma consciência fiscal ativa, melhores resultados poderemos esperar</a:t>
            </a:r>
          </a:p>
          <a:p>
            <a:pPr algn="just"/>
            <a:endParaRPr lang="pt-PT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pt-PT" dirty="0" smtClean="0">
                <a:solidFill>
                  <a:schemeClr val="accent1">
                    <a:lumMod val="50000"/>
                  </a:schemeClr>
                </a:solidFill>
              </a:rPr>
              <a:t>Se queremos uma sociedade fiscalmente responsável temos que fazer crescer cidadãos já conscientes da sua participação no sistema global em que somos contribuintes e utilizadores, fazendo-os chegar a adultos conscientes dos valores da cidadania fiscal e parte ativa da cultura fiscal do país</a:t>
            </a:r>
          </a:p>
          <a:p>
            <a:pPr algn="just"/>
            <a:endParaRPr lang="pt-PT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24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36708" y="244669"/>
            <a:ext cx="7336217" cy="819150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marL="628650" algn="r"/>
            <a:r>
              <a:rPr lang="pt-PT" sz="2000" b="1" dirty="0">
                <a:solidFill>
                  <a:schemeClr val="tx1"/>
                </a:solidFill>
              </a:rPr>
              <a:t>Encontro com a Ciência e Tecnologia em Portugal </a:t>
            </a:r>
            <a:r>
              <a:rPr lang="pt-PT" sz="2000" b="1" dirty="0" smtClean="0">
                <a:solidFill>
                  <a:schemeClr val="tx1"/>
                </a:solidFill>
              </a:rPr>
              <a:t>2017</a:t>
            </a:r>
            <a:r>
              <a:rPr lang="pt-PT" sz="2000" b="1" dirty="0">
                <a:solidFill>
                  <a:schemeClr val="tx1"/>
                </a:solidFill>
              </a:rPr>
              <a:t/>
            </a:r>
            <a:br>
              <a:rPr lang="pt-PT" sz="2000" b="1" dirty="0">
                <a:solidFill>
                  <a:schemeClr val="tx1"/>
                </a:solidFill>
              </a:rPr>
            </a:br>
            <a:r>
              <a:rPr lang="pt-PT" sz="1800" dirty="0">
                <a:solidFill>
                  <a:schemeClr val="tx1"/>
                </a:solidFill>
              </a:rPr>
              <a:t>A educação fiscal, os jovens e as novas tecnologias: algumas reflexões sobre o processo de educação fiscal</a:t>
            </a:r>
            <a:endParaRPr lang="pt-PT" sz="2200" i="1" dirty="0">
              <a:solidFill>
                <a:schemeClr val="tx1"/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Liliana Pereira, Lisboa, 3/7/2017</a:t>
            </a:r>
            <a:endParaRPr lang="pt-PT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22" y="244669"/>
            <a:ext cx="4438650" cy="8191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Marcador de Posição de Conteúdo 2"/>
          <p:cNvSpPr>
            <a:spLocks noGrp="1"/>
          </p:cNvSpPr>
          <p:nvPr>
            <p:ph idx="1"/>
          </p:nvPr>
        </p:nvSpPr>
        <p:spPr>
          <a:xfrm>
            <a:off x="806824" y="1200172"/>
            <a:ext cx="10596282" cy="4810073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endParaRPr lang="pt-PT" sz="1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just">
              <a:buNone/>
            </a:pPr>
            <a:r>
              <a:rPr lang="pt-PT" sz="3200" b="1" dirty="0">
                <a:solidFill>
                  <a:schemeClr val="accent1">
                    <a:lumMod val="50000"/>
                  </a:schemeClr>
                </a:solidFill>
              </a:rPr>
              <a:t>Os jovens e a educação </a:t>
            </a:r>
            <a:r>
              <a:rPr lang="pt-PT" sz="3200" b="1" dirty="0" smtClean="0">
                <a:solidFill>
                  <a:schemeClr val="accent1">
                    <a:lumMod val="50000"/>
                  </a:schemeClr>
                </a:solidFill>
              </a:rPr>
              <a:t>fiscal:</a:t>
            </a:r>
            <a:endParaRPr lang="pt-PT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 algn="just">
              <a:buNone/>
            </a:pPr>
            <a:endParaRPr lang="pt-PT" sz="9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pt-PT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1914522" y="4527493"/>
            <a:ext cx="929443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200" dirty="0">
                <a:solidFill>
                  <a:schemeClr val="accent1">
                    <a:lumMod val="50000"/>
                  </a:schemeClr>
                </a:solidFill>
              </a:rPr>
              <a:t>A socialização dos indivíduos tem, em primeiro lugar, </a:t>
            </a:r>
            <a:r>
              <a:rPr lang="pt-PT" sz="2200" dirty="0" smtClean="0">
                <a:solidFill>
                  <a:schemeClr val="accent1">
                    <a:lumMod val="50000"/>
                  </a:schemeClr>
                </a:solidFill>
              </a:rPr>
              <a:t>influência </a:t>
            </a:r>
            <a:r>
              <a:rPr lang="pt-PT" sz="2200" dirty="0">
                <a:solidFill>
                  <a:schemeClr val="accent1">
                    <a:lumMod val="50000"/>
                  </a:schemeClr>
                </a:solidFill>
              </a:rPr>
              <a:t>direta da família, porém à medida que o </a:t>
            </a:r>
            <a:r>
              <a:rPr lang="pt-PT" sz="2200" dirty="0" smtClean="0">
                <a:solidFill>
                  <a:schemeClr val="accent1">
                    <a:lumMod val="50000"/>
                  </a:schemeClr>
                </a:solidFill>
              </a:rPr>
              <a:t>indivíduo </a:t>
            </a:r>
            <a:r>
              <a:rPr lang="pt-PT" sz="2200" dirty="0">
                <a:solidFill>
                  <a:schemeClr val="accent1">
                    <a:lumMod val="50000"/>
                  </a:schemeClr>
                </a:solidFill>
              </a:rPr>
              <a:t>se vai tornando adulto, esta mesma influência passa a ser exercida, também, por outras instituições, entre elas o sistema educativo (Delgado, 2013</a:t>
            </a:r>
            <a:r>
              <a:rPr lang="pt-PT" sz="2200" dirty="0" smtClean="0">
                <a:solidFill>
                  <a:schemeClr val="accent1">
                    <a:lumMod val="50000"/>
                  </a:schemeClr>
                </a:solidFill>
              </a:rPr>
              <a:t>).</a:t>
            </a:r>
            <a:endParaRPr lang="pt-PT" sz="2200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pt-PT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914522" y="3351321"/>
            <a:ext cx="92944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200" dirty="0">
                <a:solidFill>
                  <a:schemeClr val="accent1">
                    <a:lumMod val="50000"/>
                  </a:schemeClr>
                </a:solidFill>
              </a:rPr>
              <a:t>A família e a escola são as fontes primárias da educação por isso temos que pensar na educação fiscal também para os pais e professores</a:t>
            </a:r>
          </a:p>
          <a:p>
            <a:pPr algn="just"/>
            <a:endParaRPr lang="pt-PT" sz="2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1914524" y="2175148"/>
            <a:ext cx="92944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200" dirty="0">
                <a:solidFill>
                  <a:schemeClr val="accent1">
                    <a:lumMod val="50000"/>
                  </a:schemeClr>
                </a:solidFill>
              </a:rPr>
              <a:t>A consciência cívica não é um processo natural; é um fenómeno social e portanto resulta da educação (Lobo,2000; Soares,2004)</a:t>
            </a:r>
          </a:p>
          <a:p>
            <a:pPr algn="just"/>
            <a:endParaRPr lang="pt-PT" sz="2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84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se">
  <a:themeElements>
    <a:clrScheme name="Base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e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e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Modelo de apresentaçã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Modelo de apresentaçã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TM03457444[[fn=Base]]</Template>
  <TotalTime>4045</TotalTime>
  <Words>1225</Words>
  <Application>Microsoft Office PowerPoint</Application>
  <PresentationFormat>Ecrã Panorâmico</PresentationFormat>
  <Paragraphs>150</Paragraphs>
  <Slides>17</Slides>
  <Notes>2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3</vt:i4>
      </vt:variant>
      <vt:variant>
        <vt:lpstr>Títulos dos diapositivos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Corbel</vt:lpstr>
      <vt:lpstr>Wingdings</vt:lpstr>
      <vt:lpstr>Base</vt:lpstr>
      <vt:lpstr>Modelo de apresentação personalizado</vt:lpstr>
      <vt:lpstr>1_Modelo de apresentação personalizado</vt:lpstr>
      <vt:lpstr>   A educação fiscal, os jovens e as novas tecnologias: algumas reflexões sobre o processo de educação fiscal</vt:lpstr>
      <vt:lpstr>Encontro com a Ciência e Tecnologia em Portugal 2017 A educação fiscal, os jovens e as novas tecnologias: algumas reflexões sobre o processo de educação fiscal</vt:lpstr>
      <vt:lpstr>Encontro com a Ciência e Tecnologia em Portugal 2017 A educação fiscal, os jovens e as novas tecnologias: algumas reflexões sobre o processo de educação fiscal</vt:lpstr>
      <vt:lpstr>Encontro com a Ciência e Tecnologia em Portugal 2017 A educação fiscal, os jovens e as novas tecnologias: algumas reflexões sobre o processo de educação fiscal</vt:lpstr>
      <vt:lpstr>Encontro com a Ciência e Tecnologia em Portugal 2017 A educação fiscal, os jovens e as novas tecnologias: algumas reflexões sobre o processo de educação fiscal</vt:lpstr>
      <vt:lpstr>Encontro com a Ciência e Tecnologia em Portugal 2017 A educação fiscal, os jovens e as novas tecnologias: algumas reflexões sobre o processo de educação fiscal</vt:lpstr>
      <vt:lpstr>Encontro com a Ciência e Tecnologia em Portugal 2017 A educação fiscal, os jovens e as novas tecnologias: algumas reflexões sobre o processo de educação fiscal</vt:lpstr>
      <vt:lpstr>Encontro com a Ciência e Tecnologia em Portugal 2017 A educação fiscal, os jovens e as novas tecnologias: algumas reflexões sobre o processo de educação fiscal</vt:lpstr>
      <vt:lpstr>Encontro com a Ciência e Tecnologia em Portugal 2017 A educação fiscal, os jovens e as novas tecnologias: algumas reflexões sobre o processo de educação fiscal</vt:lpstr>
      <vt:lpstr>Encontro com a Ciência e Tecnologia em Portugal 2017 A educação fiscal, os jovens e as novas tecnologias: algumas reflexões sobre o processo de educação fiscal</vt:lpstr>
      <vt:lpstr>Encontro com a Ciência e Tecnologia em Portugal 2017 A educação fiscal, os jovens e as novas tecnologias: algumas reflexões sobre o processo de educação fiscal</vt:lpstr>
      <vt:lpstr>Encontro com a Ciência e Tecnologia em Portugal 2017 A educação fiscal, os jovens e as novas tecnologias: algumas reflexões sobre o processo de educação fiscal</vt:lpstr>
      <vt:lpstr>Encontro com a Ciência e Tecnologia em Portugal 2017 A educação fiscal, os jovens e as novas tecnologias: algumas reflexões sobre o processo de educação fiscal</vt:lpstr>
      <vt:lpstr>Encontro com a Ciência e Tecnologia em Portugal 2017 A educação fiscal, os jovens e as novas tecnologias: algumas reflexões sobre o processo de educação fiscal</vt:lpstr>
      <vt:lpstr>Encontro com a Ciência e Tecnologia em Portugal 2017 A educação fiscal, os jovens e as novas tecnologias: algumas reflexões sobre o processo de educação fiscal</vt:lpstr>
      <vt:lpstr>Encontro com a Ciência e Tecnologia em Portugal 2017 A educação fiscal, os jovens e as novas tecnologias: algumas reflexões sobre o processo de educação fiscal</vt:lpstr>
      <vt:lpstr>Encontro com a Ciência e Tecnologia em Portugal 2017 A educação fiscal, os jovens e as novas tecnologias: algumas reflexões sobre o processo de educação fiscal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Educação Fiscal e novas tecnologias</dc:title>
  <dc:creator>lilianapereira</dc:creator>
  <cp:lastModifiedBy>Afonso Franco</cp:lastModifiedBy>
  <cp:revision>96</cp:revision>
  <dcterms:created xsi:type="dcterms:W3CDTF">2016-04-21T09:19:54Z</dcterms:created>
  <dcterms:modified xsi:type="dcterms:W3CDTF">2017-07-03T05:44:36Z</dcterms:modified>
</cp:coreProperties>
</file>