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2"/>
  </p:handoutMasterIdLst>
  <p:sldIdLst>
    <p:sldId id="282" r:id="rId2"/>
    <p:sldId id="328" r:id="rId3"/>
    <p:sldId id="286" r:id="rId4"/>
    <p:sldId id="329" r:id="rId5"/>
    <p:sldId id="330" r:id="rId6"/>
    <p:sldId id="331" r:id="rId7"/>
    <p:sldId id="332" r:id="rId8"/>
    <p:sldId id="333" r:id="rId9"/>
    <p:sldId id="334" r:id="rId10"/>
    <p:sldId id="335" r:id="rId11"/>
    <p:sldId id="336" r:id="rId12"/>
    <p:sldId id="337" r:id="rId13"/>
    <p:sldId id="339" r:id="rId14"/>
    <p:sldId id="338" r:id="rId15"/>
    <p:sldId id="342" r:id="rId16"/>
    <p:sldId id="344" r:id="rId17"/>
    <p:sldId id="345" r:id="rId18"/>
    <p:sldId id="346" r:id="rId19"/>
    <p:sldId id="320" r:id="rId20"/>
    <p:sldId id="341" r:id="rId21"/>
  </p:sldIdLst>
  <p:sldSz cx="9144000" cy="6858000" type="screen4x3"/>
  <p:notesSz cx="6794500" cy="9906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B19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60" autoAdjust="0"/>
    <p:restoredTop sz="94660"/>
  </p:normalViewPr>
  <p:slideViewPr>
    <p:cSldViewPr>
      <p:cViewPr varScale="1">
        <p:scale>
          <a:sx n="85" d="100"/>
          <a:sy n="85" d="100"/>
        </p:scale>
        <p:origin x="102" y="1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quarter" idx="1"/>
          </p:nvPr>
        </p:nvSpPr>
        <p:spPr>
          <a:xfrm>
            <a:off x="3848645" y="0"/>
            <a:ext cx="294428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CDFD20-E783-4D8F-BF52-BAD717A53E54}" type="datetimeFigureOut">
              <a:rPr lang="pt-PT" smtClean="0"/>
              <a:pPr/>
              <a:t>03/07/2017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2"/>
          </p:nvPr>
        </p:nvSpPr>
        <p:spPr>
          <a:xfrm>
            <a:off x="0" y="9408981"/>
            <a:ext cx="294428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3"/>
          </p:nvPr>
        </p:nvSpPr>
        <p:spPr>
          <a:xfrm>
            <a:off x="3848645" y="9408981"/>
            <a:ext cx="294428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479832-9B3A-4C00-A101-F802DE174F34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0852500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/>
              <a:t>Faça clique para editar o estilo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81CD0-BB7F-4552-9F77-5F260420C1B9}" type="datetimeFigureOut">
              <a:rPr lang="pt-PT" smtClean="0"/>
              <a:pPr/>
              <a:t>03/07/2017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B5CA6-C678-408D-AB1C-A6FCA4B0C995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4448970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81CD0-BB7F-4552-9F77-5F260420C1B9}" type="datetimeFigureOut">
              <a:rPr lang="pt-PT" smtClean="0"/>
              <a:pPr/>
              <a:t>03/07/2017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B5CA6-C678-408D-AB1C-A6FCA4B0C995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93172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81CD0-BB7F-4552-9F77-5F260420C1B9}" type="datetimeFigureOut">
              <a:rPr lang="pt-PT" smtClean="0"/>
              <a:pPr/>
              <a:t>03/07/2017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B5CA6-C678-408D-AB1C-A6FCA4B0C995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1238389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81CD0-BB7F-4552-9F77-5F260420C1B9}" type="datetimeFigureOut">
              <a:rPr lang="pt-PT" smtClean="0"/>
              <a:pPr/>
              <a:t>03/07/2017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B5CA6-C678-408D-AB1C-A6FCA4B0C995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4977957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81CD0-BB7F-4552-9F77-5F260420C1B9}" type="datetimeFigureOut">
              <a:rPr lang="pt-PT" smtClean="0"/>
              <a:pPr/>
              <a:t>03/07/2017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B5CA6-C678-408D-AB1C-A6FCA4B0C995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1547359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81CD0-BB7F-4552-9F77-5F260420C1B9}" type="datetimeFigureOut">
              <a:rPr lang="pt-PT" smtClean="0"/>
              <a:pPr/>
              <a:t>03/07/2017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B5CA6-C678-408D-AB1C-A6FCA4B0C995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0123535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81CD0-BB7F-4552-9F77-5F260420C1B9}" type="datetimeFigureOut">
              <a:rPr lang="pt-PT" smtClean="0"/>
              <a:pPr/>
              <a:t>03/07/2017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B5CA6-C678-408D-AB1C-A6FCA4B0C995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2802954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81CD0-BB7F-4552-9F77-5F260420C1B9}" type="datetimeFigureOut">
              <a:rPr lang="pt-PT" smtClean="0"/>
              <a:pPr/>
              <a:t>03/07/2017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B5CA6-C678-408D-AB1C-A6FCA4B0C995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182216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81CD0-BB7F-4552-9F77-5F260420C1B9}" type="datetimeFigureOut">
              <a:rPr lang="pt-PT" smtClean="0"/>
              <a:pPr/>
              <a:t>03/07/2017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B5CA6-C678-408D-AB1C-A6FCA4B0C995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966060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81CD0-BB7F-4552-9F77-5F260420C1B9}" type="datetimeFigureOut">
              <a:rPr lang="pt-PT" smtClean="0"/>
              <a:pPr/>
              <a:t>03/07/2017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B5CA6-C678-408D-AB1C-A6FCA4B0C995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9403915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81CD0-BB7F-4552-9F77-5F260420C1B9}" type="datetimeFigureOut">
              <a:rPr lang="pt-PT" smtClean="0"/>
              <a:pPr/>
              <a:t>03/07/2017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B5CA6-C678-408D-AB1C-A6FCA4B0C995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8731662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2000">
              <a:srgbClr val="0B192B"/>
            </a:gs>
            <a:gs pos="100000">
              <a:srgbClr val="D4DEFF"/>
            </a:gs>
            <a:gs pos="100000">
              <a:srgbClr val="D4DEFF"/>
            </a:gs>
            <a:gs pos="100000">
              <a:srgbClr val="96AB94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D81CD0-BB7F-4552-9F77-5F260420C1B9}" type="datetimeFigureOut">
              <a:rPr lang="pt-PT" smtClean="0"/>
              <a:pPr/>
              <a:t>03/07/2017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AB5CA6-C678-408D-AB1C-A6FCA4B0C995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5700097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0" y="1667002"/>
            <a:ext cx="914400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5400" b="1" dirty="0" smtClean="0">
                <a:solidFill>
                  <a:schemeClr val="bg1"/>
                </a:solidFill>
              </a:rPr>
              <a:t>“</a:t>
            </a:r>
            <a:r>
              <a:rPr lang="en-US" sz="5400" b="1" dirty="0" err="1" smtClean="0">
                <a:solidFill>
                  <a:schemeClr val="bg1"/>
                </a:solidFill>
              </a:rPr>
              <a:t>Inclusão</a:t>
            </a:r>
            <a:r>
              <a:rPr lang="en-US" sz="5400" b="1" dirty="0" smtClean="0">
                <a:solidFill>
                  <a:schemeClr val="bg1"/>
                </a:solidFill>
              </a:rPr>
              <a:t>”</a:t>
            </a:r>
            <a:r>
              <a:rPr lang="pt-PT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endParaRPr lang="pt-PT" sz="54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>
              <a:spcBef>
                <a:spcPts val="1200"/>
              </a:spcBef>
            </a:pPr>
            <a:r>
              <a:rPr lang="en-US" sz="3600" b="1" dirty="0" err="1" smtClean="0">
                <a:solidFill>
                  <a:schemeClr val="bg1"/>
                </a:solidFill>
              </a:rPr>
              <a:t>abordagens</a:t>
            </a:r>
            <a:r>
              <a:rPr lang="en-US" sz="3600" b="1" dirty="0" smtClean="0">
                <a:solidFill>
                  <a:schemeClr val="bg1"/>
                </a:solidFill>
              </a:rPr>
              <a:t> </a:t>
            </a:r>
            <a:r>
              <a:rPr lang="en-US" sz="3600" b="1" dirty="0" err="1" smtClean="0">
                <a:solidFill>
                  <a:schemeClr val="bg1"/>
                </a:solidFill>
              </a:rPr>
              <a:t>multidisciplinares</a:t>
            </a:r>
            <a:endParaRPr lang="pt-PT" sz="36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1273" name="Text Box 9"/>
          <p:cNvSpPr txBox="1">
            <a:spLocks noChangeArrowheads="1"/>
          </p:cNvSpPr>
          <p:nvPr/>
        </p:nvSpPr>
        <p:spPr bwMode="auto">
          <a:xfrm>
            <a:off x="13698" y="4193365"/>
            <a:ext cx="9144000" cy="333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75000"/>
              </a:lnSpc>
              <a:spcBef>
                <a:spcPct val="50000"/>
              </a:spcBef>
            </a:pPr>
            <a:r>
              <a:rPr lang="pt-PT" sz="2000" b="1" dirty="0">
                <a:solidFill>
                  <a:schemeClr val="bg1"/>
                </a:solidFill>
                <a:latin typeface="+mj-lt"/>
              </a:rPr>
              <a:t>Paulo </a:t>
            </a:r>
            <a:r>
              <a:rPr lang="pt-PT" sz="2000" b="1" dirty="0" smtClean="0">
                <a:solidFill>
                  <a:schemeClr val="bg1"/>
                </a:solidFill>
                <a:latin typeface="+mj-lt"/>
              </a:rPr>
              <a:t>Granjo, Sofia Aboim, Alice Ramos </a:t>
            </a:r>
            <a:r>
              <a:rPr lang="pt-PT" sz="2000" dirty="0">
                <a:solidFill>
                  <a:schemeClr val="bg1"/>
                </a:solidFill>
                <a:latin typeface="+mj-lt"/>
              </a:rPr>
              <a:t>(ICS-</a:t>
            </a:r>
            <a:r>
              <a:rPr lang="pt-PT" sz="2000" dirty="0" err="1">
                <a:solidFill>
                  <a:schemeClr val="bg1"/>
                </a:solidFill>
                <a:latin typeface="+mj-lt"/>
              </a:rPr>
              <a:t>ULisboa</a:t>
            </a:r>
            <a:r>
              <a:rPr lang="pt-PT" sz="2000" dirty="0" smtClean="0">
                <a:solidFill>
                  <a:schemeClr val="bg1"/>
                </a:solidFill>
                <a:latin typeface="+mj-lt"/>
              </a:rPr>
              <a:t>)</a:t>
            </a:r>
            <a:endParaRPr lang="pt-PT" sz="20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4" name="Picture 4" descr="ICS_LogoCores">
            <a:extLst>
              <a:ext uri="{FF2B5EF4-FFF2-40B4-BE49-F238E27FC236}">
                <a16:creationId xmlns="" xmlns:a16="http://schemas.microsoft.com/office/drawing/2014/main" id="{CC473020-EAF4-4DF2-96AB-056A688228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37288"/>
            <a:ext cx="9144000" cy="620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9" y="115889"/>
            <a:ext cx="8640959" cy="122488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d) </a:t>
            </a:r>
            <a:r>
              <a:rPr lang="en-GB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Os</a:t>
            </a:r>
            <a:r>
              <a:rPr lang="en-GB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processos</a:t>
            </a:r>
            <a:r>
              <a:rPr lang="en-GB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de </a:t>
            </a:r>
            <a:r>
              <a:rPr lang="en-GB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inclusão</a:t>
            </a:r>
            <a:r>
              <a:rPr lang="en-GB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são</a:t>
            </a:r>
            <a:r>
              <a:rPr lang="en-GB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também</a:t>
            </a:r>
            <a:r>
              <a:rPr lang="en-GB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processos</a:t>
            </a:r>
            <a:r>
              <a:rPr lang="en-GB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 </a:t>
            </a:r>
            <a:r>
              <a:rPr lang="en-GB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exclusão</a:t>
            </a:r>
            <a:endParaRPr lang="en-GB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819" y="1771138"/>
            <a:ext cx="8364249" cy="2709422"/>
          </a:xfrm>
          <a:prstGeom prst="rect">
            <a:avLst/>
          </a:prstGeom>
        </p:spPr>
      </p:pic>
      <p:sp>
        <p:nvSpPr>
          <p:cNvPr id="6" name="Rectangle 2">
            <a:extLst>
              <a:ext uri="{FF2B5EF4-FFF2-40B4-BE49-F238E27FC236}">
                <a16:creationId xmlns="" xmlns:a16="http://schemas.microsoft.com/office/drawing/2014/main" id="{36B538E2-A451-46D2-8BD7-F951DFC096DF}"/>
              </a:ext>
            </a:extLst>
          </p:cNvPr>
          <p:cNvSpPr txBox="1">
            <a:spLocks noChangeArrowheads="1"/>
          </p:cNvSpPr>
          <p:nvPr/>
        </p:nvSpPr>
        <p:spPr>
          <a:xfrm>
            <a:off x="522619" y="4653136"/>
            <a:ext cx="8081830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Aft>
                <a:spcPts val="1200"/>
              </a:spcAft>
              <a:defRPr/>
            </a:pPr>
            <a:r>
              <a:rPr lang="en-GB" sz="2800" dirty="0" smtClean="0">
                <a:solidFill>
                  <a:schemeClr val="bg1"/>
                </a:solidFill>
              </a:rPr>
              <a:t>A </a:t>
            </a:r>
            <a:r>
              <a:rPr lang="en-GB" sz="2800" dirty="0" err="1" smtClean="0">
                <a:solidFill>
                  <a:schemeClr val="bg1"/>
                </a:solidFill>
              </a:rPr>
              <a:t>inclusão</a:t>
            </a:r>
            <a:r>
              <a:rPr lang="en-GB" sz="2800" dirty="0" smtClean="0">
                <a:solidFill>
                  <a:schemeClr val="bg1"/>
                </a:solidFill>
              </a:rPr>
              <a:t> </a:t>
            </a:r>
            <a:r>
              <a:rPr lang="en-GB" sz="2800" dirty="0" err="1" smtClean="0">
                <a:solidFill>
                  <a:schemeClr val="bg1"/>
                </a:solidFill>
              </a:rPr>
              <a:t>num</a:t>
            </a:r>
            <a:r>
              <a:rPr lang="en-GB" sz="2800" dirty="0" smtClean="0">
                <a:solidFill>
                  <a:schemeClr val="bg1"/>
                </a:solidFill>
              </a:rPr>
              <a:t> </a:t>
            </a:r>
            <a:r>
              <a:rPr lang="en-GB" sz="2800" dirty="0" err="1" smtClean="0">
                <a:solidFill>
                  <a:schemeClr val="bg1"/>
                </a:solidFill>
              </a:rPr>
              <a:t>grupo</a:t>
            </a:r>
            <a:r>
              <a:rPr lang="en-GB" sz="2800" dirty="0" smtClean="0">
                <a:solidFill>
                  <a:schemeClr val="bg1"/>
                </a:solidFill>
              </a:rPr>
              <a:t>, status, </a:t>
            </a:r>
            <a:r>
              <a:rPr lang="en-GB" sz="2800" dirty="0" err="1" smtClean="0">
                <a:solidFill>
                  <a:schemeClr val="bg1"/>
                </a:solidFill>
              </a:rPr>
              <a:t>identidade</a:t>
            </a:r>
            <a:r>
              <a:rPr lang="en-GB" sz="2800" dirty="0" smtClean="0">
                <a:solidFill>
                  <a:schemeClr val="bg1"/>
                </a:solidFill>
              </a:rPr>
              <a:t>, </a:t>
            </a:r>
            <a:r>
              <a:rPr lang="en-GB" sz="2800" dirty="0" err="1" smtClean="0">
                <a:solidFill>
                  <a:schemeClr val="bg1"/>
                </a:solidFill>
              </a:rPr>
              <a:t>práticas</a:t>
            </a:r>
            <a:r>
              <a:rPr lang="en-GB" sz="2800" dirty="0" smtClean="0">
                <a:solidFill>
                  <a:schemeClr val="bg1"/>
                </a:solidFill>
              </a:rPr>
              <a:t>, </a:t>
            </a:r>
            <a:r>
              <a:rPr lang="en-GB" sz="2800" dirty="0" err="1" smtClean="0">
                <a:solidFill>
                  <a:schemeClr val="bg1"/>
                </a:solidFill>
              </a:rPr>
              <a:t>valores</a:t>
            </a:r>
            <a:r>
              <a:rPr lang="en-GB" sz="2800" dirty="0" smtClean="0">
                <a:solidFill>
                  <a:schemeClr val="bg1"/>
                </a:solidFill>
              </a:rPr>
              <a:t> </a:t>
            </a:r>
            <a:r>
              <a:rPr lang="en-GB" sz="2800" dirty="0" err="1" smtClean="0">
                <a:solidFill>
                  <a:schemeClr val="bg1"/>
                </a:solidFill>
              </a:rPr>
              <a:t>ou</a:t>
            </a:r>
            <a:r>
              <a:rPr lang="en-GB" sz="2800" dirty="0" smtClean="0">
                <a:solidFill>
                  <a:schemeClr val="bg1"/>
                </a:solidFill>
              </a:rPr>
              <a:t> </a:t>
            </a:r>
            <a:r>
              <a:rPr lang="en-GB" sz="2800" dirty="0" err="1" smtClean="0">
                <a:solidFill>
                  <a:schemeClr val="bg1"/>
                </a:solidFill>
              </a:rPr>
              <a:t>formas</a:t>
            </a:r>
            <a:r>
              <a:rPr lang="en-GB" sz="2800" dirty="0" smtClean="0">
                <a:solidFill>
                  <a:schemeClr val="bg1"/>
                </a:solidFill>
              </a:rPr>
              <a:t> de </a:t>
            </a:r>
            <a:r>
              <a:rPr lang="en-GB" sz="2800" dirty="0" err="1" smtClean="0">
                <a:solidFill>
                  <a:schemeClr val="bg1"/>
                </a:solidFill>
              </a:rPr>
              <a:t>sentir</a:t>
            </a:r>
            <a:r>
              <a:rPr lang="en-GB" sz="2800" dirty="0" smtClean="0">
                <a:solidFill>
                  <a:schemeClr val="bg1"/>
                </a:solidFill>
              </a:rPr>
              <a:t> </a:t>
            </a:r>
            <a:r>
              <a:rPr lang="en-GB" sz="2800" dirty="0" err="1" smtClean="0">
                <a:solidFill>
                  <a:schemeClr val="bg1"/>
                </a:solidFill>
              </a:rPr>
              <a:t>implica</a:t>
            </a:r>
            <a:r>
              <a:rPr lang="en-GB" sz="2800" dirty="0" smtClean="0">
                <a:solidFill>
                  <a:schemeClr val="bg1"/>
                </a:solidFill>
              </a:rPr>
              <a:t> a </a:t>
            </a:r>
            <a:r>
              <a:rPr lang="en-GB" sz="2800" dirty="0" err="1" smtClean="0">
                <a:solidFill>
                  <a:schemeClr val="bg1"/>
                </a:solidFill>
              </a:rPr>
              <a:t>exclusão</a:t>
            </a:r>
            <a:r>
              <a:rPr lang="en-GB" sz="2800" dirty="0" smtClean="0">
                <a:solidFill>
                  <a:schemeClr val="bg1"/>
                </a:solidFill>
              </a:rPr>
              <a:t> de </a:t>
            </a:r>
            <a:r>
              <a:rPr lang="en-GB" sz="2800" dirty="0" err="1" smtClean="0">
                <a:solidFill>
                  <a:schemeClr val="bg1"/>
                </a:solidFill>
              </a:rPr>
              <a:t>prévias</a:t>
            </a:r>
            <a:r>
              <a:rPr lang="en-GB" sz="2800" dirty="0" smtClean="0">
                <a:solidFill>
                  <a:schemeClr val="bg1"/>
                </a:solidFill>
              </a:rPr>
              <a:t> </a:t>
            </a:r>
            <a:r>
              <a:rPr lang="en-GB" sz="2800" dirty="0" err="1" smtClean="0">
                <a:solidFill>
                  <a:schemeClr val="bg1"/>
                </a:solidFill>
              </a:rPr>
              <a:t>formas</a:t>
            </a:r>
            <a:r>
              <a:rPr lang="en-GB" sz="2800" dirty="0" smtClean="0">
                <a:solidFill>
                  <a:schemeClr val="bg1"/>
                </a:solidFill>
              </a:rPr>
              <a:t> de </a:t>
            </a:r>
            <a:r>
              <a:rPr lang="en-GB" sz="2800" dirty="0" err="1" smtClean="0">
                <a:solidFill>
                  <a:schemeClr val="bg1"/>
                </a:solidFill>
              </a:rPr>
              <a:t>inclusão</a:t>
            </a:r>
            <a:r>
              <a:rPr lang="en-GB" sz="2800" dirty="0" smtClean="0">
                <a:solidFill>
                  <a:schemeClr val="bg1"/>
                </a:solidFill>
              </a:rPr>
              <a:t>, </a:t>
            </a:r>
            <a:r>
              <a:rPr lang="en-GB" sz="2800" dirty="0" err="1" smtClean="0">
                <a:solidFill>
                  <a:schemeClr val="bg1"/>
                </a:solidFill>
              </a:rPr>
              <a:t>opostas</a:t>
            </a:r>
            <a:r>
              <a:rPr lang="en-GB" sz="2800" dirty="0" smtClean="0">
                <a:solidFill>
                  <a:schemeClr val="bg1"/>
                </a:solidFill>
              </a:rPr>
              <a:t> </a:t>
            </a:r>
            <a:r>
              <a:rPr lang="en-GB" sz="2800" dirty="0" err="1" smtClean="0">
                <a:solidFill>
                  <a:schemeClr val="bg1"/>
                </a:solidFill>
              </a:rPr>
              <a:t>ou</a:t>
            </a:r>
            <a:r>
              <a:rPr lang="en-GB" sz="2800" dirty="0" smtClean="0">
                <a:solidFill>
                  <a:schemeClr val="bg1"/>
                </a:solidFill>
              </a:rPr>
              <a:t> </a:t>
            </a:r>
            <a:r>
              <a:rPr lang="en-GB" sz="2800" dirty="0" err="1" smtClean="0">
                <a:solidFill>
                  <a:schemeClr val="bg1"/>
                </a:solidFill>
              </a:rPr>
              <a:t>diferentes</a:t>
            </a:r>
            <a:endParaRPr lang="en-GB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1376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179513" y="115889"/>
            <a:ext cx="8964488" cy="720824"/>
          </a:xfrm>
        </p:spPr>
        <p:txBody>
          <a:bodyPr>
            <a:normAutofit/>
          </a:bodyPr>
          <a:lstStyle/>
          <a:p>
            <a:pPr algn="l">
              <a:defRPr/>
            </a:pPr>
            <a:r>
              <a:rPr lang="en-GB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e) “</a:t>
            </a:r>
            <a:r>
              <a:rPr lang="en-GB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Inclusão</a:t>
            </a:r>
            <a:r>
              <a:rPr lang="en-GB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 </a:t>
            </a:r>
            <a:r>
              <a:rPr lang="en-GB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relevante</a:t>
            </a:r>
            <a:r>
              <a:rPr lang="en-GB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é </a:t>
            </a:r>
            <a:r>
              <a:rPr lang="en-GB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acto</a:t>
            </a:r>
            <a:r>
              <a:rPr lang="en-GB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ético</a:t>
            </a:r>
            <a:r>
              <a:rPr lang="en-GB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e </a:t>
            </a:r>
            <a:r>
              <a:rPr lang="en-GB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político</a:t>
            </a:r>
            <a:endParaRPr lang="en-GB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7270" y="894927"/>
            <a:ext cx="4752528" cy="3765065"/>
          </a:xfrm>
          <a:prstGeom prst="rect">
            <a:avLst/>
          </a:prstGeom>
        </p:spPr>
      </p:pic>
      <p:sp>
        <p:nvSpPr>
          <p:cNvPr id="6" name="Rectangle 2">
            <a:extLst>
              <a:ext uri="{FF2B5EF4-FFF2-40B4-BE49-F238E27FC236}">
                <a16:creationId xmlns="" xmlns:a16="http://schemas.microsoft.com/office/drawing/2014/main" id="{36B538E2-A451-46D2-8BD7-F951DFC096DF}"/>
              </a:ext>
            </a:extLst>
          </p:cNvPr>
          <p:cNvSpPr txBox="1">
            <a:spLocks noChangeArrowheads="1"/>
          </p:cNvSpPr>
          <p:nvPr/>
        </p:nvSpPr>
        <p:spPr>
          <a:xfrm>
            <a:off x="179512" y="4941168"/>
            <a:ext cx="8856984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Aft>
                <a:spcPts val="1200"/>
              </a:spcAft>
              <a:defRPr/>
            </a:pPr>
            <a:r>
              <a:rPr lang="en-GB" sz="2800" dirty="0" smtClean="0">
                <a:solidFill>
                  <a:schemeClr val="bg1"/>
                </a:solidFill>
              </a:rPr>
              <a:t>Uma </a:t>
            </a:r>
            <a:r>
              <a:rPr lang="en-GB" sz="2800" dirty="0" err="1" smtClean="0">
                <a:solidFill>
                  <a:schemeClr val="bg1"/>
                </a:solidFill>
              </a:rPr>
              <a:t>inclusão</a:t>
            </a:r>
            <a:r>
              <a:rPr lang="en-GB" sz="2800" dirty="0" smtClean="0">
                <a:solidFill>
                  <a:schemeClr val="bg1"/>
                </a:solidFill>
              </a:rPr>
              <a:t> </a:t>
            </a:r>
            <a:r>
              <a:rPr lang="en-GB" sz="2800" dirty="0" err="1" smtClean="0">
                <a:solidFill>
                  <a:schemeClr val="bg1"/>
                </a:solidFill>
              </a:rPr>
              <a:t>ser</a:t>
            </a:r>
            <a:r>
              <a:rPr lang="en-GB" sz="2800" dirty="0" smtClean="0">
                <a:solidFill>
                  <a:schemeClr val="bg1"/>
                </a:solidFill>
              </a:rPr>
              <a:t> </a:t>
            </a:r>
            <a:r>
              <a:rPr lang="en-GB" sz="2800" dirty="0" err="1" smtClean="0">
                <a:solidFill>
                  <a:schemeClr val="bg1"/>
                </a:solidFill>
              </a:rPr>
              <a:t>relevante</a:t>
            </a:r>
            <a:r>
              <a:rPr lang="en-GB" sz="2800" dirty="0" smtClean="0">
                <a:solidFill>
                  <a:schemeClr val="bg1"/>
                </a:solidFill>
              </a:rPr>
              <a:t> </a:t>
            </a:r>
            <a:r>
              <a:rPr lang="en-GB" sz="2800" dirty="0" err="1" smtClean="0">
                <a:solidFill>
                  <a:schemeClr val="bg1"/>
                </a:solidFill>
              </a:rPr>
              <a:t>ou</a:t>
            </a:r>
            <a:r>
              <a:rPr lang="en-GB" sz="2800" dirty="0" smtClean="0">
                <a:solidFill>
                  <a:schemeClr val="bg1"/>
                </a:solidFill>
              </a:rPr>
              <a:t> </a:t>
            </a:r>
            <a:r>
              <a:rPr lang="en-GB" sz="2800" dirty="0" err="1" smtClean="0">
                <a:solidFill>
                  <a:schemeClr val="bg1"/>
                </a:solidFill>
              </a:rPr>
              <a:t>desejável</a:t>
            </a:r>
            <a:r>
              <a:rPr lang="en-GB" sz="2800" dirty="0" smtClean="0">
                <a:solidFill>
                  <a:schemeClr val="bg1"/>
                </a:solidFill>
              </a:rPr>
              <a:t>, </a:t>
            </a:r>
            <a:r>
              <a:rPr lang="en-GB" sz="2800" dirty="0" err="1" smtClean="0">
                <a:solidFill>
                  <a:schemeClr val="bg1"/>
                </a:solidFill>
              </a:rPr>
              <a:t>em</a:t>
            </a:r>
            <a:r>
              <a:rPr lang="en-GB" sz="2800" dirty="0" smtClean="0">
                <a:solidFill>
                  <a:schemeClr val="bg1"/>
                </a:solidFill>
              </a:rPr>
              <a:t> </a:t>
            </a:r>
            <a:r>
              <a:rPr lang="en-GB" sz="2800" dirty="0" err="1" smtClean="0">
                <a:solidFill>
                  <a:schemeClr val="bg1"/>
                </a:solidFill>
              </a:rPr>
              <a:t>detrimento</a:t>
            </a:r>
            <a:r>
              <a:rPr lang="en-GB" sz="2800" dirty="0" smtClean="0">
                <a:solidFill>
                  <a:schemeClr val="bg1"/>
                </a:solidFill>
              </a:rPr>
              <a:t> de </a:t>
            </a:r>
            <a:r>
              <a:rPr lang="en-GB" sz="2800" dirty="0" err="1" smtClean="0">
                <a:solidFill>
                  <a:schemeClr val="bg1"/>
                </a:solidFill>
              </a:rPr>
              <a:t>outras</a:t>
            </a:r>
            <a:r>
              <a:rPr lang="en-GB" sz="2800" dirty="0" smtClean="0">
                <a:solidFill>
                  <a:schemeClr val="bg1"/>
                </a:solidFill>
              </a:rPr>
              <a:t>, </a:t>
            </a:r>
            <a:r>
              <a:rPr lang="en-GB" sz="2800" dirty="0" err="1" smtClean="0">
                <a:solidFill>
                  <a:schemeClr val="bg1"/>
                </a:solidFill>
              </a:rPr>
              <a:t>não</a:t>
            </a:r>
            <a:r>
              <a:rPr lang="en-GB" sz="2800" dirty="0" smtClean="0">
                <a:solidFill>
                  <a:schemeClr val="bg1"/>
                </a:solidFill>
              </a:rPr>
              <a:t> é </a:t>
            </a:r>
            <a:r>
              <a:rPr lang="en-GB" sz="2800" dirty="0" err="1" smtClean="0">
                <a:solidFill>
                  <a:schemeClr val="bg1"/>
                </a:solidFill>
              </a:rPr>
              <a:t>evidência</a:t>
            </a:r>
            <a:r>
              <a:rPr lang="en-GB" sz="2800" dirty="0" smtClean="0">
                <a:solidFill>
                  <a:schemeClr val="bg1"/>
                </a:solidFill>
              </a:rPr>
              <a:t>, mas </a:t>
            </a:r>
            <a:r>
              <a:rPr lang="en-GB" sz="2800" dirty="0" err="1" smtClean="0">
                <a:solidFill>
                  <a:schemeClr val="bg1"/>
                </a:solidFill>
              </a:rPr>
              <a:t>resultado</a:t>
            </a:r>
            <a:r>
              <a:rPr lang="en-GB" sz="2800" dirty="0" smtClean="0">
                <a:solidFill>
                  <a:schemeClr val="bg1"/>
                </a:solidFill>
              </a:rPr>
              <a:t> de </a:t>
            </a:r>
            <a:r>
              <a:rPr lang="en-GB" sz="2800" dirty="0" err="1" smtClean="0">
                <a:solidFill>
                  <a:schemeClr val="bg1"/>
                </a:solidFill>
              </a:rPr>
              <a:t>uma</a:t>
            </a:r>
            <a:r>
              <a:rPr lang="en-GB" sz="2800" dirty="0" smtClean="0">
                <a:solidFill>
                  <a:schemeClr val="bg1"/>
                </a:solidFill>
              </a:rPr>
              <a:t> </a:t>
            </a:r>
            <a:r>
              <a:rPr lang="en-GB" sz="2800" dirty="0" err="1" smtClean="0">
                <a:solidFill>
                  <a:schemeClr val="bg1"/>
                </a:solidFill>
              </a:rPr>
              <a:t>escolha</a:t>
            </a:r>
            <a:r>
              <a:rPr lang="en-GB" sz="2800" dirty="0" smtClean="0">
                <a:solidFill>
                  <a:schemeClr val="bg1"/>
                </a:solidFill>
              </a:rPr>
              <a:t> </a:t>
            </a:r>
            <a:r>
              <a:rPr lang="en-GB" sz="2800" dirty="0" err="1" smtClean="0">
                <a:solidFill>
                  <a:schemeClr val="bg1"/>
                </a:solidFill>
              </a:rPr>
              <a:t>ética</a:t>
            </a:r>
            <a:r>
              <a:rPr lang="en-GB" sz="2800" dirty="0" smtClean="0">
                <a:solidFill>
                  <a:schemeClr val="bg1"/>
                </a:solidFill>
              </a:rPr>
              <a:t> e </a:t>
            </a:r>
            <a:r>
              <a:rPr lang="en-GB" sz="2800" dirty="0" err="1" smtClean="0">
                <a:solidFill>
                  <a:schemeClr val="bg1"/>
                </a:solidFill>
              </a:rPr>
              <a:t>política</a:t>
            </a:r>
            <a:r>
              <a:rPr lang="en-GB" sz="2800" dirty="0" smtClean="0">
                <a:solidFill>
                  <a:schemeClr val="bg1"/>
                </a:solidFill>
              </a:rPr>
              <a:t> – </a:t>
            </a:r>
            <a:r>
              <a:rPr lang="en-GB" sz="2800" dirty="0" err="1" smtClean="0">
                <a:solidFill>
                  <a:schemeClr val="bg1"/>
                </a:solidFill>
              </a:rPr>
              <a:t>que</a:t>
            </a:r>
            <a:r>
              <a:rPr lang="en-GB" sz="2800" dirty="0" smtClean="0">
                <a:solidFill>
                  <a:schemeClr val="bg1"/>
                </a:solidFill>
              </a:rPr>
              <a:t> </a:t>
            </a:r>
            <a:r>
              <a:rPr lang="en-GB" sz="2800" dirty="0" err="1" smtClean="0">
                <a:solidFill>
                  <a:schemeClr val="bg1"/>
                </a:solidFill>
              </a:rPr>
              <a:t>deve</a:t>
            </a:r>
            <a:r>
              <a:rPr lang="en-GB" sz="2800" dirty="0" smtClean="0">
                <a:solidFill>
                  <a:schemeClr val="bg1"/>
                </a:solidFill>
              </a:rPr>
              <a:t> </a:t>
            </a:r>
            <a:r>
              <a:rPr lang="en-GB" sz="2800" dirty="0" err="1" smtClean="0">
                <a:solidFill>
                  <a:schemeClr val="bg1"/>
                </a:solidFill>
              </a:rPr>
              <a:t>ela</a:t>
            </a:r>
            <a:r>
              <a:rPr lang="en-GB" sz="2800" dirty="0" smtClean="0">
                <a:solidFill>
                  <a:schemeClr val="bg1"/>
                </a:solidFill>
              </a:rPr>
              <a:t> </a:t>
            </a:r>
            <a:r>
              <a:rPr lang="en-GB" sz="2800" dirty="0" err="1" smtClean="0">
                <a:solidFill>
                  <a:schemeClr val="bg1"/>
                </a:solidFill>
              </a:rPr>
              <a:t>própria</a:t>
            </a:r>
            <a:r>
              <a:rPr lang="en-GB" sz="2800" dirty="0" smtClean="0">
                <a:solidFill>
                  <a:schemeClr val="bg1"/>
                </a:solidFill>
              </a:rPr>
              <a:t> </a:t>
            </a:r>
            <a:r>
              <a:rPr lang="en-GB" sz="2800" dirty="0" err="1" smtClean="0">
                <a:solidFill>
                  <a:schemeClr val="bg1"/>
                </a:solidFill>
              </a:rPr>
              <a:t>ser</a:t>
            </a:r>
            <a:r>
              <a:rPr lang="en-GB" sz="2800" dirty="0" smtClean="0">
                <a:solidFill>
                  <a:schemeClr val="bg1"/>
                </a:solidFill>
              </a:rPr>
              <a:t> </a:t>
            </a:r>
            <a:r>
              <a:rPr lang="en-GB" sz="2800" dirty="0" err="1" smtClean="0">
                <a:solidFill>
                  <a:schemeClr val="bg1"/>
                </a:solidFill>
              </a:rPr>
              <a:t>objecto</a:t>
            </a:r>
            <a:r>
              <a:rPr lang="en-GB" sz="2800" dirty="0" smtClean="0">
                <a:solidFill>
                  <a:schemeClr val="bg1"/>
                </a:solidFill>
              </a:rPr>
              <a:t> de </a:t>
            </a:r>
            <a:r>
              <a:rPr lang="en-GB" sz="2800" dirty="0" err="1" smtClean="0">
                <a:solidFill>
                  <a:schemeClr val="bg1"/>
                </a:solidFill>
              </a:rPr>
              <a:t>análise</a:t>
            </a:r>
            <a:endParaRPr lang="en-GB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5331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179513" y="115889"/>
            <a:ext cx="8964488" cy="720824"/>
          </a:xfrm>
        </p:spPr>
        <p:txBody>
          <a:bodyPr>
            <a:normAutofit/>
          </a:bodyPr>
          <a:lstStyle/>
          <a:p>
            <a:pPr algn="l">
              <a:defRPr/>
            </a:pPr>
            <a:r>
              <a:rPr lang="en-GB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f) </a:t>
            </a:r>
            <a:r>
              <a:rPr lang="en-GB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Exclusão</a:t>
            </a:r>
            <a:r>
              <a:rPr lang="en-GB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implica</a:t>
            </a:r>
            <a:r>
              <a:rPr lang="en-GB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novas</a:t>
            </a:r>
            <a:r>
              <a:rPr lang="en-GB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inclusões</a:t>
            </a:r>
            <a:endParaRPr lang="en-GB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="" xmlns:a16="http://schemas.microsoft.com/office/drawing/2014/main" id="{36B538E2-A451-46D2-8BD7-F951DFC096DF}"/>
              </a:ext>
            </a:extLst>
          </p:cNvPr>
          <p:cNvSpPr txBox="1">
            <a:spLocks noChangeArrowheads="1"/>
          </p:cNvSpPr>
          <p:nvPr/>
        </p:nvSpPr>
        <p:spPr>
          <a:xfrm>
            <a:off x="818202" y="4722479"/>
            <a:ext cx="7687108" cy="18077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Aft>
                <a:spcPts val="1200"/>
              </a:spcAft>
              <a:defRPr/>
            </a:pPr>
            <a:r>
              <a:rPr lang="en-GB" sz="2800" dirty="0" err="1" smtClean="0">
                <a:solidFill>
                  <a:schemeClr val="bg1"/>
                </a:solidFill>
              </a:rPr>
              <a:t>Em</a:t>
            </a:r>
            <a:r>
              <a:rPr lang="en-GB" sz="2800" dirty="0" smtClean="0">
                <a:solidFill>
                  <a:schemeClr val="bg1"/>
                </a:solidFill>
              </a:rPr>
              <a:t> </a:t>
            </a:r>
            <a:r>
              <a:rPr lang="en-GB" sz="2800" dirty="0" err="1" smtClean="0">
                <a:solidFill>
                  <a:schemeClr val="bg1"/>
                </a:solidFill>
              </a:rPr>
              <a:t>grupos</a:t>
            </a:r>
            <a:r>
              <a:rPr lang="en-GB" sz="2800" dirty="0" smtClean="0">
                <a:solidFill>
                  <a:schemeClr val="bg1"/>
                </a:solidFill>
              </a:rPr>
              <a:t> </a:t>
            </a:r>
            <a:r>
              <a:rPr lang="en-GB" sz="2800" dirty="0" err="1" smtClean="0">
                <a:solidFill>
                  <a:schemeClr val="bg1"/>
                </a:solidFill>
              </a:rPr>
              <a:t>ou</a:t>
            </a:r>
            <a:r>
              <a:rPr lang="en-GB" sz="2800" dirty="0" smtClean="0">
                <a:solidFill>
                  <a:schemeClr val="bg1"/>
                </a:solidFill>
              </a:rPr>
              <a:t> </a:t>
            </a:r>
            <a:r>
              <a:rPr lang="en-GB" sz="2800" dirty="0" err="1" smtClean="0">
                <a:solidFill>
                  <a:schemeClr val="bg1"/>
                </a:solidFill>
              </a:rPr>
              <a:t>sistemas</a:t>
            </a:r>
            <a:r>
              <a:rPr lang="en-GB" sz="2800" dirty="0" smtClean="0">
                <a:solidFill>
                  <a:schemeClr val="bg1"/>
                </a:solidFill>
              </a:rPr>
              <a:t> de </a:t>
            </a:r>
            <a:r>
              <a:rPr lang="en-GB" sz="2800" dirty="0" err="1" smtClean="0">
                <a:solidFill>
                  <a:schemeClr val="bg1"/>
                </a:solidFill>
              </a:rPr>
              <a:t>práticas</a:t>
            </a:r>
            <a:r>
              <a:rPr lang="en-GB" sz="2800" dirty="0" smtClean="0">
                <a:solidFill>
                  <a:schemeClr val="bg1"/>
                </a:solidFill>
              </a:rPr>
              <a:t>, </a:t>
            </a:r>
            <a:r>
              <a:rPr lang="en-GB" sz="2800" dirty="0" err="1" smtClean="0">
                <a:solidFill>
                  <a:schemeClr val="bg1"/>
                </a:solidFill>
              </a:rPr>
              <a:t>representações</a:t>
            </a:r>
            <a:r>
              <a:rPr lang="en-GB" sz="2800" dirty="0" smtClean="0">
                <a:solidFill>
                  <a:schemeClr val="bg1"/>
                </a:solidFill>
              </a:rPr>
              <a:t> e/</a:t>
            </a:r>
            <a:r>
              <a:rPr lang="en-GB" sz="2800" dirty="0" err="1" smtClean="0">
                <a:solidFill>
                  <a:schemeClr val="bg1"/>
                </a:solidFill>
              </a:rPr>
              <a:t>ou</a:t>
            </a:r>
            <a:r>
              <a:rPr lang="en-GB" sz="2800" dirty="0" smtClean="0">
                <a:solidFill>
                  <a:schemeClr val="bg1"/>
                </a:solidFill>
              </a:rPr>
              <a:t> </a:t>
            </a:r>
            <a:r>
              <a:rPr lang="en-GB" sz="2800" dirty="0" err="1" smtClean="0">
                <a:solidFill>
                  <a:schemeClr val="bg1"/>
                </a:solidFill>
              </a:rPr>
              <a:t>identidades</a:t>
            </a:r>
            <a:r>
              <a:rPr lang="en-GB" sz="2800" dirty="0" smtClean="0">
                <a:solidFill>
                  <a:schemeClr val="bg1"/>
                </a:solidFill>
              </a:rPr>
              <a:t> para </a:t>
            </a:r>
            <a:r>
              <a:rPr lang="en-GB" sz="2800" dirty="0" err="1" smtClean="0">
                <a:solidFill>
                  <a:schemeClr val="bg1"/>
                </a:solidFill>
              </a:rPr>
              <a:t>os</a:t>
            </a:r>
            <a:r>
              <a:rPr lang="en-GB" sz="2800" dirty="0" smtClean="0">
                <a:solidFill>
                  <a:schemeClr val="bg1"/>
                </a:solidFill>
              </a:rPr>
              <a:t> </a:t>
            </a:r>
            <a:r>
              <a:rPr lang="en-GB" sz="2800" dirty="0" err="1" smtClean="0">
                <a:solidFill>
                  <a:schemeClr val="bg1"/>
                </a:solidFill>
              </a:rPr>
              <a:t>quais</a:t>
            </a:r>
            <a:r>
              <a:rPr lang="en-GB" sz="2800" dirty="0" smtClean="0">
                <a:solidFill>
                  <a:schemeClr val="bg1"/>
                </a:solidFill>
              </a:rPr>
              <a:t> </a:t>
            </a:r>
            <a:r>
              <a:rPr lang="en-GB" sz="2800" dirty="0" err="1" smtClean="0">
                <a:solidFill>
                  <a:schemeClr val="bg1"/>
                </a:solidFill>
              </a:rPr>
              <a:t>os</a:t>
            </a:r>
            <a:r>
              <a:rPr lang="en-GB" sz="2800" dirty="0" smtClean="0">
                <a:solidFill>
                  <a:schemeClr val="bg1"/>
                </a:solidFill>
              </a:rPr>
              <a:t> “</a:t>
            </a:r>
            <a:r>
              <a:rPr lang="en-GB" sz="2800" dirty="0" err="1" smtClean="0">
                <a:solidFill>
                  <a:schemeClr val="bg1"/>
                </a:solidFill>
              </a:rPr>
              <a:t>excluído@s</a:t>
            </a:r>
            <a:r>
              <a:rPr lang="en-GB" sz="2800" dirty="0" smtClean="0">
                <a:solidFill>
                  <a:schemeClr val="bg1"/>
                </a:solidFill>
              </a:rPr>
              <a:t>” </a:t>
            </a:r>
            <a:r>
              <a:rPr lang="en-GB" sz="2800" dirty="0" err="1" smtClean="0">
                <a:solidFill>
                  <a:schemeClr val="bg1"/>
                </a:solidFill>
              </a:rPr>
              <a:t>na</a:t>
            </a:r>
            <a:r>
              <a:rPr lang="en-GB" sz="2800" dirty="0" smtClean="0">
                <a:solidFill>
                  <a:schemeClr val="bg1"/>
                </a:solidFill>
              </a:rPr>
              <a:t> </a:t>
            </a:r>
            <a:r>
              <a:rPr lang="en-GB" sz="2800" dirty="0" err="1" smtClean="0">
                <a:solidFill>
                  <a:schemeClr val="bg1"/>
                </a:solidFill>
              </a:rPr>
              <a:t>perspectiva</a:t>
            </a:r>
            <a:r>
              <a:rPr lang="en-GB" sz="2800" dirty="0" smtClean="0">
                <a:solidFill>
                  <a:schemeClr val="bg1"/>
                </a:solidFill>
              </a:rPr>
              <a:t> </a:t>
            </a:r>
            <a:r>
              <a:rPr lang="en-GB" sz="2800" dirty="0" err="1" smtClean="0">
                <a:solidFill>
                  <a:schemeClr val="bg1"/>
                </a:solidFill>
              </a:rPr>
              <a:t>dominante</a:t>
            </a:r>
            <a:r>
              <a:rPr lang="en-GB" sz="2800" dirty="0" smtClean="0">
                <a:solidFill>
                  <a:schemeClr val="bg1"/>
                </a:solidFill>
              </a:rPr>
              <a:t> </a:t>
            </a:r>
            <a:r>
              <a:rPr lang="en-GB" sz="2800" dirty="0" err="1" smtClean="0">
                <a:solidFill>
                  <a:schemeClr val="bg1"/>
                </a:solidFill>
              </a:rPr>
              <a:t>são</a:t>
            </a:r>
            <a:r>
              <a:rPr lang="en-GB" sz="2800" dirty="0" smtClean="0">
                <a:solidFill>
                  <a:schemeClr val="bg1"/>
                </a:solidFill>
              </a:rPr>
              <a:t> </a:t>
            </a:r>
            <a:r>
              <a:rPr lang="en-GB" sz="2800" dirty="0" err="1" smtClean="0">
                <a:solidFill>
                  <a:schemeClr val="bg1"/>
                </a:solidFill>
              </a:rPr>
              <a:t>empurrad@s</a:t>
            </a:r>
            <a:r>
              <a:rPr lang="en-GB" sz="2800" dirty="0" smtClean="0">
                <a:solidFill>
                  <a:schemeClr val="bg1"/>
                </a:solidFill>
              </a:rPr>
              <a:t>, </a:t>
            </a:r>
            <a:r>
              <a:rPr lang="en-GB" sz="2800" dirty="0" err="1" smtClean="0">
                <a:solidFill>
                  <a:schemeClr val="bg1"/>
                </a:solidFill>
              </a:rPr>
              <a:t>puxad@s</a:t>
            </a:r>
            <a:r>
              <a:rPr lang="en-GB" sz="2800" dirty="0" smtClean="0">
                <a:solidFill>
                  <a:schemeClr val="bg1"/>
                </a:solidFill>
              </a:rPr>
              <a:t>, </a:t>
            </a:r>
            <a:r>
              <a:rPr lang="en-GB" sz="2800" dirty="0" err="1" smtClean="0">
                <a:solidFill>
                  <a:schemeClr val="bg1"/>
                </a:solidFill>
              </a:rPr>
              <a:t>ou</a:t>
            </a:r>
            <a:r>
              <a:rPr lang="en-GB" sz="2800" dirty="0" smtClean="0">
                <a:solidFill>
                  <a:schemeClr val="bg1"/>
                </a:solidFill>
              </a:rPr>
              <a:t> se </a:t>
            </a:r>
            <a:r>
              <a:rPr lang="en-GB" sz="2800" dirty="0" err="1" smtClean="0">
                <a:solidFill>
                  <a:schemeClr val="bg1"/>
                </a:solidFill>
              </a:rPr>
              <a:t>procuram</a:t>
            </a:r>
            <a:r>
              <a:rPr lang="en-GB" sz="2800" dirty="0" smtClean="0">
                <a:solidFill>
                  <a:schemeClr val="bg1"/>
                </a:solidFill>
              </a:rPr>
              <a:t> </a:t>
            </a:r>
            <a:r>
              <a:rPr lang="en-GB" sz="2800" dirty="0" err="1" smtClean="0">
                <a:solidFill>
                  <a:schemeClr val="bg1"/>
                </a:solidFill>
              </a:rPr>
              <a:t>integrar</a:t>
            </a:r>
            <a:endParaRPr lang="en-GB" sz="2800" dirty="0">
              <a:solidFill>
                <a:schemeClr val="bg1"/>
              </a:solidFill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499" y="943392"/>
            <a:ext cx="6060514" cy="367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8568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>
            <a:extLst>
              <a:ext uri="{FF2B5EF4-FFF2-40B4-BE49-F238E27FC236}">
                <a16:creationId xmlns="" xmlns:a16="http://schemas.microsoft.com/office/drawing/2014/main" id="{36B538E2-A451-46D2-8BD7-F951DFC096DF}"/>
              </a:ext>
            </a:extLst>
          </p:cNvPr>
          <p:cNvSpPr txBox="1">
            <a:spLocks noChangeArrowheads="1"/>
          </p:cNvSpPr>
          <p:nvPr/>
        </p:nvSpPr>
        <p:spPr>
          <a:xfrm>
            <a:off x="755576" y="1124744"/>
            <a:ext cx="7560840" cy="38164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Aft>
                <a:spcPts val="1200"/>
              </a:spcAft>
              <a:defRPr/>
            </a:pPr>
            <a:r>
              <a:rPr lang="en-GB" sz="2800" b="1" dirty="0" smtClean="0">
                <a:solidFill>
                  <a:schemeClr val="bg1"/>
                </a:solidFill>
              </a:rPr>
              <a:t>É </a:t>
            </a:r>
            <a:r>
              <a:rPr lang="en-GB" sz="2800" b="1" dirty="0" err="1" smtClean="0">
                <a:solidFill>
                  <a:schemeClr val="bg1"/>
                </a:solidFill>
              </a:rPr>
              <a:t>este</a:t>
            </a:r>
            <a:r>
              <a:rPr lang="en-GB" sz="2800" b="1" dirty="0" smtClean="0">
                <a:solidFill>
                  <a:schemeClr val="bg1"/>
                </a:solidFill>
              </a:rPr>
              <a:t> o </a:t>
            </a:r>
            <a:r>
              <a:rPr lang="en-GB" sz="2800" b="1" dirty="0" err="1" smtClean="0">
                <a:solidFill>
                  <a:schemeClr val="bg1"/>
                </a:solidFill>
              </a:rPr>
              <a:t>quadro</a:t>
            </a:r>
            <a:r>
              <a:rPr lang="en-GB" sz="2800" b="1" dirty="0" smtClean="0">
                <a:solidFill>
                  <a:schemeClr val="bg1"/>
                </a:solidFill>
              </a:rPr>
              <a:t> de </a:t>
            </a:r>
            <a:r>
              <a:rPr lang="en-GB" sz="2800" b="1" dirty="0" err="1" smtClean="0">
                <a:solidFill>
                  <a:schemeClr val="bg1"/>
                </a:solidFill>
              </a:rPr>
              <a:t>interpretação</a:t>
            </a:r>
            <a:r>
              <a:rPr lang="en-GB" sz="2800" b="1" dirty="0" smtClean="0">
                <a:solidFill>
                  <a:schemeClr val="bg1"/>
                </a:solidFill>
              </a:rPr>
              <a:t> e </a:t>
            </a:r>
            <a:r>
              <a:rPr lang="en-GB" sz="2800" b="1" dirty="0" err="1" smtClean="0">
                <a:solidFill>
                  <a:schemeClr val="bg1"/>
                </a:solidFill>
              </a:rPr>
              <a:t>análise</a:t>
            </a:r>
            <a:r>
              <a:rPr lang="en-GB" sz="2800" b="1" dirty="0" smtClean="0">
                <a:solidFill>
                  <a:schemeClr val="bg1"/>
                </a:solidFill>
              </a:rPr>
              <a:t> </a:t>
            </a:r>
            <a:r>
              <a:rPr lang="en-GB" sz="2800" b="1" dirty="0" err="1" smtClean="0">
                <a:solidFill>
                  <a:schemeClr val="bg1"/>
                </a:solidFill>
              </a:rPr>
              <a:t>que</a:t>
            </a:r>
            <a:r>
              <a:rPr lang="en-GB" sz="2800" b="1" dirty="0" smtClean="0">
                <a:solidFill>
                  <a:schemeClr val="bg1"/>
                </a:solidFill>
              </a:rPr>
              <a:t> no ICS </a:t>
            </a:r>
            <a:r>
              <a:rPr lang="en-GB" sz="2800" b="1" dirty="0" err="1" smtClean="0">
                <a:solidFill>
                  <a:schemeClr val="bg1"/>
                </a:solidFill>
              </a:rPr>
              <a:t>propusemos</a:t>
            </a:r>
            <a:r>
              <a:rPr lang="en-GB" sz="2800" b="1" dirty="0" smtClean="0">
                <a:solidFill>
                  <a:schemeClr val="bg1"/>
                </a:solidFill>
              </a:rPr>
              <a:t> </a:t>
            </a:r>
            <a:r>
              <a:rPr lang="en-GB" sz="2800" b="1" dirty="0" err="1" smtClean="0">
                <a:solidFill>
                  <a:schemeClr val="bg1"/>
                </a:solidFill>
              </a:rPr>
              <a:t>aos</a:t>
            </a:r>
            <a:r>
              <a:rPr lang="en-GB" sz="2800" b="1" dirty="0" smtClean="0">
                <a:solidFill>
                  <a:schemeClr val="bg1"/>
                </a:solidFill>
              </a:rPr>
              <a:t> </a:t>
            </a:r>
            <a:r>
              <a:rPr lang="en-GB" sz="2800" b="1" dirty="0" err="1" smtClean="0">
                <a:solidFill>
                  <a:schemeClr val="bg1"/>
                </a:solidFill>
              </a:rPr>
              <a:t>colegas</a:t>
            </a:r>
            <a:r>
              <a:rPr lang="en-GB" sz="2800" b="1" dirty="0" smtClean="0">
                <a:solidFill>
                  <a:schemeClr val="bg1"/>
                </a:solidFill>
              </a:rPr>
              <a:t>, para um </a:t>
            </a:r>
            <a:r>
              <a:rPr lang="en-GB" sz="2800" b="1" dirty="0" err="1" smtClean="0">
                <a:solidFill>
                  <a:schemeClr val="bg1"/>
                </a:solidFill>
              </a:rPr>
              <a:t>livro</a:t>
            </a:r>
            <a:r>
              <a:rPr lang="en-GB" sz="2800" b="1" dirty="0" smtClean="0">
                <a:solidFill>
                  <a:schemeClr val="bg1"/>
                </a:solidFill>
              </a:rPr>
              <a:t> </a:t>
            </a:r>
            <a:r>
              <a:rPr lang="en-GB" sz="2800" b="1" dirty="0" err="1" smtClean="0">
                <a:solidFill>
                  <a:schemeClr val="bg1"/>
                </a:solidFill>
              </a:rPr>
              <a:t>colectivo</a:t>
            </a:r>
            <a:r>
              <a:rPr lang="en-GB" sz="2800" b="1" dirty="0" smtClean="0">
                <a:solidFill>
                  <a:schemeClr val="bg1"/>
                </a:solidFill>
              </a:rPr>
              <a:t> </a:t>
            </a:r>
            <a:r>
              <a:rPr lang="en-GB" sz="2800" b="1" dirty="0" err="1" smtClean="0">
                <a:solidFill>
                  <a:schemeClr val="bg1"/>
                </a:solidFill>
              </a:rPr>
              <a:t>que</a:t>
            </a:r>
            <a:r>
              <a:rPr lang="en-GB" sz="2800" b="1" dirty="0" smtClean="0">
                <a:solidFill>
                  <a:schemeClr val="bg1"/>
                </a:solidFill>
              </a:rPr>
              <a:t> </a:t>
            </a:r>
            <a:r>
              <a:rPr lang="en-GB" sz="2800" b="1" dirty="0" err="1" smtClean="0">
                <a:solidFill>
                  <a:schemeClr val="bg1"/>
                </a:solidFill>
              </a:rPr>
              <a:t>está</a:t>
            </a:r>
            <a:r>
              <a:rPr lang="en-GB" sz="2800" b="1" dirty="0" smtClean="0">
                <a:solidFill>
                  <a:schemeClr val="bg1"/>
                </a:solidFill>
              </a:rPr>
              <a:t> </a:t>
            </a:r>
            <a:r>
              <a:rPr lang="en-GB" sz="2800" b="1" dirty="0" err="1" smtClean="0">
                <a:solidFill>
                  <a:schemeClr val="bg1"/>
                </a:solidFill>
              </a:rPr>
              <a:t>em</a:t>
            </a:r>
            <a:r>
              <a:rPr lang="en-GB" sz="2800" b="1" dirty="0" smtClean="0">
                <a:solidFill>
                  <a:schemeClr val="bg1"/>
                </a:solidFill>
              </a:rPr>
              <a:t> </a:t>
            </a:r>
            <a:r>
              <a:rPr lang="en-GB" sz="2800" b="1" dirty="0" err="1" smtClean="0">
                <a:solidFill>
                  <a:schemeClr val="bg1"/>
                </a:solidFill>
              </a:rPr>
              <a:t>marcha</a:t>
            </a:r>
            <a:r>
              <a:rPr lang="en-GB" sz="2800" b="1" dirty="0" smtClean="0">
                <a:solidFill>
                  <a:schemeClr val="bg1"/>
                </a:solidFill>
              </a:rPr>
              <a:t>, </a:t>
            </a:r>
            <a:r>
              <a:rPr lang="en-GB" sz="2800" b="1" dirty="0" err="1" smtClean="0">
                <a:solidFill>
                  <a:schemeClr val="bg1"/>
                </a:solidFill>
              </a:rPr>
              <a:t>analisando</a:t>
            </a:r>
            <a:r>
              <a:rPr lang="en-GB" sz="2800" b="1" dirty="0" smtClean="0">
                <a:solidFill>
                  <a:schemeClr val="bg1"/>
                </a:solidFill>
              </a:rPr>
              <a:t> </a:t>
            </a:r>
            <a:r>
              <a:rPr lang="en-GB" sz="2800" b="1" dirty="0" err="1" smtClean="0">
                <a:solidFill>
                  <a:schemeClr val="bg1"/>
                </a:solidFill>
              </a:rPr>
              <a:t>temas</a:t>
            </a:r>
            <a:r>
              <a:rPr lang="en-GB" sz="2800" b="1" dirty="0" smtClean="0">
                <a:solidFill>
                  <a:schemeClr val="bg1"/>
                </a:solidFill>
              </a:rPr>
              <a:t> </a:t>
            </a:r>
            <a:r>
              <a:rPr lang="en-GB" sz="2800" b="1" dirty="0" err="1" smtClean="0">
                <a:solidFill>
                  <a:schemeClr val="bg1"/>
                </a:solidFill>
              </a:rPr>
              <a:t>vão</a:t>
            </a:r>
            <a:r>
              <a:rPr lang="en-GB" sz="2800" b="1" dirty="0" smtClean="0">
                <a:solidFill>
                  <a:schemeClr val="bg1"/>
                </a:solidFill>
              </a:rPr>
              <a:t> da </a:t>
            </a:r>
            <a:r>
              <a:rPr lang="en-GB" sz="2800" b="1" dirty="0" err="1" smtClean="0">
                <a:solidFill>
                  <a:srgbClr val="FFFF00"/>
                </a:solidFill>
              </a:rPr>
              <a:t>discriminação</a:t>
            </a:r>
            <a:r>
              <a:rPr lang="en-GB" sz="2800" b="1" dirty="0" smtClean="0">
                <a:solidFill>
                  <a:srgbClr val="FFFF00"/>
                </a:solidFill>
              </a:rPr>
              <a:t> racial </a:t>
            </a:r>
            <a:r>
              <a:rPr lang="en-GB" sz="2800" b="1" dirty="0" err="1" smtClean="0">
                <a:solidFill>
                  <a:schemeClr val="bg1"/>
                </a:solidFill>
              </a:rPr>
              <a:t>ou</a:t>
            </a:r>
            <a:r>
              <a:rPr lang="en-GB" sz="2800" b="1" dirty="0" smtClean="0">
                <a:solidFill>
                  <a:schemeClr val="bg1"/>
                </a:solidFill>
              </a:rPr>
              <a:t> </a:t>
            </a:r>
            <a:r>
              <a:rPr lang="en-GB" sz="2800" b="1" dirty="0" err="1" smtClean="0">
                <a:solidFill>
                  <a:schemeClr val="bg1"/>
                </a:solidFill>
              </a:rPr>
              <a:t>por</a:t>
            </a:r>
            <a:r>
              <a:rPr lang="en-GB" sz="2800" b="1" dirty="0" smtClean="0">
                <a:solidFill>
                  <a:schemeClr val="bg1"/>
                </a:solidFill>
              </a:rPr>
              <a:t> </a:t>
            </a:r>
            <a:r>
              <a:rPr lang="en-GB" sz="2800" b="1" dirty="0" err="1" smtClean="0">
                <a:solidFill>
                  <a:srgbClr val="FFFF00"/>
                </a:solidFill>
              </a:rPr>
              <a:t>baixo</a:t>
            </a:r>
            <a:r>
              <a:rPr lang="en-GB" sz="2800" b="1" dirty="0" smtClean="0">
                <a:solidFill>
                  <a:srgbClr val="FFFF00"/>
                </a:solidFill>
              </a:rPr>
              <a:t> </a:t>
            </a:r>
            <a:r>
              <a:rPr lang="en-GB" sz="2800" b="1" i="1" dirty="0" smtClean="0">
                <a:solidFill>
                  <a:srgbClr val="FFFF00"/>
                </a:solidFill>
              </a:rPr>
              <a:t>status</a:t>
            </a:r>
            <a:r>
              <a:rPr lang="en-GB" sz="2800" b="1" dirty="0" smtClean="0">
                <a:solidFill>
                  <a:schemeClr val="bg1"/>
                </a:solidFill>
              </a:rPr>
              <a:t> </a:t>
            </a:r>
            <a:r>
              <a:rPr lang="en-GB" sz="2800" b="1" dirty="0" err="1" smtClean="0">
                <a:solidFill>
                  <a:schemeClr val="bg1"/>
                </a:solidFill>
              </a:rPr>
              <a:t>aos</a:t>
            </a:r>
            <a:r>
              <a:rPr lang="en-GB" sz="2800" b="1" dirty="0" smtClean="0">
                <a:solidFill>
                  <a:schemeClr val="bg1"/>
                </a:solidFill>
              </a:rPr>
              <a:t> </a:t>
            </a:r>
            <a:r>
              <a:rPr lang="en-GB" sz="2800" b="1" dirty="0" err="1" smtClean="0">
                <a:solidFill>
                  <a:srgbClr val="FFFF00"/>
                </a:solidFill>
              </a:rPr>
              <a:t>condomínios</a:t>
            </a:r>
            <a:r>
              <a:rPr lang="en-GB" sz="2800" b="1" dirty="0" smtClean="0">
                <a:solidFill>
                  <a:srgbClr val="FFFF00"/>
                </a:solidFill>
              </a:rPr>
              <a:t> </a:t>
            </a:r>
            <a:r>
              <a:rPr lang="en-GB" sz="2800" b="1" dirty="0" err="1" smtClean="0">
                <a:solidFill>
                  <a:srgbClr val="FFFF00"/>
                </a:solidFill>
              </a:rPr>
              <a:t>fechados</a:t>
            </a:r>
            <a:r>
              <a:rPr lang="en-GB" sz="2800" b="1" dirty="0" smtClean="0">
                <a:solidFill>
                  <a:schemeClr val="bg1"/>
                </a:solidFill>
              </a:rPr>
              <a:t>, </a:t>
            </a:r>
            <a:r>
              <a:rPr lang="en-GB" sz="2800" b="1" dirty="0" err="1" smtClean="0">
                <a:solidFill>
                  <a:schemeClr val="bg1"/>
                </a:solidFill>
              </a:rPr>
              <a:t>d@s</a:t>
            </a:r>
            <a:r>
              <a:rPr lang="en-GB" sz="2800" b="1" dirty="0" smtClean="0">
                <a:solidFill>
                  <a:schemeClr val="bg1"/>
                </a:solidFill>
              </a:rPr>
              <a:t> </a:t>
            </a:r>
            <a:r>
              <a:rPr lang="en-GB" sz="2800" b="1" dirty="0" err="1" smtClean="0">
                <a:solidFill>
                  <a:srgbClr val="FFFF00"/>
                </a:solidFill>
              </a:rPr>
              <a:t>transgenders</a:t>
            </a:r>
            <a:r>
              <a:rPr lang="en-GB" sz="2800" b="1" dirty="0" smtClean="0">
                <a:solidFill>
                  <a:schemeClr val="bg1"/>
                </a:solidFill>
              </a:rPr>
              <a:t> à </a:t>
            </a:r>
            <a:r>
              <a:rPr lang="en-GB" sz="2800" b="1" dirty="0" err="1" smtClean="0">
                <a:solidFill>
                  <a:srgbClr val="FFFF00"/>
                </a:solidFill>
              </a:rPr>
              <a:t>integração</a:t>
            </a:r>
            <a:r>
              <a:rPr lang="en-GB" sz="2800" b="1" dirty="0" smtClean="0">
                <a:solidFill>
                  <a:srgbClr val="FFFF00"/>
                </a:solidFill>
              </a:rPr>
              <a:t> </a:t>
            </a:r>
            <a:r>
              <a:rPr lang="en-GB" sz="2800" b="1" dirty="0" err="1" smtClean="0">
                <a:solidFill>
                  <a:srgbClr val="FFFF00"/>
                </a:solidFill>
              </a:rPr>
              <a:t>profissional</a:t>
            </a:r>
            <a:r>
              <a:rPr lang="en-GB" sz="2800" b="1" dirty="0" smtClean="0">
                <a:solidFill>
                  <a:schemeClr val="bg1"/>
                </a:solidFill>
              </a:rPr>
              <a:t>, dos </a:t>
            </a:r>
            <a:r>
              <a:rPr lang="en-GB" sz="2800" b="1" dirty="0" err="1" smtClean="0">
                <a:solidFill>
                  <a:srgbClr val="FFFF00"/>
                </a:solidFill>
              </a:rPr>
              <a:t>imigrantes</a:t>
            </a:r>
            <a:r>
              <a:rPr lang="en-GB" sz="2800" b="1" dirty="0" smtClean="0">
                <a:solidFill>
                  <a:srgbClr val="FFFF00"/>
                </a:solidFill>
              </a:rPr>
              <a:t> e </a:t>
            </a:r>
            <a:r>
              <a:rPr lang="en-GB" sz="2800" b="1" dirty="0" err="1" smtClean="0">
                <a:solidFill>
                  <a:srgbClr val="FFFF00"/>
                </a:solidFill>
              </a:rPr>
              <a:t>refugiados</a:t>
            </a:r>
            <a:r>
              <a:rPr lang="en-GB" sz="2800" b="1" dirty="0" smtClean="0">
                <a:solidFill>
                  <a:srgbClr val="FFFF00"/>
                </a:solidFill>
              </a:rPr>
              <a:t> </a:t>
            </a:r>
            <a:r>
              <a:rPr lang="en-GB" sz="2800" b="1" dirty="0" smtClean="0">
                <a:solidFill>
                  <a:schemeClr val="bg1"/>
                </a:solidFill>
              </a:rPr>
              <a:t>à </a:t>
            </a:r>
            <a:r>
              <a:rPr lang="en-GB" sz="2800" b="1" dirty="0" err="1" smtClean="0">
                <a:solidFill>
                  <a:srgbClr val="FFFF00"/>
                </a:solidFill>
              </a:rPr>
              <a:t>alimentação</a:t>
            </a:r>
            <a:r>
              <a:rPr lang="en-GB" sz="2800" b="1" dirty="0" smtClean="0">
                <a:solidFill>
                  <a:schemeClr val="bg1"/>
                </a:solidFill>
              </a:rPr>
              <a:t>, do </a:t>
            </a:r>
            <a:r>
              <a:rPr lang="en-GB" sz="2800" b="1" dirty="0" err="1" smtClean="0">
                <a:solidFill>
                  <a:srgbClr val="FFFF00"/>
                </a:solidFill>
              </a:rPr>
              <a:t>género</a:t>
            </a:r>
            <a:r>
              <a:rPr lang="en-GB" sz="2800" b="1" dirty="0" smtClean="0">
                <a:solidFill>
                  <a:schemeClr val="bg1"/>
                </a:solidFill>
              </a:rPr>
              <a:t> e </a:t>
            </a:r>
            <a:r>
              <a:rPr lang="en-GB" sz="2800" b="1" dirty="0" err="1" smtClean="0">
                <a:solidFill>
                  <a:srgbClr val="FFFF00"/>
                </a:solidFill>
              </a:rPr>
              <a:t>família</a:t>
            </a:r>
            <a:r>
              <a:rPr lang="en-GB" sz="2800" b="1" dirty="0" smtClean="0">
                <a:solidFill>
                  <a:schemeClr val="bg1"/>
                </a:solidFill>
              </a:rPr>
              <a:t> à </a:t>
            </a:r>
            <a:r>
              <a:rPr lang="en-GB" sz="2800" b="1" dirty="0" err="1" smtClean="0">
                <a:solidFill>
                  <a:srgbClr val="FFFF00"/>
                </a:solidFill>
              </a:rPr>
              <a:t>emigração</a:t>
            </a:r>
            <a:r>
              <a:rPr lang="en-GB" sz="2800" b="1" dirty="0" smtClean="0">
                <a:solidFill>
                  <a:srgbClr val="FFFF00"/>
                </a:solidFill>
              </a:rPr>
              <a:t> </a:t>
            </a:r>
            <a:r>
              <a:rPr lang="en-GB" sz="2800" b="1" dirty="0" err="1" smtClean="0">
                <a:solidFill>
                  <a:srgbClr val="FFFF00"/>
                </a:solidFill>
              </a:rPr>
              <a:t>portuguesa</a:t>
            </a:r>
            <a:r>
              <a:rPr lang="en-GB" sz="2800" b="1" dirty="0" smtClean="0">
                <a:solidFill>
                  <a:srgbClr val="FFFF00"/>
                </a:solidFill>
              </a:rPr>
              <a:t> </a:t>
            </a:r>
            <a:r>
              <a:rPr lang="en-GB" sz="2800" b="1" dirty="0" smtClean="0">
                <a:solidFill>
                  <a:schemeClr val="bg1"/>
                </a:solidFill>
              </a:rPr>
              <a:t>para outros </a:t>
            </a:r>
            <a:r>
              <a:rPr lang="en-GB" sz="2800" b="1" dirty="0" err="1" smtClean="0">
                <a:solidFill>
                  <a:schemeClr val="bg1"/>
                </a:solidFill>
              </a:rPr>
              <a:t>impérios</a:t>
            </a:r>
            <a:r>
              <a:rPr lang="en-GB" sz="2800" b="1" dirty="0" smtClean="0">
                <a:solidFill>
                  <a:schemeClr val="bg1"/>
                </a:solidFill>
              </a:rPr>
              <a:t>.</a:t>
            </a:r>
            <a:endParaRPr lang="en-GB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1871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0" y="1556792"/>
            <a:ext cx="9144000" cy="3508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5400" b="1" dirty="0" smtClean="0">
                <a:solidFill>
                  <a:schemeClr val="bg1"/>
                </a:solidFill>
              </a:rPr>
              <a:t>2. Um </a:t>
            </a:r>
            <a:r>
              <a:rPr lang="en-US" sz="5400" b="1" dirty="0" err="1" smtClean="0">
                <a:solidFill>
                  <a:schemeClr val="bg1"/>
                </a:solidFill>
              </a:rPr>
              <a:t>exemplo</a:t>
            </a:r>
            <a:r>
              <a:rPr lang="en-US" sz="5400" b="1" dirty="0" smtClean="0">
                <a:solidFill>
                  <a:schemeClr val="bg1"/>
                </a:solidFill>
              </a:rPr>
              <a:t> </a:t>
            </a:r>
            <a:r>
              <a:rPr lang="en-US" sz="5400" b="1" dirty="0" err="1" smtClean="0">
                <a:solidFill>
                  <a:schemeClr val="bg1"/>
                </a:solidFill>
              </a:rPr>
              <a:t>empírico</a:t>
            </a:r>
            <a:endParaRPr lang="en-US" sz="5400" b="1" dirty="0" smtClean="0">
              <a:solidFill>
                <a:schemeClr val="bg1"/>
              </a:solidFill>
            </a:endParaRPr>
          </a:p>
          <a:p>
            <a:pPr algn="ctr">
              <a:spcAft>
                <a:spcPts val="2400"/>
              </a:spcAft>
            </a:pPr>
            <a:r>
              <a:rPr lang="en-US" sz="4000" b="1" dirty="0" smtClean="0">
                <a:solidFill>
                  <a:schemeClr val="bg1"/>
                </a:solidFill>
              </a:rPr>
              <a:t>(de </a:t>
            </a:r>
            <a:r>
              <a:rPr lang="en-US" sz="4000" b="1" dirty="0" err="1" smtClean="0">
                <a:solidFill>
                  <a:schemeClr val="bg1"/>
                </a:solidFill>
              </a:rPr>
              <a:t>minha</a:t>
            </a:r>
            <a:r>
              <a:rPr lang="en-US" sz="4000" b="1" dirty="0" smtClean="0">
                <a:solidFill>
                  <a:schemeClr val="bg1"/>
                </a:solidFill>
              </a:rPr>
              <a:t> </a:t>
            </a:r>
            <a:r>
              <a:rPr lang="en-US" sz="4000" b="1" dirty="0" err="1" smtClean="0">
                <a:solidFill>
                  <a:schemeClr val="bg1"/>
                </a:solidFill>
              </a:rPr>
              <a:t>exclusiva</a:t>
            </a:r>
            <a:r>
              <a:rPr lang="en-US" sz="4000" b="1" dirty="0" smtClean="0">
                <a:solidFill>
                  <a:schemeClr val="bg1"/>
                </a:solidFill>
              </a:rPr>
              <a:t> </a:t>
            </a:r>
            <a:r>
              <a:rPr lang="en-US" sz="4000" b="1" dirty="0" err="1" smtClean="0">
                <a:solidFill>
                  <a:schemeClr val="bg1"/>
                </a:solidFill>
              </a:rPr>
              <a:t>responsabilidade</a:t>
            </a:r>
            <a:r>
              <a:rPr lang="en-US" sz="4000" b="1" dirty="0" smtClean="0">
                <a:solidFill>
                  <a:schemeClr val="bg1"/>
                </a:solidFill>
              </a:rPr>
              <a:t>):</a:t>
            </a:r>
          </a:p>
          <a:p>
            <a:pPr algn="ctr"/>
            <a:r>
              <a:rPr lang="en-US" sz="5400" b="1" dirty="0" err="1" smtClean="0">
                <a:solidFill>
                  <a:srgbClr val="FFFF00"/>
                </a:solidFill>
              </a:rPr>
              <a:t>precariedade</a:t>
            </a:r>
            <a:r>
              <a:rPr lang="en-US" sz="5400" b="1" dirty="0" smtClean="0">
                <a:solidFill>
                  <a:srgbClr val="FFFF00"/>
                </a:solidFill>
              </a:rPr>
              <a:t> </a:t>
            </a:r>
            <a:r>
              <a:rPr lang="en-US" sz="5400" b="1" dirty="0" err="1" smtClean="0">
                <a:solidFill>
                  <a:srgbClr val="FFFF00"/>
                </a:solidFill>
              </a:rPr>
              <a:t>científica</a:t>
            </a:r>
            <a:r>
              <a:rPr lang="en-US" sz="5400" b="1" dirty="0" smtClean="0">
                <a:solidFill>
                  <a:srgbClr val="FFFF00"/>
                </a:solidFill>
              </a:rPr>
              <a:t> e “</a:t>
            </a:r>
            <a:r>
              <a:rPr lang="en-US" sz="5400" b="1" dirty="0" err="1" smtClean="0">
                <a:solidFill>
                  <a:srgbClr val="FFFF00"/>
                </a:solidFill>
              </a:rPr>
              <a:t>inclusão</a:t>
            </a:r>
            <a:r>
              <a:rPr lang="en-US" sz="5400" b="1" dirty="0" smtClean="0">
                <a:solidFill>
                  <a:srgbClr val="FFFF00"/>
                </a:solidFill>
              </a:rPr>
              <a:t>”</a:t>
            </a:r>
            <a:endParaRPr lang="pt-PT" sz="2800" b="1" i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7052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9" y="115888"/>
            <a:ext cx="8280919" cy="1296887"/>
          </a:xfrm>
        </p:spPr>
        <p:txBody>
          <a:bodyPr>
            <a:normAutofit/>
          </a:bodyPr>
          <a:lstStyle/>
          <a:p>
            <a:pPr algn="l">
              <a:defRPr/>
            </a:pPr>
            <a:r>
              <a:rPr lang="en-GB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a) O tempo </a:t>
            </a:r>
            <a:r>
              <a:rPr lang="en-GB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em</a:t>
            </a:r>
            <a:r>
              <a:rPr lang="en-GB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</a:t>
            </a:r>
            <a:r>
              <a:rPr lang="en-GB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 </a:t>
            </a:r>
            <a:r>
              <a:rPr lang="en-GB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precariado</a:t>
            </a:r>
            <a:r>
              <a:rPr lang="en-GB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científico</a:t>
            </a:r>
            <a:r>
              <a:rPr lang="en-GB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“</a:t>
            </a:r>
            <a:r>
              <a:rPr lang="en-GB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não</a:t>
            </a:r>
            <a:r>
              <a:rPr lang="en-GB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existia</a:t>
            </a:r>
            <a:r>
              <a:rPr lang="en-GB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  <a:endParaRPr lang="en-GB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ectangle 2">
            <a:extLst>
              <a:ext uri="{FF2B5EF4-FFF2-40B4-BE49-F238E27FC236}">
                <a16:creationId xmlns="" xmlns:a16="http://schemas.microsoft.com/office/drawing/2014/main" id="{36B538E2-A451-46D2-8BD7-F951DFC096DF}"/>
              </a:ext>
            </a:extLst>
          </p:cNvPr>
          <p:cNvSpPr txBox="1">
            <a:spLocks noChangeArrowheads="1"/>
          </p:cNvSpPr>
          <p:nvPr/>
        </p:nvSpPr>
        <p:spPr>
          <a:xfrm>
            <a:off x="215515" y="1628800"/>
            <a:ext cx="8496945" cy="37444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Aft>
                <a:spcPts val="3600"/>
              </a:spcAft>
              <a:defRPr/>
            </a:pPr>
            <a:r>
              <a:rPr lang="en-GB" sz="2800" b="1" dirty="0" smtClean="0">
                <a:solidFill>
                  <a:schemeClr val="bg1"/>
                </a:solidFill>
              </a:rPr>
              <a:t>Um </a:t>
            </a:r>
            <a:r>
              <a:rPr lang="en-GB" sz="2800" b="1" dirty="0" err="1" smtClean="0">
                <a:solidFill>
                  <a:schemeClr val="bg1"/>
                </a:solidFill>
              </a:rPr>
              <a:t>grupo</a:t>
            </a:r>
            <a:r>
              <a:rPr lang="en-GB" sz="2800" b="1" dirty="0" smtClean="0">
                <a:solidFill>
                  <a:schemeClr val="bg1"/>
                </a:solidFill>
              </a:rPr>
              <a:t> </a:t>
            </a:r>
            <a:r>
              <a:rPr lang="en-GB" sz="2800" b="1" dirty="0" err="1" smtClean="0">
                <a:solidFill>
                  <a:schemeClr val="bg1"/>
                </a:solidFill>
              </a:rPr>
              <a:t>sócio-económico</a:t>
            </a:r>
            <a:r>
              <a:rPr lang="en-GB" sz="2800" b="1" dirty="0" smtClean="0">
                <a:solidFill>
                  <a:schemeClr val="bg1"/>
                </a:solidFill>
              </a:rPr>
              <a:t> “</a:t>
            </a:r>
            <a:r>
              <a:rPr lang="en-GB" sz="2800" b="1" dirty="0" err="1" smtClean="0">
                <a:solidFill>
                  <a:schemeClr val="bg1"/>
                </a:solidFill>
              </a:rPr>
              <a:t>em</a:t>
            </a:r>
            <a:r>
              <a:rPr lang="en-GB" sz="2800" b="1" dirty="0" smtClean="0">
                <a:solidFill>
                  <a:schemeClr val="bg1"/>
                </a:solidFill>
              </a:rPr>
              <a:t> </a:t>
            </a:r>
            <a:r>
              <a:rPr lang="en-GB" sz="2800" b="1" dirty="0" err="1" smtClean="0">
                <a:solidFill>
                  <a:schemeClr val="bg1"/>
                </a:solidFill>
              </a:rPr>
              <a:t>si</a:t>
            </a:r>
            <a:r>
              <a:rPr lang="en-GB" sz="2800" b="1" dirty="0" smtClean="0">
                <a:solidFill>
                  <a:schemeClr val="bg1"/>
                </a:solidFill>
              </a:rPr>
              <a:t>”, mas </a:t>
            </a:r>
            <a:r>
              <a:rPr lang="en-GB" sz="2800" b="1" dirty="0" err="1" smtClean="0">
                <a:solidFill>
                  <a:schemeClr val="bg1"/>
                </a:solidFill>
              </a:rPr>
              <a:t>não</a:t>
            </a:r>
            <a:r>
              <a:rPr lang="en-GB" sz="2800" b="1" dirty="0" smtClean="0">
                <a:solidFill>
                  <a:schemeClr val="bg1"/>
                </a:solidFill>
              </a:rPr>
              <a:t> “para </a:t>
            </a:r>
            <a:r>
              <a:rPr lang="en-GB" sz="2800" b="1" dirty="0" err="1" smtClean="0">
                <a:solidFill>
                  <a:schemeClr val="bg1"/>
                </a:solidFill>
              </a:rPr>
              <a:t>si</a:t>
            </a:r>
            <a:r>
              <a:rPr lang="en-GB" sz="2800" b="1" dirty="0" smtClean="0">
                <a:solidFill>
                  <a:schemeClr val="bg1"/>
                </a:solidFill>
              </a:rPr>
              <a:t>”</a:t>
            </a:r>
          </a:p>
          <a:p>
            <a:pPr marL="514350" indent="-514350" algn="l">
              <a:spcAft>
                <a:spcPts val="2400"/>
              </a:spcAft>
              <a:buFont typeface="+mj-lt"/>
              <a:buAutoNum type="arabicPeriod"/>
              <a:defRPr/>
            </a:pPr>
            <a:r>
              <a:rPr lang="en-GB" sz="2800" b="1" dirty="0" err="1" smtClean="0">
                <a:solidFill>
                  <a:srgbClr val="FFFF00"/>
                </a:solidFill>
              </a:rPr>
              <a:t>Atomização</a:t>
            </a:r>
            <a:r>
              <a:rPr lang="en-GB" sz="2800" dirty="0" smtClean="0">
                <a:solidFill>
                  <a:schemeClr val="bg1"/>
                </a:solidFill>
              </a:rPr>
              <a:t>: </a:t>
            </a:r>
            <a:r>
              <a:rPr lang="en-GB" sz="2800" dirty="0" err="1" smtClean="0">
                <a:solidFill>
                  <a:schemeClr val="bg1"/>
                </a:solidFill>
              </a:rPr>
              <a:t>individualização</a:t>
            </a:r>
            <a:r>
              <a:rPr lang="en-GB" sz="2800" dirty="0" smtClean="0">
                <a:solidFill>
                  <a:schemeClr val="bg1"/>
                </a:solidFill>
              </a:rPr>
              <a:t> dos </a:t>
            </a:r>
            <a:r>
              <a:rPr lang="en-GB" sz="2800" dirty="0" err="1" smtClean="0">
                <a:solidFill>
                  <a:schemeClr val="bg1"/>
                </a:solidFill>
              </a:rPr>
              <a:t>casos</a:t>
            </a:r>
            <a:r>
              <a:rPr lang="en-GB" sz="2800" dirty="0" smtClean="0">
                <a:solidFill>
                  <a:schemeClr val="bg1"/>
                </a:solidFill>
              </a:rPr>
              <a:t>, </a:t>
            </a:r>
            <a:r>
              <a:rPr lang="en-GB" sz="2800" dirty="0" err="1" smtClean="0">
                <a:solidFill>
                  <a:schemeClr val="bg1"/>
                </a:solidFill>
              </a:rPr>
              <a:t>crença</a:t>
            </a:r>
            <a:r>
              <a:rPr lang="en-GB" sz="2800" dirty="0" smtClean="0">
                <a:solidFill>
                  <a:schemeClr val="bg1"/>
                </a:solidFill>
              </a:rPr>
              <a:t> </a:t>
            </a:r>
            <a:r>
              <a:rPr lang="en-GB" sz="2800" dirty="0" err="1" smtClean="0">
                <a:solidFill>
                  <a:schemeClr val="bg1"/>
                </a:solidFill>
              </a:rPr>
              <a:t>na</a:t>
            </a:r>
            <a:r>
              <a:rPr lang="en-GB" sz="2800" dirty="0" smtClean="0">
                <a:solidFill>
                  <a:schemeClr val="bg1"/>
                </a:solidFill>
              </a:rPr>
              <a:t> </a:t>
            </a:r>
            <a:r>
              <a:rPr lang="en-GB" sz="2800" dirty="0" err="1" smtClean="0">
                <a:solidFill>
                  <a:schemeClr val="bg1"/>
                </a:solidFill>
              </a:rPr>
              <a:t>meritocracia</a:t>
            </a:r>
            <a:r>
              <a:rPr lang="en-GB" sz="2800" dirty="0" smtClean="0">
                <a:solidFill>
                  <a:schemeClr val="bg1"/>
                </a:solidFill>
              </a:rPr>
              <a:t> e </a:t>
            </a:r>
            <a:r>
              <a:rPr lang="en-GB" sz="2800" dirty="0" err="1" smtClean="0">
                <a:solidFill>
                  <a:schemeClr val="bg1"/>
                </a:solidFill>
              </a:rPr>
              <a:t>na</a:t>
            </a:r>
            <a:r>
              <a:rPr lang="en-GB" sz="2800" dirty="0" smtClean="0">
                <a:solidFill>
                  <a:schemeClr val="bg1"/>
                </a:solidFill>
              </a:rPr>
              <a:t> auto-</a:t>
            </a:r>
            <a:r>
              <a:rPr lang="en-GB" sz="2800" dirty="0" err="1" smtClean="0">
                <a:solidFill>
                  <a:schemeClr val="bg1"/>
                </a:solidFill>
              </a:rPr>
              <a:t>genialidade</a:t>
            </a:r>
            <a:endParaRPr lang="en-GB" sz="2800" dirty="0" smtClean="0">
              <a:solidFill>
                <a:schemeClr val="bg1"/>
              </a:solidFill>
            </a:endParaRPr>
          </a:p>
          <a:p>
            <a:pPr marL="514350" indent="-514350" algn="l">
              <a:spcAft>
                <a:spcPts val="2400"/>
              </a:spcAft>
              <a:buFont typeface="+mj-lt"/>
              <a:buAutoNum type="arabicPeriod"/>
              <a:defRPr/>
            </a:pPr>
            <a:r>
              <a:rPr lang="en-GB" sz="2800" b="1" dirty="0" err="1" smtClean="0">
                <a:solidFill>
                  <a:srgbClr val="FFFF00"/>
                </a:solidFill>
              </a:rPr>
              <a:t>Hierarquização</a:t>
            </a:r>
            <a:r>
              <a:rPr lang="en-GB" sz="2800" dirty="0" smtClean="0">
                <a:solidFill>
                  <a:schemeClr val="bg1"/>
                </a:solidFill>
              </a:rPr>
              <a:t>: </a:t>
            </a:r>
            <a:r>
              <a:rPr lang="en-GB" sz="2800" dirty="0" err="1" smtClean="0">
                <a:solidFill>
                  <a:schemeClr val="bg1"/>
                </a:solidFill>
              </a:rPr>
              <a:t>precários</a:t>
            </a:r>
            <a:r>
              <a:rPr lang="en-GB" sz="2800" dirty="0" smtClean="0">
                <a:solidFill>
                  <a:schemeClr val="bg1"/>
                </a:solidFill>
              </a:rPr>
              <a:t> </a:t>
            </a:r>
            <a:r>
              <a:rPr lang="en-GB" sz="2800" dirty="0" err="1" smtClean="0">
                <a:solidFill>
                  <a:schemeClr val="bg1"/>
                </a:solidFill>
              </a:rPr>
              <a:t>dirigem</a:t>
            </a:r>
            <a:r>
              <a:rPr lang="en-GB" sz="2800" dirty="0" smtClean="0">
                <a:solidFill>
                  <a:schemeClr val="bg1"/>
                </a:solidFill>
              </a:rPr>
              <a:t>, </a:t>
            </a:r>
            <a:r>
              <a:rPr lang="en-GB" sz="2800" dirty="0" err="1" smtClean="0">
                <a:solidFill>
                  <a:schemeClr val="bg1"/>
                </a:solidFill>
              </a:rPr>
              <a:t>contratam</a:t>
            </a:r>
            <a:r>
              <a:rPr lang="en-GB" sz="2800" dirty="0" smtClean="0">
                <a:solidFill>
                  <a:schemeClr val="bg1"/>
                </a:solidFill>
              </a:rPr>
              <a:t> e </a:t>
            </a:r>
            <a:r>
              <a:rPr lang="en-GB" sz="2800" dirty="0" err="1" smtClean="0">
                <a:solidFill>
                  <a:schemeClr val="bg1"/>
                </a:solidFill>
              </a:rPr>
              <a:t>orientam</a:t>
            </a:r>
            <a:r>
              <a:rPr lang="en-GB" sz="2800" dirty="0" smtClean="0">
                <a:solidFill>
                  <a:schemeClr val="bg1"/>
                </a:solidFill>
              </a:rPr>
              <a:t> </a:t>
            </a:r>
            <a:r>
              <a:rPr lang="en-GB" sz="2800" dirty="0" err="1" smtClean="0">
                <a:solidFill>
                  <a:schemeClr val="bg1"/>
                </a:solidFill>
              </a:rPr>
              <a:t>precários</a:t>
            </a:r>
            <a:endParaRPr lang="en-GB" sz="2800" dirty="0" smtClean="0">
              <a:solidFill>
                <a:schemeClr val="bg1"/>
              </a:solidFill>
            </a:endParaRPr>
          </a:p>
          <a:p>
            <a:pPr marL="514350" indent="-514350" algn="l">
              <a:spcAft>
                <a:spcPts val="2400"/>
              </a:spcAft>
              <a:buFont typeface="+mj-lt"/>
              <a:buAutoNum type="arabicPeriod"/>
              <a:defRPr/>
            </a:pPr>
            <a:r>
              <a:rPr lang="en-GB" sz="2800" b="1" dirty="0" err="1" smtClean="0">
                <a:solidFill>
                  <a:srgbClr val="FFFF00"/>
                </a:solidFill>
              </a:rPr>
              <a:t>Optimismo</a:t>
            </a:r>
            <a:r>
              <a:rPr lang="en-GB" sz="2800" b="1" dirty="0" smtClean="0">
                <a:solidFill>
                  <a:srgbClr val="FFFF00"/>
                </a:solidFill>
              </a:rPr>
              <a:t> </a:t>
            </a:r>
            <a:r>
              <a:rPr lang="en-GB" sz="2800" b="1" dirty="0" err="1" smtClean="0">
                <a:solidFill>
                  <a:srgbClr val="FFFF00"/>
                </a:solidFill>
              </a:rPr>
              <a:t>liminar</a:t>
            </a:r>
            <a:r>
              <a:rPr lang="en-GB" sz="2800" dirty="0" smtClean="0">
                <a:solidFill>
                  <a:schemeClr val="bg1"/>
                </a:solidFill>
              </a:rPr>
              <a:t>:</a:t>
            </a:r>
            <a:endParaRPr lang="en-GB" sz="2800" dirty="0">
              <a:solidFill>
                <a:schemeClr val="bg1"/>
              </a:solidFill>
            </a:endParaRP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1808339"/>
            <a:ext cx="6158152" cy="4878633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173" y="1808339"/>
            <a:ext cx="6157683" cy="4878262"/>
          </a:xfrm>
          <a:prstGeom prst="rect">
            <a:avLst/>
          </a:prstGeom>
        </p:spPr>
      </p:pic>
      <p:pic>
        <p:nvPicPr>
          <p:cNvPr id="7" name="Imagem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0704" y="1807967"/>
            <a:ext cx="6158152" cy="4878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270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="" xmlns:a16="http://schemas.microsoft.com/office/drawing/2014/main" id="{36B538E2-A451-46D2-8BD7-F951DFC096DF}"/>
              </a:ext>
            </a:extLst>
          </p:cNvPr>
          <p:cNvSpPr txBox="1">
            <a:spLocks noChangeArrowheads="1"/>
          </p:cNvSpPr>
          <p:nvPr/>
        </p:nvSpPr>
        <p:spPr>
          <a:xfrm>
            <a:off x="197513" y="1700808"/>
            <a:ext cx="8532949" cy="41764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14350" indent="-514350" algn="l">
              <a:spcAft>
                <a:spcPts val="2400"/>
              </a:spcAft>
              <a:buFont typeface="+mj-lt"/>
              <a:buAutoNum type="arabicPeriod"/>
              <a:defRPr/>
            </a:pPr>
            <a:r>
              <a:rPr lang="en-GB" sz="2800" b="1" dirty="0" smtClean="0">
                <a:solidFill>
                  <a:schemeClr val="bg1"/>
                </a:solidFill>
              </a:rPr>
              <a:t>As </a:t>
            </a:r>
            <a:r>
              <a:rPr lang="en-GB" sz="2800" b="1" dirty="0" err="1" smtClean="0">
                <a:solidFill>
                  <a:schemeClr val="bg1"/>
                </a:solidFill>
              </a:rPr>
              <a:t>falsas</a:t>
            </a:r>
            <a:r>
              <a:rPr lang="en-GB" sz="2800" b="1" dirty="0" smtClean="0">
                <a:solidFill>
                  <a:schemeClr val="bg1"/>
                </a:solidFill>
              </a:rPr>
              <a:t> </a:t>
            </a:r>
            <a:r>
              <a:rPr lang="en-GB" sz="2800" b="1" dirty="0" err="1" smtClean="0">
                <a:solidFill>
                  <a:schemeClr val="bg1"/>
                </a:solidFill>
              </a:rPr>
              <a:t>bolsas</a:t>
            </a:r>
            <a:r>
              <a:rPr lang="en-GB" sz="2800" b="1" dirty="0" smtClean="0">
                <a:solidFill>
                  <a:schemeClr val="bg1"/>
                </a:solidFill>
              </a:rPr>
              <a:t> </a:t>
            </a:r>
            <a:r>
              <a:rPr lang="en-GB" sz="2800" b="1" dirty="0" err="1" smtClean="0">
                <a:solidFill>
                  <a:schemeClr val="bg1"/>
                </a:solidFill>
              </a:rPr>
              <a:t>não</a:t>
            </a:r>
            <a:r>
              <a:rPr lang="en-GB" sz="2800" b="1" dirty="0" smtClean="0">
                <a:solidFill>
                  <a:schemeClr val="bg1"/>
                </a:solidFill>
              </a:rPr>
              <a:t> </a:t>
            </a:r>
            <a:r>
              <a:rPr lang="en-GB" sz="2800" b="1" dirty="0" err="1" smtClean="0">
                <a:solidFill>
                  <a:schemeClr val="bg1"/>
                </a:solidFill>
              </a:rPr>
              <a:t>são</a:t>
            </a:r>
            <a:r>
              <a:rPr lang="en-GB" sz="2800" b="1" dirty="0" smtClean="0">
                <a:solidFill>
                  <a:schemeClr val="bg1"/>
                </a:solidFill>
              </a:rPr>
              <a:t> “</a:t>
            </a:r>
            <a:r>
              <a:rPr lang="en-GB" sz="2800" b="1" dirty="0" err="1" smtClean="0">
                <a:solidFill>
                  <a:schemeClr val="bg1"/>
                </a:solidFill>
              </a:rPr>
              <a:t>normais</a:t>
            </a:r>
            <a:r>
              <a:rPr lang="en-GB" sz="2800" b="1" dirty="0" smtClean="0">
                <a:solidFill>
                  <a:schemeClr val="bg1"/>
                </a:solidFill>
              </a:rPr>
              <a:t>”</a:t>
            </a:r>
            <a:endParaRPr lang="en-GB" sz="2800" dirty="0" smtClean="0">
              <a:solidFill>
                <a:schemeClr val="bg1"/>
              </a:solidFill>
            </a:endParaRPr>
          </a:p>
          <a:p>
            <a:pPr marL="514350" indent="-514350" algn="l">
              <a:spcAft>
                <a:spcPts val="2400"/>
              </a:spcAft>
              <a:buFont typeface="+mj-lt"/>
              <a:buAutoNum type="arabicPeriod"/>
              <a:defRPr/>
            </a:pPr>
            <a:r>
              <a:rPr lang="en-GB" sz="2800" b="1" dirty="0" err="1" smtClean="0">
                <a:solidFill>
                  <a:schemeClr val="bg1"/>
                </a:solidFill>
              </a:rPr>
              <a:t>Há</a:t>
            </a:r>
            <a:r>
              <a:rPr lang="en-GB" sz="2800" b="1" dirty="0" smtClean="0">
                <a:solidFill>
                  <a:schemeClr val="bg1"/>
                </a:solidFill>
              </a:rPr>
              <a:t> </a:t>
            </a:r>
            <a:r>
              <a:rPr lang="en-GB" sz="2800" b="1" dirty="0" err="1" smtClean="0">
                <a:solidFill>
                  <a:schemeClr val="bg1"/>
                </a:solidFill>
              </a:rPr>
              <a:t>uma</a:t>
            </a:r>
            <a:r>
              <a:rPr lang="en-GB" sz="2800" b="1" dirty="0" smtClean="0">
                <a:solidFill>
                  <a:schemeClr val="bg1"/>
                </a:solidFill>
              </a:rPr>
              <a:t> </a:t>
            </a:r>
            <a:r>
              <a:rPr lang="en-GB" sz="2800" b="1" dirty="0" err="1" smtClean="0">
                <a:solidFill>
                  <a:schemeClr val="bg1"/>
                </a:solidFill>
              </a:rPr>
              <a:t>multiplicidade</a:t>
            </a:r>
            <a:r>
              <a:rPr lang="en-GB" sz="2800" b="1" dirty="0" smtClean="0">
                <a:solidFill>
                  <a:schemeClr val="bg1"/>
                </a:solidFill>
              </a:rPr>
              <a:t> de </a:t>
            </a:r>
            <a:r>
              <a:rPr lang="en-GB" sz="2800" b="1" dirty="0" err="1" smtClean="0">
                <a:solidFill>
                  <a:schemeClr val="bg1"/>
                </a:solidFill>
              </a:rPr>
              <a:t>situações</a:t>
            </a:r>
            <a:r>
              <a:rPr lang="en-GB" sz="2800" b="1" dirty="0" smtClean="0">
                <a:solidFill>
                  <a:schemeClr val="bg1"/>
                </a:solidFill>
              </a:rPr>
              <a:t> </a:t>
            </a:r>
            <a:r>
              <a:rPr lang="en-GB" sz="2800" b="1" dirty="0" err="1" smtClean="0">
                <a:solidFill>
                  <a:schemeClr val="bg1"/>
                </a:solidFill>
              </a:rPr>
              <a:t>precárias</a:t>
            </a:r>
            <a:r>
              <a:rPr lang="en-GB" sz="2800" b="1" dirty="0" smtClean="0">
                <a:solidFill>
                  <a:schemeClr val="bg1"/>
                </a:solidFill>
              </a:rPr>
              <a:t> </a:t>
            </a:r>
            <a:r>
              <a:rPr lang="en-GB" sz="2800" b="1" dirty="0" err="1" smtClean="0">
                <a:solidFill>
                  <a:schemeClr val="bg1"/>
                </a:solidFill>
              </a:rPr>
              <a:t>que</a:t>
            </a:r>
            <a:r>
              <a:rPr lang="en-GB" sz="2800" b="1" dirty="0" smtClean="0">
                <a:solidFill>
                  <a:schemeClr val="bg1"/>
                </a:solidFill>
              </a:rPr>
              <a:t> </a:t>
            </a:r>
            <a:r>
              <a:rPr lang="en-GB" sz="2800" b="1" dirty="0" err="1" smtClean="0">
                <a:solidFill>
                  <a:schemeClr val="bg1"/>
                </a:solidFill>
              </a:rPr>
              <a:t>sustentam</a:t>
            </a:r>
            <a:r>
              <a:rPr lang="en-GB" sz="2800" b="1" dirty="0" smtClean="0">
                <a:solidFill>
                  <a:schemeClr val="bg1"/>
                </a:solidFill>
              </a:rPr>
              <a:t> o </a:t>
            </a:r>
            <a:r>
              <a:rPr lang="en-GB" sz="2800" b="1" dirty="0" err="1" smtClean="0">
                <a:solidFill>
                  <a:schemeClr val="bg1"/>
                </a:solidFill>
              </a:rPr>
              <a:t>sistema</a:t>
            </a:r>
            <a:r>
              <a:rPr lang="en-GB" sz="2800" b="1" dirty="0" smtClean="0">
                <a:solidFill>
                  <a:schemeClr val="bg1"/>
                </a:solidFill>
              </a:rPr>
              <a:t> </a:t>
            </a:r>
            <a:r>
              <a:rPr lang="en-GB" sz="2800" b="1" dirty="0" err="1" smtClean="0">
                <a:solidFill>
                  <a:schemeClr val="bg1"/>
                </a:solidFill>
              </a:rPr>
              <a:t>científico</a:t>
            </a:r>
            <a:r>
              <a:rPr lang="en-GB" sz="2800" b="1" dirty="0" smtClean="0">
                <a:solidFill>
                  <a:schemeClr val="bg1"/>
                </a:solidFill>
              </a:rPr>
              <a:t> e </a:t>
            </a:r>
            <a:r>
              <a:rPr lang="en-GB" sz="2800" b="1" dirty="0" err="1" smtClean="0">
                <a:solidFill>
                  <a:schemeClr val="bg1"/>
                </a:solidFill>
              </a:rPr>
              <a:t>académico</a:t>
            </a:r>
            <a:r>
              <a:rPr lang="en-GB" sz="2800" b="1" dirty="0" smtClean="0">
                <a:solidFill>
                  <a:schemeClr val="bg1"/>
                </a:solidFill>
              </a:rPr>
              <a:t> e </a:t>
            </a:r>
            <a:r>
              <a:rPr lang="en-GB" sz="2800" b="1" dirty="0" err="1" smtClean="0">
                <a:solidFill>
                  <a:schemeClr val="bg1"/>
                </a:solidFill>
              </a:rPr>
              <a:t>este</a:t>
            </a:r>
            <a:r>
              <a:rPr lang="en-GB" sz="2800" b="1" dirty="0" smtClean="0">
                <a:solidFill>
                  <a:schemeClr val="bg1"/>
                </a:solidFill>
              </a:rPr>
              <a:t> </a:t>
            </a:r>
            <a:r>
              <a:rPr lang="en-GB" sz="2800" b="1" dirty="0" err="1" smtClean="0">
                <a:solidFill>
                  <a:schemeClr val="bg1"/>
                </a:solidFill>
              </a:rPr>
              <a:t>não</a:t>
            </a:r>
            <a:r>
              <a:rPr lang="en-GB" sz="2800" b="1" dirty="0" smtClean="0">
                <a:solidFill>
                  <a:schemeClr val="bg1"/>
                </a:solidFill>
              </a:rPr>
              <a:t> tem </a:t>
            </a:r>
            <a:r>
              <a:rPr lang="en-GB" sz="2800" b="1" dirty="0" err="1" smtClean="0">
                <a:solidFill>
                  <a:schemeClr val="bg1"/>
                </a:solidFill>
              </a:rPr>
              <a:t>podido</a:t>
            </a:r>
            <a:r>
              <a:rPr lang="en-GB" sz="2800" b="1" dirty="0" smtClean="0">
                <a:solidFill>
                  <a:schemeClr val="bg1"/>
                </a:solidFill>
              </a:rPr>
              <a:t>/</a:t>
            </a:r>
            <a:r>
              <a:rPr lang="en-GB" sz="2800" b="1" dirty="0" err="1" smtClean="0">
                <a:solidFill>
                  <a:schemeClr val="bg1"/>
                </a:solidFill>
              </a:rPr>
              <a:t>querido</a:t>
            </a:r>
            <a:r>
              <a:rPr lang="en-GB" sz="2800" b="1" dirty="0" smtClean="0">
                <a:solidFill>
                  <a:schemeClr val="bg1"/>
                </a:solidFill>
              </a:rPr>
              <a:t> </a:t>
            </a:r>
            <a:r>
              <a:rPr lang="en-GB" sz="2800" b="1" dirty="0" err="1" smtClean="0">
                <a:solidFill>
                  <a:schemeClr val="bg1"/>
                </a:solidFill>
              </a:rPr>
              <a:t>solucioná-las</a:t>
            </a:r>
            <a:r>
              <a:rPr lang="en-GB" sz="2800" b="1" dirty="0" smtClean="0">
                <a:solidFill>
                  <a:schemeClr val="bg1"/>
                </a:solidFill>
              </a:rPr>
              <a:t> </a:t>
            </a:r>
            <a:endParaRPr lang="en-GB" sz="2800" dirty="0" smtClean="0">
              <a:solidFill>
                <a:schemeClr val="bg1"/>
              </a:solidFill>
            </a:endParaRPr>
          </a:p>
          <a:p>
            <a:pPr marL="514350" indent="-514350" algn="l">
              <a:spcAft>
                <a:spcPts val="2400"/>
              </a:spcAft>
              <a:buFont typeface="+mj-lt"/>
              <a:buAutoNum type="arabicPeriod"/>
              <a:defRPr/>
            </a:pPr>
            <a:r>
              <a:rPr lang="en-GB" sz="2800" b="1" dirty="0" smtClean="0">
                <a:solidFill>
                  <a:schemeClr val="bg1"/>
                </a:solidFill>
              </a:rPr>
              <a:t>A </a:t>
            </a:r>
            <a:r>
              <a:rPr lang="en-GB" sz="2800" b="1" dirty="0" err="1" smtClean="0">
                <a:solidFill>
                  <a:schemeClr val="bg1"/>
                </a:solidFill>
              </a:rPr>
              <a:t>solução</a:t>
            </a:r>
            <a:r>
              <a:rPr lang="en-GB" sz="2800" b="1" dirty="0" smtClean="0">
                <a:solidFill>
                  <a:schemeClr val="bg1"/>
                </a:solidFill>
              </a:rPr>
              <a:t> </a:t>
            </a:r>
            <a:r>
              <a:rPr lang="en-GB" sz="2800" b="1" dirty="0" err="1" smtClean="0">
                <a:solidFill>
                  <a:schemeClr val="bg1"/>
                </a:solidFill>
              </a:rPr>
              <a:t>inicial</a:t>
            </a:r>
            <a:r>
              <a:rPr lang="en-GB" sz="2800" b="1" dirty="0" smtClean="0">
                <a:solidFill>
                  <a:schemeClr val="bg1"/>
                </a:solidFill>
              </a:rPr>
              <a:t> para a </a:t>
            </a:r>
            <a:r>
              <a:rPr lang="en-GB" sz="2800" b="1" dirty="0" err="1" smtClean="0">
                <a:solidFill>
                  <a:schemeClr val="bg1"/>
                </a:solidFill>
              </a:rPr>
              <a:t>contratualização</a:t>
            </a:r>
            <a:r>
              <a:rPr lang="en-GB" sz="2800" b="1" dirty="0" smtClean="0">
                <a:solidFill>
                  <a:schemeClr val="bg1"/>
                </a:solidFill>
              </a:rPr>
              <a:t> das </a:t>
            </a:r>
            <a:r>
              <a:rPr lang="en-GB" sz="2800" b="1" dirty="0" err="1" smtClean="0">
                <a:solidFill>
                  <a:schemeClr val="bg1"/>
                </a:solidFill>
              </a:rPr>
              <a:t>falsas</a:t>
            </a:r>
            <a:r>
              <a:rPr lang="en-GB" sz="2800" b="1" dirty="0" smtClean="0">
                <a:solidFill>
                  <a:schemeClr val="bg1"/>
                </a:solidFill>
              </a:rPr>
              <a:t> </a:t>
            </a:r>
            <a:r>
              <a:rPr lang="en-GB" sz="2800" b="1" dirty="0" err="1" smtClean="0">
                <a:solidFill>
                  <a:schemeClr val="bg1"/>
                </a:solidFill>
              </a:rPr>
              <a:t>bolsas</a:t>
            </a:r>
            <a:r>
              <a:rPr lang="en-GB" sz="2800" b="1" dirty="0" smtClean="0">
                <a:solidFill>
                  <a:schemeClr val="bg1"/>
                </a:solidFill>
              </a:rPr>
              <a:t> é (</a:t>
            </a:r>
            <a:r>
              <a:rPr lang="en-GB" sz="2800" b="1" dirty="0" err="1" smtClean="0">
                <a:solidFill>
                  <a:schemeClr val="bg1"/>
                </a:solidFill>
              </a:rPr>
              <a:t>i</a:t>
            </a:r>
            <a:r>
              <a:rPr lang="en-GB" sz="2800" b="1" dirty="0" smtClean="0">
                <a:solidFill>
                  <a:schemeClr val="bg1"/>
                </a:solidFill>
              </a:rPr>
              <a:t>) </a:t>
            </a:r>
            <a:r>
              <a:rPr lang="en-GB" sz="2800" b="1" dirty="0" err="1" smtClean="0">
                <a:solidFill>
                  <a:schemeClr val="bg1"/>
                </a:solidFill>
              </a:rPr>
              <a:t>numericamente</a:t>
            </a:r>
            <a:r>
              <a:rPr lang="en-GB" sz="2800" b="1" dirty="0" smtClean="0">
                <a:solidFill>
                  <a:schemeClr val="bg1"/>
                </a:solidFill>
              </a:rPr>
              <a:t> </a:t>
            </a:r>
            <a:r>
              <a:rPr lang="en-GB" sz="2800" b="1" dirty="0" err="1" smtClean="0">
                <a:solidFill>
                  <a:schemeClr val="bg1"/>
                </a:solidFill>
              </a:rPr>
              <a:t>insuficiente</a:t>
            </a:r>
            <a:r>
              <a:rPr lang="en-GB" sz="2800" b="1" dirty="0" smtClean="0">
                <a:solidFill>
                  <a:schemeClr val="bg1"/>
                </a:solidFill>
              </a:rPr>
              <a:t> e (ii) </a:t>
            </a:r>
            <a:r>
              <a:rPr lang="en-GB" sz="2800" b="1" dirty="0" err="1" smtClean="0">
                <a:solidFill>
                  <a:schemeClr val="bg1"/>
                </a:solidFill>
              </a:rPr>
              <a:t>cria</a:t>
            </a:r>
            <a:r>
              <a:rPr lang="en-GB" sz="2800" b="1" dirty="0" smtClean="0">
                <a:solidFill>
                  <a:schemeClr val="bg1"/>
                </a:solidFill>
              </a:rPr>
              <a:t> a </a:t>
            </a:r>
            <a:r>
              <a:rPr lang="en-GB" sz="2800" b="1" dirty="0" err="1" smtClean="0">
                <a:solidFill>
                  <a:schemeClr val="bg1"/>
                </a:solidFill>
              </a:rPr>
              <a:t>reboque</a:t>
            </a:r>
            <a:r>
              <a:rPr lang="en-GB" sz="2800" b="1" dirty="0" smtClean="0">
                <a:solidFill>
                  <a:schemeClr val="bg1"/>
                </a:solidFill>
              </a:rPr>
              <a:t> um </a:t>
            </a:r>
            <a:r>
              <a:rPr lang="en-GB" sz="2800" b="1" dirty="0" err="1" smtClean="0">
                <a:solidFill>
                  <a:schemeClr val="bg1"/>
                </a:solidFill>
              </a:rPr>
              <a:t>sistema</a:t>
            </a:r>
            <a:r>
              <a:rPr lang="en-GB" sz="2800" b="1" dirty="0" smtClean="0">
                <a:solidFill>
                  <a:schemeClr val="bg1"/>
                </a:solidFill>
              </a:rPr>
              <a:t> dual e </a:t>
            </a:r>
            <a:r>
              <a:rPr lang="en-GB" sz="2800" b="1" dirty="0" err="1" smtClean="0">
                <a:solidFill>
                  <a:schemeClr val="bg1"/>
                </a:solidFill>
              </a:rPr>
              <a:t>uma</a:t>
            </a:r>
            <a:r>
              <a:rPr lang="en-GB" sz="2800" b="1" dirty="0" smtClean="0">
                <a:solidFill>
                  <a:schemeClr val="bg1"/>
                </a:solidFill>
              </a:rPr>
              <a:t> </a:t>
            </a:r>
            <a:r>
              <a:rPr lang="en-GB" sz="2800" b="1" dirty="0" err="1" smtClean="0">
                <a:solidFill>
                  <a:schemeClr val="bg1"/>
                </a:solidFill>
              </a:rPr>
              <a:t>carreira</a:t>
            </a:r>
            <a:r>
              <a:rPr lang="en-GB" sz="2800" b="1" dirty="0" smtClean="0">
                <a:solidFill>
                  <a:schemeClr val="bg1"/>
                </a:solidFill>
              </a:rPr>
              <a:t> </a:t>
            </a:r>
            <a:r>
              <a:rPr lang="en-GB" sz="2800" b="1" dirty="0" err="1" smtClean="0">
                <a:solidFill>
                  <a:schemeClr val="bg1"/>
                </a:solidFill>
              </a:rPr>
              <a:t>paralela</a:t>
            </a:r>
            <a:r>
              <a:rPr lang="en-GB" sz="2800" b="1" dirty="0" smtClean="0">
                <a:solidFill>
                  <a:schemeClr val="bg1"/>
                </a:solidFill>
              </a:rPr>
              <a:t> </a:t>
            </a:r>
            <a:r>
              <a:rPr lang="en-GB" sz="2800" b="1" dirty="0" err="1" smtClean="0">
                <a:solidFill>
                  <a:schemeClr val="bg1"/>
                </a:solidFill>
              </a:rPr>
              <a:t>continuamente</a:t>
            </a:r>
            <a:r>
              <a:rPr lang="en-GB" sz="2800" b="1" dirty="0" smtClean="0">
                <a:solidFill>
                  <a:schemeClr val="bg1"/>
                </a:solidFill>
              </a:rPr>
              <a:t> </a:t>
            </a:r>
            <a:r>
              <a:rPr lang="en-GB" sz="2800" b="1" dirty="0" err="1" smtClean="0">
                <a:solidFill>
                  <a:schemeClr val="bg1"/>
                </a:solidFill>
              </a:rPr>
              <a:t>precária</a:t>
            </a:r>
            <a:r>
              <a:rPr lang="en-GB" sz="2800" b="1" dirty="0" smtClean="0">
                <a:solidFill>
                  <a:schemeClr val="bg1"/>
                </a:solidFill>
              </a:rPr>
              <a:t> e </a:t>
            </a:r>
            <a:r>
              <a:rPr lang="en-GB" sz="2800" b="1" i="1" dirty="0" smtClean="0">
                <a:solidFill>
                  <a:schemeClr val="bg1"/>
                </a:solidFill>
              </a:rPr>
              <a:t>low-cost</a:t>
            </a:r>
            <a:endParaRPr lang="en-GB" sz="2800" i="1" dirty="0">
              <a:solidFill>
                <a:schemeClr val="bg1"/>
              </a:solidFill>
            </a:endParaRP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9" y="115888"/>
            <a:ext cx="8280919" cy="1296887"/>
          </a:xfrm>
        </p:spPr>
        <p:txBody>
          <a:bodyPr>
            <a:normAutofit/>
          </a:bodyPr>
          <a:lstStyle/>
          <a:p>
            <a:pPr algn="l">
              <a:defRPr/>
            </a:pPr>
            <a:r>
              <a:rPr lang="en-GB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b) </a:t>
            </a:r>
            <a:r>
              <a:rPr lang="en-GB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Decreto</a:t>
            </a:r>
            <a:r>
              <a:rPr lang="en-GB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-lei 57/2016: a </a:t>
            </a:r>
            <a:r>
              <a:rPr lang="en-GB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descoberta</a:t>
            </a:r>
            <a:r>
              <a:rPr lang="en-GB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da </a:t>
            </a:r>
            <a:r>
              <a:rPr lang="en-GB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precariedade</a:t>
            </a:r>
            <a:r>
              <a:rPr lang="en-GB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estrutural</a:t>
            </a:r>
            <a:endParaRPr lang="en-GB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1772816"/>
            <a:ext cx="6157683" cy="4878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602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="" xmlns:a16="http://schemas.microsoft.com/office/drawing/2014/main" id="{36B538E2-A451-46D2-8BD7-F951DFC096DF}"/>
              </a:ext>
            </a:extLst>
          </p:cNvPr>
          <p:cNvSpPr txBox="1">
            <a:spLocks noChangeArrowheads="1"/>
          </p:cNvSpPr>
          <p:nvPr/>
        </p:nvSpPr>
        <p:spPr>
          <a:xfrm>
            <a:off x="197511" y="974657"/>
            <a:ext cx="8766975" cy="5157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14350" indent="-514350" algn="l">
              <a:spcAft>
                <a:spcPts val="2400"/>
              </a:spcAft>
              <a:buFont typeface="+mj-lt"/>
              <a:buAutoNum type="arabicPeriod"/>
              <a:defRPr/>
            </a:pPr>
            <a:r>
              <a:rPr lang="en-GB" sz="2800" b="1" dirty="0" err="1" smtClean="0">
                <a:solidFill>
                  <a:schemeClr val="bg1"/>
                </a:solidFill>
              </a:rPr>
              <a:t>Contraste</a:t>
            </a:r>
            <a:r>
              <a:rPr lang="en-GB" sz="2800" b="1" dirty="0" smtClean="0">
                <a:solidFill>
                  <a:schemeClr val="bg1"/>
                </a:solidFill>
              </a:rPr>
              <a:t> entre </a:t>
            </a:r>
            <a:r>
              <a:rPr lang="en-GB" sz="2800" b="1" dirty="0" err="1" smtClean="0">
                <a:solidFill>
                  <a:schemeClr val="bg1"/>
                </a:solidFill>
              </a:rPr>
              <a:t>consenso</a:t>
            </a:r>
            <a:r>
              <a:rPr lang="en-GB" sz="2800" b="1" dirty="0" smtClean="0">
                <a:solidFill>
                  <a:schemeClr val="bg1"/>
                </a:solidFill>
              </a:rPr>
              <a:t> </a:t>
            </a:r>
            <a:r>
              <a:rPr lang="en-GB" sz="2800" b="1" dirty="0" err="1" smtClean="0">
                <a:solidFill>
                  <a:schemeClr val="bg1"/>
                </a:solidFill>
              </a:rPr>
              <a:t>sócio</a:t>
            </a:r>
            <a:r>
              <a:rPr lang="en-GB" sz="2800" b="1" dirty="0" smtClean="0">
                <a:solidFill>
                  <a:schemeClr val="bg1"/>
                </a:solidFill>
              </a:rPr>
              <a:t>-politico </a:t>
            </a:r>
            <a:r>
              <a:rPr lang="en-GB" sz="2800" b="1" dirty="0" err="1" smtClean="0">
                <a:solidFill>
                  <a:schemeClr val="bg1"/>
                </a:solidFill>
              </a:rPr>
              <a:t>geral</a:t>
            </a:r>
            <a:r>
              <a:rPr lang="en-GB" sz="2800" b="1" dirty="0" smtClean="0">
                <a:solidFill>
                  <a:schemeClr val="bg1"/>
                </a:solidFill>
              </a:rPr>
              <a:t> e as </a:t>
            </a:r>
            <a:r>
              <a:rPr lang="en-GB" sz="2800" b="1" dirty="0" err="1" smtClean="0">
                <a:solidFill>
                  <a:schemeClr val="bg1"/>
                </a:solidFill>
              </a:rPr>
              <a:t>tentativas</a:t>
            </a:r>
            <a:r>
              <a:rPr lang="en-GB" sz="2800" b="1" dirty="0" smtClean="0">
                <a:solidFill>
                  <a:schemeClr val="bg1"/>
                </a:solidFill>
              </a:rPr>
              <a:t> de </a:t>
            </a:r>
            <a:r>
              <a:rPr lang="en-GB" sz="2800" b="1" dirty="0" err="1" smtClean="0">
                <a:solidFill>
                  <a:schemeClr val="bg1"/>
                </a:solidFill>
              </a:rPr>
              <a:t>manter</a:t>
            </a:r>
            <a:r>
              <a:rPr lang="en-GB" sz="2800" b="1" dirty="0" smtClean="0">
                <a:solidFill>
                  <a:schemeClr val="bg1"/>
                </a:solidFill>
              </a:rPr>
              <a:t> o PREVPAP fora da </a:t>
            </a:r>
            <a:r>
              <a:rPr lang="en-GB" sz="2800" b="1" dirty="0" err="1" smtClean="0">
                <a:solidFill>
                  <a:schemeClr val="bg1"/>
                </a:solidFill>
              </a:rPr>
              <a:t>ciência</a:t>
            </a:r>
            <a:r>
              <a:rPr lang="en-GB" sz="2800" b="1" dirty="0" smtClean="0">
                <a:solidFill>
                  <a:schemeClr val="bg1"/>
                </a:solidFill>
              </a:rPr>
              <a:t> e </a:t>
            </a:r>
            <a:r>
              <a:rPr lang="en-GB" sz="2800" b="1" dirty="0" err="1" smtClean="0">
                <a:solidFill>
                  <a:schemeClr val="bg1"/>
                </a:solidFill>
              </a:rPr>
              <a:t>universidades</a:t>
            </a:r>
            <a:r>
              <a:rPr lang="en-GB" sz="2800" b="1" dirty="0" smtClean="0">
                <a:solidFill>
                  <a:schemeClr val="bg1"/>
                </a:solidFill>
              </a:rPr>
              <a:t> “</a:t>
            </a:r>
            <a:r>
              <a:rPr lang="en-GB" sz="2800" b="1" dirty="0" err="1" smtClean="0">
                <a:solidFill>
                  <a:schemeClr val="bg1"/>
                </a:solidFill>
              </a:rPr>
              <a:t>porque</a:t>
            </a:r>
            <a:r>
              <a:rPr lang="en-GB" sz="2800" b="1" dirty="0" smtClean="0">
                <a:solidFill>
                  <a:schemeClr val="bg1"/>
                </a:solidFill>
              </a:rPr>
              <a:t> </a:t>
            </a:r>
            <a:r>
              <a:rPr lang="en-GB" sz="2800" b="1" dirty="0" err="1" smtClean="0">
                <a:solidFill>
                  <a:schemeClr val="bg1"/>
                </a:solidFill>
              </a:rPr>
              <a:t>não</a:t>
            </a:r>
            <a:r>
              <a:rPr lang="en-GB" sz="2800" b="1" dirty="0" smtClean="0">
                <a:solidFill>
                  <a:schemeClr val="bg1"/>
                </a:solidFill>
              </a:rPr>
              <a:t> se </a:t>
            </a:r>
            <a:r>
              <a:rPr lang="en-GB" sz="2800" b="1" dirty="0" err="1" smtClean="0">
                <a:solidFill>
                  <a:schemeClr val="bg1"/>
                </a:solidFill>
              </a:rPr>
              <a:t>lhes</a:t>
            </a:r>
            <a:r>
              <a:rPr lang="en-GB" sz="2800" b="1" dirty="0" smtClean="0">
                <a:solidFill>
                  <a:schemeClr val="bg1"/>
                </a:solidFill>
              </a:rPr>
              <a:t> </a:t>
            </a:r>
            <a:r>
              <a:rPr lang="en-GB" sz="2800" b="1" dirty="0" err="1" smtClean="0">
                <a:solidFill>
                  <a:schemeClr val="bg1"/>
                </a:solidFill>
              </a:rPr>
              <a:t>aplica</a:t>
            </a:r>
            <a:r>
              <a:rPr lang="en-GB" sz="2800" b="1" dirty="0" smtClean="0">
                <a:solidFill>
                  <a:schemeClr val="bg1"/>
                </a:solidFill>
              </a:rPr>
              <a:t>”</a:t>
            </a:r>
            <a:endParaRPr lang="en-GB" sz="2800" dirty="0" smtClean="0">
              <a:solidFill>
                <a:schemeClr val="bg1"/>
              </a:solidFill>
            </a:endParaRPr>
          </a:p>
          <a:p>
            <a:pPr marL="514350" indent="-514350" algn="l">
              <a:spcAft>
                <a:spcPts val="2400"/>
              </a:spcAft>
              <a:buFont typeface="+mj-lt"/>
              <a:buAutoNum type="arabicPeriod"/>
              <a:defRPr/>
            </a:pPr>
            <a:r>
              <a:rPr lang="en-GB" sz="2800" b="1" dirty="0" err="1" smtClean="0">
                <a:solidFill>
                  <a:schemeClr val="bg1"/>
                </a:solidFill>
              </a:rPr>
              <a:t>Porque</a:t>
            </a:r>
            <a:r>
              <a:rPr lang="en-GB" sz="2800" b="1" dirty="0" smtClean="0">
                <a:solidFill>
                  <a:schemeClr val="bg1"/>
                </a:solidFill>
              </a:rPr>
              <a:t> é </a:t>
            </a:r>
            <a:r>
              <a:rPr lang="en-GB" sz="2800" b="1" dirty="0" err="1" smtClean="0">
                <a:solidFill>
                  <a:schemeClr val="bg1"/>
                </a:solidFill>
              </a:rPr>
              <a:t>que</a:t>
            </a:r>
            <a:r>
              <a:rPr lang="en-GB" sz="2800" b="1" dirty="0" smtClean="0">
                <a:solidFill>
                  <a:schemeClr val="bg1"/>
                </a:solidFill>
              </a:rPr>
              <a:t> </a:t>
            </a:r>
            <a:r>
              <a:rPr lang="en-GB" sz="2800" b="1" dirty="0" err="1" smtClean="0">
                <a:solidFill>
                  <a:schemeClr val="bg1"/>
                </a:solidFill>
              </a:rPr>
              <a:t>há</a:t>
            </a:r>
            <a:r>
              <a:rPr lang="en-GB" sz="2800" b="1" dirty="0" smtClean="0">
                <a:solidFill>
                  <a:schemeClr val="bg1"/>
                </a:solidFill>
              </a:rPr>
              <a:t> </a:t>
            </a:r>
            <a:r>
              <a:rPr lang="en-GB" sz="2800" b="1" dirty="0" err="1" smtClean="0">
                <a:solidFill>
                  <a:schemeClr val="bg1"/>
                </a:solidFill>
              </a:rPr>
              <a:t>reitores</a:t>
            </a:r>
            <a:r>
              <a:rPr lang="en-GB" sz="2800" b="1" dirty="0" smtClean="0">
                <a:solidFill>
                  <a:schemeClr val="bg1"/>
                </a:solidFill>
              </a:rPr>
              <a:t> e </a:t>
            </a:r>
            <a:r>
              <a:rPr lang="en-GB" sz="2800" b="1" dirty="0" err="1" smtClean="0">
                <a:solidFill>
                  <a:schemeClr val="bg1"/>
                </a:solidFill>
              </a:rPr>
              <a:t>directores</a:t>
            </a:r>
            <a:r>
              <a:rPr lang="en-GB" sz="2800" b="1" dirty="0" smtClean="0">
                <a:solidFill>
                  <a:schemeClr val="bg1"/>
                </a:solidFill>
              </a:rPr>
              <a:t> </a:t>
            </a:r>
            <a:r>
              <a:rPr lang="en-GB" sz="2800" b="1" dirty="0" err="1" smtClean="0">
                <a:solidFill>
                  <a:schemeClr val="bg1"/>
                </a:solidFill>
              </a:rPr>
              <a:t>que</a:t>
            </a:r>
            <a:r>
              <a:rPr lang="en-GB" sz="2800" b="1" dirty="0" smtClean="0">
                <a:solidFill>
                  <a:schemeClr val="bg1"/>
                </a:solidFill>
              </a:rPr>
              <a:t> </a:t>
            </a:r>
            <a:r>
              <a:rPr lang="en-GB" sz="2800" b="1" dirty="0" err="1" smtClean="0">
                <a:solidFill>
                  <a:schemeClr val="bg1"/>
                </a:solidFill>
              </a:rPr>
              <a:t>não</a:t>
            </a:r>
            <a:r>
              <a:rPr lang="en-GB" sz="2800" b="1" dirty="0" smtClean="0">
                <a:solidFill>
                  <a:schemeClr val="bg1"/>
                </a:solidFill>
              </a:rPr>
              <a:t> </a:t>
            </a:r>
            <a:r>
              <a:rPr lang="en-GB" sz="2800" b="1" dirty="0" err="1" smtClean="0">
                <a:solidFill>
                  <a:schemeClr val="bg1"/>
                </a:solidFill>
              </a:rPr>
              <a:t>querem</a:t>
            </a:r>
            <a:r>
              <a:rPr lang="en-GB" sz="2800" b="1" dirty="0" smtClean="0">
                <a:solidFill>
                  <a:schemeClr val="bg1"/>
                </a:solidFill>
              </a:rPr>
              <a:t> </a:t>
            </a:r>
            <a:r>
              <a:rPr lang="en-GB" sz="2800" b="1" dirty="0" err="1" smtClean="0">
                <a:solidFill>
                  <a:schemeClr val="bg1"/>
                </a:solidFill>
              </a:rPr>
              <a:t>investigadores</a:t>
            </a:r>
            <a:r>
              <a:rPr lang="en-GB" sz="2800" b="1" dirty="0" smtClean="0">
                <a:solidFill>
                  <a:schemeClr val="bg1"/>
                </a:solidFill>
              </a:rPr>
              <a:t> a </a:t>
            </a:r>
            <a:r>
              <a:rPr lang="en-GB" sz="2800" b="1" dirty="0" err="1" smtClean="0">
                <a:solidFill>
                  <a:schemeClr val="bg1"/>
                </a:solidFill>
              </a:rPr>
              <a:t>custo</a:t>
            </a:r>
            <a:r>
              <a:rPr lang="en-GB" sz="2800" b="1" dirty="0" smtClean="0">
                <a:solidFill>
                  <a:schemeClr val="bg1"/>
                </a:solidFill>
              </a:rPr>
              <a:t> zero? </a:t>
            </a:r>
            <a:r>
              <a:rPr lang="en-GB" sz="2800" b="1" dirty="0" err="1" smtClean="0">
                <a:solidFill>
                  <a:schemeClr val="bg1"/>
                </a:solidFill>
              </a:rPr>
              <a:t>Poder</a:t>
            </a:r>
            <a:r>
              <a:rPr lang="en-GB" sz="2800" b="1" dirty="0" smtClean="0">
                <a:solidFill>
                  <a:schemeClr val="bg1"/>
                </a:solidFill>
              </a:rPr>
              <a:t> de </a:t>
            </a:r>
            <a:r>
              <a:rPr lang="en-GB" sz="2800" b="1" dirty="0" err="1" smtClean="0">
                <a:solidFill>
                  <a:schemeClr val="bg1"/>
                </a:solidFill>
              </a:rPr>
              <a:t>quinta</a:t>
            </a:r>
            <a:r>
              <a:rPr lang="en-GB" sz="2800" b="1" dirty="0" smtClean="0">
                <a:solidFill>
                  <a:schemeClr val="bg1"/>
                </a:solidFill>
              </a:rPr>
              <a:t>, </a:t>
            </a:r>
            <a:r>
              <a:rPr lang="en-GB" sz="2800" b="1" dirty="0" err="1" smtClean="0">
                <a:solidFill>
                  <a:schemeClr val="bg1"/>
                </a:solidFill>
              </a:rPr>
              <a:t>ou</a:t>
            </a:r>
            <a:r>
              <a:rPr lang="en-GB" sz="2800" b="1" dirty="0" smtClean="0">
                <a:solidFill>
                  <a:schemeClr val="bg1"/>
                </a:solidFill>
              </a:rPr>
              <a:t> é </a:t>
            </a:r>
            <a:r>
              <a:rPr lang="en-GB" sz="2800" b="1" dirty="0" err="1" smtClean="0">
                <a:solidFill>
                  <a:schemeClr val="bg1"/>
                </a:solidFill>
              </a:rPr>
              <a:t>este</a:t>
            </a:r>
            <a:r>
              <a:rPr lang="en-GB" sz="2800" b="1" dirty="0" smtClean="0">
                <a:solidFill>
                  <a:schemeClr val="bg1"/>
                </a:solidFill>
              </a:rPr>
              <a:t> o </a:t>
            </a:r>
            <a:r>
              <a:rPr lang="en-GB" sz="2800" b="1" dirty="0" err="1" smtClean="0">
                <a:solidFill>
                  <a:schemeClr val="bg1"/>
                </a:solidFill>
              </a:rPr>
              <a:t>sistema</a:t>
            </a:r>
            <a:r>
              <a:rPr lang="en-GB" sz="2800" b="1" dirty="0" smtClean="0">
                <a:solidFill>
                  <a:schemeClr val="bg1"/>
                </a:solidFill>
              </a:rPr>
              <a:t> </a:t>
            </a:r>
            <a:r>
              <a:rPr lang="en-GB" sz="2800" b="1" dirty="0" err="1" smtClean="0">
                <a:solidFill>
                  <a:schemeClr val="bg1"/>
                </a:solidFill>
              </a:rPr>
              <a:t>que</a:t>
            </a:r>
            <a:r>
              <a:rPr lang="en-GB" sz="2800" b="1" dirty="0" smtClean="0">
                <a:solidFill>
                  <a:schemeClr val="bg1"/>
                </a:solidFill>
              </a:rPr>
              <a:t> </a:t>
            </a:r>
            <a:r>
              <a:rPr lang="en-GB" sz="2800" b="1" dirty="0" err="1" smtClean="0">
                <a:solidFill>
                  <a:schemeClr val="bg1"/>
                </a:solidFill>
              </a:rPr>
              <a:t>querem</a:t>
            </a:r>
            <a:r>
              <a:rPr lang="en-GB" sz="2800" b="1" dirty="0" smtClean="0">
                <a:solidFill>
                  <a:schemeClr val="bg1"/>
                </a:solidFill>
              </a:rPr>
              <a:t> (</a:t>
            </a:r>
            <a:r>
              <a:rPr lang="en-GB" sz="2800" b="1" dirty="0" err="1" smtClean="0">
                <a:solidFill>
                  <a:schemeClr val="bg1"/>
                </a:solidFill>
              </a:rPr>
              <a:t>ou</a:t>
            </a:r>
            <a:r>
              <a:rPr lang="en-GB" sz="2800" b="1" dirty="0" smtClean="0">
                <a:solidFill>
                  <a:schemeClr val="bg1"/>
                </a:solidFill>
              </a:rPr>
              <a:t> ambos)?</a:t>
            </a:r>
            <a:endParaRPr lang="en-GB" sz="2800" dirty="0" smtClean="0">
              <a:solidFill>
                <a:schemeClr val="bg1"/>
              </a:solidFill>
            </a:endParaRPr>
          </a:p>
          <a:p>
            <a:pPr marL="514350" indent="-514350" algn="l">
              <a:spcAft>
                <a:spcPts val="2400"/>
              </a:spcAft>
              <a:buFont typeface="+mj-lt"/>
              <a:buAutoNum type="arabicPeriod"/>
              <a:defRPr/>
            </a:pPr>
            <a:r>
              <a:rPr lang="en-GB" sz="2800" b="1" dirty="0" smtClean="0">
                <a:solidFill>
                  <a:schemeClr val="bg1"/>
                </a:solidFill>
              </a:rPr>
              <a:t>As </a:t>
            </a:r>
            <a:r>
              <a:rPr lang="en-GB" sz="2800" b="1" dirty="0" err="1" smtClean="0">
                <a:solidFill>
                  <a:schemeClr val="bg1"/>
                </a:solidFill>
              </a:rPr>
              <a:t>ambíguas</a:t>
            </a:r>
            <a:r>
              <a:rPr lang="en-GB" sz="2800" b="1" dirty="0" smtClean="0">
                <a:solidFill>
                  <a:schemeClr val="bg1"/>
                </a:solidFill>
              </a:rPr>
              <a:t> </a:t>
            </a:r>
            <a:r>
              <a:rPr lang="en-GB" sz="2800" b="1" dirty="0" err="1" smtClean="0">
                <a:solidFill>
                  <a:schemeClr val="bg1"/>
                </a:solidFill>
              </a:rPr>
              <a:t>resisências</a:t>
            </a:r>
            <a:r>
              <a:rPr lang="en-GB" sz="2800" b="1" dirty="0" smtClean="0">
                <a:solidFill>
                  <a:schemeClr val="bg1"/>
                </a:solidFill>
              </a:rPr>
              <a:t> da </a:t>
            </a:r>
            <a:r>
              <a:rPr lang="en-GB" sz="2800" b="1" dirty="0" err="1" smtClean="0">
                <a:solidFill>
                  <a:schemeClr val="bg1"/>
                </a:solidFill>
              </a:rPr>
              <a:t>tutela</a:t>
            </a:r>
            <a:r>
              <a:rPr lang="en-GB" sz="2800" b="1" dirty="0" smtClean="0">
                <a:solidFill>
                  <a:schemeClr val="bg1"/>
                </a:solidFill>
              </a:rPr>
              <a:t> </a:t>
            </a:r>
            <a:r>
              <a:rPr lang="en-GB" sz="2800" b="1" dirty="0" err="1" smtClean="0">
                <a:solidFill>
                  <a:schemeClr val="bg1"/>
                </a:solidFill>
              </a:rPr>
              <a:t>têm</a:t>
            </a:r>
            <a:r>
              <a:rPr lang="en-GB" sz="2800" b="1" dirty="0" smtClean="0">
                <a:solidFill>
                  <a:schemeClr val="bg1"/>
                </a:solidFill>
              </a:rPr>
              <a:t> </a:t>
            </a:r>
            <a:r>
              <a:rPr lang="en-GB" sz="2800" b="1" dirty="0" err="1" smtClean="0">
                <a:solidFill>
                  <a:schemeClr val="bg1"/>
                </a:solidFill>
              </a:rPr>
              <a:t>sobretudo</a:t>
            </a:r>
            <a:r>
              <a:rPr lang="en-GB" sz="2800" b="1" dirty="0" smtClean="0">
                <a:solidFill>
                  <a:schemeClr val="bg1"/>
                </a:solidFill>
              </a:rPr>
              <a:t> a </a:t>
            </a:r>
            <a:r>
              <a:rPr lang="en-GB" sz="2800" b="1" dirty="0" err="1" smtClean="0">
                <a:solidFill>
                  <a:schemeClr val="bg1"/>
                </a:solidFill>
              </a:rPr>
              <a:t>ver</a:t>
            </a:r>
            <a:r>
              <a:rPr lang="en-GB" sz="2800" b="1" dirty="0" smtClean="0">
                <a:solidFill>
                  <a:schemeClr val="bg1"/>
                </a:solidFill>
              </a:rPr>
              <a:t> com </a:t>
            </a:r>
            <a:r>
              <a:rPr lang="en-GB" sz="2800" b="1" dirty="0" err="1" smtClean="0">
                <a:solidFill>
                  <a:schemeClr val="bg1"/>
                </a:solidFill>
              </a:rPr>
              <a:t>fundos</a:t>
            </a:r>
            <a:r>
              <a:rPr lang="en-GB" sz="2800" b="1" dirty="0" smtClean="0">
                <a:solidFill>
                  <a:schemeClr val="bg1"/>
                </a:solidFill>
              </a:rPr>
              <a:t> </a:t>
            </a:r>
            <a:r>
              <a:rPr lang="en-GB" sz="2800" b="1" dirty="0" err="1" smtClean="0">
                <a:solidFill>
                  <a:schemeClr val="bg1"/>
                </a:solidFill>
              </a:rPr>
              <a:t>estruturais</a:t>
            </a:r>
            <a:r>
              <a:rPr lang="en-GB" sz="2800" b="1" dirty="0" smtClean="0">
                <a:solidFill>
                  <a:schemeClr val="bg1"/>
                </a:solidFill>
              </a:rPr>
              <a:t>, com </a:t>
            </a:r>
            <a:r>
              <a:rPr lang="en-GB" sz="2800" b="1" dirty="0" err="1" smtClean="0">
                <a:solidFill>
                  <a:schemeClr val="bg1"/>
                </a:solidFill>
              </a:rPr>
              <a:t>prioridades</a:t>
            </a:r>
            <a:r>
              <a:rPr lang="en-GB" sz="2800" b="1" dirty="0" smtClean="0">
                <a:solidFill>
                  <a:schemeClr val="bg1"/>
                </a:solidFill>
              </a:rPr>
              <a:t> de </a:t>
            </a:r>
            <a:r>
              <a:rPr lang="en-GB" sz="2800" b="1" dirty="0" err="1" smtClean="0">
                <a:solidFill>
                  <a:schemeClr val="bg1"/>
                </a:solidFill>
              </a:rPr>
              <a:t>financiamento</a:t>
            </a:r>
            <a:r>
              <a:rPr lang="en-GB" sz="2800" b="1" dirty="0" smtClean="0">
                <a:solidFill>
                  <a:schemeClr val="bg1"/>
                </a:solidFill>
              </a:rPr>
              <a:t> e </a:t>
            </a:r>
            <a:r>
              <a:rPr lang="en-GB" sz="2800" b="1" dirty="0" err="1" smtClean="0">
                <a:solidFill>
                  <a:schemeClr val="bg1"/>
                </a:solidFill>
              </a:rPr>
              <a:t>quais</a:t>
            </a:r>
            <a:r>
              <a:rPr lang="en-GB" sz="2800" b="1" dirty="0" smtClean="0">
                <a:solidFill>
                  <a:schemeClr val="bg1"/>
                </a:solidFill>
              </a:rPr>
              <a:t>, </a:t>
            </a:r>
            <a:r>
              <a:rPr lang="en-GB" sz="2800" b="1" dirty="0" err="1" smtClean="0">
                <a:solidFill>
                  <a:schemeClr val="bg1"/>
                </a:solidFill>
              </a:rPr>
              <a:t>ou</a:t>
            </a:r>
            <a:r>
              <a:rPr lang="en-GB" sz="2800" b="1" dirty="0" smtClean="0">
                <a:solidFill>
                  <a:schemeClr val="bg1"/>
                </a:solidFill>
              </a:rPr>
              <a:t> com um </a:t>
            </a:r>
            <a:r>
              <a:rPr lang="en-GB" sz="2800" b="1" dirty="0" err="1" smtClean="0">
                <a:solidFill>
                  <a:schemeClr val="bg1"/>
                </a:solidFill>
              </a:rPr>
              <a:t>sistema</a:t>
            </a:r>
            <a:r>
              <a:rPr lang="en-GB" sz="2800" b="1" dirty="0" smtClean="0">
                <a:solidFill>
                  <a:schemeClr val="bg1"/>
                </a:solidFill>
              </a:rPr>
              <a:t> </a:t>
            </a:r>
            <a:r>
              <a:rPr lang="en-GB" sz="2800" b="1" dirty="0" err="1" smtClean="0">
                <a:solidFill>
                  <a:schemeClr val="bg1"/>
                </a:solidFill>
              </a:rPr>
              <a:t>já</a:t>
            </a:r>
            <a:r>
              <a:rPr lang="en-GB" sz="2800" b="1" dirty="0" smtClean="0">
                <a:solidFill>
                  <a:schemeClr val="bg1"/>
                </a:solidFill>
              </a:rPr>
              <a:t> </a:t>
            </a:r>
            <a:r>
              <a:rPr lang="en-GB" sz="2800" b="1" dirty="0" err="1" smtClean="0">
                <a:solidFill>
                  <a:schemeClr val="bg1"/>
                </a:solidFill>
              </a:rPr>
              <a:t>recusado</a:t>
            </a:r>
            <a:r>
              <a:rPr lang="en-GB" sz="2800" b="1" dirty="0" smtClean="0">
                <a:solidFill>
                  <a:schemeClr val="bg1"/>
                </a:solidFill>
              </a:rPr>
              <a:t> </a:t>
            </a:r>
            <a:r>
              <a:rPr lang="en-GB" sz="2800" b="1" dirty="0" err="1" smtClean="0">
                <a:solidFill>
                  <a:schemeClr val="bg1"/>
                </a:solidFill>
              </a:rPr>
              <a:t>pelas</a:t>
            </a:r>
            <a:r>
              <a:rPr lang="en-GB" sz="2800" b="1" dirty="0" smtClean="0">
                <a:solidFill>
                  <a:schemeClr val="bg1"/>
                </a:solidFill>
              </a:rPr>
              <a:t> </a:t>
            </a:r>
            <a:r>
              <a:rPr lang="en-GB" sz="2800" b="1" dirty="0" err="1" smtClean="0">
                <a:solidFill>
                  <a:schemeClr val="bg1"/>
                </a:solidFill>
              </a:rPr>
              <a:t>alterações</a:t>
            </a:r>
            <a:r>
              <a:rPr lang="en-GB" sz="2800" b="1" dirty="0" smtClean="0">
                <a:solidFill>
                  <a:schemeClr val="bg1"/>
                </a:solidFill>
              </a:rPr>
              <a:t> </a:t>
            </a:r>
            <a:r>
              <a:rPr lang="en-GB" sz="2800" b="1" dirty="0" err="1" smtClean="0">
                <a:solidFill>
                  <a:schemeClr val="bg1"/>
                </a:solidFill>
              </a:rPr>
              <a:t>parlamentares</a:t>
            </a:r>
            <a:r>
              <a:rPr lang="en-GB" sz="2800" b="1" dirty="0" smtClean="0">
                <a:solidFill>
                  <a:schemeClr val="bg1"/>
                </a:solidFill>
              </a:rPr>
              <a:t> </a:t>
            </a:r>
            <a:r>
              <a:rPr lang="en-GB" sz="2800" b="1" dirty="0" err="1" smtClean="0">
                <a:solidFill>
                  <a:schemeClr val="bg1"/>
                </a:solidFill>
              </a:rPr>
              <a:t>ao</a:t>
            </a:r>
            <a:r>
              <a:rPr lang="en-GB" sz="2800" b="1" dirty="0" smtClean="0">
                <a:solidFill>
                  <a:schemeClr val="bg1"/>
                </a:solidFill>
              </a:rPr>
              <a:t> DL 57?</a:t>
            </a:r>
            <a:endParaRPr lang="en-GB" sz="2800" i="1" dirty="0">
              <a:solidFill>
                <a:schemeClr val="bg1"/>
              </a:solidFill>
            </a:endParaRP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440540" y="188641"/>
            <a:ext cx="8280919" cy="792088"/>
          </a:xfrm>
        </p:spPr>
        <p:txBody>
          <a:bodyPr>
            <a:normAutofit/>
          </a:bodyPr>
          <a:lstStyle/>
          <a:p>
            <a:pPr algn="l">
              <a:defRPr/>
            </a:pPr>
            <a:r>
              <a:rPr lang="en-GB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c) PREVPAP: a </a:t>
            </a:r>
            <a:r>
              <a:rPr lang="en-GB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guerra</a:t>
            </a:r>
            <a:r>
              <a:rPr lang="en-GB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dos </a:t>
            </a:r>
            <a:r>
              <a:rPr lang="en-GB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tronos</a:t>
            </a:r>
            <a:endParaRPr lang="en-GB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62748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="" xmlns:a16="http://schemas.microsoft.com/office/drawing/2014/main" id="{36B538E2-A451-46D2-8BD7-F951DFC096DF}"/>
              </a:ext>
            </a:extLst>
          </p:cNvPr>
          <p:cNvSpPr txBox="1">
            <a:spLocks noChangeArrowheads="1"/>
          </p:cNvSpPr>
          <p:nvPr/>
        </p:nvSpPr>
        <p:spPr>
          <a:xfrm>
            <a:off x="292265" y="1556792"/>
            <a:ext cx="8766975" cy="48245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14350" indent="-514350" algn="l">
              <a:spcAft>
                <a:spcPts val="1800"/>
              </a:spcAft>
              <a:buFont typeface="+mj-lt"/>
              <a:buAutoNum type="arabicPeriod"/>
              <a:defRPr/>
            </a:pPr>
            <a:r>
              <a:rPr lang="en-GB" sz="2800" b="1" dirty="0" smtClean="0">
                <a:solidFill>
                  <a:schemeClr val="bg1"/>
                </a:solidFill>
              </a:rPr>
              <a:t>A </a:t>
            </a:r>
            <a:r>
              <a:rPr lang="en-GB" sz="2800" b="1" dirty="0" err="1" smtClean="0">
                <a:solidFill>
                  <a:schemeClr val="bg1"/>
                </a:solidFill>
              </a:rPr>
              <a:t>descoberta</a:t>
            </a:r>
            <a:r>
              <a:rPr lang="en-GB" sz="2800" b="1" dirty="0" smtClean="0">
                <a:solidFill>
                  <a:schemeClr val="bg1"/>
                </a:solidFill>
              </a:rPr>
              <a:t> de </a:t>
            </a:r>
            <a:r>
              <a:rPr lang="en-GB" sz="2800" b="1" dirty="0" err="1" smtClean="0">
                <a:solidFill>
                  <a:schemeClr val="bg1"/>
                </a:solidFill>
              </a:rPr>
              <a:t>trabalhar</a:t>
            </a:r>
            <a:r>
              <a:rPr lang="en-GB" sz="2800" b="1" dirty="0" smtClean="0">
                <a:solidFill>
                  <a:schemeClr val="bg1"/>
                </a:solidFill>
              </a:rPr>
              <a:t> </a:t>
            </a:r>
            <a:r>
              <a:rPr lang="en-GB" sz="2800" b="1" dirty="0" err="1" smtClean="0">
                <a:solidFill>
                  <a:schemeClr val="bg1"/>
                </a:solidFill>
              </a:rPr>
              <a:t>nas</a:t>
            </a:r>
            <a:r>
              <a:rPr lang="en-GB" sz="2800" b="1" dirty="0" smtClean="0">
                <a:solidFill>
                  <a:schemeClr val="bg1"/>
                </a:solidFill>
              </a:rPr>
              <a:t> </a:t>
            </a:r>
            <a:r>
              <a:rPr lang="en-GB" sz="2800" b="1" dirty="0" err="1" smtClean="0">
                <a:solidFill>
                  <a:schemeClr val="bg1"/>
                </a:solidFill>
              </a:rPr>
              <a:t>universidades</a:t>
            </a:r>
            <a:r>
              <a:rPr lang="en-GB" sz="2800" b="1" dirty="0" smtClean="0">
                <a:solidFill>
                  <a:schemeClr val="bg1"/>
                </a:solidFill>
              </a:rPr>
              <a:t>, mas para </a:t>
            </a:r>
            <a:r>
              <a:rPr lang="en-GB" sz="2800" b="1" dirty="0" err="1" smtClean="0">
                <a:solidFill>
                  <a:schemeClr val="bg1"/>
                </a:solidFill>
              </a:rPr>
              <a:t>entidades</a:t>
            </a:r>
            <a:r>
              <a:rPr lang="en-GB" sz="2800" b="1" dirty="0" smtClean="0">
                <a:solidFill>
                  <a:schemeClr val="bg1"/>
                </a:solidFill>
              </a:rPr>
              <a:t> </a:t>
            </a:r>
            <a:r>
              <a:rPr lang="en-GB" sz="2800" b="1" dirty="0" err="1" smtClean="0">
                <a:solidFill>
                  <a:schemeClr val="bg1"/>
                </a:solidFill>
              </a:rPr>
              <a:t>privadas</a:t>
            </a:r>
            <a:endParaRPr lang="en-GB" sz="2800" b="1" dirty="0" smtClean="0">
              <a:solidFill>
                <a:schemeClr val="bg1"/>
              </a:solidFill>
            </a:endParaRPr>
          </a:p>
          <a:p>
            <a:pPr marL="514350" indent="-514350" algn="l">
              <a:spcAft>
                <a:spcPts val="1800"/>
              </a:spcAft>
              <a:buFont typeface="+mj-lt"/>
              <a:buAutoNum type="arabicPeriod"/>
              <a:defRPr/>
            </a:pPr>
            <a:r>
              <a:rPr lang="en-GB" sz="2800" b="1" dirty="0" smtClean="0">
                <a:solidFill>
                  <a:schemeClr val="bg1"/>
                </a:solidFill>
              </a:rPr>
              <a:t>A </a:t>
            </a:r>
            <a:r>
              <a:rPr lang="en-GB" sz="2800" b="1" dirty="0" err="1" smtClean="0">
                <a:solidFill>
                  <a:schemeClr val="bg1"/>
                </a:solidFill>
              </a:rPr>
              <a:t>injustiça</a:t>
            </a:r>
            <a:r>
              <a:rPr lang="en-GB" sz="2800" b="1" dirty="0" smtClean="0">
                <a:solidFill>
                  <a:schemeClr val="bg1"/>
                </a:solidFill>
              </a:rPr>
              <a:t> </a:t>
            </a:r>
            <a:r>
              <a:rPr lang="en-GB" sz="2800" b="1" dirty="0" err="1" smtClean="0">
                <a:solidFill>
                  <a:schemeClr val="bg1"/>
                </a:solidFill>
              </a:rPr>
              <a:t>relativa</a:t>
            </a:r>
            <a:r>
              <a:rPr lang="en-GB" sz="2800" b="1" dirty="0" smtClean="0">
                <a:solidFill>
                  <a:schemeClr val="bg1"/>
                </a:solidFill>
              </a:rPr>
              <a:t> de </a:t>
            </a:r>
            <a:r>
              <a:rPr lang="en-GB" sz="2800" b="1" dirty="0" err="1" smtClean="0">
                <a:solidFill>
                  <a:schemeClr val="bg1"/>
                </a:solidFill>
              </a:rPr>
              <a:t>ser</a:t>
            </a:r>
            <a:r>
              <a:rPr lang="en-GB" sz="2800" b="1" dirty="0" smtClean="0">
                <a:solidFill>
                  <a:schemeClr val="bg1"/>
                </a:solidFill>
              </a:rPr>
              <a:t> </a:t>
            </a:r>
            <a:r>
              <a:rPr lang="en-GB" sz="2800" b="1" dirty="0" err="1" smtClean="0">
                <a:solidFill>
                  <a:schemeClr val="bg1"/>
                </a:solidFill>
              </a:rPr>
              <a:t>excluíd</a:t>
            </a:r>
            <a:r>
              <a:rPr lang="en-GB" sz="2800" b="1" dirty="0" smtClean="0">
                <a:solidFill>
                  <a:schemeClr val="bg1"/>
                </a:solidFill>
              </a:rPr>
              <a:t>@, </a:t>
            </a:r>
            <a:r>
              <a:rPr lang="en-GB" sz="2800" b="1" dirty="0" err="1" smtClean="0">
                <a:solidFill>
                  <a:schemeClr val="bg1"/>
                </a:solidFill>
              </a:rPr>
              <a:t>fazendo</a:t>
            </a:r>
            <a:r>
              <a:rPr lang="en-GB" sz="2800" b="1" dirty="0" smtClean="0">
                <a:solidFill>
                  <a:schemeClr val="bg1"/>
                </a:solidFill>
              </a:rPr>
              <a:t> o </a:t>
            </a:r>
            <a:r>
              <a:rPr lang="en-GB" sz="2800" b="1" dirty="0" err="1" smtClean="0">
                <a:solidFill>
                  <a:schemeClr val="bg1"/>
                </a:solidFill>
              </a:rPr>
              <a:t>mesmo</a:t>
            </a:r>
            <a:r>
              <a:rPr lang="en-GB" sz="2800" b="1" dirty="0" smtClean="0">
                <a:solidFill>
                  <a:schemeClr val="bg1"/>
                </a:solidFill>
              </a:rPr>
              <a:t> </a:t>
            </a:r>
            <a:r>
              <a:rPr lang="en-GB" sz="2800" b="1" dirty="0" err="1" smtClean="0">
                <a:solidFill>
                  <a:schemeClr val="bg1"/>
                </a:solidFill>
              </a:rPr>
              <a:t>nos</a:t>
            </a:r>
            <a:r>
              <a:rPr lang="en-GB" sz="2800" b="1" dirty="0" smtClean="0">
                <a:solidFill>
                  <a:schemeClr val="bg1"/>
                </a:solidFill>
              </a:rPr>
              <a:t> </a:t>
            </a:r>
            <a:r>
              <a:rPr lang="en-GB" sz="2800" b="1" dirty="0" err="1" smtClean="0">
                <a:solidFill>
                  <a:schemeClr val="bg1"/>
                </a:solidFill>
              </a:rPr>
              <a:t>mesmos</a:t>
            </a:r>
            <a:r>
              <a:rPr lang="en-GB" sz="2800" b="1" dirty="0" smtClean="0">
                <a:solidFill>
                  <a:schemeClr val="bg1"/>
                </a:solidFill>
              </a:rPr>
              <a:t> </a:t>
            </a:r>
            <a:r>
              <a:rPr lang="en-GB" sz="2800" b="1" dirty="0" err="1" smtClean="0">
                <a:solidFill>
                  <a:schemeClr val="bg1"/>
                </a:solidFill>
              </a:rPr>
              <a:t>sítios</a:t>
            </a:r>
            <a:r>
              <a:rPr lang="en-GB" sz="2800" b="1" dirty="0" smtClean="0">
                <a:solidFill>
                  <a:schemeClr val="bg1"/>
                </a:solidFill>
              </a:rPr>
              <a:t>, mas </a:t>
            </a:r>
            <a:r>
              <a:rPr lang="en-GB" sz="2800" b="1" dirty="0" err="1" smtClean="0">
                <a:solidFill>
                  <a:schemeClr val="bg1"/>
                </a:solidFill>
              </a:rPr>
              <a:t>em</a:t>
            </a:r>
            <a:r>
              <a:rPr lang="en-GB" sz="2800" b="1" dirty="0" smtClean="0">
                <a:solidFill>
                  <a:schemeClr val="bg1"/>
                </a:solidFill>
              </a:rPr>
              <a:t> regime de </a:t>
            </a:r>
            <a:r>
              <a:rPr lang="en-GB" sz="2800" b="1" i="1" dirty="0" err="1" smtClean="0">
                <a:solidFill>
                  <a:schemeClr val="bg1"/>
                </a:solidFill>
              </a:rPr>
              <a:t>outsorcing</a:t>
            </a:r>
            <a:endParaRPr lang="en-GB" sz="2800" i="1" dirty="0" smtClean="0">
              <a:solidFill>
                <a:schemeClr val="bg1"/>
              </a:solidFill>
            </a:endParaRPr>
          </a:p>
          <a:p>
            <a:pPr marL="514350" indent="-514350" algn="l">
              <a:spcAft>
                <a:spcPts val="1800"/>
              </a:spcAft>
              <a:buFont typeface="+mj-lt"/>
              <a:buAutoNum type="arabicPeriod"/>
              <a:defRPr/>
            </a:pPr>
            <a:r>
              <a:rPr lang="en-GB" sz="2800" b="1" dirty="0" smtClean="0">
                <a:solidFill>
                  <a:schemeClr val="bg1"/>
                </a:solidFill>
              </a:rPr>
              <a:t>A </a:t>
            </a:r>
            <a:r>
              <a:rPr lang="en-GB" sz="2800" b="1" dirty="0" err="1" smtClean="0">
                <a:solidFill>
                  <a:schemeClr val="bg1"/>
                </a:solidFill>
              </a:rPr>
              <a:t>precária</a:t>
            </a:r>
            <a:r>
              <a:rPr lang="en-GB" sz="2800" b="1" dirty="0" smtClean="0">
                <a:solidFill>
                  <a:schemeClr val="bg1"/>
                </a:solidFill>
              </a:rPr>
              <a:t> </a:t>
            </a:r>
            <a:r>
              <a:rPr lang="en-GB" sz="2800" b="1" dirty="0" err="1" smtClean="0">
                <a:solidFill>
                  <a:schemeClr val="bg1"/>
                </a:solidFill>
              </a:rPr>
              <a:t>descoberta</a:t>
            </a:r>
            <a:r>
              <a:rPr lang="en-GB" sz="2800" b="1" dirty="0" smtClean="0">
                <a:solidFill>
                  <a:schemeClr val="bg1"/>
                </a:solidFill>
              </a:rPr>
              <a:t> de </a:t>
            </a:r>
            <a:r>
              <a:rPr lang="en-GB" sz="2800" b="1" dirty="0" err="1" smtClean="0">
                <a:solidFill>
                  <a:schemeClr val="bg1"/>
                </a:solidFill>
              </a:rPr>
              <a:t>ser</a:t>
            </a:r>
            <a:r>
              <a:rPr lang="en-GB" sz="2800" b="1" dirty="0" smtClean="0">
                <a:solidFill>
                  <a:schemeClr val="bg1"/>
                </a:solidFill>
              </a:rPr>
              <a:t> </a:t>
            </a:r>
            <a:r>
              <a:rPr lang="en-GB" sz="2800" b="1" dirty="0" err="1" smtClean="0">
                <a:solidFill>
                  <a:schemeClr val="bg1"/>
                </a:solidFill>
              </a:rPr>
              <a:t>empregad</a:t>
            </a:r>
            <a:r>
              <a:rPr lang="en-GB" sz="2800" b="1" dirty="0" smtClean="0">
                <a:solidFill>
                  <a:schemeClr val="bg1"/>
                </a:solidFill>
              </a:rPr>
              <a:t>@ </a:t>
            </a:r>
            <a:r>
              <a:rPr lang="en-GB" sz="2800" b="1" dirty="0" err="1" smtClean="0">
                <a:solidFill>
                  <a:schemeClr val="bg1"/>
                </a:solidFill>
              </a:rPr>
              <a:t>d@s</a:t>
            </a:r>
            <a:r>
              <a:rPr lang="en-GB" sz="2800" b="1" dirty="0" smtClean="0">
                <a:solidFill>
                  <a:schemeClr val="bg1"/>
                </a:solidFill>
              </a:rPr>
              <a:t> </a:t>
            </a:r>
            <a:r>
              <a:rPr lang="en-GB" sz="2800" b="1" dirty="0" err="1" smtClean="0">
                <a:solidFill>
                  <a:schemeClr val="bg1"/>
                </a:solidFill>
              </a:rPr>
              <a:t>colegas</a:t>
            </a:r>
            <a:r>
              <a:rPr lang="en-GB" sz="2800" b="1" dirty="0" smtClean="0">
                <a:solidFill>
                  <a:schemeClr val="bg1"/>
                </a:solidFill>
              </a:rPr>
              <a:t> </a:t>
            </a:r>
            <a:r>
              <a:rPr lang="en-GB" sz="2800" b="1" dirty="0" err="1" smtClean="0">
                <a:solidFill>
                  <a:schemeClr val="bg1"/>
                </a:solidFill>
              </a:rPr>
              <a:t>funcionári@s</a:t>
            </a:r>
            <a:r>
              <a:rPr lang="en-GB" sz="2800" b="1" dirty="0" smtClean="0">
                <a:solidFill>
                  <a:schemeClr val="bg1"/>
                </a:solidFill>
              </a:rPr>
              <a:t> </a:t>
            </a:r>
            <a:r>
              <a:rPr lang="en-GB" sz="2800" b="1" dirty="0" err="1" smtClean="0">
                <a:solidFill>
                  <a:schemeClr val="bg1"/>
                </a:solidFill>
              </a:rPr>
              <a:t>public@s</a:t>
            </a:r>
            <a:r>
              <a:rPr lang="en-GB" sz="2800" b="1" dirty="0" smtClean="0">
                <a:solidFill>
                  <a:schemeClr val="bg1"/>
                </a:solidFill>
              </a:rPr>
              <a:t>, </a:t>
            </a:r>
            <a:r>
              <a:rPr lang="en-GB" sz="2800" b="1" dirty="0" err="1" smtClean="0">
                <a:solidFill>
                  <a:schemeClr val="bg1"/>
                </a:solidFill>
              </a:rPr>
              <a:t>como</a:t>
            </a:r>
            <a:r>
              <a:rPr lang="en-GB" sz="2800" b="1" dirty="0" smtClean="0">
                <a:solidFill>
                  <a:schemeClr val="bg1"/>
                </a:solidFill>
              </a:rPr>
              <a:t> </a:t>
            </a:r>
            <a:r>
              <a:rPr lang="en-GB" sz="2800" b="1" dirty="0" err="1" smtClean="0">
                <a:solidFill>
                  <a:schemeClr val="bg1"/>
                </a:solidFill>
              </a:rPr>
              <a:t>patrões</a:t>
            </a:r>
            <a:r>
              <a:rPr lang="en-GB" sz="2800" b="1" dirty="0" smtClean="0">
                <a:solidFill>
                  <a:schemeClr val="bg1"/>
                </a:solidFill>
              </a:rPr>
              <a:t> </a:t>
            </a:r>
            <a:r>
              <a:rPr lang="en-GB" sz="2800" b="1" dirty="0" err="1" smtClean="0">
                <a:solidFill>
                  <a:schemeClr val="bg1"/>
                </a:solidFill>
              </a:rPr>
              <a:t>ou</a:t>
            </a:r>
            <a:r>
              <a:rPr lang="en-GB" sz="2800" b="1" dirty="0" smtClean="0">
                <a:solidFill>
                  <a:schemeClr val="bg1"/>
                </a:solidFill>
              </a:rPr>
              <a:t> </a:t>
            </a:r>
            <a:r>
              <a:rPr lang="en-GB" sz="2800" b="1" i="1" dirty="0" smtClean="0">
                <a:solidFill>
                  <a:schemeClr val="bg1"/>
                </a:solidFill>
              </a:rPr>
              <a:t>managers</a:t>
            </a:r>
            <a:r>
              <a:rPr lang="en-GB" sz="2800" b="1" dirty="0" smtClean="0">
                <a:solidFill>
                  <a:schemeClr val="bg1"/>
                </a:solidFill>
              </a:rPr>
              <a:t> das </a:t>
            </a:r>
            <a:r>
              <a:rPr lang="en-GB" sz="2800" b="1" dirty="0" err="1" smtClean="0">
                <a:solidFill>
                  <a:schemeClr val="bg1"/>
                </a:solidFill>
              </a:rPr>
              <a:t>instituições</a:t>
            </a:r>
            <a:r>
              <a:rPr lang="en-GB" sz="2800" b="1" dirty="0" smtClean="0">
                <a:solidFill>
                  <a:schemeClr val="bg1"/>
                </a:solidFill>
              </a:rPr>
              <a:t> </a:t>
            </a:r>
            <a:r>
              <a:rPr lang="en-GB" sz="2800" b="1" dirty="0" err="1" smtClean="0">
                <a:solidFill>
                  <a:schemeClr val="bg1"/>
                </a:solidFill>
              </a:rPr>
              <a:t>públicas</a:t>
            </a:r>
            <a:r>
              <a:rPr lang="en-GB" sz="2800" b="1" dirty="0" smtClean="0">
                <a:solidFill>
                  <a:schemeClr val="bg1"/>
                </a:solidFill>
              </a:rPr>
              <a:t> a </a:t>
            </a:r>
            <a:r>
              <a:rPr lang="en-GB" sz="2800" b="1" dirty="0" err="1" smtClean="0">
                <a:solidFill>
                  <a:schemeClr val="bg1"/>
                </a:solidFill>
              </a:rPr>
              <a:t>que</a:t>
            </a:r>
            <a:r>
              <a:rPr lang="en-GB" sz="2800" b="1" dirty="0" smtClean="0">
                <a:solidFill>
                  <a:schemeClr val="bg1"/>
                </a:solidFill>
              </a:rPr>
              <a:t> </a:t>
            </a:r>
            <a:r>
              <a:rPr lang="en-GB" sz="2800" b="1" dirty="0" err="1" smtClean="0">
                <a:solidFill>
                  <a:schemeClr val="bg1"/>
                </a:solidFill>
              </a:rPr>
              <a:t>pertencem</a:t>
            </a:r>
            <a:endParaRPr lang="en-GB" sz="2800" b="1" dirty="0" smtClean="0">
              <a:solidFill>
                <a:schemeClr val="bg1"/>
              </a:solidFill>
            </a:endParaRPr>
          </a:p>
          <a:p>
            <a:pPr marL="514350" indent="-514350" algn="l">
              <a:spcAft>
                <a:spcPts val="1800"/>
              </a:spcAft>
              <a:buFont typeface="+mj-lt"/>
              <a:buAutoNum type="arabicPeriod"/>
              <a:defRPr/>
            </a:pPr>
            <a:r>
              <a:rPr lang="en-GB" sz="2800" b="1" dirty="0" smtClean="0">
                <a:solidFill>
                  <a:schemeClr val="bg1"/>
                </a:solidFill>
              </a:rPr>
              <a:t>A </a:t>
            </a:r>
            <a:r>
              <a:rPr lang="en-GB" sz="2800" b="1" dirty="0" err="1" smtClean="0">
                <a:solidFill>
                  <a:schemeClr val="bg1"/>
                </a:solidFill>
              </a:rPr>
              <a:t>descoberta</a:t>
            </a:r>
            <a:r>
              <a:rPr lang="en-GB" sz="2800" b="1" dirty="0" smtClean="0">
                <a:solidFill>
                  <a:schemeClr val="bg1"/>
                </a:solidFill>
              </a:rPr>
              <a:t> da </a:t>
            </a:r>
            <a:r>
              <a:rPr lang="en-GB" sz="2800" b="1" dirty="0" err="1" smtClean="0">
                <a:solidFill>
                  <a:schemeClr val="bg1"/>
                </a:solidFill>
              </a:rPr>
              <a:t>preversidade</a:t>
            </a:r>
            <a:r>
              <a:rPr lang="en-GB" sz="2800" b="1" dirty="0" smtClean="0">
                <a:solidFill>
                  <a:schemeClr val="bg1"/>
                </a:solidFill>
              </a:rPr>
              <a:t> da </a:t>
            </a:r>
            <a:r>
              <a:rPr lang="en-GB" sz="2800" b="1" dirty="0" err="1" smtClean="0">
                <a:solidFill>
                  <a:schemeClr val="bg1"/>
                </a:solidFill>
              </a:rPr>
              <a:t>empresarialização</a:t>
            </a:r>
            <a:r>
              <a:rPr lang="en-GB" sz="2800" b="1" dirty="0" smtClean="0">
                <a:solidFill>
                  <a:schemeClr val="bg1"/>
                </a:solidFill>
              </a:rPr>
              <a:t> </a:t>
            </a:r>
            <a:r>
              <a:rPr lang="en-GB" sz="2800" b="1" dirty="0" err="1" smtClean="0">
                <a:solidFill>
                  <a:schemeClr val="bg1"/>
                </a:solidFill>
              </a:rPr>
              <a:t>ou</a:t>
            </a:r>
            <a:r>
              <a:rPr lang="en-GB" sz="2800" b="1" dirty="0" smtClean="0">
                <a:solidFill>
                  <a:schemeClr val="bg1"/>
                </a:solidFill>
              </a:rPr>
              <a:t> “</a:t>
            </a:r>
            <a:r>
              <a:rPr lang="en-GB" sz="2800" b="1" dirty="0" err="1" smtClean="0">
                <a:solidFill>
                  <a:schemeClr val="bg1"/>
                </a:solidFill>
              </a:rPr>
              <a:t>fundacionismo</a:t>
            </a:r>
            <a:r>
              <a:rPr lang="en-GB" sz="2800" b="1" dirty="0" smtClean="0">
                <a:solidFill>
                  <a:schemeClr val="bg1"/>
                </a:solidFill>
              </a:rPr>
              <a:t>” da academia</a:t>
            </a:r>
            <a:endParaRPr lang="en-GB" sz="2800" i="1" dirty="0">
              <a:solidFill>
                <a:schemeClr val="bg1"/>
              </a:solidFill>
            </a:endParaRP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9" y="115888"/>
            <a:ext cx="8406933" cy="1296887"/>
          </a:xfrm>
        </p:spPr>
        <p:txBody>
          <a:bodyPr>
            <a:normAutofit/>
          </a:bodyPr>
          <a:lstStyle/>
          <a:p>
            <a:pPr algn="l">
              <a:defRPr/>
            </a:pPr>
            <a:r>
              <a:rPr lang="en-GB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d) PREVPAP: a </a:t>
            </a:r>
            <a:r>
              <a:rPr lang="en-GB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descoberta</a:t>
            </a:r>
            <a:r>
              <a:rPr lang="en-GB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dos </a:t>
            </a:r>
            <a:r>
              <a:rPr lang="en-GB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empregados</a:t>
            </a:r>
            <a:r>
              <a:rPr lang="en-GB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dos </a:t>
            </a:r>
            <a:r>
              <a:rPr lang="en-GB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funcionários</a:t>
            </a:r>
            <a:r>
              <a:rPr lang="en-GB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públicos</a:t>
            </a:r>
            <a:endParaRPr lang="en-GB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19451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2000">
              <a:srgbClr val="C00000"/>
            </a:gs>
            <a:gs pos="100000">
              <a:srgbClr val="D4DEFF"/>
            </a:gs>
            <a:gs pos="100000">
              <a:srgbClr val="D4DEFF"/>
            </a:gs>
            <a:gs pos="100000">
              <a:srgbClr val="96AB94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99EC0929-F3B6-4477-AF1C-8371B60F2EF9}"/>
              </a:ext>
            </a:extLst>
          </p:cNvPr>
          <p:cNvSpPr txBox="1">
            <a:spLocks noChangeArrowheads="1"/>
          </p:cNvSpPr>
          <p:nvPr/>
        </p:nvSpPr>
        <p:spPr>
          <a:xfrm>
            <a:off x="323528" y="476672"/>
            <a:ext cx="8568952" cy="50405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Aft>
                <a:spcPts val="2400"/>
              </a:spcAft>
              <a:defRPr/>
            </a:pPr>
            <a:r>
              <a:rPr lang="en-GB" sz="3200" b="1" dirty="0" err="1" smtClean="0">
                <a:solidFill>
                  <a:schemeClr val="bg1"/>
                </a:solidFill>
              </a:rPr>
              <a:t>Os</a:t>
            </a:r>
            <a:r>
              <a:rPr lang="en-GB" sz="3200" b="1" dirty="0" smtClean="0">
                <a:solidFill>
                  <a:schemeClr val="bg1"/>
                </a:solidFill>
              </a:rPr>
              <a:t> </a:t>
            </a:r>
            <a:r>
              <a:rPr lang="en-GB" sz="3200" b="1" dirty="0" err="1" smtClean="0">
                <a:solidFill>
                  <a:schemeClr val="bg1"/>
                </a:solidFill>
              </a:rPr>
              <a:t>factores</a:t>
            </a:r>
            <a:r>
              <a:rPr lang="en-GB" sz="3200" b="1" dirty="0" smtClean="0">
                <a:solidFill>
                  <a:schemeClr val="bg1"/>
                </a:solidFill>
              </a:rPr>
              <a:t> </a:t>
            </a:r>
            <a:r>
              <a:rPr lang="en-GB" sz="3200" b="1" dirty="0" err="1" smtClean="0">
                <a:solidFill>
                  <a:schemeClr val="bg1"/>
                </a:solidFill>
              </a:rPr>
              <a:t>envolvidos</a:t>
            </a:r>
            <a:r>
              <a:rPr lang="en-GB" sz="3200" b="1" dirty="0" smtClean="0">
                <a:solidFill>
                  <a:schemeClr val="bg1"/>
                </a:solidFill>
              </a:rPr>
              <a:t> </a:t>
            </a:r>
            <a:r>
              <a:rPr lang="en-GB" sz="3200" b="1" dirty="0" err="1" smtClean="0">
                <a:solidFill>
                  <a:schemeClr val="bg1"/>
                </a:solidFill>
              </a:rPr>
              <a:t>apelam</a:t>
            </a:r>
            <a:r>
              <a:rPr lang="en-GB" sz="3200" b="1" dirty="0" smtClean="0">
                <a:solidFill>
                  <a:schemeClr val="bg1"/>
                </a:solidFill>
              </a:rPr>
              <a:t> </a:t>
            </a:r>
            <a:r>
              <a:rPr lang="en-GB" sz="3200" b="1" dirty="0" err="1" smtClean="0">
                <a:solidFill>
                  <a:schemeClr val="bg1"/>
                </a:solidFill>
              </a:rPr>
              <a:t>simultaneamente</a:t>
            </a:r>
            <a:r>
              <a:rPr lang="en-GB" sz="3200" b="1" dirty="0" smtClean="0">
                <a:solidFill>
                  <a:schemeClr val="bg1"/>
                </a:solidFill>
              </a:rPr>
              <a:t> </a:t>
            </a:r>
            <a:r>
              <a:rPr lang="en-GB" sz="3200" b="1" dirty="0" err="1" smtClean="0">
                <a:solidFill>
                  <a:schemeClr val="bg1"/>
                </a:solidFill>
              </a:rPr>
              <a:t>às</a:t>
            </a:r>
            <a:r>
              <a:rPr lang="en-GB" sz="3200" b="1" dirty="0" smtClean="0">
                <a:solidFill>
                  <a:schemeClr val="bg1"/>
                </a:solidFill>
              </a:rPr>
              <a:t> </a:t>
            </a:r>
            <a:r>
              <a:rPr lang="en-GB" sz="3200" b="1" dirty="0" err="1" smtClean="0">
                <a:solidFill>
                  <a:schemeClr val="bg1"/>
                </a:solidFill>
              </a:rPr>
              <a:t>áreas</a:t>
            </a:r>
            <a:r>
              <a:rPr lang="en-GB" sz="3200" b="1" dirty="0" smtClean="0">
                <a:solidFill>
                  <a:schemeClr val="bg1"/>
                </a:solidFill>
              </a:rPr>
              <a:t> de </a:t>
            </a:r>
            <a:r>
              <a:rPr lang="en-GB" sz="3200" b="1" i="1" dirty="0" smtClean="0">
                <a:solidFill>
                  <a:schemeClr val="bg1"/>
                </a:solidFill>
              </a:rPr>
              <a:t>expertise</a:t>
            </a:r>
            <a:r>
              <a:rPr lang="en-GB" sz="3200" b="1" dirty="0" smtClean="0">
                <a:solidFill>
                  <a:schemeClr val="bg1"/>
                </a:solidFill>
              </a:rPr>
              <a:t> da </a:t>
            </a:r>
            <a:r>
              <a:rPr lang="en-GB" sz="3200" b="1" dirty="0" err="1" smtClean="0">
                <a:solidFill>
                  <a:schemeClr val="bg1"/>
                </a:solidFill>
              </a:rPr>
              <a:t>antropologia</a:t>
            </a:r>
            <a:r>
              <a:rPr lang="en-GB" sz="3200" b="1" dirty="0" smtClean="0">
                <a:solidFill>
                  <a:schemeClr val="bg1"/>
                </a:solidFill>
              </a:rPr>
              <a:t>, </a:t>
            </a:r>
            <a:r>
              <a:rPr lang="en-GB" sz="3200" b="1" dirty="0" err="1" smtClean="0">
                <a:solidFill>
                  <a:schemeClr val="bg1"/>
                </a:solidFill>
              </a:rPr>
              <a:t>ciência</a:t>
            </a:r>
            <a:r>
              <a:rPr lang="en-GB" sz="3200" b="1" dirty="0" smtClean="0">
                <a:solidFill>
                  <a:schemeClr val="bg1"/>
                </a:solidFill>
              </a:rPr>
              <a:t> </a:t>
            </a:r>
            <a:r>
              <a:rPr lang="en-GB" sz="3200" b="1" dirty="0" err="1" smtClean="0">
                <a:solidFill>
                  <a:schemeClr val="bg1"/>
                </a:solidFill>
              </a:rPr>
              <a:t>política</a:t>
            </a:r>
            <a:r>
              <a:rPr lang="en-GB" sz="3200" b="1" dirty="0" smtClean="0">
                <a:solidFill>
                  <a:schemeClr val="bg1"/>
                </a:solidFill>
              </a:rPr>
              <a:t>, </a:t>
            </a:r>
            <a:r>
              <a:rPr lang="en-GB" sz="3200" b="1" dirty="0" err="1" smtClean="0">
                <a:solidFill>
                  <a:schemeClr val="bg1"/>
                </a:solidFill>
              </a:rPr>
              <a:t>economia</a:t>
            </a:r>
            <a:r>
              <a:rPr lang="en-GB" sz="3200" b="1" dirty="0" smtClean="0">
                <a:solidFill>
                  <a:schemeClr val="bg1"/>
                </a:solidFill>
              </a:rPr>
              <a:t>, </a:t>
            </a:r>
            <a:r>
              <a:rPr lang="en-GB" sz="3200" b="1" dirty="0" err="1" smtClean="0">
                <a:solidFill>
                  <a:schemeClr val="bg1"/>
                </a:solidFill>
              </a:rPr>
              <a:t>história</a:t>
            </a:r>
            <a:r>
              <a:rPr lang="en-GB" sz="3200" b="1" dirty="0" smtClean="0">
                <a:solidFill>
                  <a:schemeClr val="bg1"/>
                </a:solidFill>
              </a:rPr>
              <a:t>, </a:t>
            </a:r>
            <a:r>
              <a:rPr lang="en-GB" sz="3200" b="1" dirty="0" err="1" smtClean="0">
                <a:solidFill>
                  <a:schemeClr val="bg1"/>
                </a:solidFill>
              </a:rPr>
              <a:t>história</a:t>
            </a:r>
            <a:r>
              <a:rPr lang="en-GB" sz="3200" b="1" dirty="0" smtClean="0">
                <a:solidFill>
                  <a:schemeClr val="bg1"/>
                </a:solidFill>
              </a:rPr>
              <a:t> da </a:t>
            </a:r>
            <a:r>
              <a:rPr lang="en-GB" sz="3200" b="1" dirty="0" err="1" smtClean="0">
                <a:solidFill>
                  <a:schemeClr val="bg1"/>
                </a:solidFill>
              </a:rPr>
              <a:t>ciência</a:t>
            </a:r>
            <a:r>
              <a:rPr lang="en-GB" sz="3200" b="1" dirty="0" smtClean="0">
                <a:solidFill>
                  <a:schemeClr val="bg1"/>
                </a:solidFill>
              </a:rPr>
              <a:t>, </a:t>
            </a:r>
            <a:r>
              <a:rPr lang="en-GB" sz="3200" b="1" dirty="0" err="1" smtClean="0">
                <a:solidFill>
                  <a:schemeClr val="bg1"/>
                </a:solidFill>
              </a:rPr>
              <a:t>psicologia</a:t>
            </a:r>
            <a:r>
              <a:rPr lang="en-GB" sz="3200" b="1" dirty="0" smtClean="0">
                <a:solidFill>
                  <a:schemeClr val="bg1"/>
                </a:solidFill>
              </a:rPr>
              <a:t>, </a:t>
            </a:r>
            <a:r>
              <a:rPr lang="en-GB" sz="3200" b="1" dirty="0" err="1" smtClean="0">
                <a:solidFill>
                  <a:schemeClr val="bg1"/>
                </a:solidFill>
              </a:rPr>
              <a:t>relações</a:t>
            </a:r>
            <a:r>
              <a:rPr lang="en-GB" sz="3200" b="1" dirty="0" smtClean="0">
                <a:solidFill>
                  <a:schemeClr val="bg1"/>
                </a:solidFill>
              </a:rPr>
              <a:t> </a:t>
            </a:r>
            <a:r>
              <a:rPr lang="en-GB" sz="3200" b="1" dirty="0" err="1" smtClean="0">
                <a:solidFill>
                  <a:schemeClr val="bg1"/>
                </a:solidFill>
              </a:rPr>
              <a:t>internacionais</a:t>
            </a:r>
            <a:r>
              <a:rPr lang="en-GB" sz="3200" b="1" dirty="0" smtClean="0">
                <a:solidFill>
                  <a:schemeClr val="bg1"/>
                </a:solidFill>
              </a:rPr>
              <a:t>, </a:t>
            </a:r>
            <a:r>
              <a:rPr lang="en-GB" sz="3200" b="1" dirty="0" err="1" smtClean="0">
                <a:solidFill>
                  <a:schemeClr val="bg1"/>
                </a:solidFill>
              </a:rPr>
              <a:t>sociologia</a:t>
            </a:r>
            <a:r>
              <a:rPr lang="en-GB" sz="3200" b="1" dirty="0" smtClean="0">
                <a:solidFill>
                  <a:schemeClr val="bg1"/>
                </a:solidFill>
              </a:rPr>
              <a:t>.</a:t>
            </a:r>
          </a:p>
          <a:p>
            <a:pPr algn="l">
              <a:spcAft>
                <a:spcPts val="1200"/>
              </a:spcAft>
              <a:defRPr/>
            </a:pPr>
            <a:r>
              <a:rPr lang="en-GB" sz="3200" b="1" dirty="0" smtClean="0">
                <a:solidFill>
                  <a:schemeClr val="bg1"/>
                </a:solidFill>
              </a:rPr>
              <a:t>A </a:t>
            </a:r>
            <a:r>
              <a:rPr lang="en-GB" sz="3200" b="1" dirty="0" err="1" smtClean="0">
                <a:solidFill>
                  <a:schemeClr val="bg1"/>
                </a:solidFill>
              </a:rPr>
              <a:t>sua</a:t>
            </a:r>
            <a:r>
              <a:rPr lang="en-GB" sz="3200" b="1" dirty="0" smtClean="0">
                <a:solidFill>
                  <a:schemeClr val="bg1"/>
                </a:solidFill>
              </a:rPr>
              <a:t> cabal </a:t>
            </a:r>
            <a:r>
              <a:rPr lang="en-GB" sz="3200" b="1" dirty="0" err="1" smtClean="0">
                <a:solidFill>
                  <a:schemeClr val="bg1"/>
                </a:solidFill>
              </a:rPr>
              <a:t>compreensão</a:t>
            </a:r>
            <a:r>
              <a:rPr lang="en-GB" sz="3200" b="1" dirty="0" smtClean="0">
                <a:solidFill>
                  <a:schemeClr val="bg1"/>
                </a:solidFill>
              </a:rPr>
              <a:t> </a:t>
            </a:r>
            <a:r>
              <a:rPr lang="en-GB" sz="3200" b="1" dirty="0" err="1" smtClean="0">
                <a:solidFill>
                  <a:schemeClr val="bg1"/>
                </a:solidFill>
              </a:rPr>
              <a:t>só</a:t>
            </a:r>
            <a:r>
              <a:rPr lang="en-GB" sz="3200" b="1" dirty="0" smtClean="0">
                <a:solidFill>
                  <a:schemeClr val="bg1"/>
                </a:solidFill>
              </a:rPr>
              <a:t> </a:t>
            </a:r>
            <a:r>
              <a:rPr lang="en-GB" sz="3200" b="1" dirty="0" err="1" smtClean="0">
                <a:solidFill>
                  <a:schemeClr val="bg1"/>
                </a:solidFill>
              </a:rPr>
              <a:t>pode</a:t>
            </a:r>
            <a:r>
              <a:rPr lang="en-GB" sz="3200" b="1" dirty="0" smtClean="0">
                <a:solidFill>
                  <a:schemeClr val="bg1"/>
                </a:solidFill>
              </a:rPr>
              <a:t> </a:t>
            </a:r>
            <a:r>
              <a:rPr lang="en-GB" sz="3200" b="1" dirty="0" err="1" smtClean="0">
                <a:solidFill>
                  <a:schemeClr val="bg1"/>
                </a:solidFill>
              </a:rPr>
              <a:t>ser</a:t>
            </a:r>
            <a:r>
              <a:rPr lang="en-GB" sz="3200" b="1" dirty="0" smtClean="0">
                <a:solidFill>
                  <a:schemeClr val="bg1"/>
                </a:solidFill>
              </a:rPr>
              <a:t> </a:t>
            </a:r>
            <a:r>
              <a:rPr lang="en-GB" sz="3200" b="1" dirty="0" err="1" smtClean="0">
                <a:solidFill>
                  <a:schemeClr val="bg1"/>
                </a:solidFill>
              </a:rPr>
              <a:t>alcançada</a:t>
            </a:r>
            <a:r>
              <a:rPr lang="en-GB" sz="3200" b="1" dirty="0" smtClean="0">
                <a:solidFill>
                  <a:schemeClr val="bg1"/>
                </a:solidFill>
              </a:rPr>
              <a:t> </a:t>
            </a:r>
            <a:r>
              <a:rPr lang="en-GB" sz="3200" b="1" dirty="0" err="1" smtClean="0">
                <a:solidFill>
                  <a:schemeClr val="bg1"/>
                </a:solidFill>
              </a:rPr>
              <a:t>através</a:t>
            </a:r>
            <a:r>
              <a:rPr lang="en-GB" sz="3200" b="1" dirty="0" smtClean="0">
                <a:solidFill>
                  <a:schemeClr val="bg1"/>
                </a:solidFill>
              </a:rPr>
              <a:t> de </a:t>
            </a:r>
            <a:r>
              <a:rPr lang="en-GB" sz="3200" b="1" dirty="0" err="1" smtClean="0">
                <a:solidFill>
                  <a:schemeClr val="bg1"/>
                </a:solidFill>
              </a:rPr>
              <a:t>diálogos</a:t>
            </a:r>
            <a:r>
              <a:rPr lang="en-GB" sz="3200" b="1" dirty="0" smtClean="0">
                <a:solidFill>
                  <a:schemeClr val="bg1"/>
                </a:solidFill>
              </a:rPr>
              <a:t> </a:t>
            </a:r>
            <a:r>
              <a:rPr lang="en-GB" sz="3200" b="1" dirty="0" err="1" smtClean="0">
                <a:solidFill>
                  <a:schemeClr val="bg1"/>
                </a:solidFill>
              </a:rPr>
              <a:t>ou</a:t>
            </a:r>
            <a:r>
              <a:rPr lang="en-GB" sz="3200" b="1" dirty="0" smtClean="0">
                <a:solidFill>
                  <a:schemeClr val="bg1"/>
                </a:solidFill>
              </a:rPr>
              <a:t> de </a:t>
            </a:r>
            <a:r>
              <a:rPr lang="pt-PT" sz="3200" b="1" dirty="0" smtClean="0">
                <a:solidFill>
                  <a:schemeClr val="bg1"/>
                </a:solidFill>
              </a:rPr>
              <a:t>abordagens</a:t>
            </a:r>
            <a:r>
              <a:rPr lang="en-GB" sz="3200" b="1" dirty="0" smtClean="0">
                <a:solidFill>
                  <a:schemeClr val="bg1"/>
                </a:solidFill>
              </a:rPr>
              <a:t> de </a:t>
            </a:r>
            <a:r>
              <a:rPr lang="en-GB" sz="3200" b="1" dirty="0" err="1" smtClean="0">
                <a:solidFill>
                  <a:schemeClr val="bg1"/>
                </a:solidFill>
              </a:rPr>
              <a:t>carácter</a:t>
            </a:r>
            <a:r>
              <a:rPr lang="en-GB" sz="3200" b="1" dirty="0" smtClean="0">
                <a:solidFill>
                  <a:schemeClr val="bg1"/>
                </a:solidFill>
              </a:rPr>
              <a:t> </a:t>
            </a:r>
            <a:r>
              <a:rPr lang="en-GB" sz="3200" b="1" dirty="0" err="1" smtClean="0">
                <a:solidFill>
                  <a:schemeClr val="bg1"/>
                </a:solidFill>
              </a:rPr>
              <a:t>multidisciplinar</a:t>
            </a:r>
            <a:r>
              <a:rPr lang="en-GB" sz="3200" b="1" dirty="0">
                <a:solidFill>
                  <a:schemeClr val="bg1"/>
                </a:solidFill>
              </a:rPr>
              <a:t>.</a:t>
            </a:r>
            <a:r>
              <a:rPr lang="en-GB" sz="3200" b="1" dirty="0" smtClean="0">
                <a:solidFill>
                  <a:schemeClr val="bg1"/>
                </a:solidFill>
              </a:rPr>
              <a:t> </a:t>
            </a:r>
            <a:endParaRPr lang="en-GB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0276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28398" y="2132856"/>
            <a:ext cx="91440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5400" b="1" dirty="0" smtClean="0">
                <a:solidFill>
                  <a:schemeClr val="bg1"/>
                </a:solidFill>
              </a:rPr>
              <a:t>1. Uma </a:t>
            </a:r>
            <a:r>
              <a:rPr lang="en-US" sz="5400" b="1" dirty="0" err="1" smtClean="0">
                <a:solidFill>
                  <a:schemeClr val="bg1"/>
                </a:solidFill>
              </a:rPr>
              <a:t>ideia</a:t>
            </a:r>
            <a:r>
              <a:rPr lang="en-US" sz="5400" b="1" dirty="0" smtClean="0">
                <a:solidFill>
                  <a:schemeClr val="bg1"/>
                </a:solidFill>
              </a:rPr>
              <a:t> </a:t>
            </a:r>
            <a:r>
              <a:rPr lang="en-US" sz="5400" b="1" i="1" dirty="0" smtClean="0">
                <a:solidFill>
                  <a:schemeClr val="bg1"/>
                </a:solidFill>
              </a:rPr>
              <a:t>sui generis</a:t>
            </a:r>
            <a:endParaRPr lang="pt-PT" sz="2800" b="1" i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26868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2000">
              <a:srgbClr val="C00000"/>
            </a:gs>
            <a:gs pos="100000">
              <a:srgbClr val="D4DEFF"/>
            </a:gs>
            <a:gs pos="100000">
              <a:srgbClr val="D4DEFF"/>
            </a:gs>
            <a:gs pos="100000">
              <a:srgbClr val="96AB94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99EC0929-F3B6-4477-AF1C-8371B60F2EF9}"/>
              </a:ext>
            </a:extLst>
          </p:cNvPr>
          <p:cNvSpPr txBox="1">
            <a:spLocks noChangeArrowheads="1"/>
          </p:cNvSpPr>
          <p:nvPr/>
        </p:nvSpPr>
        <p:spPr>
          <a:xfrm>
            <a:off x="323528" y="692696"/>
            <a:ext cx="8640960" cy="50405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Aft>
                <a:spcPts val="2400"/>
              </a:spcAft>
              <a:defRPr/>
            </a:pPr>
            <a:r>
              <a:rPr lang="en-GB" sz="3200" b="1" dirty="0" smtClean="0">
                <a:solidFill>
                  <a:schemeClr val="bg1"/>
                </a:solidFill>
              </a:rPr>
              <a:t>Se as </a:t>
            </a:r>
            <a:r>
              <a:rPr lang="en-GB" sz="3200" b="1" dirty="0" err="1" smtClean="0">
                <a:solidFill>
                  <a:schemeClr val="bg1"/>
                </a:solidFill>
              </a:rPr>
              <a:t>políticas</a:t>
            </a:r>
            <a:r>
              <a:rPr lang="en-GB" sz="3200" b="1" dirty="0" smtClean="0">
                <a:solidFill>
                  <a:schemeClr val="bg1"/>
                </a:solidFill>
              </a:rPr>
              <a:t> </a:t>
            </a:r>
            <a:r>
              <a:rPr lang="en-GB" sz="3200" b="1" dirty="0" err="1" smtClean="0">
                <a:solidFill>
                  <a:schemeClr val="bg1"/>
                </a:solidFill>
              </a:rPr>
              <a:t>científicas</a:t>
            </a:r>
            <a:r>
              <a:rPr lang="en-GB" sz="3200" b="1" dirty="0" smtClean="0">
                <a:solidFill>
                  <a:schemeClr val="bg1"/>
                </a:solidFill>
              </a:rPr>
              <a:t> </a:t>
            </a:r>
            <a:r>
              <a:rPr lang="en-GB" sz="3200" b="1" dirty="0" err="1" smtClean="0">
                <a:solidFill>
                  <a:schemeClr val="bg1"/>
                </a:solidFill>
              </a:rPr>
              <a:t>passadas</a:t>
            </a:r>
            <a:r>
              <a:rPr lang="en-GB" sz="3200" b="1" dirty="0" smtClean="0">
                <a:solidFill>
                  <a:schemeClr val="bg1"/>
                </a:solidFill>
              </a:rPr>
              <a:t>, as </a:t>
            </a:r>
            <a:r>
              <a:rPr lang="en-GB" sz="3200" b="1" dirty="0" err="1" smtClean="0">
                <a:solidFill>
                  <a:schemeClr val="bg1"/>
                </a:solidFill>
              </a:rPr>
              <a:t>regras</a:t>
            </a:r>
            <a:r>
              <a:rPr lang="en-GB" sz="3200" b="1" dirty="0" smtClean="0">
                <a:solidFill>
                  <a:schemeClr val="bg1"/>
                </a:solidFill>
              </a:rPr>
              <a:t> de </a:t>
            </a:r>
            <a:r>
              <a:rPr lang="en-GB" sz="3200" b="1" dirty="0" err="1" smtClean="0">
                <a:solidFill>
                  <a:schemeClr val="bg1"/>
                </a:solidFill>
              </a:rPr>
              <a:t>aplicação</a:t>
            </a:r>
            <a:r>
              <a:rPr lang="en-GB" sz="3200" b="1" dirty="0" smtClean="0">
                <a:solidFill>
                  <a:schemeClr val="bg1"/>
                </a:solidFill>
              </a:rPr>
              <a:t> dos </a:t>
            </a:r>
            <a:r>
              <a:rPr lang="en-GB" sz="3200" b="1" dirty="0" err="1" smtClean="0">
                <a:solidFill>
                  <a:schemeClr val="bg1"/>
                </a:solidFill>
              </a:rPr>
              <a:t>fundos</a:t>
            </a:r>
            <a:r>
              <a:rPr lang="en-GB" sz="3200" b="1" dirty="0" smtClean="0">
                <a:solidFill>
                  <a:schemeClr val="bg1"/>
                </a:solidFill>
              </a:rPr>
              <a:t> </a:t>
            </a:r>
            <a:r>
              <a:rPr lang="en-GB" sz="3200" b="1" dirty="0" err="1" smtClean="0">
                <a:solidFill>
                  <a:schemeClr val="bg1"/>
                </a:solidFill>
              </a:rPr>
              <a:t>europeus</a:t>
            </a:r>
            <a:r>
              <a:rPr lang="en-GB" sz="3200" b="1" dirty="0" smtClean="0">
                <a:solidFill>
                  <a:schemeClr val="bg1"/>
                </a:solidFill>
              </a:rPr>
              <a:t> e as crises </a:t>
            </a:r>
            <a:r>
              <a:rPr lang="en-GB" sz="3200" b="1" dirty="0" err="1" smtClean="0">
                <a:solidFill>
                  <a:schemeClr val="bg1"/>
                </a:solidFill>
              </a:rPr>
              <a:t>pós</a:t>
            </a:r>
            <a:r>
              <a:rPr lang="en-GB" sz="3200" b="1" dirty="0" smtClean="0">
                <a:solidFill>
                  <a:schemeClr val="bg1"/>
                </a:solidFill>
              </a:rPr>
              <a:t>-</a:t>
            </a:r>
            <a:r>
              <a:rPr lang="en-GB" sz="3200" b="1" i="1" dirty="0" smtClean="0">
                <a:solidFill>
                  <a:schemeClr val="bg1"/>
                </a:solidFill>
              </a:rPr>
              <a:t>subprime</a:t>
            </a:r>
            <a:r>
              <a:rPr lang="en-GB" sz="3200" b="1" dirty="0" smtClean="0">
                <a:solidFill>
                  <a:schemeClr val="bg1"/>
                </a:solidFill>
              </a:rPr>
              <a:t> </a:t>
            </a:r>
            <a:r>
              <a:rPr lang="en-GB" sz="3200" b="1" dirty="0" err="1" smtClean="0">
                <a:solidFill>
                  <a:srgbClr val="FFFF00"/>
                </a:solidFill>
              </a:rPr>
              <a:t>criaram</a:t>
            </a:r>
            <a:r>
              <a:rPr lang="en-GB" sz="3200" b="1" dirty="0" smtClean="0">
                <a:solidFill>
                  <a:srgbClr val="FFFF00"/>
                </a:solidFill>
              </a:rPr>
              <a:t> a </a:t>
            </a:r>
            <a:r>
              <a:rPr lang="en-GB" sz="3200" b="1" dirty="0" err="1" smtClean="0">
                <a:solidFill>
                  <a:srgbClr val="FFFF00"/>
                </a:solidFill>
              </a:rPr>
              <a:t>precarização</a:t>
            </a:r>
            <a:r>
              <a:rPr lang="en-GB" sz="3200" b="1" dirty="0" smtClean="0">
                <a:solidFill>
                  <a:srgbClr val="FFFF00"/>
                </a:solidFill>
              </a:rPr>
              <a:t> </a:t>
            </a:r>
            <a:r>
              <a:rPr lang="en-GB" sz="3200" b="1" dirty="0" err="1" smtClean="0">
                <a:solidFill>
                  <a:srgbClr val="FFFF00"/>
                </a:solidFill>
              </a:rPr>
              <a:t>estrutural</a:t>
            </a:r>
            <a:r>
              <a:rPr lang="en-GB" sz="3200" b="1" dirty="0" smtClean="0">
                <a:solidFill>
                  <a:srgbClr val="FFFF00"/>
                </a:solidFill>
              </a:rPr>
              <a:t> da </a:t>
            </a:r>
            <a:r>
              <a:rPr lang="en-GB" sz="3200" b="1" dirty="0" err="1" smtClean="0">
                <a:solidFill>
                  <a:srgbClr val="FFFF00"/>
                </a:solidFill>
              </a:rPr>
              <a:t>ciência</a:t>
            </a:r>
            <a:r>
              <a:rPr lang="en-GB" sz="3200" b="1" dirty="0" smtClean="0">
                <a:solidFill>
                  <a:schemeClr val="bg1"/>
                </a:solidFill>
              </a:rPr>
              <a:t>, as </a:t>
            </a:r>
            <a:r>
              <a:rPr lang="en-GB" sz="3200" b="1" dirty="0" err="1" smtClean="0">
                <a:solidFill>
                  <a:schemeClr val="bg1"/>
                </a:solidFill>
              </a:rPr>
              <a:t>actuais</a:t>
            </a:r>
            <a:r>
              <a:rPr lang="en-GB" sz="3200" b="1" dirty="0" smtClean="0">
                <a:solidFill>
                  <a:schemeClr val="bg1"/>
                </a:solidFill>
              </a:rPr>
              <a:t> </a:t>
            </a:r>
            <a:r>
              <a:rPr lang="en-GB" sz="3200" b="1" dirty="0" err="1" smtClean="0">
                <a:solidFill>
                  <a:schemeClr val="bg1"/>
                </a:solidFill>
              </a:rPr>
              <a:t>tentativas</a:t>
            </a:r>
            <a:r>
              <a:rPr lang="en-GB" sz="3200" b="1" dirty="0" smtClean="0">
                <a:solidFill>
                  <a:schemeClr val="bg1"/>
                </a:solidFill>
              </a:rPr>
              <a:t> de </a:t>
            </a:r>
            <a:r>
              <a:rPr lang="en-GB" sz="3200" b="1" dirty="0" err="1" smtClean="0">
                <a:solidFill>
                  <a:schemeClr val="bg1"/>
                </a:solidFill>
              </a:rPr>
              <a:t>poderes</a:t>
            </a:r>
            <a:r>
              <a:rPr lang="en-GB" sz="3200" b="1" dirty="0" smtClean="0">
                <a:solidFill>
                  <a:schemeClr val="bg1"/>
                </a:solidFill>
              </a:rPr>
              <a:t> </a:t>
            </a:r>
            <a:r>
              <a:rPr lang="en-GB" sz="3200" b="1" dirty="0" err="1" smtClean="0">
                <a:solidFill>
                  <a:schemeClr val="bg1"/>
                </a:solidFill>
              </a:rPr>
              <a:t>políticos</a:t>
            </a:r>
            <a:r>
              <a:rPr lang="en-GB" sz="3200" b="1" dirty="0" smtClean="0">
                <a:solidFill>
                  <a:schemeClr val="bg1"/>
                </a:solidFill>
              </a:rPr>
              <a:t> e </a:t>
            </a:r>
            <a:r>
              <a:rPr lang="en-GB" sz="3200" b="1" dirty="0" err="1" smtClean="0">
                <a:solidFill>
                  <a:schemeClr val="bg1"/>
                </a:solidFill>
              </a:rPr>
              <a:t>académicos</a:t>
            </a:r>
            <a:r>
              <a:rPr lang="en-GB" sz="3200" b="1" dirty="0" smtClean="0">
                <a:solidFill>
                  <a:schemeClr val="bg1"/>
                </a:solidFill>
              </a:rPr>
              <a:t> para (a contra-</a:t>
            </a:r>
            <a:r>
              <a:rPr lang="en-GB" sz="3200" b="1" dirty="0" err="1" smtClean="0">
                <a:solidFill>
                  <a:schemeClr val="bg1"/>
                </a:solidFill>
              </a:rPr>
              <a:t>ciclo</a:t>
            </a:r>
            <a:r>
              <a:rPr lang="en-GB" sz="3200" b="1" dirty="0" smtClean="0">
                <a:solidFill>
                  <a:schemeClr val="bg1"/>
                </a:solidFill>
              </a:rPr>
              <a:t> politico) a </a:t>
            </a:r>
            <a:r>
              <a:rPr lang="en-GB" sz="3200" b="1" dirty="0" err="1" smtClean="0">
                <a:solidFill>
                  <a:schemeClr val="bg1"/>
                </a:solidFill>
              </a:rPr>
              <a:t>institucionalizarem</a:t>
            </a:r>
            <a:r>
              <a:rPr lang="en-GB" sz="3200" b="1" dirty="0" smtClean="0">
                <a:solidFill>
                  <a:schemeClr val="bg1"/>
                </a:solidFill>
              </a:rPr>
              <a:t> </a:t>
            </a:r>
            <a:r>
              <a:rPr lang="en-GB" sz="3200" b="1" dirty="0" err="1" smtClean="0">
                <a:solidFill>
                  <a:schemeClr val="bg1"/>
                </a:solidFill>
              </a:rPr>
              <a:t>ou</a:t>
            </a:r>
            <a:r>
              <a:rPr lang="en-GB" sz="3200" b="1" dirty="0" smtClean="0">
                <a:solidFill>
                  <a:schemeClr val="bg1"/>
                </a:solidFill>
              </a:rPr>
              <a:t> </a:t>
            </a:r>
            <a:r>
              <a:rPr lang="en-GB" sz="3200" b="1" dirty="0" err="1" smtClean="0">
                <a:solidFill>
                  <a:schemeClr val="bg1"/>
                </a:solidFill>
              </a:rPr>
              <a:t>dificultarem</a:t>
            </a:r>
            <a:r>
              <a:rPr lang="en-GB" sz="3200" b="1" dirty="0" smtClean="0">
                <a:solidFill>
                  <a:schemeClr val="bg1"/>
                </a:solidFill>
              </a:rPr>
              <a:t> a </a:t>
            </a:r>
            <a:r>
              <a:rPr lang="en-GB" sz="3200" b="1" dirty="0" err="1" smtClean="0">
                <a:solidFill>
                  <a:schemeClr val="bg1"/>
                </a:solidFill>
              </a:rPr>
              <a:t>sua</a:t>
            </a:r>
            <a:r>
              <a:rPr lang="en-GB" sz="3200" b="1" dirty="0" smtClean="0">
                <a:solidFill>
                  <a:schemeClr val="bg1"/>
                </a:solidFill>
              </a:rPr>
              <a:t> </a:t>
            </a:r>
            <a:r>
              <a:rPr lang="en-GB" sz="3200" b="1" dirty="0" err="1" smtClean="0">
                <a:solidFill>
                  <a:schemeClr val="bg1"/>
                </a:solidFill>
              </a:rPr>
              <a:t>reversão</a:t>
            </a:r>
            <a:r>
              <a:rPr lang="en-GB" sz="3200" b="1" dirty="0" smtClean="0">
                <a:solidFill>
                  <a:schemeClr val="bg1"/>
                </a:solidFill>
              </a:rPr>
              <a:t> </a:t>
            </a:r>
            <a:r>
              <a:rPr lang="en-GB" sz="3200" b="1" dirty="0" err="1" smtClean="0">
                <a:solidFill>
                  <a:srgbClr val="FFFF00"/>
                </a:solidFill>
              </a:rPr>
              <a:t>criaram</a:t>
            </a:r>
            <a:r>
              <a:rPr lang="en-GB" sz="3200" b="1" dirty="0" smtClean="0">
                <a:solidFill>
                  <a:srgbClr val="FFFF00"/>
                </a:solidFill>
              </a:rPr>
              <a:t> o </a:t>
            </a:r>
            <a:r>
              <a:rPr lang="en-GB" sz="3200" b="1" dirty="0" err="1" smtClean="0">
                <a:solidFill>
                  <a:srgbClr val="FFFF00"/>
                </a:solidFill>
              </a:rPr>
              <a:t>precariado</a:t>
            </a:r>
            <a:r>
              <a:rPr lang="en-GB" sz="3200" b="1" dirty="0" smtClean="0">
                <a:solidFill>
                  <a:srgbClr val="FFFF00"/>
                </a:solidFill>
              </a:rPr>
              <a:t> </a:t>
            </a:r>
            <a:r>
              <a:rPr lang="en-GB" sz="3200" b="1" dirty="0" err="1" smtClean="0">
                <a:solidFill>
                  <a:srgbClr val="FFFF00"/>
                </a:solidFill>
              </a:rPr>
              <a:t>científico</a:t>
            </a:r>
            <a:r>
              <a:rPr lang="en-GB" sz="3200" b="1" dirty="0" smtClean="0">
                <a:solidFill>
                  <a:schemeClr val="bg1"/>
                </a:solidFill>
              </a:rPr>
              <a:t>.</a:t>
            </a:r>
          </a:p>
          <a:p>
            <a:pPr algn="l">
              <a:spcAft>
                <a:spcPts val="1200"/>
              </a:spcAft>
              <a:defRPr/>
            </a:pPr>
            <a:r>
              <a:rPr lang="pt-PT" sz="3200" b="1" dirty="0" smtClean="0">
                <a:solidFill>
                  <a:schemeClr val="bg1"/>
                </a:solidFill>
              </a:rPr>
              <a:t>E talvez tenham criado, </a:t>
            </a:r>
            <a:r>
              <a:rPr lang="pt-PT" sz="3200" b="1" dirty="0" err="1" smtClean="0">
                <a:solidFill>
                  <a:schemeClr val="bg1"/>
                </a:solidFill>
              </a:rPr>
              <a:t>esperêmo-lo</a:t>
            </a:r>
            <a:r>
              <a:rPr lang="pt-PT" sz="3200" b="1" dirty="0" smtClean="0">
                <a:solidFill>
                  <a:schemeClr val="bg1"/>
                </a:solidFill>
              </a:rPr>
              <a:t> (não como quem fica à espera, mas como quem </a:t>
            </a:r>
            <a:r>
              <a:rPr lang="pt-PT" sz="3200" b="1" dirty="0" err="1" smtClean="0">
                <a:solidFill>
                  <a:schemeClr val="bg1"/>
                </a:solidFill>
              </a:rPr>
              <a:t>actua</a:t>
            </a:r>
            <a:r>
              <a:rPr lang="pt-PT" sz="3200" b="1" dirty="0" smtClean="0">
                <a:solidFill>
                  <a:schemeClr val="bg1"/>
                </a:solidFill>
              </a:rPr>
              <a:t> para isso), o início do seu fim</a:t>
            </a:r>
            <a:r>
              <a:rPr lang="en-GB" sz="3200" b="1" dirty="0" smtClean="0">
                <a:solidFill>
                  <a:schemeClr val="bg1"/>
                </a:solidFill>
              </a:rPr>
              <a:t>. </a:t>
            </a:r>
            <a:endParaRPr lang="en-GB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1370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9" y="115889"/>
            <a:ext cx="8280919" cy="720824"/>
          </a:xfrm>
        </p:spPr>
        <p:txBody>
          <a:bodyPr>
            <a:normAutofit/>
          </a:bodyPr>
          <a:lstStyle/>
          <a:p>
            <a:pPr algn="l">
              <a:defRPr/>
            </a:pPr>
            <a:r>
              <a:rPr lang="en-GB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a) </a:t>
            </a:r>
            <a:r>
              <a:rPr lang="en-GB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Opositiva</a:t>
            </a:r>
            <a:r>
              <a:rPr lang="en-GB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e </a:t>
            </a:r>
            <a:r>
              <a:rPr lang="en-GB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clara</a:t>
            </a:r>
            <a:r>
              <a:rPr lang="en-GB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en-GB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929686"/>
            <a:ext cx="6480720" cy="51341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9" y="115889"/>
            <a:ext cx="8280919" cy="720824"/>
          </a:xfrm>
        </p:spPr>
        <p:txBody>
          <a:bodyPr>
            <a:normAutofit/>
          </a:bodyPr>
          <a:lstStyle/>
          <a:p>
            <a:pPr algn="l">
              <a:defRPr/>
            </a:pPr>
            <a:r>
              <a:rPr lang="en-GB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Opositiva</a:t>
            </a:r>
            <a:r>
              <a:rPr lang="en-GB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e </a:t>
            </a:r>
            <a:r>
              <a:rPr lang="en-GB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clara</a:t>
            </a:r>
            <a:r>
              <a:rPr lang="en-GB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en-GB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929686"/>
            <a:ext cx="6480720" cy="5134179"/>
          </a:xfrm>
          <a:prstGeom prst="rect">
            <a:avLst/>
          </a:prstGeom>
        </p:spPr>
      </p:pic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323528" y="6156838"/>
            <a:ext cx="8280919" cy="7208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defRPr/>
            </a:pPr>
            <a:r>
              <a:rPr lang="en-GB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 </a:t>
            </a:r>
            <a:r>
              <a:rPr lang="en-GB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ou</a:t>
            </a:r>
            <a:r>
              <a:rPr lang="en-GB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falsa</a:t>
            </a:r>
            <a:r>
              <a:rPr lang="en-GB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ideia</a:t>
            </a:r>
            <a:r>
              <a:rPr lang="en-GB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clara</a:t>
            </a:r>
            <a:r>
              <a:rPr lang="en-GB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en-GB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929686"/>
            <a:ext cx="6475672" cy="5130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589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9" y="115889"/>
            <a:ext cx="8280919" cy="720824"/>
          </a:xfrm>
        </p:spPr>
        <p:txBody>
          <a:bodyPr>
            <a:normAutofit/>
          </a:bodyPr>
          <a:lstStyle/>
          <a:p>
            <a:pPr algn="l">
              <a:defRPr/>
            </a:pPr>
            <a:r>
              <a:rPr lang="en-GB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b) </a:t>
            </a:r>
            <a:r>
              <a:rPr lang="en-GB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Liminaridade</a:t>
            </a:r>
            <a:r>
              <a:rPr lang="en-GB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(s)</a:t>
            </a:r>
            <a:endParaRPr lang="en-GB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323528" y="6156838"/>
            <a:ext cx="8280919" cy="7208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defRPr/>
            </a:pPr>
            <a:r>
              <a:rPr lang="en-GB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 mas </a:t>
            </a:r>
            <a:r>
              <a:rPr lang="en-GB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podem</a:t>
            </a:r>
            <a:r>
              <a:rPr lang="en-GB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ser</a:t>
            </a:r>
            <a:r>
              <a:rPr lang="en-GB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várias</a:t>
            </a:r>
            <a:r>
              <a:rPr lang="en-GB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en-GB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bem</a:t>
            </a:r>
            <a:r>
              <a:rPr lang="en-GB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diferentes</a:t>
            </a:r>
            <a:endParaRPr lang="en-GB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055062"/>
            <a:ext cx="6439818" cy="5101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0493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9" y="115889"/>
            <a:ext cx="8280919" cy="720824"/>
          </a:xfrm>
        </p:spPr>
        <p:txBody>
          <a:bodyPr>
            <a:normAutofit/>
          </a:bodyPr>
          <a:lstStyle/>
          <a:p>
            <a:pPr algn="l">
              <a:defRPr/>
            </a:pPr>
            <a:r>
              <a:rPr lang="en-GB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Participação</a:t>
            </a:r>
            <a:r>
              <a:rPr lang="en-GB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transitória</a:t>
            </a:r>
            <a:r>
              <a:rPr lang="en-GB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integradora</a:t>
            </a:r>
            <a:endParaRPr lang="en-GB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323528" y="6156838"/>
            <a:ext cx="8280919" cy="7208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defRPr/>
            </a:pPr>
            <a:r>
              <a:rPr lang="en-GB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 </a:t>
            </a:r>
            <a:r>
              <a:rPr lang="en-GB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como</a:t>
            </a:r>
            <a:r>
              <a:rPr lang="en-GB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PPL, de Jean Lave</a:t>
            </a:r>
            <a:endParaRPr lang="en-GB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055062"/>
            <a:ext cx="6439818" cy="5101776"/>
          </a:xfrm>
          <a:prstGeom prst="rect">
            <a:avLst/>
          </a:prstGeom>
        </p:spPr>
      </p:pic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9" y="1055063"/>
            <a:ext cx="6439817" cy="510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109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9" y="115889"/>
            <a:ext cx="8712967" cy="720824"/>
          </a:xfrm>
        </p:spPr>
        <p:txBody>
          <a:bodyPr>
            <a:normAutofit/>
          </a:bodyPr>
          <a:lstStyle/>
          <a:p>
            <a:pPr algn="l">
              <a:defRPr/>
            </a:pPr>
            <a:r>
              <a:rPr lang="en-GB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Liminarização</a:t>
            </a:r>
            <a:r>
              <a:rPr lang="en-GB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estrutural</a:t>
            </a:r>
            <a:r>
              <a:rPr lang="en-GB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 </a:t>
            </a:r>
            <a:r>
              <a:rPr lang="en-GB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intermediarização</a:t>
            </a:r>
            <a:endParaRPr lang="en-GB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0" y="6156838"/>
            <a:ext cx="9036496" cy="7208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defRPr/>
            </a:pPr>
            <a:r>
              <a:rPr lang="en-GB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 </a:t>
            </a:r>
            <a:r>
              <a:rPr lang="en-GB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como</a:t>
            </a:r>
            <a:r>
              <a:rPr lang="en-GB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goeses</a:t>
            </a:r>
            <a:r>
              <a:rPr lang="en-GB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en-GB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cabo-verdianos</a:t>
            </a:r>
            <a:r>
              <a:rPr lang="en-GB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e </a:t>
            </a:r>
            <a:r>
              <a:rPr lang="en-GB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assimilados</a:t>
            </a:r>
            <a:r>
              <a:rPr lang="en-GB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 </a:t>
            </a:r>
            <a:endParaRPr lang="en-GB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055062"/>
            <a:ext cx="6439818" cy="5101776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9" y="1055063"/>
            <a:ext cx="6439817" cy="510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9298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9" y="115889"/>
            <a:ext cx="8280919" cy="720824"/>
          </a:xfrm>
        </p:spPr>
        <p:txBody>
          <a:bodyPr>
            <a:normAutofit/>
          </a:bodyPr>
          <a:lstStyle/>
          <a:p>
            <a:pPr algn="l">
              <a:defRPr/>
            </a:pPr>
            <a:r>
              <a:rPr lang="en-GB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Liminarização</a:t>
            </a:r>
            <a:r>
              <a:rPr lang="en-GB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expulsora</a:t>
            </a:r>
            <a:endParaRPr lang="en-GB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323528" y="6156838"/>
            <a:ext cx="8280919" cy="7208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defRPr/>
            </a:pPr>
            <a:r>
              <a:rPr lang="en-GB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 </a:t>
            </a:r>
            <a:r>
              <a:rPr lang="en-GB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como</a:t>
            </a:r>
            <a:r>
              <a:rPr lang="en-GB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muitos</a:t>
            </a:r>
            <a:r>
              <a:rPr lang="en-GB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casos</a:t>
            </a:r>
            <a:r>
              <a:rPr lang="en-GB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de </a:t>
            </a:r>
            <a:r>
              <a:rPr lang="en-GB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precariedade</a:t>
            </a:r>
            <a:endParaRPr lang="en-GB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055062"/>
            <a:ext cx="6439818" cy="5101776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9" y="1055064"/>
            <a:ext cx="6439817" cy="5101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498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9" y="115888"/>
            <a:ext cx="8640959" cy="1522411"/>
          </a:xfrm>
        </p:spPr>
        <p:txBody>
          <a:bodyPr>
            <a:normAutofit/>
          </a:bodyPr>
          <a:lstStyle/>
          <a:p>
            <a:pPr algn="l">
              <a:defRPr/>
            </a:pPr>
            <a:r>
              <a:rPr lang="en-GB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c) </a:t>
            </a:r>
            <a:r>
              <a:rPr lang="en-GB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Qualquer</a:t>
            </a:r>
            <a:r>
              <a:rPr lang="en-GB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processo</a:t>
            </a:r>
            <a:r>
              <a:rPr lang="en-GB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de </a:t>
            </a:r>
            <a:r>
              <a:rPr lang="en-GB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inclusão</a:t>
            </a:r>
            <a:r>
              <a:rPr lang="en-GB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implica</a:t>
            </a:r>
            <a:r>
              <a:rPr lang="en-GB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e </a:t>
            </a:r>
            <a:r>
              <a:rPr lang="en-GB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pressupõe</a:t>
            </a:r>
            <a:r>
              <a:rPr lang="en-GB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uma</a:t>
            </a:r>
            <a:r>
              <a:rPr lang="en-GB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prévia</a:t>
            </a:r>
            <a:r>
              <a:rPr lang="en-GB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situação</a:t>
            </a:r>
            <a:r>
              <a:rPr lang="en-GB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de </a:t>
            </a:r>
            <a:r>
              <a:rPr lang="en-GB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exclusão</a:t>
            </a:r>
            <a:endParaRPr lang="en-GB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233" y="2204864"/>
            <a:ext cx="782955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6468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3210</TotalTime>
  <Words>706</Words>
  <Application>Microsoft Office PowerPoint</Application>
  <PresentationFormat>Apresentação no Ecrã (4:3)</PresentationFormat>
  <Paragraphs>48</Paragraphs>
  <Slides>20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20</vt:i4>
      </vt:variant>
    </vt:vector>
  </HeadingPairs>
  <TitlesOfParts>
    <vt:vector size="23" baseType="lpstr">
      <vt:lpstr>Arial</vt:lpstr>
      <vt:lpstr>Calibri</vt:lpstr>
      <vt:lpstr>Tema do Office</vt:lpstr>
      <vt:lpstr>Apresentação do PowerPoint</vt:lpstr>
      <vt:lpstr>Apresentação do PowerPoint</vt:lpstr>
      <vt:lpstr>a) Opositiva e clara?</vt:lpstr>
      <vt:lpstr>Opositiva e clara?</vt:lpstr>
      <vt:lpstr>b) Liminaridade(s)</vt:lpstr>
      <vt:lpstr>Participação transitória integradora</vt:lpstr>
      <vt:lpstr>Liminarização estrutural; intermediarização</vt:lpstr>
      <vt:lpstr>Liminarização expulsora</vt:lpstr>
      <vt:lpstr>c) Qualquer processo de inclusão implica e pressupõe uma prévia situação de exclusão</vt:lpstr>
      <vt:lpstr>d) Os processos de inclusão são também processos de exclusão</vt:lpstr>
      <vt:lpstr>e) “Inclusão” relevante é acto ético e político</vt:lpstr>
      <vt:lpstr>f) Exclusão implica novas inclusões</vt:lpstr>
      <vt:lpstr>Apresentação do PowerPoint</vt:lpstr>
      <vt:lpstr>Apresentação do PowerPoint</vt:lpstr>
      <vt:lpstr>a) O tempo em que o precariado científico “não existia”</vt:lpstr>
      <vt:lpstr>b) Decreto-lei 57/2016: a descoberta da precariedade estrutural</vt:lpstr>
      <vt:lpstr>c) PREVPAP: a guerra dos tronos</vt:lpstr>
      <vt:lpstr>d) PREVPAP: a descoberta dos empregados dos funcionários públicos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João Pedro Silva</dc:creator>
  <cp:lastModifiedBy>Paulo Granjo</cp:lastModifiedBy>
  <cp:revision>252</cp:revision>
  <cp:lastPrinted>2017-07-03T12:47:16Z</cp:lastPrinted>
  <dcterms:created xsi:type="dcterms:W3CDTF">2012-11-15T12:22:06Z</dcterms:created>
  <dcterms:modified xsi:type="dcterms:W3CDTF">2017-07-03T12:47:20Z</dcterms:modified>
</cp:coreProperties>
</file>