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61" r:id="rId2"/>
    <p:sldId id="343" r:id="rId3"/>
    <p:sldId id="348" r:id="rId4"/>
    <p:sldId id="355" r:id="rId5"/>
    <p:sldId id="354" r:id="rId6"/>
    <p:sldId id="350" r:id="rId7"/>
    <p:sldId id="351" r:id="rId8"/>
    <p:sldId id="352" r:id="rId9"/>
    <p:sldId id="342" r:id="rId10"/>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6EDC"/>
    <a:srgbClr val="6699FF"/>
    <a:srgbClr val="3333CC"/>
    <a:srgbClr val="FDF47F"/>
    <a:srgbClr val="FCF0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Estilo Médio 1 - Destaqu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Estilo Claro 2 - Destaqu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Sem Estilo, Sem Grelh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Estilo Claro 3 - Destaqu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Estilo Claro 3 - Destaque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B4B98B0-60AC-42C2-AFA5-B58CD77FA1E5}" styleName="Estilo Claro 1 - Destaqu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11" autoAdjust="0"/>
    <p:restoredTop sz="94840" autoAdjust="0"/>
  </p:normalViewPr>
  <p:slideViewPr>
    <p:cSldViewPr>
      <p:cViewPr varScale="1">
        <p:scale>
          <a:sx n="67" d="100"/>
          <a:sy n="67" d="100"/>
        </p:scale>
        <p:origin x="145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pt-PT"/>
          </a:p>
        </p:txBody>
      </p:sp>
      <p:sp>
        <p:nvSpPr>
          <p:cNvPr id="3" name="Marcador de Posição d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9723A166-6CE3-455A-838D-0D2BADDA6672}" type="datetimeFigureOut">
              <a:rPr lang="pt-PT"/>
              <a:pPr>
                <a:defRPr/>
              </a:pPr>
              <a:t>02/07/2017</a:t>
            </a:fld>
            <a:endParaRPr lang="pt-PT" dirty="0"/>
          </a:p>
        </p:txBody>
      </p:sp>
      <p:sp>
        <p:nvSpPr>
          <p:cNvPr id="4" name="Marcador de Posição da Imagem do Diapositivo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pt-PT" noProof="0" dirty="0" smtClean="0"/>
          </a:p>
        </p:txBody>
      </p:sp>
      <p:sp>
        <p:nvSpPr>
          <p:cNvPr id="5" name="Marcador de Posição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PT" noProof="0" smtClean="0"/>
              <a:t>Clique para editar os estilos</a:t>
            </a:r>
          </a:p>
          <a:p>
            <a:pPr lvl="1"/>
            <a:r>
              <a:rPr lang="pt-PT" noProof="0" smtClean="0"/>
              <a:t>Segundo nível</a:t>
            </a:r>
          </a:p>
          <a:p>
            <a:pPr lvl="2"/>
            <a:r>
              <a:rPr lang="pt-PT" noProof="0" smtClean="0"/>
              <a:t>Terceiro nível</a:t>
            </a:r>
          </a:p>
          <a:p>
            <a:pPr lvl="3"/>
            <a:r>
              <a:rPr lang="pt-PT" noProof="0" smtClean="0"/>
              <a:t>Quarto nível</a:t>
            </a:r>
          </a:p>
          <a:p>
            <a:pPr lvl="4"/>
            <a:r>
              <a:rPr lang="pt-PT" noProof="0" smtClean="0"/>
              <a:t>Quinto nível</a:t>
            </a:r>
          </a:p>
        </p:txBody>
      </p:sp>
      <p:sp>
        <p:nvSpPr>
          <p:cNvPr id="6" name="Marcador de Posição do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pt-PT"/>
          </a:p>
        </p:txBody>
      </p:sp>
      <p:sp>
        <p:nvSpPr>
          <p:cNvPr id="7" name="Marcador de Posição do Número do Diapositivo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8C8F702-2308-4338-9F39-A45B731779F2}" type="slidenum">
              <a:rPr lang="pt-PT" altLang="pt-PT"/>
              <a:pPr/>
              <a:t>‹#›</a:t>
            </a:fld>
            <a:endParaRPr lang="pt-PT" altLang="pt-PT"/>
          </a:p>
        </p:txBody>
      </p:sp>
    </p:spTree>
    <p:extLst>
      <p:ext uri="{BB962C8B-B14F-4D97-AF65-F5344CB8AC3E}">
        <p14:creationId xmlns:p14="http://schemas.microsoft.com/office/powerpoint/2010/main" val="227727730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Marcador de Posição da Imagem do Diapositivo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Marcador de Posição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PT" altLang="pt-PT" smtClean="0"/>
          </a:p>
        </p:txBody>
      </p:sp>
      <p:sp>
        <p:nvSpPr>
          <p:cNvPr id="30724" name="Marcador de Posição do Número do Diapositivo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9BAB82F-B2B4-409B-AFF3-D1FC657F1CA5}" type="slidenum">
              <a:rPr lang="pt-PT" altLang="pt-PT"/>
              <a:pPr eaLnBrk="1" hangingPunct="1"/>
              <a:t>1</a:t>
            </a:fld>
            <a:endParaRPr lang="pt-PT" altLang="pt-PT"/>
          </a:p>
        </p:txBody>
      </p:sp>
    </p:spTree>
    <p:extLst>
      <p:ext uri="{BB962C8B-B14F-4D97-AF65-F5344CB8AC3E}">
        <p14:creationId xmlns:p14="http://schemas.microsoft.com/office/powerpoint/2010/main" val="3352664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Posição da Imagem do Diapositivo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Posição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PT" altLang="pt-PT" dirty="0" smtClean="0"/>
          </a:p>
        </p:txBody>
      </p:sp>
      <p:sp>
        <p:nvSpPr>
          <p:cNvPr id="31748" name="Marcador de Posição do Número do Diapositivo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A558BDA-1AC8-4793-AAF6-3074457C4F95}" type="slidenum">
              <a:rPr lang="pt-PT" altLang="pt-PT"/>
              <a:pPr eaLnBrk="1" hangingPunct="1"/>
              <a:t>2</a:t>
            </a:fld>
            <a:endParaRPr lang="pt-PT" altLang="pt-PT"/>
          </a:p>
        </p:txBody>
      </p:sp>
    </p:spTree>
    <p:extLst>
      <p:ext uri="{BB962C8B-B14F-4D97-AF65-F5344CB8AC3E}">
        <p14:creationId xmlns:p14="http://schemas.microsoft.com/office/powerpoint/2010/main" val="477835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Posição da Imagem do Diapositivo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Posição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PT" altLang="pt-PT" smtClean="0"/>
          </a:p>
        </p:txBody>
      </p:sp>
      <p:sp>
        <p:nvSpPr>
          <p:cNvPr id="31748" name="Marcador de Posição do Número do Diapositivo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A558BDA-1AC8-4793-AAF6-3074457C4F95}" type="slidenum">
              <a:rPr lang="pt-PT" altLang="pt-PT"/>
              <a:pPr eaLnBrk="1" hangingPunct="1"/>
              <a:t>3</a:t>
            </a:fld>
            <a:endParaRPr lang="pt-PT" altLang="pt-PT"/>
          </a:p>
        </p:txBody>
      </p:sp>
    </p:spTree>
    <p:extLst>
      <p:ext uri="{BB962C8B-B14F-4D97-AF65-F5344CB8AC3E}">
        <p14:creationId xmlns:p14="http://schemas.microsoft.com/office/powerpoint/2010/main" val="3296356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Posição da Imagem do Diapositivo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Posição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PT" altLang="pt-PT" smtClean="0"/>
          </a:p>
        </p:txBody>
      </p:sp>
      <p:sp>
        <p:nvSpPr>
          <p:cNvPr id="31748" name="Marcador de Posição do Número do Diapositivo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A558BDA-1AC8-4793-AAF6-3074457C4F95}" type="slidenum">
              <a:rPr lang="pt-PT" altLang="pt-PT"/>
              <a:pPr eaLnBrk="1" hangingPunct="1"/>
              <a:t>5</a:t>
            </a:fld>
            <a:endParaRPr lang="pt-PT" altLang="pt-PT"/>
          </a:p>
        </p:txBody>
      </p:sp>
    </p:spTree>
    <p:extLst>
      <p:ext uri="{BB962C8B-B14F-4D97-AF65-F5344CB8AC3E}">
        <p14:creationId xmlns:p14="http://schemas.microsoft.com/office/powerpoint/2010/main" val="2281282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Posição da Imagem do Diapositivo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Posição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PT" altLang="pt-PT" smtClean="0"/>
          </a:p>
        </p:txBody>
      </p:sp>
      <p:sp>
        <p:nvSpPr>
          <p:cNvPr id="31748" name="Marcador de Posição do Número do Diapositivo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A558BDA-1AC8-4793-AAF6-3074457C4F95}" type="slidenum">
              <a:rPr lang="pt-PT" altLang="pt-PT"/>
              <a:pPr eaLnBrk="1" hangingPunct="1"/>
              <a:t>6</a:t>
            </a:fld>
            <a:endParaRPr lang="pt-PT" altLang="pt-PT"/>
          </a:p>
        </p:txBody>
      </p:sp>
    </p:spTree>
    <p:extLst>
      <p:ext uri="{BB962C8B-B14F-4D97-AF65-F5344CB8AC3E}">
        <p14:creationId xmlns:p14="http://schemas.microsoft.com/office/powerpoint/2010/main" val="256480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Posição da Imagem do Diapositivo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Posição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PT" altLang="pt-PT" smtClean="0"/>
          </a:p>
        </p:txBody>
      </p:sp>
      <p:sp>
        <p:nvSpPr>
          <p:cNvPr id="31748" name="Marcador de Posição do Número do Diapositivo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A558BDA-1AC8-4793-AAF6-3074457C4F95}" type="slidenum">
              <a:rPr lang="pt-PT" altLang="pt-PT"/>
              <a:pPr eaLnBrk="1" hangingPunct="1"/>
              <a:t>7</a:t>
            </a:fld>
            <a:endParaRPr lang="pt-PT" altLang="pt-PT"/>
          </a:p>
        </p:txBody>
      </p:sp>
    </p:spTree>
    <p:extLst>
      <p:ext uri="{BB962C8B-B14F-4D97-AF65-F5344CB8AC3E}">
        <p14:creationId xmlns:p14="http://schemas.microsoft.com/office/powerpoint/2010/main" val="2172951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Posição da Imagem do Diapositivo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Posição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PT" altLang="pt-PT" smtClean="0"/>
          </a:p>
        </p:txBody>
      </p:sp>
      <p:sp>
        <p:nvSpPr>
          <p:cNvPr id="31748" name="Marcador de Posição do Número do Diapositivo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A558BDA-1AC8-4793-AAF6-3074457C4F95}" type="slidenum">
              <a:rPr lang="pt-PT" altLang="pt-PT"/>
              <a:pPr eaLnBrk="1" hangingPunct="1"/>
              <a:t>8</a:t>
            </a:fld>
            <a:endParaRPr lang="pt-PT" altLang="pt-PT"/>
          </a:p>
        </p:txBody>
      </p:sp>
    </p:spTree>
    <p:extLst>
      <p:ext uri="{BB962C8B-B14F-4D97-AF65-F5344CB8AC3E}">
        <p14:creationId xmlns:p14="http://schemas.microsoft.com/office/powerpoint/2010/main" val="598031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Posição da Imagem do Diapositivo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Posição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PT" altLang="pt-PT" smtClean="0"/>
          </a:p>
        </p:txBody>
      </p:sp>
      <p:sp>
        <p:nvSpPr>
          <p:cNvPr id="31748" name="Marcador de Posição do Número do Diapositivo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A558BDA-1AC8-4793-AAF6-3074457C4F95}" type="slidenum">
              <a:rPr lang="pt-PT" altLang="pt-PT"/>
              <a:pPr eaLnBrk="1" hangingPunct="1"/>
              <a:t>9</a:t>
            </a:fld>
            <a:endParaRPr lang="pt-PT" altLang="pt-PT"/>
          </a:p>
        </p:txBody>
      </p:sp>
    </p:spTree>
    <p:extLst>
      <p:ext uri="{BB962C8B-B14F-4D97-AF65-F5344CB8AC3E}">
        <p14:creationId xmlns:p14="http://schemas.microsoft.com/office/powerpoint/2010/main" val="757431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lvl1pPr>
              <a:defRPr/>
            </a:lvl1pPr>
          </a:lstStyle>
          <a:p>
            <a:pPr>
              <a:defRPr/>
            </a:pPr>
            <a:endParaRPr lang="es-ES"/>
          </a:p>
        </p:txBody>
      </p:sp>
      <p:sp>
        <p:nvSpPr>
          <p:cNvPr id="5" name="Marcador de Posição do Rodapé 4"/>
          <p:cNvSpPr>
            <a:spLocks noGrp="1"/>
          </p:cNvSpPr>
          <p:nvPr>
            <p:ph type="ftr" sz="quarter" idx="11"/>
          </p:nvPr>
        </p:nvSpPr>
        <p:spPr/>
        <p:txBody>
          <a:bodyPr/>
          <a:lstStyle>
            <a:lvl1pPr>
              <a:defRPr/>
            </a:lvl1pPr>
          </a:lstStyle>
          <a:p>
            <a:pPr>
              <a:defRPr/>
            </a:pPr>
            <a:endParaRPr lang="es-ES"/>
          </a:p>
        </p:txBody>
      </p:sp>
      <p:sp>
        <p:nvSpPr>
          <p:cNvPr id="6" name="Marcador de Posição do Número do Diapositivo 5"/>
          <p:cNvSpPr>
            <a:spLocks noGrp="1"/>
          </p:cNvSpPr>
          <p:nvPr>
            <p:ph type="sldNum" sz="quarter" idx="12"/>
          </p:nvPr>
        </p:nvSpPr>
        <p:spPr/>
        <p:txBody>
          <a:bodyPr/>
          <a:lstStyle>
            <a:lvl1pPr>
              <a:defRPr/>
            </a:lvl1pPr>
          </a:lstStyle>
          <a:p>
            <a:fld id="{25C885FE-23DB-4764-96A3-98A3696AB2BD}" type="slidenum">
              <a:rPr lang="es-ES" altLang="pt-PT"/>
              <a:pPr/>
              <a:t>‹#›</a:t>
            </a:fld>
            <a:endParaRPr lang="es-ES" altLang="pt-PT"/>
          </a:p>
        </p:txBody>
      </p:sp>
    </p:spTree>
    <p:extLst>
      <p:ext uri="{BB962C8B-B14F-4D97-AF65-F5344CB8AC3E}">
        <p14:creationId xmlns:p14="http://schemas.microsoft.com/office/powerpoint/2010/main" val="1202504506"/>
      </p:ext>
    </p:extLst>
  </p:cSld>
  <p:clrMapOvr>
    <a:masterClrMapping/>
  </p:clrMapOvr>
  <p:transition spd="slow">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endParaRPr lang="es-ES"/>
          </a:p>
        </p:txBody>
      </p:sp>
      <p:sp>
        <p:nvSpPr>
          <p:cNvPr id="5" name="Marcador de Posição do Rodapé 4"/>
          <p:cNvSpPr>
            <a:spLocks noGrp="1"/>
          </p:cNvSpPr>
          <p:nvPr>
            <p:ph type="ftr" sz="quarter" idx="11"/>
          </p:nvPr>
        </p:nvSpPr>
        <p:spPr/>
        <p:txBody>
          <a:bodyPr/>
          <a:lstStyle>
            <a:lvl1pPr>
              <a:defRPr/>
            </a:lvl1pPr>
          </a:lstStyle>
          <a:p>
            <a:pPr>
              <a:defRPr/>
            </a:pPr>
            <a:endParaRPr lang="es-ES"/>
          </a:p>
        </p:txBody>
      </p:sp>
      <p:sp>
        <p:nvSpPr>
          <p:cNvPr id="6" name="Marcador de Posição do Número do Diapositivo 5"/>
          <p:cNvSpPr>
            <a:spLocks noGrp="1"/>
          </p:cNvSpPr>
          <p:nvPr>
            <p:ph type="sldNum" sz="quarter" idx="12"/>
          </p:nvPr>
        </p:nvSpPr>
        <p:spPr/>
        <p:txBody>
          <a:bodyPr/>
          <a:lstStyle>
            <a:lvl1pPr>
              <a:defRPr/>
            </a:lvl1pPr>
          </a:lstStyle>
          <a:p>
            <a:fld id="{5EEB2792-690F-4FE2-923B-1086E7B4854E}" type="slidenum">
              <a:rPr lang="es-ES" altLang="pt-PT"/>
              <a:pPr/>
              <a:t>‹#›</a:t>
            </a:fld>
            <a:endParaRPr lang="es-ES" altLang="pt-PT"/>
          </a:p>
        </p:txBody>
      </p:sp>
    </p:spTree>
    <p:extLst>
      <p:ext uri="{BB962C8B-B14F-4D97-AF65-F5344CB8AC3E}">
        <p14:creationId xmlns:p14="http://schemas.microsoft.com/office/powerpoint/2010/main" val="1056439502"/>
      </p:ext>
    </p:extLst>
  </p:cSld>
  <p:clrMapOvr>
    <a:masterClrMapping/>
  </p:clrMapOvr>
  <p:transitio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endParaRPr lang="es-ES"/>
          </a:p>
        </p:txBody>
      </p:sp>
      <p:sp>
        <p:nvSpPr>
          <p:cNvPr id="5" name="Marcador de Posição do Rodapé 4"/>
          <p:cNvSpPr>
            <a:spLocks noGrp="1"/>
          </p:cNvSpPr>
          <p:nvPr>
            <p:ph type="ftr" sz="quarter" idx="11"/>
          </p:nvPr>
        </p:nvSpPr>
        <p:spPr/>
        <p:txBody>
          <a:bodyPr/>
          <a:lstStyle>
            <a:lvl1pPr>
              <a:defRPr/>
            </a:lvl1pPr>
          </a:lstStyle>
          <a:p>
            <a:pPr>
              <a:defRPr/>
            </a:pPr>
            <a:endParaRPr lang="es-ES"/>
          </a:p>
        </p:txBody>
      </p:sp>
      <p:sp>
        <p:nvSpPr>
          <p:cNvPr id="6" name="Marcador de Posição do Número do Diapositivo 5"/>
          <p:cNvSpPr>
            <a:spLocks noGrp="1"/>
          </p:cNvSpPr>
          <p:nvPr>
            <p:ph type="sldNum" sz="quarter" idx="12"/>
          </p:nvPr>
        </p:nvSpPr>
        <p:spPr/>
        <p:txBody>
          <a:bodyPr/>
          <a:lstStyle>
            <a:lvl1pPr>
              <a:defRPr/>
            </a:lvl1pPr>
          </a:lstStyle>
          <a:p>
            <a:fld id="{4B34043B-BF7E-449A-B680-9B1F593DDA1C}" type="slidenum">
              <a:rPr lang="es-ES" altLang="pt-PT"/>
              <a:pPr/>
              <a:t>‹#›</a:t>
            </a:fld>
            <a:endParaRPr lang="es-ES" altLang="pt-PT"/>
          </a:p>
        </p:txBody>
      </p:sp>
    </p:spTree>
    <p:extLst>
      <p:ext uri="{BB962C8B-B14F-4D97-AF65-F5344CB8AC3E}">
        <p14:creationId xmlns:p14="http://schemas.microsoft.com/office/powerpoint/2010/main" val="1005005675"/>
      </p:ext>
    </p:extLst>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endParaRPr lang="es-ES"/>
          </a:p>
        </p:txBody>
      </p:sp>
      <p:sp>
        <p:nvSpPr>
          <p:cNvPr id="5" name="Marcador de Posição do Rodapé 4"/>
          <p:cNvSpPr>
            <a:spLocks noGrp="1"/>
          </p:cNvSpPr>
          <p:nvPr>
            <p:ph type="ftr" sz="quarter" idx="11"/>
          </p:nvPr>
        </p:nvSpPr>
        <p:spPr/>
        <p:txBody>
          <a:bodyPr/>
          <a:lstStyle>
            <a:lvl1pPr>
              <a:defRPr/>
            </a:lvl1pPr>
          </a:lstStyle>
          <a:p>
            <a:pPr>
              <a:defRPr/>
            </a:pPr>
            <a:endParaRPr lang="es-ES"/>
          </a:p>
        </p:txBody>
      </p:sp>
      <p:sp>
        <p:nvSpPr>
          <p:cNvPr id="6" name="Marcador de Posição do Número do Diapositivo 5"/>
          <p:cNvSpPr>
            <a:spLocks noGrp="1"/>
          </p:cNvSpPr>
          <p:nvPr>
            <p:ph type="sldNum" sz="quarter" idx="12"/>
          </p:nvPr>
        </p:nvSpPr>
        <p:spPr/>
        <p:txBody>
          <a:bodyPr/>
          <a:lstStyle>
            <a:lvl1pPr>
              <a:defRPr/>
            </a:lvl1pPr>
          </a:lstStyle>
          <a:p>
            <a:fld id="{ABEC3146-3011-442C-8D60-0E9248357FC3}" type="slidenum">
              <a:rPr lang="es-ES" altLang="pt-PT"/>
              <a:pPr/>
              <a:t>‹#›</a:t>
            </a:fld>
            <a:endParaRPr lang="es-ES" altLang="pt-PT"/>
          </a:p>
        </p:txBody>
      </p:sp>
    </p:spTree>
    <p:extLst>
      <p:ext uri="{BB962C8B-B14F-4D97-AF65-F5344CB8AC3E}">
        <p14:creationId xmlns:p14="http://schemas.microsoft.com/office/powerpoint/2010/main" val="1656770725"/>
      </p:ext>
    </p:extLst>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lvl1pPr>
              <a:defRPr/>
            </a:lvl1pPr>
          </a:lstStyle>
          <a:p>
            <a:pPr>
              <a:defRPr/>
            </a:pPr>
            <a:endParaRPr lang="es-ES"/>
          </a:p>
        </p:txBody>
      </p:sp>
      <p:sp>
        <p:nvSpPr>
          <p:cNvPr id="5" name="Marcador de Posição do Rodapé 4"/>
          <p:cNvSpPr>
            <a:spLocks noGrp="1"/>
          </p:cNvSpPr>
          <p:nvPr>
            <p:ph type="ftr" sz="quarter" idx="11"/>
          </p:nvPr>
        </p:nvSpPr>
        <p:spPr/>
        <p:txBody>
          <a:bodyPr/>
          <a:lstStyle>
            <a:lvl1pPr>
              <a:defRPr/>
            </a:lvl1pPr>
          </a:lstStyle>
          <a:p>
            <a:pPr>
              <a:defRPr/>
            </a:pPr>
            <a:endParaRPr lang="es-ES"/>
          </a:p>
        </p:txBody>
      </p:sp>
      <p:sp>
        <p:nvSpPr>
          <p:cNvPr id="6" name="Marcador de Posição do Número do Diapositivo 5"/>
          <p:cNvSpPr>
            <a:spLocks noGrp="1"/>
          </p:cNvSpPr>
          <p:nvPr>
            <p:ph type="sldNum" sz="quarter" idx="12"/>
          </p:nvPr>
        </p:nvSpPr>
        <p:spPr/>
        <p:txBody>
          <a:bodyPr/>
          <a:lstStyle>
            <a:lvl1pPr>
              <a:defRPr/>
            </a:lvl1pPr>
          </a:lstStyle>
          <a:p>
            <a:fld id="{8B553901-7A01-44A5-9195-D823D081C7E5}" type="slidenum">
              <a:rPr lang="es-ES" altLang="pt-PT"/>
              <a:pPr/>
              <a:t>‹#›</a:t>
            </a:fld>
            <a:endParaRPr lang="es-ES" altLang="pt-PT"/>
          </a:p>
        </p:txBody>
      </p:sp>
    </p:spTree>
    <p:extLst>
      <p:ext uri="{BB962C8B-B14F-4D97-AF65-F5344CB8AC3E}">
        <p14:creationId xmlns:p14="http://schemas.microsoft.com/office/powerpoint/2010/main" val="2034017567"/>
      </p:ext>
    </p:extLst>
  </p:cSld>
  <p:clrMapOvr>
    <a:masterClrMapping/>
  </p:clrMapOvr>
  <p:transition spd="slow">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3"/>
          <p:cNvSpPr>
            <a:spLocks noGrp="1"/>
          </p:cNvSpPr>
          <p:nvPr>
            <p:ph type="dt" sz="half" idx="10"/>
          </p:nvPr>
        </p:nvSpPr>
        <p:spPr/>
        <p:txBody>
          <a:bodyPr/>
          <a:lstStyle>
            <a:lvl1pPr>
              <a:defRPr/>
            </a:lvl1pPr>
          </a:lstStyle>
          <a:p>
            <a:pPr>
              <a:defRPr/>
            </a:pPr>
            <a:endParaRPr lang="es-ES"/>
          </a:p>
        </p:txBody>
      </p:sp>
      <p:sp>
        <p:nvSpPr>
          <p:cNvPr id="6" name="Marcador de Posição do Rodapé 4"/>
          <p:cNvSpPr>
            <a:spLocks noGrp="1"/>
          </p:cNvSpPr>
          <p:nvPr>
            <p:ph type="ftr" sz="quarter" idx="11"/>
          </p:nvPr>
        </p:nvSpPr>
        <p:spPr/>
        <p:txBody>
          <a:bodyPr/>
          <a:lstStyle>
            <a:lvl1pPr>
              <a:defRPr/>
            </a:lvl1pPr>
          </a:lstStyle>
          <a:p>
            <a:pPr>
              <a:defRPr/>
            </a:pPr>
            <a:endParaRPr lang="es-ES"/>
          </a:p>
        </p:txBody>
      </p:sp>
      <p:sp>
        <p:nvSpPr>
          <p:cNvPr id="7" name="Marcador de Posição do Número do Diapositivo 5"/>
          <p:cNvSpPr>
            <a:spLocks noGrp="1"/>
          </p:cNvSpPr>
          <p:nvPr>
            <p:ph type="sldNum" sz="quarter" idx="12"/>
          </p:nvPr>
        </p:nvSpPr>
        <p:spPr/>
        <p:txBody>
          <a:bodyPr/>
          <a:lstStyle>
            <a:lvl1pPr>
              <a:defRPr/>
            </a:lvl1pPr>
          </a:lstStyle>
          <a:p>
            <a:fld id="{5426B4EE-060A-4173-B23B-48B4A9DF619C}" type="slidenum">
              <a:rPr lang="es-ES" altLang="pt-PT"/>
              <a:pPr/>
              <a:t>‹#›</a:t>
            </a:fld>
            <a:endParaRPr lang="es-ES" altLang="pt-PT"/>
          </a:p>
        </p:txBody>
      </p:sp>
    </p:spTree>
    <p:extLst>
      <p:ext uri="{BB962C8B-B14F-4D97-AF65-F5344CB8AC3E}">
        <p14:creationId xmlns:p14="http://schemas.microsoft.com/office/powerpoint/2010/main" val="2739364884"/>
      </p:ext>
    </p:extLst>
  </p:cSld>
  <p:clrMapOvr>
    <a:masterClrMapping/>
  </p:clrMapOvr>
  <p:transitio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3"/>
          <p:cNvSpPr>
            <a:spLocks noGrp="1"/>
          </p:cNvSpPr>
          <p:nvPr>
            <p:ph type="dt" sz="half" idx="10"/>
          </p:nvPr>
        </p:nvSpPr>
        <p:spPr/>
        <p:txBody>
          <a:bodyPr/>
          <a:lstStyle>
            <a:lvl1pPr>
              <a:defRPr/>
            </a:lvl1pPr>
          </a:lstStyle>
          <a:p>
            <a:pPr>
              <a:defRPr/>
            </a:pPr>
            <a:endParaRPr lang="es-ES"/>
          </a:p>
        </p:txBody>
      </p:sp>
      <p:sp>
        <p:nvSpPr>
          <p:cNvPr id="8" name="Marcador de Posição do Rodapé 4"/>
          <p:cNvSpPr>
            <a:spLocks noGrp="1"/>
          </p:cNvSpPr>
          <p:nvPr>
            <p:ph type="ftr" sz="quarter" idx="11"/>
          </p:nvPr>
        </p:nvSpPr>
        <p:spPr/>
        <p:txBody>
          <a:bodyPr/>
          <a:lstStyle>
            <a:lvl1pPr>
              <a:defRPr/>
            </a:lvl1pPr>
          </a:lstStyle>
          <a:p>
            <a:pPr>
              <a:defRPr/>
            </a:pPr>
            <a:endParaRPr lang="es-ES"/>
          </a:p>
        </p:txBody>
      </p:sp>
      <p:sp>
        <p:nvSpPr>
          <p:cNvPr id="9" name="Marcador de Posição do Número do Diapositivo 5"/>
          <p:cNvSpPr>
            <a:spLocks noGrp="1"/>
          </p:cNvSpPr>
          <p:nvPr>
            <p:ph type="sldNum" sz="quarter" idx="12"/>
          </p:nvPr>
        </p:nvSpPr>
        <p:spPr/>
        <p:txBody>
          <a:bodyPr/>
          <a:lstStyle>
            <a:lvl1pPr>
              <a:defRPr/>
            </a:lvl1pPr>
          </a:lstStyle>
          <a:p>
            <a:fld id="{CAFEC143-8B11-42A5-AF84-3F6A4575363A}" type="slidenum">
              <a:rPr lang="es-ES" altLang="pt-PT"/>
              <a:pPr/>
              <a:t>‹#›</a:t>
            </a:fld>
            <a:endParaRPr lang="es-ES" altLang="pt-PT"/>
          </a:p>
        </p:txBody>
      </p:sp>
    </p:spTree>
    <p:extLst>
      <p:ext uri="{BB962C8B-B14F-4D97-AF65-F5344CB8AC3E}">
        <p14:creationId xmlns:p14="http://schemas.microsoft.com/office/powerpoint/2010/main" val="3196032038"/>
      </p:ext>
    </p:extLst>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3"/>
          <p:cNvSpPr>
            <a:spLocks noGrp="1"/>
          </p:cNvSpPr>
          <p:nvPr>
            <p:ph type="dt" sz="half" idx="10"/>
          </p:nvPr>
        </p:nvSpPr>
        <p:spPr/>
        <p:txBody>
          <a:bodyPr/>
          <a:lstStyle>
            <a:lvl1pPr>
              <a:defRPr/>
            </a:lvl1pPr>
          </a:lstStyle>
          <a:p>
            <a:pPr>
              <a:defRPr/>
            </a:pPr>
            <a:endParaRPr lang="es-ES"/>
          </a:p>
        </p:txBody>
      </p:sp>
      <p:sp>
        <p:nvSpPr>
          <p:cNvPr id="4" name="Marcador de Posição do Rodapé 4"/>
          <p:cNvSpPr>
            <a:spLocks noGrp="1"/>
          </p:cNvSpPr>
          <p:nvPr>
            <p:ph type="ftr" sz="quarter" idx="11"/>
          </p:nvPr>
        </p:nvSpPr>
        <p:spPr/>
        <p:txBody>
          <a:bodyPr/>
          <a:lstStyle>
            <a:lvl1pPr>
              <a:defRPr/>
            </a:lvl1pPr>
          </a:lstStyle>
          <a:p>
            <a:pPr>
              <a:defRPr/>
            </a:pPr>
            <a:endParaRPr lang="es-ES"/>
          </a:p>
        </p:txBody>
      </p:sp>
      <p:sp>
        <p:nvSpPr>
          <p:cNvPr id="5" name="Marcador de Posição do Número do Diapositivo 5"/>
          <p:cNvSpPr>
            <a:spLocks noGrp="1"/>
          </p:cNvSpPr>
          <p:nvPr>
            <p:ph type="sldNum" sz="quarter" idx="12"/>
          </p:nvPr>
        </p:nvSpPr>
        <p:spPr/>
        <p:txBody>
          <a:bodyPr/>
          <a:lstStyle>
            <a:lvl1pPr>
              <a:defRPr/>
            </a:lvl1pPr>
          </a:lstStyle>
          <a:p>
            <a:fld id="{C6C9690C-56CC-4DB4-9430-F97F7A7D1E93}" type="slidenum">
              <a:rPr lang="es-ES" altLang="pt-PT"/>
              <a:pPr/>
              <a:t>‹#›</a:t>
            </a:fld>
            <a:endParaRPr lang="es-ES" altLang="pt-PT"/>
          </a:p>
        </p:txBody>
      </p:sp>
    </p:spTree>
    <p:extLst>
      <p:ext uri="{BB962C8B-B14F-4D97-AF65-F5344CB8AC3E}">
        <p14:creationId xmlns:p14="http://schemas.microsoft.com/office/powerpoint/2010/main" val="517976678"/>
      </p:ext>
    </p:extLst>
  </p:cSld>
  <p:clrMapOvr>
    <a:masterClrMapping/>
  </p:clrMapOvr>
  <p:transitio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3"/>
          <p:cNvSpPr>
            <a:spLocks noGrp="1"/>
          </p:cNvSpPr>
          <p:nvPr>
            <p:ph type="dt" sz="half" idx="10"/>
          </p:nvPr>
        </p:nvSpPr>
        <p:spPr/>
        <p:txBody>
          <a:bodyPr/>
          <a:lstStyle>
            <a:lvl1pPr>
              <a:defRPr/>
            </a:lvl1pPr>
          </a:lstStyle>
          <a:p>
            <a:pPr>
              <a:defRPr/>
            </a:pPr>
            <a:endParaRPr lang="es-ES"/>
          </a:p>
        </p:txBody>
      </p:sp>
      <p:sp>
        <p:nvSpPr>
          <p:cNvPr id="3" name="Marcador de Posição do Rodapé 4"/>
          <p:cNvSpPr>
            <a:spLocks noGrp="1"/>
          </p:cNvSpPr>
          <p:nvPr>
            <p:ph type="ftr" sz="quarter" idx="11"/>
          </p:nvPr>
        </p:nvSpPr>
        <p:spPr/>
        <p:txBody>
          <a:bodyPr/>
          <a:lstStyle>
            <a:lvl1pPr>
              <a:defRPr/>
            </a:lvl1pPr>
          </a:lstStyle>
          <a:p>
            <a:pPr>
              <a:defRPr/>
            </a:pPr>
            <a:endParaRPr lang="es-ES"/>
          </a:p>
        </p:txBody>
      </p:sp>
      <p:sp>
        <p:nvSpPr>
          <p:cNvPr id="4" name="Marcador de Posição do Número do Diapositivo 5"/>
          <p:cNvSpPr>
            <a:spLocks noGrp="1"/>
          </p:cNvSpPr>
          <p:nvPr>
            <p:ph type="sldNum" sz="quarter" idx="12"/>
          </p:nvPr>
        </p:nvSpPr>
        <p:spPr/>
        <p:txBody>
          <a:bodyPr/>
          <a:lstStyle>
            <a:lvl1pPr>
              <a:defRPr/>
            </a:lvl1pPr>
          </a:lstStyle>
          <a:p>
            <a:fld id="{70FB4007-1373-4AFE-A7B1-E73313F6ACC6}" type="slidenum">
              <a:rPr lang="es-ES" altLang="pt-PT"/>
              <a:pPr/>
              <a:t>‹#›</a:t>
            </a:fld>
            <a:endParaRPr lang="es-ES" altLang="pt-PT"/>
          </a:p>
        </p:txBody>
      </p:sp>
    </p:spTree>
    <p:extLst>
      <p:ext uri="{BB962C8B-B14F-4D97-AF65-F5344CB8AC3E}">
        <p14:creationId xmlns:p14="http://schemas.microsoft.com/office/powerpoint/2010/main" val="3291313065"/>
      </p:ext>
    </p:extLst>
  </p:cSld>
  <p:clrMapOvr>
    <a:masterClrMapping/>
  </p:clrMapOvr>
  <p:transition spd="slow">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endParaRPr lang="es-ES"/>
          </a:p>
        </p:txBody>
      </p:sp>
      <p:sp>
        <p:nvSpPr>
          <p:cNvPr id="6" name="Marcador de Posição do Rodapé 4"/>
          <p:cNvSpPr>
            <a:spLocks noGrp="1"/>
          </p:cNvSpPr>
          <p:nvPr>
            <p:ph type="ftr" sz="quarter" idx="11"/>
          </p:nvPr>
        </p:nvSpPr>
        <p:spPr/>
        <p:txBody>
          <a:bodyPr/>
          <a:lstStyle>
            <a:lvl1pPr>
              <a:defRPr/>
            </a:lvl1pPr>
          </a:lstStyle>
          <a:p>
            <a:pPr>
              <a:defRPr/>
            </a:pPr>
            <a:endParaRPr lang="es-ES"/>
          </a:p>
        </p:txBody>
      </p:sp>
      <p:sp>
        <p:nvSpPr>
          <p:cNvPr id="7" name="Marcador de Posição do Número do Diapositivo 5"/>
          <p:cNvSpPr>
            <a:spLocks noGrp="1"/>
          </p:cNvSpPr>
          <p:nvPr>
            <p:ph type="sldNum" sz="quarter" idx="12"/>
          </p:nvPr>
        </p:nvSpPr>
        <p:spPr/>
        <p:txBody>
          <a:bodyPr/>
          <a:lstStyle>
            <a:lvl1pPr>
              <a:defRPr/>
            </a:lvl1pPr>
          </a:lstStyle>
          <a:p>
            <a:fld id="{1910263E-5D2E-4EC6-B084-CAAF7A5BF733}" type="slidenum">
              <a:rPr lang="es-ES" altLang="pt-PT"/>
              <a:pPr/>
              <a:t>‹#›</a:t>
            </a:fld>
            <a:endParaRPr lang="es-ES" altLang="pt-PT"/>
          </a:p>
        </p:txBody>
      </p:sp>
    </p:spTree>
    <p:extLst>
      <p:ext uri="{BB962C8B-B14F-4D97-AF65-F5344CB8AC3E}">
        <p14:creationId xmlns:p14="http://schemas.microsoft.com/office/powerpoint/2010/main" val="627991485"/>
      </p:ext>
    </p:extLst>
  </p:cSld>
  <p:clrMapOvr>
    <a:masterClrMapping/>
  </p:clrMapOvr>
  <p:transition spd="slow">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dirty="0" smtClean="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endParaRPr lang="es-ES"/>
          </a:p>
        </p:txBody>
      </p:sp>
      <p:sp>
        <p:nvSpPr>
          <p:cNvPr id="6" name="Marcador de Posição do Rodapé 4"/>
          <p:cNvSpPr>
            <a:spLocks noGrp="1"/>
          </p:cNvSpPr>
          <p:nvPr>
            <p:ph type="ftr" sz="quarter" idx="11"/>
          </p:nvPr>
        </p:nvSpPr>
        <p:spPr/>
        <p:txBody>
          <a:bodyPr/>
          <a:lstStyle>
            <a:lvl1pPr>
              <a:defRPr/>
            </a:lvl1pPr>
          </a:lstStyle>
          <a:p>
            <a:pPr>
              <a:defRPr/>
            </a:pPr>
            <a:endParaRPr lang="es-ES"/>
          </a:p>
        </p:txBody>
      </p:sp>
      <p:sp>
        <p:nvSpPr>
          <p:cNvPr id="7" name="Marcador de Posição do Número do Diapositivo 5"/>
          <p:cNvSpPr>
            <a:spLocks noGrp="1"/>
          </p:cNvSpPr>
          <p:nvPr>
            <p:ph type="sldNum" sz="quarter" idx="12"/>
          </p:nvPr>
        </p:nvSpPr>
        <p:spPr/>
        <p:txBody>
          <a:bodyPr/>
          <a:lstStyle>
            <a:lvl1pPr>
              <a:defRPr/>
            </a:lvl1pPr>
          </a:lstStyle>
          <a:p>
            <a:fld id="{E4D7B6E8-EEE6-41B8-A31E-9E8FDBAC8891}" type="slidenum">
              <a:rPr lang="es-ES" altLang="pt-PT"/>
              <a:pPr/>
              <a:t>‹#›</a:t>
            </a:fld>
            <a:endParaRPr lang="es-ES" altLang="pt-PT"/>
          </a:p>
        </p:txBody>
      </p:sp>
    </p:spTree>
    <p:extLst>
      <p:ext uri="{BB962C8B-B14F-4D97-AF65-F5344CB8AC3E}">
        <p14:creationId xmlns:p14="http://schemas.microsoft.com/office/powerpoint/2010/main" val="2022831781"/>
      </p:ext>
    </p:extLst>
  </p:cSld>
  <p:clrMapOvr>
    <a:masterClrMapping/>
  </p:clrMapOvr>
  <p:transition spd="slow">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Marcador de Posição do Títu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t-PT" altLang="pt-PT" smtClean="0"/>
              <a:t>Clique para editar o estilo</a:t>
            </a:r>
          </a:p>
        </p:txBody>
      </p:sp>
      <p:sp>
        <p:nvSpPr>
          <p:cNvPr id="1027" name="Marcador de Posição do Tex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PT" altLang="pt-PT" smtClean="0"/>
              <a:t>Clique para editar os estilos</a:t>
            </a:r>
          </a:p>
          <a:p>
            <a:pPr lvl="1"/>
            <a:r>
              <a:rPr lang="pt-PT" altLang="pt-PT" smtClean="0"/>
              <a:t>Segundo nível</a:t>
            </a:r>
          </a:p>
          <a:p>
            <a:pPr lvl="2"/>
            <a:r>
              <a:rPr lang="pt-PT" altLang="pt-PT" smtClean="0"/>
              <a:t>Terceiro nível</a:t>
            </a:r>
          </a:p>
          <a:p>
            <a:pPr lvl="3"/>
            <a:r>
              <a:rPr lang="pt-PT" altLang="pt-PT" smtClean="0"/>
              <a:t>Quarto nível</a:t>
            </a:r>
          </a:p>
          <a:p>
            <a:pPr lvl="4"/>
            <a:r>
              <a:rPr lang="pt-PT" altLang="pt-PT" smtClean="0"/>
              <a:t>Quinto nível</a:t>
            </a:r>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endParaRPr lang="es-ES"/>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es-ES"/>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AA61B3F2-3648-4D29-A234-997281245D44}" type="slidenum">
              <a:rPr lang="es-ES" altLang="pt-PT"/>
              <a:pPr/>
              <a:t>‹#›</a:t>
            </a:fld>
            <a:endParaRPr lang="es-ES" altLang="pt-P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4.jpeg"/><Relationship Id="rId7" Type="http://schemas.openxmlformats.org/officeDocument/2006/relationships/hyperlink" Target="mailto:aslopes@letras.up.pt"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hyperlink" Target="http://sprint-project.eu/" TargetMode="Externa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85882"/>
            <a:ext cx="7427510" cy="482453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692" y="229816"/>
            <a:ext cx="3810024" cy="1224136"/>
          </a:xfrm>
          <a:prstGeom prst="rect">
            <a:avLst/>
          </a:prstGeom>
        </p:spPr>
      </p:pic>
      <p:sp>
        <p:nvSpPr>
          <p:cNvPr id="2053" name="Rectângulo 1"/>
          <p:cNvSpPr>
            <a:spLocks noChangeArrowheads="1"/>
          </p:cNvSpPr>
          <p:nvPr/>
        </p:nvSpPr>
        <p:spPr bwMode="auto">
          <a:xfrm>
            <a:off x="495766" y="4502586"/>
            <a:ext cx="698477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pPr>
            <a:r>
              <a:rPr lang="pt-PT" altLang="pt-PT" sz="2400" b="1" dirty="0" smtClean="0">
                <a:solidFill>
                  <a:srgbClr val="000000"/>
                </a:solidFill>
                <a:latin typeface="Arial Narrow" panose="020B0606020202030204" pitchFamily="34" charset="0"/>
              </a:rPr>
              <a:t>Alexandra Lopes and Isabel Dias</a:t>
            </a:r>
          </a:p>
          <a:p>
            <a:pPr algn="ctr" eaLnBrk="1" hangingPunct="1">
              <a:lnSpc>
                <a:spcPct val="150000"/>
              </a:lnSpc>
            </a:pPr>
            <a:r>
              <a:rPr lang="pt-PT" altLang="pt-PT" sz="1600" b="1" dirty="0" smtClean="0">
                <a:solidFill>
                  <a:srgbClr val="000000"/>
                </a:solidFill>
                <a:latin typeface="Arial Narrow" panose="020B0606020202030204" pitchFamily="34" charset="0"/>
              </a:rPr>
              <a:t>SOCIOLOGY INSTITUTE </a:t>
            </a:r>
            <a:r>
              <a:rPr lang="pt-PT" altLang="pt-PT" sz="1100" b="1" dirty="0" smtClean="0">
                <a:solidFill>
                  <a:srgbClr val="000000"/>
                </a:solidFill>
                <a:latin typeface="Arial Narrow" panose="020B0606020202030204" pitchFamily="34" charset="0"/>
                <a:sym typeface="Wingdings" panose="05000000000000000000" pitchFamily="2" charset="2"/>
              </a:rPr>
              <a:t></a:t>
            </a:r>
            <a:r>
              <a:rPr lang="pt-PT" altLang="pt-PT" sz="1600" b="1" dirty="0" smtClean="0">
                <a:solidFill>
                  <a:srgbClr val="000000"/>
                </a:solidFill>
                <a:latin typeface="Arial Narrow" panose="020B0606020202030204" pitchFamily="34" charset="0"/>
                <a:sym typeface="Wingdings" panose="05000000000000000000" pitchFamily="2" charset="2"/>
              </a:rPr>
              <a:t>  UNIVERSITY OF PORTO</a:t>
            </a:r>
          </a:p>
          <a:p>
            <a:pPr algn="ctr" eaLnBrk="1" hangingPunct="1">
              <a:lnSpc>
                <a:spcPct val="150000"/>
              </a:lnSpc>
            </a:pPr>
            <a:endParaRPr lang="pt-PT" altLang="pt-PT" sz="1600" b="1" dirty="0">
              <a:solidFill>
                <a:srgbClr val="000000"/>
              </a:solidFill>
              <a:latin typeface="Arial Narrow" panose="020B0606020202030204" pitchFamily="34" charset="0"/>
              <a:sym typeface="Wingdings" panose="05000000000000000000" pitchFamily="2" charset="2"/>
            </a:endParaRPr>
          </a:p>
          <a:p>
            <a:pPr algn="ctr" eaLnBrk="1" hangingPunct="1">
              <a:lnSpc>
                <a:spcPct val="150000"/>
              </a:lnSpc>
            </a:pPr>
            <a:r>
              <a:rPr lang="pt-PT" altLang="pt-PT" sz="1600" b="1" dirty="0" smtClean="0">
                <a:solidFill>
                  <a:srgbClr val="000000"/>
                </a:solidFill>
                <a:latin typeface="Arial Narrow" panose="020B0606020202030204" pitchFamily="34" charset="0"/>
                <a:sym typeface="Wingdings" panose="05000000000000000000" pitchFamily="2" charset="2"/>
              </a:rPr>
              <a:t>3</a:t>
            </a:r>
            <a:r>
              <a:rPr lang="pt-PT" altLang="pt-PT" sz="1600" b="1" baseline="30000" dirty="0" smtClean="0">
                <a:solidFill>
                  <a:srgbClr val="000000"/>
                </a:solidFill>
                <a:latin typeface="Arial Narrow" panose="020B0606020202030204" pitchFamily="34" charset="0"/>
                <a:sym typeface="Wingdings" panose="05000000000000000000" pitchFamily="2" charset="2"/>
              </a:rPr>
              <a:t>RD</a:t>
            </a:r>
            <a:r>
              <a:rPr lang="pt-PT" altLang="pt-PT" sz="1600" b="1" dirty="0" smtClean="0">
                <a:solidFill>
                  <a:srgbClr val="000000"/>
                </a:solidFill>
                <a:latin typeface="Arial Narrow" panose="020B0606020202030204" pitchFamily="34" charset="0"/>
                <a:sym typeface="Wingdings" panose="05000000000000000000" pitchFamily="2" charset="2"/>
              </a:rPr>
              <a:t> JULY 2017</a:t>
            </a:r>
            <a:endParaRPr lang="pt-PT" altLang="pt-PT" sz="1600" b="1" dirty="0">
              <a:solidFill>
                <a:srgbClr val="000000"/>
              </a:solidFill>
              <a:latin typeface="Arial Narrow" panose="020B0606020202030204" pitchFamily="34" charset="0"/>
            </a:endParaRPr>
          </a:p>
        </p:txBody>
      </p:sp>
      <p:sp>
        <p:nvSpPr>
          <p:cNvPr id="3" name="AutoShape 2" descr="http://www.encontrociencia.pt/home/img/cerebro-2017.svg"/>
          <p:cNvSpPr>
            <a:spLocks noChangeAspect="1" noChangeArrowheads="1"/>
          </p:cNvSpPr>
          <p:nvPr/>
        </p:nvSpPr>
        <p:spPr bwMode="auto">
          <a:xfrm>
            <a:off x="7096968" y="5218895"/>
            <a:ext cx="1363463" cy="13634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7602" y="4797152"/>
            <a:ext cx="2438400" cy="1876425"/>
          </a:xfrm>
          <a:prstGeom prst="rect">
            <a:avLst/>
          </a:prstGeom>
        </p:spPr>
      </p:pic>
    </p:spTree>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93" y="0"/>
            <a:ext cx="1745495" cy="1133785"/>
          </a:xfrm>
          <a:prstGeom prst="rect">
            <a:avLst/>
          </a:prstGeom>
        </p:spPr>
      </p:pic>
      <p:grpSp>
        <p:nvGrpSpPr>
          <p:cNvPr id="3" name="Group 2"/>
          <p:cNvGrpSpPr/>
          <p:nvPr/>
        </p:nvGrpSpPr>
        <p:grpSpPr>
          <a:xfrm>
            <a:off x="1871191" y="0"/>
            <a:ext cx="7272809" cy="620688"/>
            <a:chOff x="1871191" y="0"/>
            <a:chExt cx="7272809" cy="620688"/>
          </a:xfrm>
        </p:grpSpPr>
        <p:sp>
          <p:nvSpPr>
            <p:cNvPr id="3076" name="Rectangle 4"/>
            <p:cNvSpPr>
              <a:spLocks noChangeArrowheads="1"/>
            </p:cNvSpPr>
            <p:nvPr/>
          </p:nvSpPr>
          <p:spPr bwMode="auto">
            <a:xfrm>
              <a:off x="1871191" y="0"/>
              <a:ext cx="152656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solidFill>
                  <a:latin typeface="Arial Narrow" panose="020B0606020202030204" pitchFamily="34" charset="0"/>
                </a:rPr>
                <a:t> </a:t>
              </a:r>
              <a:r>
                <a:rPr lang="pt-BR" altLang="pt-PT" sz="2125" b="1" dirty="0" smtClean="0">
                  <a:solidFill>
                    <a:schemeClr val="bg1"/>
                  </a:solidFill>
                  <a:latin typeface="Arial Narrow" panose="020B0606020202030204" pitchFamily="34" charset="0"/>
                </a:rPr>
                <a:t>PROJECT</a:t>
              </a:r>
              <a:endParaRPr lang="pt-BR" altLang="pt-PT" sz="2125" b="1" dirty="0">
                <a:solidFill>
                  <a:schemeClr val="bg1"/>
                </a:solidFill>
                <a:latin typeface="Arial Narrow" panose="020B0606020202030204" pitchFamily="34" charset="0"/>
              </a:endParaRPr>
            </a:p>
          </p:txBody>
        </p:sp>
        <p:sp>
          <p:nvSpPr>
            <p:cNvPr id="3077" name="Rectangle 5"/>
            <p:cNvSpPr>
              <a:spLocks noChangeArrowheads="1"/>
            </p:cNvSpPr>
            <p:nvPr/>
          </p:nvSpPr>
          <p:spPr bwMode="auto">
            <a:xfrm>
              <a:off x="3325754" y="0"/>
              <a:ext cx="1454561"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RATIONALE</a:t>
              </a:r>
              <a:endParaRPr lang="pt-BR" altLang="pt-PT" sz="2000" dirty="0">
                <a:solidFill>
                  <a:schemeClr val="bg1">
                    <a:lumMod val="65000"/>
                  </a:schemeClr>
                </a:solidFill>
                <a:latin typeface="Arial Narrow" panose="020B0606020202030204" pitchFamily="34" charset="0"/>
              </a:endParaRPr>
            </a:p>
          </p:txBody>
        </p:sp>
        <p:sp>
          <p:nvSpPr>
            <p:cNvPr id="3078" name="Rectangle 6"/>
            <p:cNvSpPr>
              <a:spLocks noChangeArrowheads="1"/>
            </p:cNvSpPr>
            <p:nvPr/>
          </p:nvSpPr>
          <p:spPr bwMode="auto">
            <a:xfrm>
              <a:off x="5717435" y="0"/>
              <a:ext cx="123082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METHODS</a:t>
              </a:r>
              <a:endParaRPr lang="pt-BR" altLang="pt-PT" sz="2000" dirty="0">
                <a:solidFill>
                  <a:schemeClr val="bg1">
                    <a:lumMod val="65000"/>
                  </a:schemeClr>
                </a:solidFill>
                <a:latin typeface="Arial Narrow" panose="020B0606020202030204" pitchFamily="34" charset="0"/>
              </a:endParaRPr>
            </a:p>
          </p:txBody>
        </p:sp>
        <p:sp>
          <p:nvSpPr>
            <p:cNvPr id="3079" name="Rectangle 7"/>
            <p:cNvSpPr>
              <a:spLocks noChangeArrowheads="1"/>
            </p:cNvSpPr>
            <p:nvPr/>
          </p:nvSpPr>
          <p:spPr bwMode="auto">
            <a:xfrm>
              <a:off x="694826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OUTPUTS</a:t>
              </a:r>
              <a:endParaRPr lang="pt-BR" altLang="pt-PT" sz="2000" dirty="0">
                <a:solidFill>
                  <a:schemeClr val="bg1">
                    <a:lumMod val="65000"/>
                  </a:schemeClr>
                </a:solidFill>
                <a:latin typeface="Arial Narrow" panose="020B0606020202030204" pitchFamily="34" charset="0"/>
              </a:endParaRPr>
            </a:p>
          </p:txBody>
        </p:sp>
        <p:sp>
          <p:nvSpPr>
            <p:cNvPr id="3080" name="Rectangle 8"/>
            <p:cNvSpPr>
              <a:spLocks noChangeArrowheads="1"/>
            </p:cNvSpPr>
            <p:nvPr/>
          </p:nvSpPr>
          <p:spPr bwMode="auto">
            <a:xfrm>
              <a:off x="802838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IMPACTS</a:t>
              </a:r>
              <a:endParaRPr lang="pt-BR" altLang="pt-PT" sz="2000" dirty="0">
                <a:solidFill>
                  <a:schemeClr val="bg1">
                    <a:lumMod val="65000"/>
                  </a:schemeClr>
                </a:solidFill>
                <a:latin typeface="Arial Narrow" panose="020B0606020202030204" pitchFamily="34" charset="0"/>
              </a:endParaRPr>
            </a:p>
          </p:txBody>
        </p:sp>
        <p:sp>
          <p:nvSpPr>
            <p:cNvPr id="10" name="Rectangle 6"/>
            <p:cNvSpPr>
              <a:spLocks noChangeArrowheads="1"/>
            </p:cNvSpPr>
            <p:nvPr/>
          </p:nvSpPr>
          <p:spPr bwMode="auto">
            <a:xfrm>
              <a:off x="4780316" y="0"/>
              <a:ext cx="93711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GOALS</a:t>
              </a:r>
              <a:endParaRPr lang="pt-BR" altLang="pt-PT" sz="2000" dirty="0">
                <a:solidFill>
                  <a:schemeClr val="bg1">
                    <a:lumMod val="65000"/>
                  </a:schemeClr>
                </a:solidFill>
                <a:latin typeface="Arial Narrow" panose="020B0606020202030204" pitchFamily="34" charset="0"/>
              </a:endParaRPr>
            </a:p>
          </p:txBody>
        </p:sp>
      </p:grpSp>
      <p:sp>
        <p:nvSpPr>
          <p:cNvPr id="12" name="TextBox 11"/>
          <p:cNvSpPr txBox="1"/>
          <p:nvPr/>
        </p:nvSpPr>
        <p:spPr>
          <a:xfrm>
            <a:off x="179512" y="1268760"/>
            <a:ext cx="8712968" cy="5078313"/>
          </a:xfrm>
          <a:prstGeom prst="rect">
            <a:avLst/>
          </a:prstGeom>
          <a:noFill/>
        </p:spPr>
        <p:txBody>
          <a:bodyPr wrap="square" rtlCol="0">
            <a:spAutoFit/>
          </a:bodyPr>
          <a:lstStyle/>
          <a:p>
            <a:pPr marL="285750" indent="-285750">
              <a:buFont typeface="Arial" panose="020B0604020202020204" pitchFamily="34" charset="0"/>
              <a:buChar char="•"/>
            </a:pPr>
            <a:r>
              <a:rPr lang="pt-PT" dirty="0" smtClean="0"/>
              <a:t>3 years research project. Started in June 2015. Completion expected in June 2018</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smtClean="0"/>
              <a:t>Funded by the European Union’s Research and Innovation Program Horizon2020</a:t>
            </a:r>
          </a:p>
          <a:p>
            <a:endParaRPr lang="pt-PT" dirty="0"/>
          </a:p>
          <a:p>
            <a:pPr marL="285750" indent="-285750">
              <a:buFont typeface="Arial" panose="020B0604020202020204" pitchFamily="34" charset="0"/>
              <a:buChar char="•"/>
            </a:pPr>
            <a:r>
              <a:rPr lang="pt-PT" dirty="0" smtClean="0"/>
              <a:t>Designed to give a meaning to the concept of Social Investment as it is applied to Long-Term Care (LTC) and to articulate the aspirations of the European Commission’s Social Investment Package (SIP)</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smtClean="0"/>
              <a:t>International consortium of institutions from 11 different countries, coordinated by the London School of Economics and Political Science</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en-GB" dirty="0" smtClean="0"/>
              <a:t>Research team includes leading </a:t>
            </a:r>
            <a:r>
              <a:rPr lang="en-GB" dirty="0"/>
              <a:t>experts and organisations in the areas of social policy, social economics and long‐term care and combines experience in research on social and financial returns of investment, social impact analysis, social law and demography</a:t>
            </a:r>
            <a:endParaRPr lang="pt-PT" dirty="0" smtClean="0"/>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endParaRPr lang="pt-PT" dirty="0"/>
          </a:p>
        </p:txBody>
      </p:sp>
    </p:spTree>
    <p:extLst>
      <p:ext uri="{BB962C8B-B14F-4D97-AF65-F5344CB8AC3E}">
        <p14:creationId xmlns:p14="http://schemas.microsoft.com/office/powerpoint/2010/main" val="71601383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2000"/>
                                  </p:stCondLst>
                                  <p:childTnLst>
                                    <p:set>
                                      <p:cBhvr>
                                        <p:cTn id="9" dur="1" fill="hold">
                                          <p:stCondLst>
                                            <p:cond delay="0"/>
                                          </p:stCondLst>
                                        </p:cTn>
                                        <p:tgtEl>
                                          <p:spTgt spid="12">
                                            <p:txEl>
                                              <p:pRg st="2" end="2"/>
                                            </p:txEl>
                                          </p:spTgt>
                                        </p:tgtEl>
                                        <p:attrNameLst>
                                          <p:attrName>style.visibility</p:attrName>
                                        </p:attrNameLst>
                                      </p:cBhvr>
                                      <p:to>
                                        <p:strVal val="visible"/>
                                      </p:to>
                                    </p:set>
                                  </p:childTnLst>
                                </p:cTn>
                              </p:par>
                            </p:childTnLst>
                          </p:cTn>
                        </p:par>
                        <p:par>
                          <p:cTn id="10" fill="hold">
                            <p:stCondLst>
                              <p:cond delay="4000"/>
                            </p:stCondLst>
                            <p:childTnLst>
                              <p:par>
                                <p:cTn id="11" presetID="1" presetClass="entr" presetSubtype="0" fill="hold" grpId="0" nodeType="afterEffect">
                                  <p:stCondLst>
                                    <p:cond delay="2000"/>
                                  </p:stCondLst>
                                  <p:childTnLst>
                                    <p:set>
                                      <p:cBhvr>
                                        <p:cTn id="12" dur="1" fill="hold">
                                          <p:stCondLst>
                                            <p:cond delay="0"/>
                                          </p:stCondLst>
                                        </p:cTn>
                                        <p:tgtEl>
                                          <p:spTgt spid="12">
                                            <p:txEl>
                                              <p:pRg st="4" end="4"/>
                                            </p:txEl>
                                          </p:spTgt>
                                        </p:tgtEl>
                                        <p:attrNameLst>
                                          <p:attrName>style.visibility</p:attrName>
                                        </p:attrNameLst>
                                      </p:cBhvr>
                                      <p:to>
                                        <p:strVal val="visible"/>
                                      </p:to>
                                    </p:set>
                                  </p:childTnLst>
                                </p:cTn>
                              </p:par>
                            </p:childTnLst>
                          </p:cTn>
                        </p:par>
                        <p:par>
                          <p:cTn id="13" fill="hold">
                            <p:stCondLst>
                              <p:cond delay="6000"/>
                            </p:stCondLst>
                            <p:childTnLst>
                              <p:par>
                                <p:cTn id="14" presetID="1" presetClass="entr" presetSubtype="0" fill="hold" grpId="0" nodeType="afterEffect">
                                  <p:stCondLst>
                                    <p:cond delay="2000"/>
                                  </p:stCondLst>
                                  <p:childTnLst>
                                    <p:set>
                                      <p:cBhvr>
                                        <p:cTn id="15" dur="1" fill="hold">
                                          <p:stCondLst>
                                            <p:cond delay="0"/>
                                          </p:stCondLst>
                                        </p:cTn>
                                        <p:tgtEl>
                                          <p:spTgt spid="12">
                                            <p:txEl>
                                              <p:pRg st="6" end="6"/>
                                            </p:txEl>
                                          </p:spTgt>
                                        </p:tgtEl>
                                        <p:attrNameLst>
                                          <p:attrName>style.visibility</p:attrName>
                                        </p:attrNameLst>
                                      </p:cBhvr>
                                      <p:to>
                                        <p:strVal val="visible"/>
                                      </p:to>
                                    </p:set>
                                  </p:childTnLst>
                                </p:cTn>
                              </p:par>
                            </p:childTnLst>
                          </p:cTn>
                        </p:par>
                        <p:par>
                          <p:cTn id="16" fill="hold">
                            <p:stCondLst>
                              <p:cond delay="8000"/>
                            </p:stCondLst>
                            <p:childTnLst>
                              <p:par>
                                <p:cTn id="17" presetID="1" presetClass="entr" presetSubtype="0" fill="hold" grpId="0" nodeType="afterEffect">
                                  <p:stCondLst>
                                    <p:cond delay="2000"/>
                                  </p:stCondLst>
                                  <p:childTnLst>
                                    <p:set>
                                      <p:cBhvr>
                                        <p:cTn id="18"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93" y="0"/>
            <a:ext cx="1745495" cy="1133785"/>
          </a:xfrm>
          <a:prstGeom prst="rect">
            <a:avLst/>
          </a:prstGeom>
        </p:spPr>
      </p:pic>
      <p:sp>
        <p:nvSpPr>
          <p:cNvPr id="4" name="TextBox 3"/>
          <p:cNvSpPr txBox="1"/>
          <p:nvPr/>
        </p:nvSpPr>
        <p:spPr>
          <a:xfrm>
            <a:off x="107504" y="1124744"/>
            <a:ext cx="8856984" cy="6186309"/>
          </a:xfrm>
          <a:prstGeom prst="rect">
            <a:avLst/>
          </a:prstGeom>
          <a:noFill/>
        </p:spPr>
        <p:txBody>
          <a:bodyPr wrap="square" rtlCol="0">
            <a:spAutoFit/>
          </a:bodyPr>
          <a:lstStyle/>
          <a:p>
            <a:pPr marL="285750" indent="-285750">
              <a:buFont typeface="Arial" panose="020B0604020202020204" pitchFamily="34" charset="0"/>
              <a:buChar char="•"/>
            </a:pPr>
            <a:r>
              <a:rPr lang="en-US" dirty="0"/>
              <a:t>D</a:t>
            </a:r>
            <a:r>
              <a:rPr lang="en-US" dirty="0" smtClean="0"/>
              <a:t>emographic ageing is challenging countries around the globe increasingly confronted with growing LTC needs from older persons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Many and varied efforts are directed to extending and restoring people’s autonomy and independence but the need for care is expected to increase, especially the need for formal care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O</a:t>
            </a:r>
            <a:r>
              <a:rPr lang="en-US" dirty="0" smtClean="0"/>
              <a:t>nly a few EU countries provide extensive, publically financed care for older people. In many countries, most care is still provided on an unpaid, informal basis by family members, most of whom are women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Difficulty in </a:t>
            </a:r>
            <a:r>
              <a:rPr lang="en-US" dirty="0"/>
              <a:t>“</a:t>
            </a:r>
            <a:r>
              <a:rPr lang="en-US" dirty="0" smtClean="0"/>
              <a:t>selling” </a:t>
            </a:r>
            <a:r>
              <a:rPr lang="en-US" dirty="0"/>
              <a:t>the idea of expanding welfare and social services to national governments struggling to provide the very basic coverage, especially in times of budgetary constraints and pressure towards a focus on financial </a:t>
            </a:r>
            <a:r>
              <a:rPr lang="en-US" dirty="0" smtClean="0"/>
              <a:t>sustainability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LTC is more often portrayed as a cost rather than a contribution to social capital and social cohesion in pursuit of the European social model</a:t>
            </a:r>
            <a:endParaRPr lang="en-US" dirty="0" smtClean="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Impacts </a:t>
            </a:r>
            <a:r>
              <a:rPr lang="en-US" dirty="0"/>
              <a:t>of investments in LTC in Europe have not been easily measured and quantified</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endParaRPr lang="pt-PT" dirty="0"/>
          </a:p>
        </p:txBody>
      </p:sp>
      <p:grpSp>
        <p:nvGrpSpPr>
          <p:cNvPr id="3" name="Group 2"/>
          <p:cNvGrpSpPr/>
          <p:nvPr/>
        </p:nvGrpSpPr>
        <p:grpSpPr>
          <a:xfrm>
            <a:off x="1871191" y="0"/>
            <a:ext cx="7272809" cy="620688"/>
            <a:chOff x="1871191" y="0"/>
            <a:chExt cx="7272809" cy="620688"/>
          </a:xfrm>
        </p:grpSpPr>
        <p:sp>
          <p:nvSpPr>
            <p:cNvPr id="3076" name="Rectangle 4"/>
            <p:cNvSpPr>
              <a:spLocks noChangeArrowheads="1"/>
            </p:cNvSpPr>
            <p:nvPr/>
          </p:nvSpPr>
          <p:spPr bwMode="auto">
            <a:xfrm>
              <a:off x="1871191" y="0"/>
              <a:ext cx="152656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solidFill>
                  <a:latin typeface="Arial Narrow" panose="020B0606020202030204" pitchFamily="34" charset="0"/>
                </a:rPr>
                <a:t> </a:t>
              </a:r>
              <a:r>
                <a:rPr lang="pt-BR" altLang="pt-PT" sz="2125" dirty="0" smtClean="0">
                  <a:solidFill>
                    <a:schemeClr val="bg1">
                      <a:lumMod val="65000"/>
                    </a:schemeClr>
                  </a:solidFill>
                  <a:latin typeface="Arial Narrow" panose="020B0606020202030204" pitchFamily="34" charset="0"/>
                </a:rPr>
                <a:t>PROJECT</a:t>
              </a:r>
              <a:endParaRPr lang="pt-BR" altLang="pt-PT" sz="2125" dirty="0">
                <a:solidFill>
                  <a:schemeClr val="bg1">
                    <a:lumMod val="65000"/>
                  </a:schemeClr>
                </a:solidFill>
                <a:latin typeface="Arial Narrow" panose="020B0606020202030204" pitchFamily="34" charset="0"/>
              </a:endParaRPr>
            </a:p>
          </p:txBody>
        </p:sp>
        <p:sp>
          <p:nvSpPr>
            <p:cNvPr id="3077" name="Rectangle 5"/>
            <p:cNvSpPr>
              <a:spLocks noChangeArrowheads="1"/>
            </p:cNvSpPr>
            <p:nvPr/>
          </p:nvSpPr>
          <p:spPr bwMode="auto">
            <a:xfrm>
              <a:off x="3325754" y="0"/>
              <a:ext cx="1454561"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b="1" dirty="0" smtClean="0">
                  <a:solidFill>
                    <a:schemeClr val="bg1"/>
                  </a:solidFill>
                  <a:latin typeface="Arial Narrow" panose="020B0606020202030204" pitchFamily="34" charset="0"/>
                </a:rPr>
                <a:t>RATIONALE</a:t>
              </a:r>
              <a:endParaRPr lang="pt-BR" altLang="pt-PT" sz="2000" b="1" dirty="0">
                <a:solidFill>
                  <a:schemeClr val="bg1"/>
                </a:solidFill>
                <a:latin typeface="Arial Narrow" panose="020B0606020202030204" pitchFamily="34" charset="0"/>
              </a:endParaRPr>
            </a:p>
          </p:txBody>
        </p:sp>
        <p:sp>
          <p:nvSpPr>
            <p:cNvPr id="3078" name="Rectangle 6"/>
            <p:cNvSpPr>
              <a:spLocks noChangeArrowheads="1"/>
            </p:cNvSpPr>
            <p:nvPr/>
          </p:nvSpPr>
          <p:spPr bwMode="auto">
            <a:xfrm>
              <a:off x="5717435" y="0"/>
              <a:ext cx="123082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METHODS</a:t>
              </a:r>
              <a:endParaRPr lang="pt-BR" altLang="pt-PT" sz="2000" dirty="0">
                <a:solidFill>
                  <a:schemeClr val="bg1">
                    <a:lumMod val="65000"/>
                  </a:schemeClr>
                </a:solidFill>
                <a:latin typeface="Arial Narrow" panose="020B0606020202030204" pitchFamily="34" charset="0"/>
              </a:endParaRPr>
            </a:p>
          </p:txBody>
        </p:sp>
        <p:sp>
          <p:nvSpPr>
            <p:cNvPr id="3079" name="Rectangle 7"/>
            <p:cNvSpPr>
              <a:spLocks noChangeArrowheads="1"/>
            </p:cNvSpPr>
            <p:nvPr/>
          </p:nvSpPr>
          <p:spPr bwMode="auto">
            <a:xfrm>
              <a:off x="694826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OUTPUTS</a:t>
              </a:r>
              <a:endParaRPr lang="pt-BR" altLang="pt-PT" sz="2000" dirty="0">
                <a:solidFill>
                  <a:schemeClr val="bg1">
                    <a:lumMod val="65000"/>
                  </a:schemeClr>
                </a:solidFill>
                <a:latin typeface="Arial Narrow" panose="020B0606020202030204" pitchFamily="34" charset="0"/>
              </a:endParaRPr>
            </a:p>
          </p:txBody>
        </p:sp>
        <p:sp>
          <p:nvSpPr>
            <p:cNvPr id="3080" name="Rectangle 8"/>
            <p:cNvSpPr>
              <a:spLocks noChangeArrowheads="1"/>
            </p:cNvSpPr>
            <p:nvPr/>
          </p:nvSpPr>
          <p:spPr bwMode="auto">
            <a:xfrm>
              <a:off x="802838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IMPACTS</a:t>
              </a:r>
              <a:endParaRPr lang="pt-BR" altLang="pt-PT" sz="2000" dirty="0">
                <a:solidFill>
                  <a:schemeClr val="bg1">
                    <a:lumMod val="65000"/>
                  </a:schemeClr>
                </a:solidFill>
                <a:latin typeface="Arial Narrow" panose="020B0606020202030204" pitchFamily="34" charset="0"/>
              </a:endParaRPr>
            </a:p>
          </p:txBody>
        </p:sp>
        <p:sp>
          <p:nvSpPr>
            <p:cNvPr id="10" name="Rectangle 6"/>
            <p:cNvSpPr>
              <a:spLocks noChangeArrowheads="1"/>
            </p:cNvSpPr>
            <p:nvPr/>
          </p:nvSpPr>
          <p:spPr bwMode="auto">
            <a:xfrm>
              <a:off x="4780316" y="0"/>
              <a:ext cx="93711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GOALS</a:t>
              </a:r>
              <a:endParaRPr lang="pt-BR" altLang="pt-PT" sz="2000" dirty="0">
                <a:solidFill>
                  <a:schemeClr val="bg1">
                    <a:lumMod val="65000"/>
                  </a:schemeClr>
                </a:solidFill>
                <a:latin typeface="Arial Narrow" panose="020B0606020202030204" pitchFamily="34" charset="0"/>
              </a:endParaRPr>
            </a:p>
          </p:txBody>
        </p:sp>
      </p:grpSp>
    </p:spTree>
    <p:extLst>
      <p:ext uri="{BB962C8B-B14F-4D97-AF65-F5344CB8AC3E}">
        <p14:creationId xmlns:p14="http://schemas.microsoft.com/office/powerpoint/2010/main" val="32675517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2000"/>
                                  </p:stCondLst>
                                  <p:childTnLst>
                                    <p:set>
                                      <p:cBhvr>
                                        <p:cTn id="9" dur="1" fill="hold">
                                          <p:stCondLst>
                                            <p:cond delay="0"/>
                                          </p:stCondLst>
                                        </p:cTn>
                                        <p:tgtEl>
                                          <p:spTgt spid="4">
                                            <p:txEl>
                                              <p:pRg st="2" end="2"/>
                                            </p:txEl>
                                          </p:spTgt>
                                        </p:tgtEl>
                                        <p:attrNameLst>
                                          <p:attrName>style.visibility</p:attrName>
                                        </p:attrNameLst>
                                      </p:cBhvr>
                                      <p:to>
                                        <p:strVal val="visible"/>
                                      </p:to>
                                    </p:set>
                                  </p:childTnLst>
                                </p:cTn>
                              </p:par>
                            </p:childTnLst>
                          </p:cTn>
                        </p:par>
                        <p:par>
                          <p:cTn id="10" fill="hold">
                            <p:stCondLst>
                              <p:cond delay="4000"/>
                            </p:stCondLst>
                            <p:childTnLst>
                              <p:par>
                                <p:cTn id="11" presetID="1" presetClass="entr" presetSubtype="0" fill="hold" grpId="0" nodeType="afterEffect">
                                  <p:stCondLst>
                                    <p:cond delay="200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par>
                          <p:cTn id="13" fill="hold">
                            <p:stCondLst>
                              <p:cond delay="6000"/>
                            </p:stCondLst>
                            <p:childTnLst>
                              <p:par>
                                <p:cTn id="14" presetID="1" presetClass="entr" presetSubtype="0" fill="hold" grpId="0" nodeType="afterEffect">
                                  <p:stCondLst>
                                    <p:cond delay="2000"/>
                                  </p:stCondLst>
                                  <p:childTnLst>
                                    <p:set>
                                      <p:cBhvr>
                                        <p:cTn id="15" dur="1" fill="hold">
                                          <p:stCondLst>
                                            <p:cond delay="0"/>
                                          </p:stCondLst>
                                        </p:cTn>
                                        <p:tgtEl>
                                          <p:spTgt spid="4">
                                            <p:txEl>
                                              <p:pRg st="6" end="6"/>
                                            </p:txEl>
                                          </p:spTgt>
                                        </p:tgtEl>
                                        <p:attrNameLst>
                                          <p:attrName>style.visibility</p:attrName>
                                        </p:attrNameLst>
                                      </p:cBhvr>
                                      <p:to>
                                        <p:strVal val="visible"/>
                                      </p:to>
                                    </p:set>
                                  </p:childTnLst>
                                </p:cTn>
                              </p:par>
                            </p:childTnLst>
                          </p:cTn>
                        </p:par>
                        <p:par>
                          <p:cTn id="16" fill="hold">
                            <p:stCondLst>
                              <p:cond delay="8000"/>
                            </p:stCondLst>
                            <p:childTnLst>
                              <p:par>
                                <p:cTn id="17" presetID="1" presetClass="entr" presetSubtype="0" fill="hold" grpId="0" nodeType="afterEffect">
                                  <p:stCondLst>
                                    <p:cond delay="200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par>
                          <p:cTn id="19" fill="hold">
                            <p:stCondLst>
                              <p:cond delay="10000"/>
                            </p:stCondLst>
                            <p:childTnLst>
                              <p:par>
                                <p:cTn id="20" presetID="1" presetClass="entr" presetSubtype="0" fill="hold" grpId="0" nodeType="afterEffect">
                                  <p:stCondLst>
                                    <p:cond delay="2000"/>
                                  </p:stCondLst>
                                  <p:childTnLst>
                                    <p:set>
                                      <p:cBhvr>
                                        <p:cTn id="21"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871191" y="0"/>
            <a:ext cx="7272809" cy="620688"/>
            <a:chOff x="1871191" y="0"/>
            <a:chExt cx="7272809" cy="620688"/>
          </a:xfrm>
        </p:grpSpPr>
        <p:sp>
          <p:nvSpPr>
            <p:cNvPr id="3" name="Rectangle 4"/>
            <p:cNvSpPr>
              <a:spLocks noChangeArrowheads="1"/>
            </p:cNvSpPr>
            <p:nvPr/>
          </p:nvSpPr>
          <p:spPr bwMode="auto">
            <a:xfrm>
              <a:off x="1871191" y="0"/>
              <a:ext cx="152656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solidFill>
                  <a:latin typeface="Arial Narrow" panose="020B0606020202030204" pitchFamily="34" charset="0"/>
                </a:rPr>
                <a:t> </a:t>
              </a:r>
              <a:r>
                <a:rPr lang="pt-BR" altLang="pt-PT" sz="2125" dirty="0" smtClean="0">
                  <a:solidFill>
                    <a:schemeClr val="bg1">
                      <a:lumMod val="65000"/>
                    </a:schemeClr>
                  </a:solidFill>
                  <a:latin typeface="Arial Narrow" panose="020B0606020202030204" pitchFamily="34" charset="0"/>
                </a:rPr>
                <a:t>PROJECT</a:t>
              </a:r>
              <a:endParaRPr lang="pt-BR" altLang="pt-PT" sz="2125" dirty="0">
                <a:solidFill>
                  <a:schemeClr val="bg1">
                    <a:lumMod val="65000"/>
                  </a:schemeClr>
                </a:solidFill>
                <a:latin typeface="Arial Narrow" panose="020B0606020202030204" pitchFamily="34" charset="0"/>
              </a:endParaRPr>
            </a:p>
          </p:txBody>
        </p:sp>
        <p:sp>
          <p:nvSpPr>
            <p:cNvPr id="4" name="Rectangle 5"/>
            <p:cNvSpPr>
              <a:spLocks noChangeArrowheads="1"/>
            </p:cNvSpPr>
            <p:nvPr/>
          </p:nvSpPr>
          <p:spPr bwMode="auto">
            <a:xfrm>
              <a:off x="3325754" y="0"/>
              <a:ext cx="1454561"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RATIONALE</a:t>
              </a:r>
              <a:endParaRPr lang="pt-BR" altLang="pt-PT" sz="2000" dirty="0">
                <a:solidFill>
                  <a:schemeClr val="bg1">
                    <a:lumMod val="65000"/>
                  </a:schemeClr>
                </a:solidFill>
                <a:latin typeface="Arial Narrow" panose="020B0606020202030204" pitchFamily="34" charset="0"/>
              </a:endParaRPr>
            </a:p>
          </p:txBody>
        </p:sp>
        <p:sp>
          <p:nvSpPr>
            <p:cNvPr id="5" name="Rectangle 6"/>
            <p:cNvSpPr>
              <a:spLocks noChangeArrowheads="1"/>
            </p:cNvSpPr>
            <p:nvPr/>
          </p:nvSpPr>
          <p:spPr bwMode="auto">
            <a:xfrm>
              <a:off x="5717435" y="0"/>
              <a:ext cx="123082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METHODS</a:t>
              </a:r>
              <a:endParaRPr lang="pt-BR" altLang="pt-PT" sz="2000" dirty="0">
                <a:solidFill>
                  <a:schemeClr val="bg1">
                    <a:lumMod val="65000"/>
                  </a:schemeClr>
                </a:solidFill>
                <a:latin typeface="Arial Narrow" panose="020B0606020202030204" pitchFamily="34" charset="0"/>
              </a:endParaRPr>
            </a:p>
          </p:txBody>
        </p:sp>
        <p:sp>
          <p:nvSpPr>
            <p:cNvPr id="6" name="Rectangle 7"/>
            <p:cNvSpPr>
              <a:spLocks noChangeArrowheads="1"/>
            </p:cNvSpPr>
            <p:nvPr/>
          </p:nvSpPr>
          <p:spPr bwMode="auto">
            <a:xfrm>
              <a:off x="694826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OUTPUTS</a:t>
              </a:r>
              <a:endParaRPr lang="pt-BR" altLang="pt-PT" sz="2000" dirty="0">
                <a:solidFill>
                  <a:schemeClr val="bg1">
                    <a:lumMod val="65000"/>
                  </a:schemeClr>
                </a:solidFill>
                <a:latin typeface="Arial Narrow" panose="020B0606020202030204" pitchFamily="34" charset="0"/>
              </a:endParaRPr>
            </a:p>
          </p:txBody>
        </p:sp>
        <p:sp>
          <p:nvSpPr>
            <p:cNvPr id="7" name="Rectangle 8"/>
            <p:cNvSpPr>
              <a:spLocks noChangeArrowheads="1"/>
            </p:cNvSpPr>
            <p:nvPr/>
          </p:nvSpPr>
          <p:spPr bwMode="auto">
            <a:xfrm>
              <a:off x="802838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IMPACTS</a:t>
              </a:r>
              <a:endParaRPr lang="pt-BR" altLang="pt-PT" sz="2000" dirty="0">
                <a:solidFill>
                  <a:schemeClr val="bg1">
                    <a:lumMod val="65000"/>
                  </a:schemeClr>
                </a:solidFill>
                <a:latin typeface="Arial Narrow" panose="020B0606020202030204" pitchFamily="34" charset="0"/>
              </a:endParaRPr>
            </a:p>
          </p:txBody>
        </p:sp>
        <p:sp>
          <p:nvSpPr>
            <p:cNvPr id="8" name="Rectangle 6"/>
            <p:cNvSpPr>
              <a:spLocks noChangeArrowheads="1"/>
            </p:cNvSpPr>
            <p:nvPr/>
          </p:nvSpPr>
          <p:spPr bwMode="auto">
            <a:xfrm>
              <a:off x="4780316" y="0"/>
              <a:ext cx="93711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b="1" dirty="0" smtClean="0">
                  <a:solidFill>
                    <a:schemeClr val="bg1"/>
                  </a:solidFill>
                  <a:latin typeface="Arial Narrow" panose="020B0606020202030204" pitchFamily="34" charset="0"/>
                </a:rPr>
                <a:t>GOALS</a:t>
              </a:r>
              <a:endParaRPr lang="pt-BR" altLang="pt-PT" sz="2000" b="1" dirty="0">
                <a:solidFill>
                  <a:schemeClr val="bg1"/>
                </a:solidFill>
                <a:latin typeface="Arial Narrow" panose="020B0606020202030204" pitchFamily="34" charset="0"/>
              </a:endParaRPr>
            </a:p>
          </p:txBody>
        </p:sp>
      </p:gr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193" y="0"/>
            <a:ext cx="1745495" cy="1133785"/>
          </a:xfrm>
          <a:prstGeom prst="rect">
            <a:avLst/>
          </a:prstGeom>
        </p:spPr>
      </p:pic>
      <p:sp>
        <p:nvSpPr>
          <p:cNvPr id="10" name="Rectangle 9"/>
          <p:cNvSpPr/>
          <p:nvPr/>
        </p:nvSpPr>
        <p:spPr>
          <a:xfrm>
            <a:off x="312472" y="1226288"/>
            <a:ext cx="8935685" cy="1200329"/>
          </a:xfrm>
          <a:prstGeom prst="rect">
            <a:avLst/>
          </a:prstGeom>
        </p:spPr>
        <p:txBody>
          <a:bodyPr wrap="square">
            <a:spAutoFit/>
          </a:bodyPr>
          <a:lstStyle/>
          <a:p>
            <a:r>
              <a:rPr lang="en-US" b="1" dirty="0" smtClean="0">
                <a:effectLst/>
                <a:ea typeface="Calibri" panose="020F0502020204030204" pitchFamily="34" charset="0"/>
              </a:rPr>
              <a:t>BROAD AMBITION: </a:t>
            </a:r>
            <a:r>
              <a:rPr lang="en-US" dirty="0" smtClean="0">
                <a:effectLst/>
                <a:ea typeface="Calibri" panose="020F0502020204030204" pitchFamily="34" charset="0"/>
              </a:rPr>
              <a:t> develop a </a:t>
            </a:r>
            <a:r>
              <a:rPr lang="en-US" b="1" dirty="0" smtClean="0">
                <a:effectLst/>
                <a:ea typeface="Calibri" panose="020F0502020204030204" pitchFamily="34" charset="0"/>
              </a:rPr>
              <a:t>model of social metrics </a:t>
            </a:r>
            <a:r>
              <a:rPr lang="en-US" dirty="0" smtClean="0">
                <a:effectLst/>
                <a:ea typeface="Calibri" panose="020F0502020204030204" pitchFamily="34" charset="0"/>
              </a:rPr>
              <a:t>that can be used to measure the </a:t>
            </a:r>
            <a:r>
              <a:rPr lang="en-US" b="1" dirty="0" smtClean="0">
                <a:effectLst/>
                <a:ea typeface="Calibri" panose="020F0502020204030204" pitchFamily="34" charset="0"/>
              </a:rPr>
              <a:t>social impacts </a:t>
            </a:r>
            <a:r>
              <a:rPr lang="en-US" dirty="0" smtClean="0">
                <a:effectLst/>
                <a:ea typeface="Calibri" panose="020F0502020204030204" pitchFamily="34" charset="0"/>
              </a:rPr>
              <a:t>and </a:t>
            </a:r>
            <a:r>
              <a:rPr lang="en-US" b="1" dirty="0" smtClean="0">
                <a:effectLst/>
                <a:ea typeface="Calibri" panose="020F0502020204030204" pitchFamily="34" charset="0"/>
              </a:rPr>
              <a:t>economic returns </a:t>
            </a:r>
            <a:r>
              <a:rPr lang="en-US" dirty="0" smtClean="0">
                <a:effectLst/>
                <a:ea typeface="Calibri" panose="020F0502020204030204" pitchFamily="34" charset="0"/>
              </a:rPr>
              <a:t>of different LTC services and schemes with a view to identifying the most promising alternatives to realize the ambition of the social investment policy paradigm</a:t>
            </a:r>
          </a:p>
        </p:txBody>
      </p:sp>
      <p:sp>
        <p:nvSpPr>
          <p:cNvPr id="11" name="TextBox 10"/>
          <p:cNvSpPr txBox="1"/>
          <p:nvPr/>
        </p:nvSpPr>
        <p:spPr>
          <a:xfrm>
            <a:off x="210439" y="2791215"/>
            <a:ext cx="2406888" cy="3416320"/>
          </a:xfrm>
          <a:prstGeom prst="rect">
            <a:avLst/>
          </a:prstGeom>
          <a:noFill/>
        </p:spPr>
        <p:txBody>
          <a:bodyPr wrap="square" rtlCol="0">
            <a:spAutoFit/>
          </a:bodyPr>
          <a:lstStyle/>
          <a:p>
            <a:r>
              <a:rPr lang="en-US" b="1" dirty="0" smtClean="0"/>
              <a:t>Looking at LTC from a SI perspective </a:t>
            </a:r>
            <a:r>
              <a:rPr lang="en-US" dirty="0" smtClean="0"/>
              <a:t>involves looking at the broader social picture in which care arrangements unfold and considering all social actors affected by the decisions that are taken regarding those arrangements</a:t>
            </a:r>
            <a:endParaRPr lang="pt-PT" dirty="0" smtClean="0"/>
          </a:p>
          <a:p>
            <a:endParaRPr lang="pt-PT" dirty="0"/>
          </a:p>
        </p:txBody>
      </p:sp>
      <p:sp>
        <p:nvSpPr>
          <p:cNvPr id="12" name="TextBox 11"/>
          <p:cNvSpPr txBox="1"/>
          <p:nvPr/>
        </p:nvSpPr>
        <p:spPr>
          <a:xfrm>
            <a:off x="234217" y="6370855"/>
            <a:ext cx="2825615" cy="430887"/>
          </a:xfrm>
          <a:prstGeom prst="rect">
            <a:avLst/>
          </a:prstGeom>
          <a:noFill/>
        </p:spPr>
        <p:txBody>
          <a:bodyPr wrap="square" rtlCol="0">
            <a:spAutoFit/>
          </a:bodyPr>
          <a:lstStyle/>
          <a:p>
            <a:r>
              <a:rPr lang="pt-PT" sz="1100" dirty="0" smtClean="0"/>
              <a:t>Picture 1. The social investment flow in LTC</a:t>
            </a:r>
            <a:endParaRPr lang="pt-PT" sz="1100" dirty="0"/>
          </a:p>
        </p:txBody>
      </p:sp>
      <p:grpSp>
        <p:nvGrpSpPr>
          <p:cNvPr id="13" name="Group 12"/>
          <p:cNvGrpSpPr/>
          <p:nvPr/>
        </p:nvGrpSpPr>
        <p:grpSpPr>
          <a:xfrm>
            <a:off x="2843808" y="2564904"/>
            <a:ext cx="5795249" cy="4230249"/>
            <a:chOff x="2843808" y="2564904"/>
            <a:chExt cx="5795249" cy="4230249"/>
          </a:xfrm>
        </p:grpSpPr>
        <p:grpSp>
          <p:nvGrpSpPr>
            <p:cNvPr id="14" name="Group 13"/>
            <p:cNvGrpSpPr/>
            <p:nvPr/>
          </p:nvGrpSpPr>
          <p:grpSpPr>
            <a:xfrm>
              <a:off x="2843808" y="2564904"/>
              <a:ext cx="5795249" cy="4230249"/>
              <a:chOff x="7364" y="0"/>
              <a:chExt cx="5247704" cy="3868226"/>
            </a:xfrm>
          </p:grpSpPr>
          <p:sp>
            <p:nvSpPr>
              <p:cNvPr id="16" name="Rectangle 15"/>
              <p:cNvSpPr/>
              <p:nvPr/>
            </p:nvSpPr>
            <p:spPr>
              <a:xfrm>
                <a:off x="63058" y="0"/>
                <a:ext cx="1430213" cy="409575"/>
              </a:xfrm>
              <a:prstGeom prst="rect">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PT" sz="1600" dirty="0">
                    <a:effectLst/>
                    <a:ea typeface="Calibri" panose="020F0502020204030204" pitchFamily="34" charset="0"/>
                    <a:cs typeface="Times New Roman" panose="02020603050405020304" pitchFamily="18" charset="0"/>
                  </a:rPr>
                  <a:t>Investors</a:t>
                </a:r>
              </a:p>
            </p:txBody>
          </p:sp>
          <p:sp>
            <p:nvSpPr>
              <p:cNvPr id="17" name="Rectangle 16"/>
              <p:cNvSpPr/>
              <p:nvPr/>
            </p:nvSpPr>
            <p:spPr>
              <a:xfrm>
                <a:off x="1891862" y="10510"/>
                <a:ext cx="1407795" cy="409575"/>
              </a:xfrm>
              <a:prstGeom prst="rect">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PT" sz="1600" dirty="0">
                    <a:effectLst/>
                    <a:ea typeface="Calibri" panose="020F0502020204030204" pitchFamily="34" charset="0"/>
                    <a:cs typeface="Times New Roman" panose="02020603050405020304" pitchFamily="18" charset="0"/>
                  </a:rPr>
                  <a:t>Investment</a:t>
                </a:r>
              </a:p>
            </p:txBody>
          </p:sp>
          <p:sp>
            <p:nvSpPr>
              <p:cNvPr id="18" name="Rectangle 17"/>
              <p:cNvSpPr/>
              <p:nvPr/>
            </p:nvSpPr>
            <p:spPr>
              <a:xfrm>
                <a:off x="3681632" y="19664"/>
                <a:ext cx="1569363" cy="409575"/>
              </a:xfrm>
              <a:prstGeom prst="rect">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PT" sz="1600" dirty="0">
                    <a:effectLst/>
                    <a:ea typeface="Calibri" panose="020F0502020204030204" pitchFamily="34" charset="0"/>
                    <a:cs typeface="Times New Roman" panose="02020603050405020304" pitchFamily="18" charset="0"/>
                  </a:rPr>
                  <a:t>Returns</a:t>
                </a:r>
              </a:p>
            </p:txBody>
          </p:sp>
          <p:sp>
            <p:nvSpPr>
              <p:cNvPr id="19" name="Right Arrow 18"/>
              <p:cNvSpPr/>
              <p:nvPr/>
            </p:nvSpPr>
            <p:spPr>
              <a:xfrm>
                <a:off x="1577264" y="199697"/>
                <a:ext cx="250417" cy="83535"/>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PT"/>
              </a:p>
            </p:txBody>
          </p:sp>
          <p:sp>
            <p:nvSpPr>
              <p:cNvPr id="20" name="Rectangle 19"/>
              <p:cNvSpPr/>
              <p:nvPr/>
            </p:nvSpPr>
            <p:spPr>
              <a:xfrm>
                <a:off x="7364" y="567559"/>
                <a:ext cx="1569900" cy="641131"/>
              </a:xfrm>
              <a:prstGeom prst="rect">
                <a:avLst/>
              </a:prstGeom>
            </p:spPr>
            <p:style>
              <a:lnRef idx="1">
                <a:schemeClr val="dk1"/>
              </a:lnRef>
              <a:fillRef idx="2">
                <a:schemeClr val="dk1"/>
              </a:fillRef>
              <a:effectRef idx="1">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PT" sz="1400" dirty="0">
                    <a:solidFill>
                      <a:schemeClr val="tx1"/>
                    </a:solidFill>
                    <a:effectLst/>
                    <a:ea typeface="Calibri" panose="020F0502020204030204" pitchFamily="34" charset="0"/>
                    <a:cs typeface="Times New Roman" panose="02020603050405020304" pitchFamily="18" charset="0"/>
                  </a:rPr>
                  <a:t>Those allocating resources</a:t>
                </a:r>
              </a:p>
            </p:txBody>
          </p:sp>
          <p:sp>
            <p:nvSpPr>
              <p:cNvPr id="21" name="Rectangle 20"/>
              <p:cNvSpPr/>
              <p:nvPr/>
            </p:nvSpPr>
            <p:spPr>
              <a:xfrm>
                <a:off x="7364" y="1270878"/>
                <a:ext cx="1570015" cy="259699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en-US" sz="1200" dirty="0">
                    <a:effectLst/>
                    <a:ea typeface="Calibri" panose="020F0502020204030204" pitchFamily="34" charset="0"/>
                    <a:cs typeface="Times New Roman" panose="02020603050405020304" pitchFamily="18" charset="0"/>
                  </a:rPr>
                  <a:t>- variety of </a:t>
                </a:r>
                <a:r>
                  <a:rPr lang="en-US" sz="1200" b="1" dirty="0">
                    <a:effectLst/>
                    <a:ea typeface="Calibri" panose="020F0502020204030204" pitchFamily="34" charset="0"/>
                    <a:cs typeface="Times New Roman" panose="02020603050405020304" pitchFamily="18" charset="0"/>
                  </a:rPr>
                  <a:t>agents</a:t>
                </a:r>
                <a:r>
                  <a:rPr lang="en-US" sz="1200" dirty="0">
                    <a:effectLst/>
                    <a:ea typeface="Calibri" panose="020F0502020204030204" pitchFamily="34" charset="0"/>
                    <a:cs typeface="Times New Roman" panose="02020603050405020304" pitchFamily="18" charset="0"/>
                  </a:rPr>
                  <a:t>: public/private; formal/informal; commercial/not for profit</a:t>
                </a:r>
                <a:endParaRPr lang="pt-PT" sz="1200" dirty="0">
                  <a:effectLst/>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ea typeface="Calibri" panose="020F0502020204030204" pitchFamily="34" charset="0"/>
                    <a:cs typeface="Times New Roman" panose="02020603050405020304" pitchFamily="18" charset="0"/>
                  </a:rPr>
                  <a:t>- variety of </a:t>
                </a:r>
                <a:r>
                  <a:rPr lang="en-US" sz="1200" b="1" dirty="0">
                    <a:effectLst/>
                    <a:ea typeface="Calibri" panose="020F0502020204030204" pitchFamily="34" charset="0"/>
                    <a:cs typeface="Times New Roman" panose="02020603050405020304" pitchFamily="18" charset="0"/>
                  </a:rPr>
                  <a:t>resources</a:t>
                </a:r>
                <a:r>
                  <a:rPr lang="en-US" sz="1200" dirty="0">
                    <a:effectLst/>
                    <a:ea typeface="Calibri" panose="020F0502020204030204" pitchFamily="34" charset="0"/>
                    <a:cs typeface="Times New Roman" panose="02020603050405020304" pitchFamily="18" charset="0"/>
                  </a:rPr>
                  <a:t>: monetary; time; effort; </a:t>
                </a:r>
                <a:r>
                  <a:rPr lang="en-US" sz="1200" dirty="0" smtClean="0">
                    <a:effectLst/>
                    <a:ea typeface="Calibri" panose="020F0502020204030204" pitchFamily="34" charset="0"/>
                    <a:cs typeface="Times New Roman" panose="02020603050405020304" pitchFamily="18" charset="0"/>
                  </a:rPr>
                  <a:t>infrastructures</a:t>
                </a:r>
                <a:endParaRPr lang="pt-PT" sz="1100" dirty="0">
                  <a:effectLst/>
                  <a:ea typeface="Calibri" panose="020F0502020204030204" pitchFamily="34" charset="0"/>
                  <a:cs typeface="Times New Roman" panose="02020603050405020304" pitchFamily="18" charset="0"/>
                </a:endParaRPr>
              </a:p>
              <a:p>
                <a:pPr>
                  <a:lnSpc>
                    <a:spcPct val="107000"/>
                  </a:lnSpc>
                  <a:spcAft>
                    <a:spcPts val="800"/>
                  </a:spcAft>
                </a:pPr>
                <a:r>
                  <a:rPr lang="en-US" sz="800" dirty="0">
                    <a:effectLst/>
                    <a:ea typeface="Calibri" panose="020F0502020204030204" pitchFamily="34" charset="0"/>
                    <a:cs typeface="Times New Roman" panose="02020603050405020304" pitchFamily="18" charset="0"/>
                  </a:rPr>
                  <a:t> </a:t>
                </a:r>
                <a:endParaRPr lang="pt-PT" sz="1100" dirty="0">
                  <a:effectLst/>
                  <a:ea typeface="Calibri" panose="020F0502020204030204" pitchFamily="34" charset="0"/>
                  <a:cs typeface="Times New Roman" panose="02020603050405020304" pitchFamily="18" charset="0"/>
                </a:endParaRPr>
              </a:p>
              <a:p>
                <a:pPr>
                  <a:lnSpc>
                    <a:spcPct val="107000"/>
                  </a:lnSpc>
                  <a:spcAft>
                    <a:spcPts val="800"/>
                  </a:spcAft>
                </a:pPr>
                <a:r>
                  <a:rPr lang="en-US" sz="800" dirty="0">
                    <a:effectLst/>
                    <a:ea typeface="Calibri" panose="020F0502020204030204" pitchFamily="34" charset="0"/>
                    <a:cs typeface="Times New Roman" panose="02020603050405020304" pitchFamily="18" charset="0"/>
                  </a:rPr>
                  <a:t> </a:t>
                </a:r>
                <a:endParaRPr lang="pt-PT" sz="1100" dirty="0">
                  <a:effectLst/>
                  <a:ea typeface="Calibri" panose="020F0502020204030204" pitchFamily="34" charset="0"/>
                  <a:cs typeface="Times New Roman" panose="02020603050405020304" pitchFamily="18" charset="0"/>
                </a:endParaRPr>
              </a:p>
            </p:txBody>
          </p:sp>
          <p:sp>
            <p:nvSpPr>
              <p:cNvPr id="22" name="Rectangle 21"/>
              <p:cNvSpPr/>
              <p:nvPr/>
            </p:nvSpPr>
            <p:spPr>
              <a:xfrm>
                <a:off x="1891760" y="557048"/>
                <a:ext cx="1407795" cy="651642"/>
              </a:xfrm>
              <a:prstGeom prst="rect">
                <a:avLst/>
              </a:prstGeom>
            </p:spPr>
            <p:style>
              <a:lnRef idx="1">
                <a:schemeClr val="dk1"/>
              </a:lnRef>
              <a:fillRef idx="2">
                <a:schemeClr val="dk1"/>
              </a:fillRef>
              <a:effectRef idx="1">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PT" sz="1400" dirty="0">
                    <a:solidFill>
                      <a:schemeClr val="tx1"/>
                    </a:solidFill>
                    <a:effectLst/>
                    <a:ea typeface="Calibri" panose="020F0502020204030204" pitchFamily="34" charset="0"/>
                    <a:cs typeface="Times New Roman" panose="02020603050405020304" pitchFamily="18" charset="0"/>
                  </a:rPr>
                  <a:t>LTC provision</a:t>
                </a:r>
              </a:p>
            </p:txBody>
          </p:sp>
          <p:sp>
            <p:nvSpPr>
              <p:cNvPr id="23" name="Rectangle 22"/>
              <p:cNvSpPr/>
              <p:nvPr/>
            </p:nvSpPr>
            <p:spPr>
              <a:xfrm>
                <a:off x="1891745" y="1280429"/>
                <a:ext cx="1408386" cy="2587441"/>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en-US" sz="1200" dirty="0">
                    <a:effectLst/>
                    <a:ea typeface="Calibri" panose="020F0502020204030204" pitchFamily="34" charset="0"/>
                    <a:cs typeface="Times New Roman" panose="02020603050405020304" pitchFamily="18" charset="0"/>
                  </a:rPr>
                  <a:t>- tackling different types of </a:t>
                </a:r>
                <a:r>
                  <a:rPr lang="en-US" sz="1200" b="1" dirty="0">
                    <a:effectLst/>
                    <a:ea typeface="Calibri" panose="020F0502020204030204" pitchFamily="34" charset="0"/>
                    <a:cs typeface="Times New Roman" panose="02020603050405020304" pitchFamily="18" charset="0"/>
                  </a:rPr>
                  <a:t>needs</a:t>
                </a:r>
                <a:r>
                  <a:rPr lang="en-US" sz="1200" dirty="0">
                    <a:effectLst/>
                    <a:ea typeface="Calibri" panose="020F0502020204030204" pitchFamily="34" charset="0"/>
                    <a:cs typeface="Times New Roman" panose="02020603050405020304" pitchFamily="18" charset="0"/>
                  </a:rPr>
                  <a:t>: health/social care; ADL’s/IADL’s; dementia; needs of carers</a:t>
                </a:r>
                <a:endParaRPr lang="pt-PT" sz="1200" dirty="0">
                  <a:effectLst/>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ea typeface="Calibri" panose="020F0502020204030204" pitchFamily="34" charset="0"/>
                    <a:cs typeface="Times New Roman" panose="02020603050405020304" pitchFamily="18" charset="0"/>
                  </a:rPr>
                  <a:t>- focusing on different </a:t>
                </a:r>
                <a:r>
                  <a:rPr lang="en-US" sz="1200" b="1" dirty="0">
                    <a:effectLst/>
                    <a:ea typeface="Calibri" panose="020F0502020204030204" pitchFamily="34" charset="0"/>
                    <a:cs typeface="Times New Roman" panose="02020603050405020304" pitchFamily="18" charset="0"/>
                  </a:rPr>
                  <a:t>approaches to needs</a:t>
                </a:r>
                <a:r>
                  <a:rPr lang="en-US" sz="1200" dirty="0">
                    <a:effectLst/>
                    <a:ea typeface="Calibri" panose="020F0502020204030204" pitchFamily="34" charset="0"/>
                    <a:cs typeface="Times New Roman" panose="02020603050405020304" pitchFamily="18" charset="0"/>
                  </a:rPr>
                  <a:t>: prevention; rehabilitation; assistance; palliative; hospice </a:t>
                </a:r>
                <a:r>
                  <a:rPr lang="en-US" sz="1200" dirty="0" smtClean="0">
                    <a:effectLst/>
                    <a:ea typeface="Calibri" panose="020F0502020204030204" pitchFamily="34" charset="0"/>
                    <a:cs typeface="Times New Roman" panose="02020603050405020304" pitchFamily="18" charset="0"/>
                  </a:rPr>
                  <a:t>care</a:t>
                </a:r>
                <a:endParaRPr lang="pt-PT" sz="1200" dirty="0">
                  <a:effectLst/>
                  <a:ea typeface="Calibri" panose="020F0502020204030204" pitchFamily="34" charset="0"/>
                  <a:cs typeface="Times New Roman" panose="02020603050405020304" pitchFamily="18" charset="0"/>
                </a:endParaRPr>
              </a:p>
            </p:txBody>
          </p:sp>
          <p:sp>
            <p:nvSpPr>
              <p:cNvPr id="24" name="Rectangle 23"/>
              <p:cNvSpPr/>
              <p:nvPr/>
            </p:nvSpPr>
            <p:spPr>
              <a:xfrm>
                <a:off x="3677559" y="525165"/>
                <a:ext cx="1577509" cy="651642"/>
              </a:xfrm>
              <a:prstGeom prst="rect">
                <a:avLst/>
              </a:prstGeom>
            </p:spPr>
            <p:style>
              <a:lnRef idx="1">
                <a:schemeClr val="dk1"/>
              </a:lnRef>
              <a:fillRef idx="2">
                <a:schemeClr val="dk1"/>
              </a:fillRef>
              <a:effectRef idx="1">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1400" dirty="0">
                    <a:solidFill>
                      <a:schemeClr val="tx1"/>
                    </a:solidFill>
                    <a:effectLst/>
                    <a:ea typeface="Calibri" panose="020F0502020204030204" pitchFamily="34" charset="0"/>
                    <a:cs typeface="Times New Roman" panose="02020603050405020304" pitchFamily="18" charset="0"/>
                  </a:rPr>
                  <a:t>Results of LTC: costs and benefits</a:t>
                </a:r>
                <a:endParaRPr lang="pt-PT" sz="1400" dirty="0">
                  <a:solidFill>
                    <a:schemeClr val="tx1"/>
                  </a:solidFill>
                  <a:effectLst/>
                  <a:ea typeface="Calibri" panose="020F0502020204030204" pitchFamily="34" charset="0"/>
                  <a:cs typeface="Times New Roman" panose="02020603050405020304" pitchFamily="18" charset="0"/>
                </a:endParaRPr>
              </a:p>
            </p:txBody>
          </p:sp>
          <p:sp>
            <p:nvSpPr>
              <p:cNvPr id="25" name="Rectangle 24"/>
              <p:cNvSpPr/>
              <p:nvPr/>
            </p:nvSpPr>
            <p:spPr>
              <a:xfrm>
                <a:off x="3665469" y="1272734"/>
                <a:ext cx="1585522" cy="259549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en-US" sz="1000" dirty="0">
                    <a:effectLst/>
                    <a:ea typeface="Calibri" panose="020F0502020204030204" pitchFamily="34" charset="0"/>
                    <a:cs typeface="Times New Roman" panose="02020603050405020304" pitchFamily="18" charset="0"/>
                  </a:rPr>
                  <a:t>- may be experienced as positive or negative; may be of a material or of a non-material nature; may be experienced individually or collectively</a:t>
                </a:r>
                <a:endParaRPr lang="pt-PT" sz="1000" dirty="0">
                  <a:effectLst/>
                  <a:ea typeface="Calibri" panose="020F0502020204030204" pitchFamily="34" charset="0"/>
                  <a:cs typeface="Times New Roman" panose="02020603050405020304" pitchFamily="18" charset="0"/>
                </a:endParaRPr>
              </a:p>
              <a:p>
                <a:pPr>
                  <a:lnSpc>
                    <a:spcPct val="107000"/>
                  </a:lnSpc>
                  <a:spcAft>
                    <a:spcPts val="800"/>
                  </a:spcAft>
                </a:pPr>
                <a:r>
                  <a:rPr lang="en-US" sz="1000" dirty="0">
                    <a:effectLst/>
                    <a:ea typeface="Calibri" panose="020F0502020204030204" pitchFamily="34" charset="0"/>
                    <a:cs typeface="Times New Roman" panose="02020603050405020304" pitchFamily="18" charset="0"/>
                  </a:rPr>
                  <a:t>- variety of </a:t>
                </a:r>
                <a:r>
                  <a:rPr lang="en-US" sz="1000" b="1" dirty="0">
                    <a:effectLst/>
                    <a:ea typeface="Calibri" panose="020F0502020204030204" pitchFamily="34" charset="0"/>
                    <a:cs typeface="Times New Roman" panose="02020603050405020304" pitchFamily="18" charset="0"/>
                  </a:rPr>
                  <a:t>costs: </a:t>
                </a:r>
                <a:r>
                  <a:rPr lang="en-US" sz="1000" dirty="0">
                    <a:effectLst/>
                    <a:ea typeface="Calibri" panose="020F0502020204030204" pitchFamily="34" charset="0"/>
                    <a:cs typeface="Times New Roman" panose="02020603050405020304" pitchFamily="18" charset="0"/>
                  </a:rPr>
                  <a:t>fiscal; social expenditure; private expenditure; social costs; opportunity costs; preventive costs</a:t>
                </a:r>
                <a:endParaRPr lang="pt-PT" sz="1000" dirty="0">
                  <a:effectLst/>
                  <a:ea typeface="Calibri" panose="020F0502020204030204" pitchFamily="34" charset="0"/>
                  <a:cs typeface="Times New Roman" panose="02020603050405020304" pitchFamily="18" charset="0"/>
                </a:endParaRPr>
              </a:p>
              <a:p>
                <a:pPr>
                  <a:lnSpc>
                    <a:spcPct val="107000"/>
                  </a:lnSpc>
                  <a:spcAft>
                    <a:spcPts val="800"/>
                  </a:spcAft>
                </a:pPr>
                <a:r>
                  <a:rPr lang="en-US" sz="1000" dirty="0">
                    <a:effectLst/>
                    <a:ea typeface="Calibri" panose="020F0502020204030204" pitchFamily="34" charset="0"/>
                    <a:cs typeface="Times New Roman" panose="02020603050405020304" pitchFamily="18" charset="0"/>
                  </a:rPr>
                  <a:t>- variety of </a:t>
                </a:r>
                <a:r>
                  <a:rPr lang="en-US" sz="1000" b="1" dirty="0">
                    <a:effectLst/>
                    <a:ea typeface="Calibri" panose="020F0502020204030204" pitchFamily="34" charset="0"/>
                    <a:cs typeface="Times New Roman" panose="02020603050405020304" pitchFamily="18" charset="0"/>
                  </a:rPr>
                  <a:t>benefits</a:t>
                </a:r>
                <a:r>
                  <a:rPr lang="en-US" sz="1000" dirty="0">
                    <a:effectLst/>
                    <a:ea typeface="Calibri" panose="020F0502020204030204" pitchFamily="34" charset="0"/>
                    <a:cs typeface="Times New Roman" panose="02020603050405020304" pitchFamily="18" charset="0"/>
                  </a:rPr>
                  <a:t>: social wellbeing; economic benefits; efficiency; opportunities; quality and </a:t>
                </a:r>
                <a:r>
                  <a:rPr lang="en-US" sz="1000" dirty="0" smtClean="0">
                    <a:effectLst/>
                    <a:ea typeface="Calibri" panose="020F0502020204030204" pitchFamily="34" charset="0"/>
                    <a:cs typeface="Times New Roman" panose="02020603050405020304" pitchFamily="18" charset="0"/>
                  </a:rPr>
                  <a:t>equity</a:t>
                </a:r>
                <a:r>
                  <a:rPr lang="en-US" sz="800" dirty="0">
                    <a:effectLst/>
                    <a:ea typeface="Calibri" panose="020F0502020204030204" pitchFamily="34" charset="0"/>
                    <a:cs typeface="Times New Roman" panose="02020603050405020304" pitchFamily="18" charset="0"/>
                  </a:rPr>
                  <a:t> </a:t>
                </a:r>
                <a:endParaRPr lang="pt-PT" sz="1100" dirty="0">
                  <a:effectLst/>
                  <a:ea typeface="Calibri" panose="020F0502020204030204" pitchFamily="34" charset="0"/>
                  <a:cs typeface="Times New Roman" panose="02020603050405020304" pitchFamily="18" charset="0"/>
                </a:endParaRPr>
              </a:p>
            </p:txBody>
          </p:sp>
        </p:grpSp>
        <p:sp>
          <p:nvSpPr>
            <p:cNvPr id="15" name="Right Arrow 14"/>
            <p:cNvSpPr/>
            <p:nvPr/>
          </p:nvSpPr>
          <p:spPr>
            <a:xfrm>
              <a:off x="6545949" y="2800351"/>
              <a:ext cx="276545" cy="91353"/>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PT"/>
            </a:p>
          </p:txBody>
        </p:sp>
      </p:grpSp>
    </p:spTree>
    <p:extLst>
      <p:ext uri="{BB962C8B-B14F-4D97-AF65-F5344CB8AC3E}">
        <p14:creationId xmlns:p14="http://schemas.microsoft.com/office/powerpoint/2010/main" val="12899522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200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4000"/>
                            </p:stCondLst>
                            <p:childTnLst>
                              <p:par>
                                <p:cTn id="11" presetID="1"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par>
                          <p:cTn id="13" fill="hold">
                            <p:stCondLst>
                              <p:cond delay="4000"/>
                            </p:stCondLst>
                            <p:childTnLst>
                              <p:par>
                                <p:cTn id="14" presetID="1"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93" y="0"/>
            <a:ext cx="1745495" cy="1133785"/>
          </a:xfrm>
          <a:prstGeom prst="rect">
            <a:avLst/>
          </a:prstGeom>
        </p:spPr>
      </p:pic>
      <p:grpSp>
        <p:nvGrpSpPr>
          <p:cNvPr id="3" name="Group 2"/>
          <p:cNvGrpSpPr/>
          <p:nvPr/>
        </p:nvGrpSpPr>
        <p:grpSpPr>
          <a:xfrm>
            <a:off x="1871191" y="0"/>
            <a:ext cx="7272809" cy="620688"/>
            <a:chOff x="1871191" y="0"/>
            <a:chExt cx="7272809" cy="620688"/>
          </a:xfrm>
        </p:grpSpPr>
        <p:sp>
          <p:nvSpPr>
            <p:cNvPr id="3076" name="Rectangle 4"/>
            <p:cNvSpPr>
              <a:spLocks noChangeArrowheads="1"/>
            </p:cNvSpPr>
            <p:nvPr/>
          </p:nvSpPr>
          <p:spPr bwMode="auto">
            <a:xfrm>
              <a:off x="1871191" y="0"/>
              <a:ext cx="152656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solidFill>
                  <a:latin typeface="Arial Narrow" panose="020B0606020202030204" pitchFamily="34" charset="0"/>
                </a:rPr>
                <a:t> </a:t>
              </a:r>
              <a:r>
                <a:rPr lang="pt-BR" altLang="pt-PT" sz="2125" dirty="0" smtClean="0">
                  <a:solidFill>
                    <a:schemeClr val="bg1">
                      <a:lumMod val="65000"/>
                    </a:schemeClr>
                  </a:solidFill>
                  <a:latin typeface="Arial Narrow" panose="020B0606020202030204" pitchFamily="34" charset="0"/>
                </a:rPr>
                <a:t>PROJECT</a:t>
              </a:r>
              <a:endParaRPr lang="pt-BR" altLang="pt-PT" sz="2125" dirty="0">
                <a:solidFill>
                  <a:schemeClr val="bg1">
                    <a:lumMod val="65000"/>
                  </a:schemeClr>
                </a:solidFill>
                <a:latin typeface="Arial Narrow" panose="020B0606020202030204" pitchFamily="34" charset="0"/>
              </a:endParaRPr>
            </a:p>
          </p:txBody>
        </p:sp>
        <p:sp>
          <p:nvSpPr>
            <p:cNvPr id="3077" name="Rectangle 5"/>
            <p:cNvSpPr>
              <a:spLocks noChangeArrowheads="1"/>
            </p:cNvSpPr>
            <p:nvPr/>
          </p:nvSpPr>
          <p:spPr bwMode="auto">
            <a:xfrm>
              <a:off x="3325754" y="0"/>
              <a:ext cx="1454561"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RATIONALE</a:t>
              </a:r>
              <a:endParaRPr lang="pt-BR" altLang="pt-PT" sz="2000" dirty="0">
                <a:solidFill>
                  <a:schemeClr val="bg1">
                    <a:lumMod val="65000"/>
                  </a:schemeClr>
                </a:solidFill>
                <a:latin typeface="Arial Narrow" panose="020B0606020202030204" pitchFamily="34" charset="0"/>
              </a:endParaRPr>
            </a:p>
          </p:txBody>
        </p:sp>
        <p:sp>
          <p:nvSpPr>
            <p:cNvPr id="3078" name="Rectangle 6"/>
            <p:cNvSpPr>
              <a:spLocks noChangeArrowheads="1"/>
            </p:cNvSpPr>
            <p:nvPr/>
          </p:nvSpPr>
          <p:spPr bwMode="auto">
            <a:xfrm>
              <a:off x="5717435" y="0"/>
              <a:ext cx="123082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METHODS</a:t>
              </a:r>
              <a:endParaRPr lang="pt-BR" altLang="pt-PT" sz="2000" dirty="0">
                <a:solidFill>
                  <a:schemeClr val="bg1">
                    <a:lumMod val="65000"/>
                  </a:schemeClr>
                </a:solidFill>
                <a:latin typeface="Arial Narrow" panose="020B0606020202030204" pitchFamily="34" charset="0"/>
              </a:endParaRPr>
            </a:p>
          </p:txBody>
        </p:sp>
        <p:sp>
          <p:nvSpPr>
            <p:cNvPr id="3079" name="Rectangle 7"/>
            <p:cNvSpPr>
              <a:spLocks noChangeArrowheads="1"/>
            </p:cNvSpPr>
            <p:nvPr/>
          </p:nvSpPr>
          <p:spPr bwMode="auto">
            <a:xfrm>
              <a:off x="694826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OUTPUTS</a:t>
              </a:r>
              <a:endParaRPr lang="pt-BR" altLang="pt-PT" sz="2000" dirty="0">
                <a:solidFill>
                  <a:schemeClr val="bg1">
                    <a:lumMod val="65000"/>
                  </a:schemeClr>
                </a:solidFill>
                <a:latin typeface="Arial Narrow" panose="020B0606020202030204" pitchFamily="34" charset="0"/>
              </a:endParaRPr>
            </a:p>
          </p:txBody>
        </p:sp>
        <p:sp>
          <p:nvSpPr>
            <p:cNvPr id="3080" name="Rectangle 8"/>
            <p:cNvSpPr>
              <a:spLocks noChangeArrowheads="1"/>
            </p:cNvSpPr>
            <p:nvPr/>
          </p:nvSpPr>
          <p:spPr bwMode="auto">
            <a:xfrm>
              <a:off x="802838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IMPACTS</a:t>
              </a:r>
              <a:endParaRPr lang="pt-BR" altLang="pt-PT" sz="2000" dirty="0">
                <a:solidFill>
                  <a:schemeClr val="bg1">
                    <a:lumMod val="65000"/>
                  </a:schemeClr>
                </a:solidFill>
                <a:latin typeface="Arial Narrow" panose="020B0606020202030204" pitchFamily="34" charset="0"/>
              </a:endParaRPr>
            </a:p>
          </p:txBody>
        </p:sp>
        <p:sp>
          <p:nvSpPr>
            <p:cNvPr id="10" name="Rectangle 6"/>
            <p:cNvSpPr>
              <a:spLocks noChangeArrowheads="1"/>
            </p:cNvSpPr>
            <p:nvPr/>
          </p:nvSpPr>
          <p:spPr bwMode="auto">
            <a:xfrm>
              <a:off x="4780316" y="0"/>
              <a:ext cx="93711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b="1" dirty="0" smtClean="0">
                  <a:solidFill>
                    <a:schemeClr val="bg1"/>
                  </a:solidFill>
                  <a:latin typeface="Arial Narrow" panose="020B0606020202030204" pitchFamily="34" charset="0"/>
                </a:rPr>
                <a:t>GOALS</a:t>
              </a:r>
              <a:endParaRPr lang="pt-BR" altLang="pt-PT" sz="2000" b="1" dirty="0">
                <a:solidFill>
                  <a:schemeClr val="bg1"/>
                </a:solidFill>
                <a:latin typeface="Arial Narrow" panose="020B0606020202030204" pitchFamily="34" charset="0"/>
              </a:endParaRPr>
            </a:p>
          </p:txBody>
        </p:sp>
      </p:grpSp>
      <p:grpSp>
        <p:nvGrpSpPr>
          <p:cNvPr id="11" name="Group 10"/>
          <p:cNvGrpSpPr/>
          <p:nvPr/>
        </p:nvGrpSpPr>
        <p:grpSpPr>
          <a:xfrm>
            <a:off x="251520" y="1268760"/>
            <a:ext cx="8784976" cy="923330"/>
            <a:chOff x="251520" y="1268760"/>
            <a:chExt cx="8784976" cy="923330"/>
          </a:xfrm>
        </p:grpSpPr>
        <p:sp>
          <p:nvSpPr>
            <p:cNvPr id="8" name="Rectangle 7"/>
            <p:cNvSpPr/>
            <p:nvPr/>
          </p:nvSpPr>
          <p:spPr>
            <a:xfrm>
              <a:off x="251520" y="1274904"/>
              <a:ext cx="2736304" cy="917185"/>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LTC as capacitating policy</a:t>
              </a:r>
              <a:endParaRPr lang="pt-PT" dirty="0"/>
            </a:p>
          </p:txBody>
        </p:sp>
        <p:sp>
          <p:nvSpPr>
            <p:cNvPr id="9" name="TextBox 8"/>
            <p:cNvSpPr txBox="1"/>
            <p:nvPr/>
          </p:nvSpPr>
          <p:spPr>
            <a:xfrm>
              <a:off x="3203848" y="1268760"/>
              <a:ext cx="5832648" cy="923330"/>
            </a:xfrm>
            <a:prstGeom prst="rect">
              <a:avLst/>
            </a:prstGeom>
            <a:noFill/>
          </p:spPr>
          <p:txBody>
            <a:bodyPr wrap="square" rtlCol="0">
              <a:spAutoFit/>
            </a:bodyPr>
            <a:lstStyle/>
            <a:p>
              <a:pPr marL="285750" indent="-285750">
                <a:buFont typeface="Arial" panose="020B0604020202020204" pitchFamily="34" charset="0"/>
                <a:buChar char="•"/>
              </a:pPr>
              <a:r>
                <a:rPr lang="pt-PT" dirty="0" smtClean="0"/>
                <a:t>Increase the flow of workers into the labour market</a:t>
              </a:r>
            </a:p>
            <a:p>
              <a:pPr marL="285750" indent="-285750">
                <a:buFont typeface="Arial" panose="020B0604020202020204" pitchFamily="34" charset="0"/>
                <a:buChar char="•"/>
              </a:pPr>
              <a:r>
                <a:rPr lang="pt-PT" dirty="0" smtClean="0"/>
                <a:t>Current and deferred implications in fiscal terms and in social expenditure </a:t>
              </a:r>
              <a:endParaRPr lang="pt-PT" dirty="0"/>
            </a:p>
          </p:txBody>
        </p:sp>
      </p:grpSp>
      <p:grpSp>
        <p:nvGrpSpPr>
          <p:cNvPr id="29" name="Group 28"/>
          <p:cNvGrpSpPr/>
          <p:nvPr/>
        </p:nvGrpSpPr>
        <p:grpSpPr>
          <a:xfrm>
            <a:off x="251520" y="2636912"/>
            <a:ext cx="8784976" cy="923330"/>
            <a:chOff x="251520" y="1268760"/>
            <a:chExt cx="8784976" cy="923330"/>
          </a:xfrm>
        </p:grpSpPr>
        <p:sp>
          <p:nvSpPr>
            <p:cNvPr id="30" name="Rectangle 29"/>
            <p:cNvSpPr/>
            <p:nvPr/>
          </p:nvSpPr>
          <p:spPr>
            <a:xfrm>
              <a:off x="251520" y="1274904"/>
              <a:ext cx="2736304" cy="917185"/>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LTC as securing human capital</a:t>
              </a:r>
              <a:endParaRPr lang="pt-PT" dirty="0"/>
            </a:p>
          </p:txBody>
        </p:sp>
        <p:sp>
          <p:nvSpPr>
            <p:cNvPr id="31" name="TextBox 30"/>
            <p:cNvSpPr txBox="1"/>
            <p:nvPr/>
          </p:nvSpPr>
          <p:spPr>
            <a:xfrm>
              <a:off x="3203848" y="1268760"/>
              <a:ext cx="5832648" cy="923330"/>
            </a:xfrm>
            <a:prstGeom prst="rect">
              <a:avLst/>
            </a:prstGeom>
            <a:noFill/>
          </p:spPr>
          <p:txBody>
            <a:bodyPr wrap="square" rtlCol="0">
              <a:spAutoFit/>
            </a:bodyPr>
            <a:lstStyle/>
            <a:p>
              <a:pPr marL="285750" indent="-285750">
                <a:buFont typeface="Arial" panose="020B0604020202020204" pitchFamily="34" charset="0"/>
                <a:buChar char="•"/>
              </a:pPr>
              <a:r>
                <a:rPr lang="pt-PT" dirty="0" smtClean="0"/>
                <a:t>Support autonomy and independent living postponing the need for institutional care</a:t>
              </a:r>
            </a:p>
            <a:p>
              <a:pPr marL="285750" indent="-285750">
                <a:buFont typeface="Arial" panose="020B0604020202020204" pitchFamily="34" charset="0"/>
                <a:buChar char="•"/>
              </a:pPr>
              <a:r>
                <a:rPr lang="pt-PT" dirty="0" smtClean="0"/>
                <a:t>Prevention and rehabilitation</a:t>
              </a:r>
              <a:endParaRPr lang="pt-PT" dirty="0"/>
            </a:p>
          </p:txBody>
        </p:sp>
      </p:grpSp>
      <p:grpSp>
        <p:nvGrpSpPr>
          <p:cNvPr id="32" name="Group 31"/>
          <p:cNvGrpSpPr/>
          <p:nvPr/>
        </p:nvGrpSpPr>
        <p:grpSpPr>
          <a:xfrm>
            <a:off x="251520" y="4005064"/>
            <a:ext cx="8784976" cy="923330"/>
            <a:chOff x="251520" y="1268760"/>
            <a:chExt cx="8784976" cy="923330"/>
          </a:xfrm>
        </p:grpSpPr>
        <p:sp>
          <p:nvSpPr>
            <p:cNvPr id="33" name="Rectangle 32"/>
            <p:cNvSpPr/>
            <p:nvPr/>
          </p:nvSpPr>
          <p:spPr>
            <a:xfrm>
              <a:off x="251520" y="1274904"/>
              <a:ext cx="2736304" cy="917185"/>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LTC as inducer of equity and efficiency</a:t>
              </a:r>
              <a:endParaRPr lang="pt-PT" dirty="0"/>
            </a:p>
          </p:txBody>
        </p:sp>
        <p:sp>
          <p:nvSpPr>
            <p:cNvPr id="34" name="TextBox 33"/>
            <p:cNvSpPr txBox="1"/>
            <p:nvPr/>
          </p:nvSpPr>
          <p:spPr>
            <a:xfrm>
              <a:off x="3203848" y="1268760"/>
              <a:ext cx="5832648" cy="923330"/>
            </a:xfrm>
            <a:prstGeom prst="rect">
              <a:avLst/>
            </a:prstGeom>
            <a:noFill/>
          </p:spPr>
          <p:txBody>
            <a:bodyPr wrap="square" rtlCol="0">
              <a:spAutoFit/>
            </a:bodyPr>
            <a:lstStyle/>
            <a:p>
              <a:pPr marL="285750" indent="-285750">
                <a:buFont typeface="Arial" panose="020B0604020202020204" pitchFamily="34" charset="0"/>
                <a:buChar char="•"/>
              </a:pPr>
              <a:r>
                <a:rPr lang="pt-PT" dirty="0" smtClean="0"/>
                <a:t>Secure income stability and financial sustainability</a:t>
              </a:r>
            </a:p>
            <a:p>
              <a:pPr marL="285750" indent="-285750">
                <a:buFont typeface="Arial" panose="020B0604020202020204" pitchFamily="34" charset="0"/>
                <a:buChar char="•"/>
              </a:pPr>
              <a:r>
                <a:rPr lang="pt-PT" dirty="0" smtClean="0"/>
                <a:t>Correcting structural dimensions of inequity and preventing impoverishment</a:t>
              </a:r>
              <a:endParaRPr lang="pt-PT" dirty="0"/>
            </a:p>
          </p:txBody>
        </p:sp>
      </p:grpSp>
      <p:grpSp>
        <p:nvGrpSpPr>
          <p:cNvPr id="35" name="Group 34"/>
          <p:cNvGrpSpPr/>
          <p:nvPr/>
        </p:nvGrpSpPr>
        <p:grpSpPr>
          <a:xfrm>
            <a:off x="239695" y="5373216"/>
            <a:ext cx="8784976" cy="923330"/>
            <a:chOff x="251520" y="1268760"/>
            <a:chExt cx="8784976" cy="923330"/>
          </a:xfrm>
        </p:grpSpPr>
        <p:sp>
          <p:nvSpPr>
            <p:cNvPr id="36" name="Rectangle 35"/>
            <p:cNvSpPr/>
            <p:nvPr/>
          </p:nvSpPr>
          <p:spPr>
            <a:xfrm>
              <a:off x="251520" y="1274904"/>
              <a:ext cx="2736304" cy="917185"/>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LTC as generator of quality of life</a:t>
              </a:r>
              <a:endParaRPr lang="pt-PT" dirty="0"/>
            </a:p>
          </p:txBody>
        </p:sp>
        <p:sp>
          <p:nvSpPr>
            <p:cNvPr id="37" name="TextBox 36"/>
            <p:cNvSpPr txBox="1"/>
            <p:nvPr/>
          </p:nvSpPr>
          <p:spPr>
            <a:xfrm>
              <a:off x="3203848" y="1268760"/>
              <a:ext cx="5832648" cy="923330"/>
            </a:xfrm>
            <a:prstGeom prst="rect">
              <a:avLst/>
            </a:prstGeom>
            <a:noFill/>
          </p:spPr>
          <p:txBody>
            <a:bodyPr wrap="square" rtlCol="0">
              <a:spAutoFit/>
            </a:bodyPr>
            <a:lstStyle/>
            <a:p>
              <a:pPr marL="285750" indent="-285750">
                <a:buFont typeface="Arial" panose="020B0604020202020204" pitchFamily="34" charset="0"/>
                <a:buChar char="•"/>
              </a:pPr>
              <a:r>
                <a:rPr lang="pt-PT" dirty="0" smtClean="0"/>
                <a:t>Increase wellbeing of those with caring responsibilities</a:t>
              </a:r>
            </a:p>
            <a:p>
              <a:pPr marL="285750" indent="-285750">
                <a:buFont typeface="Arial" panose="020B0604020202020204" pitchFamily="34" charset="0"/>
                <a:buChar char="•"/>
              </a:pPr>
              <a:r>
                <a:rPr lang="pt-PT" dirty="0" smtClean="0"/>
                <a:t>Quality of life of those requiring assistance</a:t>
              </a:r>
              <a:endParaRPr lang="pt-PT" dirty="0"/>
            </a:p>
          </p:txBody>
        </p:sp>
      </p:grpSp>
    </p:spTree>
    <p:extLst>
      <p:ext uri="{BB962C8B-B14F-4D97-AF65-F5344CB8AC3E}">
        <p14:creationId xmlns:p14="http://schemas.microsoft.com/office/powerpoint/2010/main" val="5508010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2500"/>
                            </p:stCondLst>
                            <p:childTnLst>
                              <p:par>
                                <p:cTn id="9" presetID="10" presetClass="entr" presetSubtype="0" fill="hold" nodeType="afterEffect">
                                  <p:stCondLst>
                                    <p:cond delay="200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5000"/>
                            </p:stCondLst>
                            <p:childTnLst>
                              <p:par>
                                <p:cTn id="13" presetID="10" presetClass="entr" presetSubtype="0" fill="hold" nodeType="afterEffect">
                                  <p:stCondLst>
                                    <p:cond delay="200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7500"/>
                            </p:stCondLst>
                            <p:childTnLst>
                              <p:par>
                                <p:cTn id="17" presetID="10" presetClass="entr" presetSubtype="0" fill="hold" nodeType="afterEffect">
                                  <p:stCondLst>
                                    <p:cond delay="20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93" y="0"/>
            <a:ext cx="1745495" cy="1133785"/>
          </a:xfrm>
          <a:prstGeom prst="rect">
            <a:avLst/>
          </a:prstGeom>
        </p:spPr>
      </p:pic>
      <p:grpSp>
        <p:nvGrpSpPr>
          <p:cNvPr id="3" name="Group 2"/>
          <p:cNvGrpSpPr/>
          <p:nvPr/>
        </p:nvGrpSpPr>
        <p:grpSpPr>
          <a:xfrm>
            <a:off x="1871191" y="0"/>
            <a:ext cx="7272809" cy="620688"/>
            <a:chOff x="1871191" y="0"/>
            <a:chExt cx="7272809" cy="620688"/>
          </a:xfrm>
        </p:grpSpPr>
        <p:sp>
          <p:nvSpPr>
            <p:cNvPr id="3076" name="Rectangle 4"/>
            <p:cNvSpPr>
              <a:spLocks noChangeArrowheads="1"/>
            </p:cNvSpPr>
            <p:nvPr/>
          </p:nvSpPr>
          <p:spPr bwMode="auto">
            <a:xfrm>
              <a:off x="1871191" y="0"/>
              <a:ext cx="152656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solidFill>
                  <a:latin typeface="Arial Narrow" panose="020B0606020202030204" pitchFamily="34" charset="0"/>
                </a:rPr>
                <a:t> </a:t>
              </a:r>
              <a:r>
                <a:rPr lang="pt-BR" altLang="pt-PT" sz="2125" dirty="0" smtClean="0">
                  <a:solidFill>
                    <a:schemeClr val="bg1">
                      <a:lumMod val="65000"/>
                    </a:schemeClr>
                  </a:solidFill>
                  <a:latin typeface="Arial Narrow" panose="020B0606020202030204" pitchFamily="34" charset="0"/>
                </a:rPr>
                <a:t>PROJECT</a:t>
              </a:r>
              <a:endParaRPr lang="pt-BR" altLang="pt-PT" sz="2125" dirty="0">
                <a:solidFill>
                  <a:schemeClr val="bg1">
                    <a:lumMod val="65000"/>
                  </a:schemeClr>
                </a:solidFill>
                <a:latin typeface="Arial Narrow" panose="020B0606020202030204" pitchFamily="34" charset="0"/>
              </a:endParaRPr>
            </a:p>
          </p:txBody>
        </p:sp>
        <p:sp>
          <p:nvSpPr>
            <p:cNvPr id="3077" name="Rectangle 5"/>
            <p:cNvSpPr>
              <a:spLocks noChangeArrowheads="1"/>
            </p:cNvSpPr>
            <p:nvPr/>
          </p:nvSpPr>
          <p:spPr bwMode="auto">
            <a:xfrm>
              <a:off x="3325754" y="0"/>
              <a:ext cx="1454561"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RATIONALE</a:t>
              </a:r>
              <a:endParaRPr lang="pt-BR" altLang="pt-PT" sz="2000" dirty="0">
                <a:solidFill>
                  <a:schemeClr val="bg1">
                    <a:lumMod val="65000"/>
                  </a:schemeClr>
                </a:solidFill>
                <a:latin typeface="Arial Narrow" panose="020B0606020202030204" pitchFamily="34" charset="0"/>
              </a:endParaRPr>
            </a:p>
          </p:txBody>
        </p:sp>
        <p:sp>
          <p:nvSpPr>
            <p:cNvPr id="3078" name="Rectangle 6"/>
            <p:cNvSpPr>
              <a:spLocks noChangeArrowheads="1"/>
            </p:cNvSpPr>
            <p:nvPr/>
          </p:nvSpPr>
          <p:spPr bwMode="auto">
            <a:xfrm>
              <a:off x="5717435" y="0"/>
              <a:ext cx="123082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b="1" dirty="0" smtClean="0">
                  <a:solidFill>
                    <a:schemeClr val="bg1"/>
                  </a:solidFill>
                  <a:latin typeface="Arial Narrow" panose="020B0606020202030204" pitchFamily="34" charset="0"/>
                </a:rPr>
                <a:t>METHODS</a:t>
              </a:r>
              <a:endParaRPr lang="pt-BR" altLang="pt-PT" sz="2000" b="1" dirty="0">
                <a:solidFill>
                  <a:schemeClr val="bg1"/>
                </a:solidFill>
                <a:latin typeface="Arial Narrow" panose="020B0606020202030204" pitchFamily="34" charset="0"/>
              </a:endParaRPr>
            </a:p>
          </p:txBody>
        </p:sp>
        <p:sp>
          <p:nvSpPr>
            <p:cNvPr id="3079" name="Rectangle 7"/>
            <p:cNvSpPr>
              <a:spLocks noChangeArrowheads="1"/>
            </p:cNvSpPr>
            <p:nvPr/>
          </p:nvSpPr>
          <p:spPr bwMode="auto">
            <a:xfrm>
              <a:off x="694826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OUTPUTS</a:t>
              </a:r>
              <a:endParaRPr lang="pt-BR" altLang="pt-PT" sz="2000" dirty="0">
                <a:solidFill>
                  <a:schemeClr val="bg1">
                    <a:lumMod val="65000"/>
                  </a:schemeClr>
                </a:solidFill>
                <a:latin typeface="Arial Narrow" panose="020B0606020202030204" pitchFamily="34" charset="0"/>
              </a:endParaRPr>
            </a:p>
          </p:txBody>
        </p:sp>
        <p:sp>
          <p:nvSpPr>
            <p:cNvPr id="3080" name="Rectangle 8"/>
            <p:cNvSpPr>
              <a:spLocks noChangeArrowheads="1"/>
            </p:cNvSpPr>
            <p:nvPr/>
          </p:nvSpPr>
          <p:spPr bwMode="auto">
            <a:xfrm>
              <a:off x="802838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IMPACTS</a:t>
              </a:r>
              <a:endParaRPr lang="pt-BR" altLang="pt-PT" sz="2000" dirty="0">
                <a:solidFill>
                  <a:schemeClr val="bg1">
                    <a:lumMod val="65000"/>
                  </a:schemeClr>
                </a:solidFill>
                <a:latin typeface="Arial Narrow" panose="020B0606020202030204" pitchFamily="34" charset="0"/>
              </a:endParaRPr>
            </a:p>
          </p:txBody>
        </p:sp>
        <p:sp>
          <p:nvSpPr>
            <p:cNvPr id="10" name="Rectangle 6"/>
            <p:cNvSpPr>
              <a:spLocks noChangeArrowheads="1"/>
            </p:cNvSpPr>
            <p:nvPr/>
          </p:nvSpPr>
          <p:spPr bwMode="auto">
            <a:xfrm>
              <a:off x="4780316" y="0"/>
              <a:ext cx="93711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GOALS</a:t>
              </a:r>
              <a:endParaRPr lang="pt-BR" altLang="pt-PT" sz="2000" dirty="0">
                <a:solidFill>
                  <a:schemeClr val="bg1">
                    <a:lumMod val="65000"/>
                  </a:schemeClr>
                </a:solidFill>
                <a:latin typeface="Arial Narrow" panose="020B0606020202030204" pitchFamily="34" charset="0"/>
              </a:endParaRPr>
            </a:p>
          </p:txBody>
        </p:sp>
      </p:grpSp>
      <p:sp>
        <p:nvSpPr>
          <p:cNvPr id="11" name="TextBox 10"/>
          <p:cNvSpPr txBox="1"/>
          <p:nvPr/>
        </p:nvSpPr>
        <p:spPr>
          <a:xfrm>
            <a:off x="323528" y="1340768"/>
            <a:ext cx="8424936" cy="5078313"/>
          </a:xfrm>
          <a:prstGeom prst="rect">
            <a:avLst/>
          </a:prstGeom>
          <a:noFill/>
        </p:spPr>
        <p:txBody>
          <a:bodyPr wrap="square" rtlCol="0">
            <a:spAutoFit/>
          </a:bodyPr>
          <a:lstStyle/>
          <a:p>
            <a:pPr marL="285750" indent="-285750">
              <a:buFont typeface="Arial" panose="020B0604020202020204" pitchFamily="34" charset="0"/>
              <a:buChar char="•"/>
            </a:pPr>
            <a:r>
              <a:rPr lang="en-US" b="1" dirty="0" smtClean="0"/>
              <a:t>Social Return on Investment </a:t>
            </a:r>
            <a:r>
              <a:rPr lang="en-US" dirty="0" smtClean="0"/>
              <a:t>(SROI) approach to measure and understand the impacts of LTC arrangements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SROI is a principles based method for measuring the social value of an activity relative to the resources invested in it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Great deal of emphasis on </a:t>
            </a:r>
            <a:r>
              <a:rPr lang="en-US" b="1" dirty="0" smtClean="0"/>
              <a:t>stakeholders’ views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Putting financial ‘proxy’ values on all the impacts identified by stakeholders that do not typically have market values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a:t>
            </a:r>
            <a:r>
              <a:rPr lang="en-US" dirty="0" smtClean="0"/>
              <a:t>nformation requirements to undertake this exercise are very demanding if one is to identify in the most precise manner possible the resources that are pooled into LTC provision and the actors involved in LTC provision so that the total costs of providing care for the different actors and the impacts (positive and negative) of different arrangements for different stakeholders can be computed</a:t>
            </a:r>
            <a:endParaRPr lang="pt-PT" dirty="0"/>
          </a:p>
          <a:p>
            <a:pPr marL="285750" indent="-285750">
              <a:buFont typeface="Arial" panose="020B0604020202020204" pitchFamily="34" charset="0"/>
              <a:buChar char="•"/>
            </a:pPr>
            <a:endParaRPr lang="pt-PT" dirty="0"/>
          </a:p>
        </p:txBody>
      </p:sp>
    </p:spTree>
    <p:extLst>
      <p:ext uri="{BB962C8B-B14F-4D97-AF65-F5344CB8AC3E}">
        <p14:creationId xmlns:p14="http://schemas.microsoft.com/office/powerpoint/2010/main" val="38293104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2000"/>
                                  </p:stCondLst>
                                  <p:childTnLst>
                                    <p:set>
                                      <p:cBhvr>
                                        <p:cTn id="9" dur="1" fill="hold">
                                          <p:stCondLst>
                                            <p:cond delay="0"/>
                                          </p:stCondLst>
                                        </p:cTn>
                                        <p:tgtEl>
                                          <p:spTgt spid="11">
                                            <p:txEl>
                                              <p:pRg st="2" end="2"/>
                                            </p:txEl>
                                          </p:spTgt>
                                        </p:tgtEl>
                                        <p:attrNameLst>
                                          <p:attrName>style.visibility</p:attrName>
                                        </p:attrNameLst>
                                      </p:cBhvr>
                                      <p:to>
                                        <p:strVal val="visible"/>
                                      </p:to>
                                    </p:set>
                                  </p:childTnLst>
                                </p:cTn>
                              </p:par>
                            </p:childTnLst>
                          </p:cTn>
                        </p:par>
                        <p:par>
                          <p:cTn id="10" fill="hold">
                            <p:stCondLst>
                              <p:cond delay="4000"/>
                            </p:stCondLst>
                            <p:childTnLst>
                              <p:par>
                                <p:cTn id="11" presetID="1" presetClass="entr" presetSubtype="0" fill="hold" grpId="0" nodeType="afterEffect">
                                  <p:stCondLst>
                                    <p:cond delay="2000"/>
                                  </p:stCondLst>
                                  <p:childTnLst>
                                    <p:set>
                                      <p:cBhvr>
                                        <p:cTn id="12" dur="1" fill="hold">
                                          <p:stCondLst>
                                            <p:cond delay="0"/>
                                          </p:stCondLst>
                                        </p:cTn>
                                        <p:tgtEl>
                                          <p:spTgt spid="11">
                                            <p:txEl>
                                              <p:pRg st="4" end="4"/>
                                            </p:txEl>
                                          </p:spTgt>
                                        </p:tgtEl>
                                        <p:attrNameLst>
                                          <p:attrName>style.visibility</p:attrName>
                                        </p:attrNameLst>
                                      </p:cBhvr>
                                      <p:to>
                                        <p:strVal val="visible"/>
                                      </p:to>
                                    </p:set>
                                  </p:childTnLst>
                                </p:cTn>
                              </p:par>
                            </p:childTnLst>
                          </p:cTn>
                        </p:par>
                        <p:par>
                          <p:cTn id="13" fill="hold">
                            <p:stCondLst>
                              <p:cond delay="6000"/>
                            </p:stCondLst>
                            <p:childTnLst>
                              <p:par>
                                <p:cTn id="14" presetID="1" presetClass="entr" presetSubtype="0" fill="hold" grpId="0" nodeType="afterEffect">
                                  <p:stCondLst>
                                    <p:cond delay="2000"/>
                                  </p:stCondLst>
                                  <p:childTnLst>
                                    <p:set>
                                      <p:cBhvr>
                                        <p:cTn id="15" dur="1" fill="hold">
                                          <p:stCondLst>
                                            <p:cond delay="0"/>
                                          </p:stCondLst>
                                        </p:cTn>
                                        <p:tgtEl>
                                          <p:spTgt spid="11">
                                            <p:txEl>
                                              <p:pRg st="6" end="6"/>
                                            </p:txEl>
                                          </p:spTgt>
                                        </p:tgtEl>
                                        <p:attrNameLst>
                                          <p:attrName>style.visibility</p:attrName>
                                        </p:attrNameLst>
                                      </p:cBhvr>
                                      <p:to>
                                        <p:strVal val="visible"/>
                                      </p:to>
                                    </p:set>
                                  </p:childTnLst>
                                </p:cTn>
                              </p:par>
                            </p:childTnLst>
                          </p:cTn>
                        </p:par>
                        <p:par>
                          <p:cTn id="16" fill="hold">
                            <p:stCondLst>
                              <p:cond delay="8000"/>
                            </p:stCondLst>
                            <p:childTnLst>
                              <p:par>
                                <p:cTn id="17" presetID="1" presetClass="entr" presetSubtype="0" fill="hold" grpId="0" nodeType="afterEffect">
                                  <p:stCondLst>
                                    <p:cond delay="2000"/>
                                  </p:stCondLst>
                                  <p:childTnLst>
                                    <p:set>
                                      <p:cBhvr>
                                        <p:cTn id="18"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93" y="0"/>
            <a:ext cx="1745495" cy="1133785"/>
          </a:xfrm>
          <a:prstGeom prst="rect">
            <a:avLst/>
          </a:prstGeom>
        </p:spPr>
      </p:pic>
      <p:grpSp>
        <p:nvGrpSpPr>
          <p:cNvPr id="3" name="Group 2"/>
          <p:cNvGrpSpPr/>
          <p:nvPr/>
        </p:nvGrpSpPr>
        <p:grpSpPr>
          <a:xfrm>
            <a:off x="1871191" y="0"/>
            <a:ext cx="7272809" cy="620688"/>
            <a:chOff x="1871191" y="0"/>
            <a:chExt cx="7272809" cy="620688"/>
          </a:xfrm>
        </p:grpSpPr>
        <p:sp>
          <p:nvSpPr>
            <p:cNvPr id="3076" name="Rectangle 4"/>
            <p:cNvSpPr>
              <a:spLocks noChangeArrowheads="1"/>
            </p:cNvSpPr>
            <p:nvPr/>
          </p:nvSpPr>
          <p:spPr bwMode="auto">
            <a:xfrm>
              <a:off x="1871191" y="0"/>
              <a:ext cx="152656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solidFill>
                  <a:latin typeface="Arial Narrow" panose="020B0606020202030204" pitchFamily="34" charset="0"/>
                </a:rPr>
                <a:t> </a:t>
              </a:r>
              <a:r>
                <a:rPr lang="pt-BR" altLang="pt-PT" sz="2125" dirty="0" smtClean="0">
                  <a:solidFill>
                    <a:schemeClr val="bg1">
                      <a:lumMod val="65000"/>
                    </a:schemeClr>
                  </a:solidFill>
                  <a:latin typeface="Arial Narrow" panose="020B0606020202030204" pitchFamily="34" charset="0"/>
                </a:rPr>
                <a:t>PROJECT</a:t>
              </a:r>
              <a:endParaRPr lang="pt-BR" altLang="pt-PT" sz="2125" dirty="0">
                <a:solidFill>
                  <a:schemeClr val="bg1">
                    <a:lumMod val="65000"/>
                  </a:schemeClr>
                </a:solidFill>
                <a:latin typeface="Arial Narrow" panose="020B0606020202030204" pitchFamily="34" charset="0"/>
              </a:endParaRPr>
            </a:p>
          </p:txBody>
        </p:sp>
        <p:sp>
          <p:nvSpPr>
            <p:cNvPr id="3077" name="Rectangle 5"/>
            <p:cNvSpPr>
              <a:spLocks noChangeArrowheads="1"/>
            </p:cNvSpPr>
            <p:nvPr/>
          </p:nvSpPr>
          <p:spPr bwMode="auto">
            <a:xfrm>
              <a:off x="3325754" y="0"/>
              <a:ext cx="1454561"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RATIONALE</a:t>
              </a:r>
              <a:endParaRPr lang="pt-BR" altLang="pt-PT" sz="2000" dirty="0">
                <a:solidFill>
                  <a:schemeClr val="bg1">
                    <a:lumMod val="65000"/>
                  </a:schemeClr>
                </a:solidFill>
                <a:latin typeface="Arial Narrow" panose="020B0606020202030204" pitchFamily="34" charset="0"/>
              </a:endParaRPr>
            </a:p>
          </p:txBody>
        </p:sp>
        <p:sp>
          <p:nvSpPr>
            <p:cNvPr id="3078" name="Rectangle 6"/>
            <p:cNvSpPr>
              <a:spLocks noChangeArrowheads="1"/>
            </p:cNvSpPr>
            <p:nvPr/>
          </p:nvSpPr>
          <p:spPr bwMode="auto">
            <a:xfrm>
              <a:off x="5717435" y="0"/>
              <a:ext cx="123082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METHODS</a:t>
              </a:r>
              <a:endParaRPr lang="pt-BR" altLang="pt-PT" sz="2000" dirty="0">
                <a:solidFill>
                  <a:schemeClr val="bg1">
                    <a:lumMod val="65000"/>
                  </a:schemeClr>
                </a:solidFill>
                <a:latin typeface="Arial Narrow" panose="020B0606020202030204" pitchFamily="34" charset="0"/>
              </a:endParaRPr>
            </a:p>
          </p:txBody>
        </p:sp>
        <p:sp>
          <p:nvSpPr>
            <p:cNvPr id="3079" name="Rectangle 7"/>
            <p:cNvSpPr>
              <a:spLocks noChangeArrowheads="1"/>
            </p:cNvSpPr>
            <p:nvPr/>
          </p:nvSpPr>
          <p:spPr bwMode="auto">
            <a:xfrm>
              <a:off x="694826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b="1" dirty="0" smtClean="0">
                  <a:solidFill>
                    <a:schemeClr val="bg1"/>
                  </a:solidFill>
                  <a:latin typeface="Arial Narrow" panose="020B0606020202030204" pitchFamily="34" charset="0"/>
                </a:rPr>
                <a:t>OUTPUTS</a:t>
              </a:r>
              <a:endParaRPr lang="pt-BR" altLang="pt-PT" sz="2000" b="1" dirty="0">
                <a:solidFill>
                  <a:schemeClr val="bg1"/>
                </a:solidFill>
                <a:latin typeface="Arial Narrow" panose="020B0606020202030204" pitchFamily="34" charset="0"/>
              </a:endParaRPr>
            </a:p>
          </p:txBody>
        </p:sp>
        <p:sp>
          <p:nvSpPr>
            <p:cNvPr id="3080" name="Rectangle 8"/>
            <p:cNvSpPr>
              <a:spLocks noChangeArrowheads="1"/>
            </p:cNvSpPr>
            <p:nvPr/>
          </p:nvSpPr>
          <p:spPr bwMode="auto">
            <a:xfrm>
              <a:off x="802838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IMPACTS</a:t>
              </a:r>
              <a:endParaRPr lang="pt-BR" altLang="pt-PT" sz="2000" dirty="0">
                <a:solidFill>
                  <a:schemeClr val="bg1">
                    <a:lumMod val="65000"/>
                  </a:schemeClr>
                </a:solidFill>
                <a:latin typeface="Arial Narrow" panose="020B0606020202030204" pitchFamily="34" charset="0"/>
              </a:endParaRPr>
            </a:p>
          </p:txBody>
        </p:sp>
        <p:sp>
          <p:nvSpPr>
            <p:cNvPr id="10" name="Rectangle 6"/>
            <p:cNvSpPr>
              <a:spLocks noChangeArrowheads="1"/>
            </p:cNvSpPr>
            <p:nvPr/>
          </p:nvSpPr>
          <p:spPr bwMode="auto">
            <a:xfrm>
              <a:off x="4780316" y="0"/>
              <a:ext cx="93711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GOALS</a:t>
              </a:r>
              <a:endParaRPr lang="pt-BR" altLang="pt-PT" sz="2000" dirty="0">
                <a:solidFill>
                  <a:schemeClr val="bg1">
                    <a:lumMod val="65000"/>
                  </a:schemeClr>
                </a:solidFill>
                <a:latin typeface="Arial Narrow" panose="020B0606020202030204" pitchFamily="34" charset="0"/>
              </a:endParaRPr>
            </a:p>
          </p:txBody>
        </p:sp>
      </p:grpSp>
      <p:sp>
        <p:nvSpPr>
          <p:cNvPr id="11" name="TextBox 10"/>
          <p:cNvSpPr txBox="1"/>
          <p:nvPr/>
        </p:nvSpPr>
        <p:spPr>
          <a:xfrm>
            <a:off x="395536" y="1556792"/>
            <a:ext cx="8424936" cy="2031325"/>
          </a:xfrm>
          <a:prstGeom prst="rect">
            <a:avLst/>
          </a:prstGeom>
          <a:noFill/>
        </p:spPr>
        <p:txBody>
          <a:bodyPr wrap="square" rtlCol="0">
            <a:spAutoFit/>
          </a:bodyPr>
          <a:lstStyle/>
          <a:p>
            <a:pPr marL="285750" indent="-285750">
              <a:buFont typeface="Arial" panose="020B0604020202020204" pitchFamily="34" charset="0"/>
              <a:buChar char="•"/>
            </a:pPr>
            <a:r>
              <a:rPr lang="en-GB" b="1" dirty="0"/>
              <a:t>Feasibility Framework Tool</a:t>
            </a:r>
            <a:r>
              <a:rPr lang="en-GB" dirty="0"/>
              <a:t>, together with assessment scales, thresholds and an </a:t>
            </a:r>
            <a:r>
              <a:rPr lang="en-GB" b="1" dirty="0"/>
              <a:t>Impact Map</a:t>
            </a:r>
            <a:r>
              <a:rPr lang="en-GB" dirty="0"/>
              <a:t> that will assist implementation of investment in LTC by public authorities, social insurance funds and private </a:t>
            </a:r>
            <a:r>
              <a:rPr lang="en-GB" dirty="0" smtClean="0"/>
              <a:t>investors</a:t>
            </a:r>
          </a:p>
          <a:p>
            <a:endParaRPr lang="en-US" dirty="0"/>
          </a:p>
          <a:p>
            <a:pPr marL="285750" indent="-285750">
              <a:buFont typeface="Arial" panose="020B0604020202020204" pitchFamily="34" charset="0"/>
              <a:buChar char="•"/>
            </a:pPr>
            <a:r>
              <a:rPr lang="en-GB" dirty="0" smtClean="0"/>
              <a:t>Outline </a:t>
            </a:r>
            <a:r>
              <a:rPr lang="en-GB" b="1" dirty="0"/>
              <a:t>models of investment</a:t>
            </a:r>
            <a:r>
              <a:rPr lang="en-GB" dirty="0"/>
              <a:t> that overcome financial and regulatory barriers and that contribute to the improvement and scaling up of new ways to provide LTC </a:t>
            </a:r>
            <a:r>
              <a:rPr lang="en-GB" dirty="0" smtClean="0"/>
              <a:t>services</a:t>
            </a:r>
          </a:p>
        </p:txBody>
      </p:sp>
    </p:spTree>
    <p:extLst>
      <p:ext uri="{BB962C8B-B14F-4D97-AF65-F5344CB8AC3E}">
        <p14:creationId xmlns:p14="http://schemas.microsoft.com/office/powerpoint/2010/main" val="189356300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2000"/>
                                  </p:stCondLst>
                                  <p:childTnLst>
                                    <p:set>
                                      <p:cBhvr>
                                        <p:cTn id="9"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93" y="0"/>
            <a:ext cx="1745495" cy="1133785"/>
          </a:xfrm>
          <a:prstGeom prst="rect">
            <a:avLst/>
          </a:prstGeom>
        </p:spPr>
      </p:pic>
      <p:grpSp>
        <p:nvGrpSpPr>
          <p:cNvPr id="3" name="Group 2"/>
          <p:cNvGrpSpPr/>
          <p:nvPr/>
        </p:nvGrpSpPr>
        <p:grpSpPr>
          <a:xfrm>
            <a:off x="1871191" y="0"/>
            <a:ext cx="7272809" cy="620688"/>
            <a:chOff x="1871191" y="0"/>
            <a:chExt cx="7272809" cy="620688"/>
          </a:xfrm>
        </p:grpSpPr>
        <p:sp>
          <p:nvSpPr>
            <p:cNvPr id="3076" name="Rectangle 4"/>
            <p:cNvSpPr>
              <a:spLocks noChangeArrowheads="1"/>
            </p:cNvSpPr>
            <p:nvPr/>
          </p:nvSpPr>
          <p:spPr bwMode="auto">
            <a:xfrm>
              <a:off x="1871191" y="0"/>
              <a:ext cx="152656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solidFill>
                  <a:latin typeface="Arial Narrow" panose="020B0606020202030204" pitchFamily="34" charset="0"/>
                </a:rPr>
                <a:t> </a:t>
              </a:r>
              <a:r>
                <a:rPr lang="pt-BR" altLang="pt-PT" sz="2125" dirty="0" smtClean="0">
                  <a:solidFill>
                    <a:schemeClr val="bg1">
                      <a:lumMod val="65000"/>
                    </a:schemeClr>
                  </a:solidFill>
                  <a:latin typeface="Arial Narrow" panose="020B0606020202030204" pitchFamily="34" charset="0"/>
                </a:rPr>
                <a:t>PROJECT</a:t>
              </a:r>
              <a:endParaRPr lang="pt-BR" altLang="pt-PT" sz="2125" dirty="0">
                <a:solidFill>
                  <a:schemeClr val="bg1">
                    <a:lumMod val="65000"/>
                  </a:schemeClr>
                </a:solidFill>
                <a:latin typeface="Arial Narrow" panose="020B0606020202030204" pitchFamily="34" charset="0"/>
              </a:endParaRPr>
            </a:p>
          </p:txBody>
        </p:sp>
        <p:sp>
          <p:nvSpPr>
            <p:cNvPr id="3077" name="Rectangle 5"/>
            <p:cNvSpPr>
              <a:spLocks noChangeArrowheads="1"/>
            </p:cNvSpPr>
            <p:nvPr/>
          </p:nvSpPr>
          <p:spPr bwMode="auto">
            <a:xfrm>
              <a:off x="3325754" y="0"/>
              <a:ext cx="1454561"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RATIONALE</a:t>
              </a:r>
              <a:endParaRPr lang="pt-BR" altLang="pt-PT" sz="2000" dirty="0">
                <a:solidFill>
                  <a:schemeClr val="bg1">
                    <a:lumMod val="65000"/>
                  </a:schemeClr>
                </a:solidFill>
                <a:latin typeface="Arial Narrow" panose="020B0606020202030204" pitchFamily="34" charset="0"/>
              </a:endParaRPr>
            </a:p>
          </p:txBody>
        </p:sp>
        <p:sp>
          <p:nvSpPr>
            <p:cNvPr id="3078" name="Rectangle 6"/>
            <p:cNvSpPr>
              <a:spLocks noChangeArrowheads="1"/>
            </p:cNvSpPr>
            <p:nvPr/>
          </p:nvSpPr>
          <p:spPr bwMode="auto">
            <a:xfrm>
              <a:off x="5717435" y="0"/>
              <a:ext cx="123082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METHODS</a:t>
              </a:r>
              <a:endParaRPr lang="pt-BR" altLang="pt-PT" sz="2000" dirty="0">
                <a:solidFill>
                  <a:schemeClr val="bg1">
                    <a:lumMod val="65000"/>
                  </a:schemeClr>
                </a:solidFill>
                <a:latin typeface="Arial Narrow" panose="020B0606020202030204" pitchFamily="34" charset="0"/>
              </a:endParaRPr>
            </a:p>
          </p:txBody>
        </p:sp>
        <p:sp>
          <p:nvSpPr>
            <p:cNvPr id="3079" name="Rectangle 7"/>
            <p:cNvSpPr>
              <a:spLocks noChangeArrowheads="1"/>
            </p:cNvSpPr>
            <p:nvPr/>
          </p:nvSpPr>
          <p:spPr bwMode="auto">
            <a:xfrm>
              <a:off x="694826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OUTPUTS</a:t>
              </a:r>
              <a:endParaRPr lang="pt-BR" altLang="pt-PT" sz="2000" dirty="0">
                <a:solidFill>
                  <a:schemeClr val="bg1">
                    <a:lumMod val="65000"/>
                  </a:schemeClr>
                </a:solidFill>
                <a:latin typeface="Arial Narrow" panose="020B0606020202030204" pitchFamily="34" charset="0"/>
              </a:endParaRPr>
            </a:p>
          </p:txBody>
        </p:sp>
        <p:sp>
          <p:nvSpPr>
            <p:cNvPr id="3080" name="Rectangle 8"/>
            <p:cNvSpPr>
              <a:spLocks noChangeArrowheads="1"/>
            </p:cNvSpPr>
            <p:nvPr/>
          </p:nvSpPr>
          <p:spPr bwMode="auto">
            <a:xfrm>
              <a:off x="8028384" y="0"/>
              <a:ext cx="1115616"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b="1" dirty="0" smtClean="0">
                  <a:solidFill>
                    <a:schemeClr val="bg1"/>
                  </a:solidFill>
                  <a:latin typeface="Arial Narrow" panose="020B0606020202030204" pitchFamily="34" charset="0"/>
                </a:rPr>
                <a:t>IMPACTS</a:t>
              </a:r>
              <a:endParaRPr lang="pt-BR" altLang="pt-PT" sz="2000" b="1" dirty="0">
                <a:solidFill>
                  <a:schemeClr val="bg1"/>
                </a:solidFill>
                <a:latin typeface="Arial Narrow" panose="020B0606020202030204" pitchFamily="34" charset="0"/>
              </a:endParaRPr>
            </a:p>
          </p:txBody>
        </p:sp>
        <p:sp>
          <p:nvSpPr>
            <p:cNvPr id="10" name="Rectangle 6"/>
            <p:cNvSpPr>
              <a:spLocks noChangeArrowheads="1"/>
            </p:cNvSpPr>
            <p:nvPr/>
          </p:nvSpPr>
          <p:spPr bwMode="auto">
            <a:xfrm>
              <a:off x="4780316" y="0"/>
              <a:ext cx="937119" cy="620688"/>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pt-BR" altLang="pt-PT" sz="2000" dirty="0" smtClean="0">
                  <a:solidFill>
                    <a:schemeClr val="bg1">
                      <a:lumMod val="65000"/>
                    </a:schemeClr>
                  </a:solidFill>
                  <a:latin typeface="Arial Narrow" panose="020B0606020202030204" pitchFamily="34" charset="0"/>
                </a:rPr>
                <a:t>GOALS</a:t>
              </a:r>
              <a:endParaRPr lang="pt-BR" altLang="pt-PT" sz="2000" dirty="0">
                <a:solidFill>
                  <a:schemeClr val="bg1">
                    <a:lumMod val="65000"/>
                  </a:schemeClr>
                </a:solidFill>
                <a:latin typeface="Arial Narrow" panose="020B0606020202030204" pitchFamily="34" charset="0"/>
              </a:endParaRPr>
            </a:p>
          </p:txBody>
        </p:sp>
      </p:grpSp>
      <p:sp>
        <p:nvSpPr>
          <p:cNvPr id="11" name="TextBox 10"/>
          <p:cNvSpPr txBox="1"/>
          <p:nvPr/>
        </p:nvSpPr>
        <p:spPr>
          <a:xfrm>
            <a:off x="395536" y="1556792"/>
            <a:ext cx="8424936" cy="4247317"/>
          </a:xfrm>
          <a:prstGeom prst="rect">
            <a:avLst/>
          </a:prstGeom>
          <a:noFill/>
        </p:spPr>
        <p:txBody>
          <a:bodyPr wrap="square" rtlCol="0">
            <a:spAutoFit/>
          </a:bodyPr>
          <a:lstStyle/>
          <a:p>
            <a:pPr marL="285750" indent="-285750">
              <a:buFont typeface="Arial" panose="020B0604020202020204" pitchFamily="34" charset="0"/>
              <a:buChar char="•"/>
            </a:pPr>
            <a:r>
              <a:rPr lang="en-US" dirty="0" smtClean="0"/>
              <a:t>Contribution to improve </a:t>
            </a:r>
            <a:r>
              <a:rPr lang="en-US" b="1" dirty="0" smtClean="0"/>
              <a:t>reliability of estimates on long-term care costs and returns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Raise awareness about </a:t>
            </a:r>
            <a:r>
              <a:rPr lang="en-US" b="1" dirty="0" smtClean="0"/>
              <a:t>the importance of considering the quality of public expenditure</a:t>
            </a:r>
            <a:r>
              <a:rPr lang="en-US" dirty="0" smtClean="0"/>
              <a:t> rather than just the quantity of public expenditure</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Transcend a narrow fiscal approach and locate the discussion about aspirations of LTC within the EU Treaty and related aspirations for the </a:t>
            </a:r>
            <a:r>
              <a:rPr lang="en-US" b="1" dirty="0" smtClean="0"/>
              <a:t>maintenance and improvement of social standards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Disentangle </a:t>
            </a:r>
            <a:r>
              <a:rPr lang="en-US" b="1" dirty="0" smtClean="0"/>
              <a:t>the impact mechanisms of LTC provision </a:t>
            </a:r>
            <a:r>
              <a:rPr lang="en-US" dirty="0" smtClean="0"/>
              <a:t>to identify investments that are good value in that field and develop innovative assessment tools that can actually bring a fresh approach to the consideration of the social value of LTC and help comparing options in view of their expected returns </a:t>
            </a:r>
            <a:endParaRPr lang="pt-PT" dirty="0"/>
          </a:p>
        </p:txBody>
      </p:sp>
    </p:spTree>
    <p:extLst>
      <p:ext uri="{BB962C8B-B14F-4D97-AF65-F5344CB8AC3E}">
        <p14:creationId xmlns:p14="http://schemas.microsoft.com/office/powerpoint/2010/main" val="126408949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2000"/>
                                  </p:stCondLst>
                                  <p:childTnLst>
                                    <p:set>
                                      <p:cBhvr>
                                        <p:cTn id="9" dur="1" fill="hold">
                                          <p:stCondLst>
                                            <p:cond delay="0"/>
                                          </p:stCondLst>
                                        </p:cTn>
                                        <p:tgtEl>
                                          <p:spTgt spid="11">
                                            <p:txEl>
                                              <p:pRg st="2" end="2"/>
                                            </p:txEl>
                                          </p:spTgt>
                                        </p:tgtEl>
                                        <p:attrNameLst>
                                          <p:attrName>style.visibility</p:attrName>
                                        </p:attrNameLst>
                                      </p:cBhvr>
                                      <p:to>
                                        <p:strVal val="visible"/>
                                      </p:to>
                                    </p:set>
                                  </p:childTnLst>
                                </p:cTn>
                              </p:par>
                            </p:childTnLst>
                          </p:cTn>
                        </p:par>
                        <p:par>
                          <p:cTn id="10" fill="hold">
                            <p:stCondLst>
                              <p:cond delay="4000"/>
                            </p:stCondLst>
                            <p:childTnLst>
                              <p:par>
                                <p:cTn id="11" presetID="1" presetClass="entr" presetSubtype="0" fill="hold" grpId="0" nodeType="afterEffect">
                                  <p:stCondLst>
                                    <p:cond delay="2000"/>
                                  </p:stCondLst>
                                  <p:childTnLst>
                                    <p:set>
                                      <p:cBhvr>
                                        <p:cTn id="12" dur="1" fill="hold">
                                          <p:stCondLst>
                                            <p:cond delay="0"/>
                                          </p:stCondLst>
                                        </p:cTn>
                                        <p:tgtEl>
                                          <p:spTgt spid="11">
                                            <p:txEl>
                                              <p:pRg st="4" end="4"/>
                                            </p:txEl>
                                          </p:spTgt>
                                        </p:tgtEl>
                                        <p:attrNameLst>
                                          <p:attrName>style.visibility</p:attrName>
                                        </p:attrNameLst>
                                      </p:cBhvr>
                                      <p:to>
                                        <p:strVal val="visible"/>
                                      </p:to>
                                    </p:set>
                                  </p:childTnLst>
                                </p:cTn>
                              </p:par>
                            </p:childTnLst>
                          </p:cTn>
                        </p:par>
                        <p:par>
                          <p:cTn id="13" fill="hold">
                            <p:stCondLst>
                              <p:cond delay="6000"/>
                            </p:stCondLst>
                            <p:childTnLst>
                              <p:par>
                                <p:cTn id="14" presetID="1" presetClass="entr" presetSubtype="0" fill="hold" grpId="0" nodeType="afterEffect">
                                  <p:stCondLst>
                                    <p:cond delay="2000"/>
                                  </p:stCondLst>
                                  <p:childTnLst>
                                    <p:set>
                                      <p:cBhvr>
                                        <p:cTn id="15"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93" y="0"/>
            <a:ext cx="1745495" cy="1133785"/>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1446" y="-27384"/>
            <a:ext cx="7392554" cy="2632197"/>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0232" y="3085195"/>
            <a:ext cx="2249344" cy="1485416"/>
          </a:xfrm>
          <a:prstGeom prst="rect">
            <a:avLst/>
          </a:prstGeom>
        </p:spPr>
      </p:pic>
      <p:sp>
        <p:nvSpPr>
          <p:cNvPr id="7" name="TextBox 6"/>
          <p:cNvSpPr txBox="1"/>
          <p:nvPr/>
        </p:nvSpPr>
        <p:spPr>
          <a:xfrm>
            <a:off x="6665005" y="4720225"/>
            <a:ext cx="2249344" cy="1107996"/>
          </a:xfrm>
          <a:prstGeom prst="rect">
            <a:avLst/>
          </a:prstGeom>
          <a:noFill/>
        </p:spPr>
        <p:txBody>
          <a:bodyPr wrap="square" rtlCol="0">
            <a:spAutoFit/>
          </a:bodyPr>
          <a:lstStyle/>
          <a:p>
            <a:r>
              <a:rPr lang="en-US" sz="1100" i="1" dirty="0"/>
              <a:t>The SPRINT Project has received funding from the European Union's Horizon 2020 research and innovation programme under grant agreement No 649565</a:t>
            </a:r>
            <a:endParaRPr lang="pt-PT" sz="1100" i="1" dirty="0"/>
          </a:p>
        </p:txBody>
      </p:sp>
      <p:sp>
        <p:nvSpPr>
          <p:cNvPr id="8" name="Rectangle 7"/>
          <p:cNvSpPr/>
          <p:nvPr/>
        </p:nvSpPr>
        <p:spPr>
          <a:xfrm>
            <a:off x="251520" y="3093283"/>
            <a:ext cx="5704324" cy="1477328"/>
          </a:xfrm>
          <a:prstGeom prst="rect">
            <a:avLst/>
          </a:prstGeom>
        </p:spPr>
        <p:txBody>
          <a:bodyPr wrap="square">
            <a:spAutoFit/>
          </a:bodyPr>
          <a:lstStyle/>
          <a:p>
            <a:r>
              <a:rPr lang="pt-PT" dirty="0" smtClean="0">
                <a:hlinkClick r:id="rId6"/>
              </a:rPr>
              <a:t>http://sprint-project.eu/</a:t>
            </a:r>
            <a:endParaRPr lang="pt-PT" dirty="0" smtClean="0"/>
          </a:p>
          <a:p>
            <a:endParaRPr lang="pt-PT" dirty="0"/>
          </a:p>
          <a:p>
            <a:r>
              <a:rPr lang="pt-PT" u="sng" dirty="0" smtClean="0"/>
              <a:t>For more information contact:</a:t>
            </a:r>
          </a:p>
          <a:p>
            <a:r>
              <a:rPr lang="pt-PT" dirty="0" smtClean="0"/>
              <a:t>Alexandra Lopes, Instituto de Sociologia da UPorto</a:t>
            </a:r>
          </a:p>
          <a:p>
            <a:r>
              <a:rPr lang="pt-PT" dirty="0" smtClean="0">
                <a:hlinkClick r:id="rId7"/>
              </a:rPr>
              <a:t>aslopes@letras.up.pt</a:t>
            </a:r>
            <a:endParaRPr lang="pt-PT" dirty="0"/>
          </a:p>
        </p:txBody>
      </p:sp>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87624" y="4869160"/>
            <a:ext cx="2438400" cy="1828800"/>
          </a:xfrm>
          <a:prstGeom prst="rect">
            <a:avLst/>
          </a:prstGeom>
        </p:spPr>
      </p:pic>
    </p:spTree>
    <p:extLst>
      <p:ext uri="{BB962C8B-B14F-4D97-AF65-F5344CB8AC3E}">
        <p14:creationId xmlns:p14="http://schemas.microsoft.com/office/powerpoint/2010/main" val="30512973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13724</TotalTime>
  <Words>1002</Words>
  <Application>Microsoft Office PowerPoint</Application>
  <PresentationFormat>On-screen Show (4:3)</PresentationFormat>
  <Paragraphs>129</Paragraphs>
  <Slides>9</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Arial Narrow</vt:lpstr>
      <vt:lpstr>Calibri</vt:lpstr>
      <vt:lpstr>Times New Roman</vt:lpstr>
      <vt:lpstr>Wingdings</vt:lpstr>
      <vt:lpstr>Tema do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Mariajose</dc:creator>
  <cp:lastModifiedBy>Utilizador</cp:lastModifiedBy>
  <cp:revision>807</cp:revision>
  <dcterms:created xsi:type="dcterms:W3CDTF">2010-05-23T14:28:12Z</dcterms:created>
  <dcterms:modified xsi:type="dcterms:W3CDTF">2017-07-02T20:19:26Z</dcterms:modified>
</cp:coreProperties>
</file>