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143000" y="3602037"/>
            <a:ext cx="6858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623887" y="4589464"/>
            <a:ext cx="7886701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Shape 39"/>
          <p:cNvSpPr/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Shape 48"/>
          <p:cNvSpPr/>
          <p:nvPr>
            <p:ph type="body" sz="quarter" idx="1"/>
          </p:nvPr>
        </p:nvSpPr>
        <p:spPr>
          <a:xfrm>
            <a:off x="629841" y="1681163"/>
            <a:ext cx="3868342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/>
          <p:nvPr>
            <p:ph type="body" sz="quarter" idx="13"/>
          </p:nvPr>
        </p:nvSpPr>
        <p:spPr>
          <a:xfrm>
            <a:off x="4629150" y="1681163"/>
            <a:ext cx="3887393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hape 5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Shape 73"/>
          <p:cNvSpPr/>
          <p:nvPr>
            <p:ph type="body" sz="half" idx="1"/>
          </p:nvPr>
        </p:nvSpPr>
        <p:spPr>
          <a:xfrm>
            <a:off x="3887391" y="987425"/>
            <a:ext cx="4629152" cy="48736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/>
          <p:nvPr>
            <p:ph type="body" sz="quarter" idx="13"/>
          </p:nvPr>
        </p:nvSpPr>
        <p:spPr>
          <a:xfrm>
            <a:off x="629839" y="2057400"/>
            <a:ext cx="2949182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Shape 83"/>
          <p:cNvSpPr/>
          <p:nvPr>
            <p:ph type="pic" sz="half" idx="13"/>
          </p:nvPr>
        </p:nvSpPr>
        <p:spPr>
          <a:xfrm>
            <a:off x="3887391" y="987425"/>
            <a:ext cx="4629152" cy="48736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251371" y="6404295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4.jpeg"/><Relationship Id="rId4" Type="http://schemas.openxmlformats.org/officeDocument/2006/relationships/hyperlink" Target="mailto:jpimentel@ispa.pt" TargetMode="External"/><Relationship Id="rId5" Type="http://schemas.openxmlformats.org/officeDocument/2006/relationships/hyperlink" Target="mailto:sandraccdias@hotmail.com" TargetMode="Externa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ctrTitle"/>
          </p:nvPr>
        </p:nvSpPr>
        <p:spPr>
          <a:xfrm>
            <a:off x="519516" y="2530253"/>
            <a:ext cx="8104969" cy="1277469"/>
          </a:xfrm>
          <a:prstGeom prst="rect">
            <a:avLst/>
          </a:prstGeom>
          <a:ln w="57150">
            <a:solidFill>
              <a:srgbClr val="C00000"/>
            </a:solidFill>
            <a:round/>
          </a:ln>
        </p:spPr>
        <p:txBody>
          <a:bodyPr/>
          <a:lstStyle>
            <a:lvl1pPr defTabSz="674826">
              <a:defRPr b="1" sz="3936">
                <a:solidFill>
                  <a:srgbClr val="C00000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r>
              <a:t>Avaliação de um Projeto de Capacitação de Pais com Filhos com Deficiência</a:t>
            </a:r>
          </a:p>
        </p:txBody>
      </p:sp>
      <p:sp>
        <p:nvSpPr>
          <p:cNvPr id="113" name="Shape 113"/>
          <p:cNvSpPr/>
          <p:nvPr/>
        </p:nvSpPr>
        <p:spPr>
          <a:xfrm>
            <a:off x="5213444" y="4203510"/>
            <a:ext cx="3220873" cy="802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>
              <a:defRPr b="1" sz="24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Júlia Serpa Pimentel</a:t>
            </a:r>
          </a:p>
          <a:p>
            <a:pPr algn="r">
              <a:defRPr b="1" sz="24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Sandra Dias</a:t>
            </a:r>
          </a:p>
        </p:txBody>
      </p:sp>
      <p:pic>
        <p:nvPicPr>
          <p:cNvPr id="114" name="image3.jpeg" descr="LogoGeral_Co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34520" y="682389"/>
            <a:ext cx="2674960" cy="11639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>
            <a:off x="357189" y="320593"/>
            <a:ext cx="8229597" cy="909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/>
          <a:p>
            <a:pPr algn="ctr">
              <a:lnSpc>
                <a:spcPct val="90000"/>
              </a:lnSpc>
              <a:defRPr b="1" sz="2000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Estudo empírico 2 - Competência Parental Percebida</a:t>
            </a:r>
          </a:p>
          <a:p>
            <a:pPr algn="ctr">
              <a:lnSpc>
                <a:spcPct val="90000"/>
              </a:lnSpc>
              <a:defRPr b="1" sz="2000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lnSpc>
                <a:spcPct val="90000"/>
              </a:lnSpc>
              <a:defRPr b="1" sz="2000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Resultados</a:t>
            </a:r>
          </a:p>
        </p:txBody>
      </p:sp>
      <p:sp>
        <p:nvSpPr>
          <p:cNvPr id="193" name="Shape 193"/>
          <p:cNvSpPr/>
          <p:nvPr/>
        </p:nvSpPr>
        <p:spPr>
          <a:xfrm>
            <a:off x="349191" y="1732982"/>
            <a:ext cx="8445618" cy="3809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Os resultados de Q3 indicam auto-avaliação global: </a:t>
            </a:r>
            <a:r>
              <a:rPr sz="1600"/>
              <a:t>positiva nas competências de orientação, e; mista nas competências emocionais e de resistência ao stress. </a:t>
            </a:r>
          </a:p>
          <a:p>
            <a:pPr lvl="1" indent="457200" algn="just">
              <a:lnSpc>
                <a:spcPct val="90000"/>
              </a:lnSpc>
              <a:spcBef>
                <a:spcPts val="500"/>
              </a:spcBef>
              <a:defRPr sz="1000" u="sng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just">
              <a:lnSpc>
                <a:spcPct val="90000"/>
              </a:lnSpc>
              <a:spcBef>
                <a:spcPts val="5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 competência parental diferencia-se com a </a:t>
            </a:r>
            <a:r>
              <a:rPr b="1"/>
              <a:t>idade </a:t>
            </a:r>
            <a:r>
              <a:rPr sz="1600"/>
              <a:t>e </a:t>
            </a:r>
            <a:r>
              <a:t>com a </a:t>
            </a:r>
            <a:r>
              <a:rPr b="1"/>
              <a:t>patologia do filho.</a:t>
            </a:r>
            <a:endParaRPr b="1"/>
          </a:p>
          <a:p>
            <a:pPr algn="just">
              <a:lnSpc>
                <a:spcPct val="90000"/>
              </a:lnSpc>
              <a:spcBef>
                <a:spcPts val="5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b="1"/>
          </a:p>
          <a:p>
            <a:pPr algn="just">
              <a:lnSpc>
                <a:spcPct val="90000"/>
              </a:lnSpc>
              <a:spcBef>
                <a:spcPts val="10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Os resultados de Q4 afirmam alterações positivas na competência parental percebida, apontando para:</a:t>
            </a:r>
          </a:p>
          <a:p>
            <a:pPr lvl="1" indent="457200" algn="just">
              <a:lnSpc>
                <a:spcPct val="90000"/>
              </a:lnSpc>
              <a:spcBef>
                <a:spcPts val="500"/>
              </a:spcBef>
              <a:defRPr sz="10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lvl="1" indent="457200">
              <a:lnSpc>
                <a:spcPct val="90000"/>
              </a:lnSpc>
              <a:spcBef>
                <a:spcPts val="5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Na </a:t>
            </a:r>
            <a:r>
              <a:rPr b="1"/>
              <a:t>amostra global</a:t>
            </a:r>
            <a:r>
              <a:t>, as competências de orientação, controlo e resistência ao stress.</a:t>
            </a:r>
          </a:p>
          <a:p>
            <a:pPr lvl="1" indent="457200" algn="just">
              <a:lnSpc>
                <a:spcPct val="90000"/>
              </a:lnSpc>
              <a:spcBef>
                <a:spcPts val="500"/>
              </a:spcBef>
              <a:defRPr sz="10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lvl="1" indent="457200" algn="just">
              <a:lnSpc>
                <a:spcPct val="90000"/>
              </a:lnSpc>
              <a:spcBef>
                <a:spcPts val="5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Alterações </a:t>
            </a:r>
            <a:r>
              <a:t>diferenciadas</a:t>
            </a:r>
            <a:r>
              <a:t> com a </a:t>
            </a:r>
            <a:r>
              <a:rPr b="1"/>
              <a:t>patologia</a:t>
            </a:r>
            <a:r>
              <a:t> e a </a:t>
            </a:r>
            <a:r>
              <a:rPr b="1"/>
              <a:t>idade do filho</a:t>
            </a:r>
            <a:r>
              <a:t>, destacando-se que a extensão da </a:t>
            </a:r>
            <a:r>
              <a:rPr b="1"/>
              <a:t>mudança</a:t>
            </a:r>
            <a:r>
              <a:t> </a:t>
            </a:r>
            <a:r>
              <a:rPr b="1"/>
              <a:t>diminui</a:t>
            </a:r>
            <a:r>
              <a:t> </a:t>
            </a:r>
            <a:r>
              <a:rPr b="1"/>
              <a:t>com a idade do filho</a:t>
            </a:r>
            <a:r>
              <a:t>. </a:t>
            </a:r>
            <a:endParaRPr sz="1600"/>
          </a:p>
          <a:p>
            <a:pPr lvl="2" indent="914400" algn="just">
              <a:lnSpc>
                <a:spcPct val="90000"/>
              </a:lnSpc>
              <a:spcBef>
                <a:spcPts val="500"/>
              </a:spcBef>
              <a:defRPr sz="10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4677563" y="1543773"/>
            <a:ext cx="4098910" cy="3558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Grupos de Corresponsabilização Parental (14 COR) 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145 pais de 9 distritos</a:t>
            </a:r>
          </a:p>
          <a:p>
            <a:pPr algn="ctr"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IMPACTO:</a:t>
            </a:r>
            <a:r>
              <a:rPr b="0"/>
              <a:t> </a:t>
            </a:r>
            <a:r>
              <a:t>POSITIVO</a:t>
            </a:r>
            <a:r>
              <a:rPr b="0"/>
              <a:t> nos PAIS de crianças MAIS NOVAS</a:t>
            </a:r>
          </a:p>
          <a:p>
            <a:pPr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Mudança no olhar o dia a dia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Conhecimento/Aprendizagem/Informação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Mais Ativo/Interventivo/Atento/Exigente</a:t>
            </a:r>
          </a:p>
        </p:txBody>
      </p:sp>
      <p:sp>
        <p:nvSpPr>
          <p:cNvPr id="196" name="Shape 196"/>
          <p:cNvSpPr/>
          <p:nvPr/>
        </p:nvSpPr>
        <p:spPr>
          <a:xfrm>
            <a:off x="361659" y="400393"/>
            <a:ext cx="8420682" cy="967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Análise qualitativa </a:t>
            </a:r>
          </a:p>
          <a:p>
            <a:pPr algn="ctr"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 sz="2000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Questionários de avaliação (anónimos)</a:t>
            </a:r>
          </a:p>
        </p:txBody>
      </p:sp>
      <p:sp>
        <p:nvSpPr>
          <p:cNvPr id="197" name="Shape 197"/>
          <p:cNvSpPr/>
          <p:nvPr/>
        </p:nvSpPr>
        <p:spPr>
          <a:xfrm>
            <a:off x="427692" y="1543773"/>
            <a:ext cx="4098910" cy="3558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Grupos de Apoio Emocional 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(60 GAE)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547 pais de 14 distritos</a:t>
            </a:r>
          </a:p>
          <a:p>
            <a:pPr algn="ctr"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IMPACTO:</a:t>
            </a:r>
            <a:r>
              <a:rPr b="0"/>
              <a:t> maioritariamente</a:t>
            </a:r>
            <a:r>
              <a:t> MUITO POSITIVO</a:t>
            </a:r>
          </a:p>
          <a:p>
            <a:pPr algn="ctr">
              <a:defRPr b="1"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Partilha/Identificação/Pertença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Aprendizagem/Mudança/Ganhos pessoais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Suporte/amizade/entreajuda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/>
        </p:nvSpPr>
        <p:spPr>
          <a:xfrm>
            <a:off x="388961" y="758327"/>
            <a:ext cx="8366077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 sz="2000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Formação de Pais Prestadores de Ajuda </a:t>
            </a:r>
            <a:r>
              <a:rPr b="0"/>
              <a:t>(</a:t>
            </a:r>
            <a:r>
              <a:t>PPA) </a:t>
            </a:r>
          </a:p>
          <a:p>
            <a:pPr algn="ctr">
              <a:defRPr sz="1600">
                <a:ln w="11288">
                  <a:solidFill>
                    <a:srgbClr val="333F50"/>
                  </a:solidFill>
                </a:ln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1 grupo de 14 mães e 1 pai de Lisboa </a:t>
            </a:r>
          </a:p>
        </p:txBody>
      </p:sp>
      <p:sp>
        <p:nvSpPr>
          <p:cNvPr id="200" name="Shape 200"/>
          <p:cNvSpPr/>
          <p:nvPr/>
        </p:nvSpPr>
        <p:spPr>
          <a:xfrm>
            <a:off x="754262" y="3372206"/>
            <a:ext cx="7795740" cy="1445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lnSpc>
                <a:spcPct val="90000"/>
              </a:lnSpc>
              <a:spcBef>
                <a:spcPts val="1000"/>
              </a:spcBef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“(…) </a:t>
            </a:r>
            <a:r>
              <a:rPr i="1"/>
              <a:t>um PPA  não tem como objectivo arranjar soluções, mas ajudar os pais a aprender onde e como arranjar as suas próprias soluções. A procura da ajuda individual, aquilo que pode ser bom para uma família pode não ser bom para outras</a:t>
            </a:r>
            <a:r>
              <a:t>.”</a:t>
            </a:r>
          </a:p>
        </p:txBody>
      </p:sp>
      <p:sp>
        <p:nvSpPr>
          <p:cNvPr id="201" name="Shape 201"/>
          <p:cNvSpPr/>
          <p:nvPr/>
        </p:nvSpPr>
        <p:spPr>
          <a:xfrm>
            <a:off x="353087" y="2046259"/>
            <a:ext cx="8598091" cy="789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/>
          <a:p>
            <a:pPr algn="ctr">
              <a:lnSpc>
                <a:spcPct val="90000"/>
              </a:lnSpc>
              <a:defRPr b="1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Resposta a 186 Pedidos de Ajuda</a:t>
            </a:r>
          </a:p>
          <a:p>
            <a:pPr algn="ctr">
              <a:lnSpc>
                <a:spcPct val="90000"/>
              </a:lnSpc>
              <a:defRPr sz="1600">
                <a:ln w="10160">
                  <a:solidFill>
                    <a:srgbClr val="333F50"/>
                  </a:solidFill>
                </a:ln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Desde outubro 2012</a:t>
            </a:r>
            <a:br/>
            <a:r>
              <a:t>Respondidos pelos PPA e pelo Pais em Rede (núcleos e coordenação)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/>
        </p:nvSpPr>
        <p:spPr>
          <a:xfrm>
            <a:off x="357072" y="462280"/>
            <a:ext cx="8429856" cy="593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INVESTIGAÇÃO  E SEUS PRODUTOS</a:t>
            </a:r>
          </a:p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 b="1" sz="2000">
              <a:solidFill>
                <a:srgbClr val="C00000"/>
              </a:solidFill>
            </a:endParaRPr>
          </a:p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Sandra Dias – </a:t>
            </a:r>
            <a:r>
              <a:rPr i="1" sz="1400"/>
              <a:t>Capacitação de pais de pessoas com deficiência : Projeto oficinas de pais</a:t>
            </a:r>
            <a:r>
              <a:rPr sz="1400"/>
              <a:t> </a:t>
            </a:r>
            <a:r>
              <a:t> - </a:t>
            </a:r>
            <a:r>
              <a:rPr b="1"/>
              <a:t>Tese Doutoramento ISPA </a:t>
            </a: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Sandra Oliveira – </a:t>
            </a:r>
            <a:r>
              <a:rPr i="1"/>
              <a:t>I</a:t>
            </a:r>
            <a:r>
              <a:rPr i="1" sz="1400"/>
              <a:t>mpacto de um projecto de intervenção em famílias com filhos com deficiência</a:t>
            </a:r>
            <a:r>
              <a:rPr sz="1400"/>
              <a:t> </a:t>
            </a:r>
            <a:r>
              <a:t>- </a:t>
            </a:r>
            <a:r>
              <a:rPr b="1"/>
              <a:t>Tese MIP (Educacional)</a:t>
            </a: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Joana Silva – </a:t>
            </a:r>
            <a:r>
              <a:rPr i="1" sz="1400"/>
              <a:t>Eu sou especial! E tu pai?: O envolvimento e a experiência do pai em crianças e jovens com deficiência </a:t>
            </a:r>
            <a:r>
              <a:rPr i="1"/>
              <a:t>- </a:t>
            </a:r>
            <a:r>
              <a:rPr b="1"/>
              <a:t>Tese MIP (Educacional)</a:t>
            </a: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Rute Almeida – </a:t>
            </a:r>
            <a:r>
              <a:rPr sz="1400"/>
              <a:t>A</a:t>
            </a:r>
            <a:r>
              <a:rPr i="1" sz="1400"/>
              <a:t>nálise das necessidades e redes de apoio dos pais de crianças/jovens com multideficiência</a:t>
            </a:r>
            <a:r>
              <a:rPr sz="1400"/>
              <a:t> </a:t>
            </a:r>
            <a:r>
              <a:t>- </a:t>
            </a:r>
            <a:r>
              <a:rPr b="1"/>
              <a:t>Tese MIP (Educacional) </a:t>
            </a: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Celeste Carvalho – </a:t>
            </a:r>
            <a:r>
              <a:rPr i="1" sz="1400"/>
              <a:t>Famílias de filhos com incapacidades: desafios e redes de suporte</a:t>
            </a:r>
            <a:r>
              <a:rPr i="1"/>
              <a:t> - </a:t>
            </a:r>
            <a:r>
              <a:rPr b="1"/>
              <a:t>Tese Mestrado ESE Porto </a:t>
            </a:r>
          </a:p>
          <a:p>
            <a:pPr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just"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Filipa Pimenta - </a:t>
            </a:r>
            <a:r>
              <a:rPr i="1" sz="1400"/>
              <a:t>As necessidades e redes de apoio de famílias de pessoas com perturbação do espectro do autismo</a:t>
            </a:r>
            <a:r>
              <a:rPr i="1"/>
              <a:t> </a:t>
            </a:r>
            <a:r>
              <a:t>- </a:t>
            </a:r>
            <a:r>
              <a:rPr b="1"/>
              <a:t>Mestrado Internacional da Faculdade de Ciências Médicas</a:t>
            </a:r>
          </a:p>
          <a:p>
            <a:pPr algn="just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just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image4.jpeg" descr="C:\Users\Jpimentel\Desktop\PUBLICAÇÃO\AGOSTO+SETEMBRO+OUTUBRO\Capa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0652" y="356824"/>
            <a:ext cx="4634147" cy="5740110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Shape 206"/>
          <p:cNvSpPr/>
          <p:nvPr/>
        </p:nvSpPr>
        <p:spPr>
          <a:xfrm>
            <a:off x="5032336" y="402272"/>
            <a:ext cx="3644650" cy="3215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/>
          <a:p>
            <a:pPr algn="ctr">
              <a:defRPr b="1" sz="34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Obrigada pela atenção!</a:t>
            </a:r>
          </a:p>
          <a:p>
            <a:pPr algn="ctr">
              <a:defRPr b="1" sz="34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Júlia Serpa Pimentel, ISPA – IU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jpimentel@ispa.pt</a:t>
            </a:r>
            <a:r>
              <a:t>)</a:t>
            </a: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Sandra Dias, ISPA – IU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sandraccdias@hotmail.com</a:t>
            </a:r>
            <a:r>
              <a:t>)</a:t>
            </a:r>
          </a:p>
        </p:txBody>
      </p:sp>
      <p:sp>
        <p:nvSpPr>
          <p:cNvPr id="207" name="Shape 207"/>
          <p:cNvSpPr/>
          <p:nvPr/>
        </p:nvSpPr>
        <p:spPr>
          <a:xfrm>
            <a:off x="4958826" y="3720134"/>
            <a:ext cx="3560177" cy="64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100000" lnSpcReduction="0"/>
          </a:bodyPr>
          <a:lstStyle/>
          <a:p>
            <a:pPr algn="ctr">
              <a:lnSpc>
                <a:spcPct val="90000"/>
              </a:lnSpc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Saiba Mais Sobre o </a:t>
            </a:r>
          </a:p>
          <a:p>
            <a:pPr algn="ctr">
              <a:lnSpc>
                <a:spcPct val="90000"/>
              </a:lnSpc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Pais-em-Rede</a:t>
            </a:r>
          </a:p>
        </p:txBody>
      </p:sp>
      <p:sp>
        <p:nvSpPr>
          <p:cNvPr id="208" name="Shape 208"/>
          <p:cNvSpPr/>
          <p:nvPr/>
        </p:nvSpPr>
        <p:spPr>
          <a:xfrm>
            <a:off x="5587460" y="4783405"/>
            <a:ext cx="3855530" cy="1424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www.paisemrede.pt</a:t>
            </a:r>
          </a:p>
          <a:p>
            <a:pPr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Facebook.com/PaisEmRedeAssociacao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lnSpc>
                <a:spcPct val="80000"/>
              </a:lnSpc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pic>
        <p:nvPicPr>
          <p:cNvPr id="117" name="image1.png" descr="C:\Users\SDias\Desktop\OTTER\LogosParceiros\Logo-0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69091" y="178129"/>
            <a:ext cx="2757100" cy="104503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7" name="Group 127"/>
          <p:cNvGrpSpPr/>
          <p:nvPr/>
        </p:nvGrpSpPr>
        <p:grpSpPr>
          <a:xfrm>
            <a:off x="1891177" y="1127530"/>
            <a:ext cx="5361647" cy="5016741"/>
            <a:chOff x="0" y="-1"/>
            <a:chExt cx="5361645" cy="5016739"/>
          </a:xfrm>
        </p:grpSpPr>
        <p:grpSp>
          <p:nvGrpSpPr>
            <p:cNvPr id="120" name="Group 120"/>
            <p:cNvGrpSpPr/>
            <p:nvPr/>
          </p:nvGrpSpPr>
          <p:grpSpPr>
            <a:xfrm>
              <a:off x="1335767" y="-2"/>
              <a:ext cx="2685468" cy="2510543"/>
              <a:chOff x="0" y="0"/>
              <a:chExt cx="2685466" cy="2510541"/>
            </a:xfrm>
          </p:grpSpPr>
          <p:sp>
            <p:nvSpPr>
              <p:cNvPr id="118" name="Shape 118"/>
              <p:cNvSpPr/>
              <p:nvPr/>
            </p:nvSpPr>
            <p:spPr>
              <a:xfrm>
                <a:off x="0" y="0"/>
                <a:ext cx="2685467" cy="2510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28575" cap="flat">
                <a:solidFill>
                  <a:srgbClr val="767171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00B0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</a:p>
            </p:txBody>
          </p:sp>
          <p:sp>
            <p:nvSpPr>
              <p:cNvPr id="119" name="Shape 119"/>
              <p:cNvSpPr/>
              <p:nvPr/>
            </p:nvSpPr>
            <p:spPr>
              <a:xfrm>
                <a:off x="140650" y="1389617"/>
                <a:ext cx="2404167" cy="10924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Criação de uma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rede nacional de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“famílias especiais”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e amigos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organizada em núcleos</a:t>
                </a:r>
              </a:p>
            </p:txBody>
          </p:sp>
        </p:grpSp>
        <p:grpSp>
          <p:nvGrpSpPr>
            <p:cNvPr id="123" name="Group 123"/>
            <p:cNvGrpSpPr/>
            <p:nvPr/>
          </p:nvGrpSpPr>
          <p:grpSpPr>
            <a:xfrm>
              <a:off x="670205" y="2510537"/>
              <a:ext cx="4021237" cy="1253102"/>
              <a:chOff x="0" y="0"/>
              <a:chExt cx="4021235" cy="1253101"/>
            </a:xfrm>
          </p:grpSpPr>
          <p:sp>
            <p:nvSpPr>
              <p:cNvPr id="121" name="Shape 121"/>
              <p:cNvSpPr/>
              <p:nvPr/>
            </p:nvSpPr>
            <p:spPr>
              <a:xfrm>
                <a:off x="0" y="0"/>
                <a:ext cx="4021236" cy="1253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80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360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28575" cap="flat">
                <a:solidFill>
                  <a:srgbClr val="767171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122" name="Shape 122"/>
              <p:cNvSpPr/>
              <p:nvPr/>
            </p:nvSpPr>
            <p:spPr>
              <a:xfrm>
                <a:off x="267748" y="574228"/>
                <a:ext cx="3485739" cy="4911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noAutofit/>
              </a:bodyPr>
              <a:lstStyle>
                <a:lvl1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lvl1pPr>
              </a:lstStyle>
              <a:p>
                <a:pPr/>
                <a:r>
                  <a:t>Fortalecimento da função parental no processo de inclusão social dos filhos </a:t>
                </a:r>
              </a:p>
            </p:txBody>
          </p:sp>
        </p:grpSp>
        <p:grpSp>
          <p:nvGrpSpPr>
            <p:cNvPr id="126" name="Group 126"/>
            <p:cNvGrpSpPr/>
            <p:nvPr/>
          </p:nvGrpSpPr>
          <p:grpSpPr>
            <a:xfrm>
              <a:off x="-1" y="3763638"/>
              <a:ext cx="5361647" cy="1253101"/>
              <a:chOff x="0" y="0"/>
              <a:chExt cx="5361645" cy="1253100"/>
            </a:xfrm>
          </p:grpSpPr>
          <p:sp>
            <p:nvSpPr>
              <p:cNvPr id="124" name="Shape 124"/>
              <p:cNvSpPr/>
              <p:nvPr/>
            </p:nvSpPr>
            <p:spPr>
              <a:xfrm>
                <a:off x="0" y="-1"/>
                <a:ext cx="5361646" cy="1253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8899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2701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28575" cap="flat">
                <a:solidFill>
                  <a:srgbClr val="767171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125" name="Shape 125"/>
              <p:cNvSpPr/>
              <p:nvPr/>
            </p:nvSpPr>
            <p:spPr>
              <a:xfrm>
                <a:off x="667006" y="380997"/>
                <a:ext cx="4229133" cy="4911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noAutofit/>
              </a:bodyPr>
              <a:lstStyle>
                <a:lvl1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lvl1pPr>
              </a:lstStyle>
              <a:p>
                <a:pPr/>
                <a:r>
                  <a:t>Construção e efetivação de respostas locais “alternativas” para a inclusão</a:t>
                </a:r>
              </a:p>
            </p:txBody>
          </p:sp>
        </p:grpSp>
      </p:grpSp>
      <p:sp>
        <p:nvSpPr>
          <p:cNvPr id="128" name="Shape 128"/>
          <p:cNvSpPr/>
          <p:nvPr/>
        </p:nvSpPr>
        <p:spPr>
          <a:xfrm>
            <a:off x="6443662" y="1989138"/>
            <a:ext cx="1552869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00206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lvl1pPr>
          </a:lstStyle>
          <a:p>
            <a:pPr/>
            <a:r>
              <a:t>1ªVERTENTE</a:t>
            </a:r>
          </a:p>
        </p:txBody>
      </p:sp>
      <p:sp>
        <p:nvSpPr>
          <p:cNvPr id="129" name="Shape 129"/>
          <p:cNvSpPr/>
          <p:nvPr/>
        </p:nvSpPr>
        <p:spPr>
          <a:xfrm>
            <a:off x="7245350" y="5435600"/>
            <a:ext cx="1552869" cy="358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00206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lvl1pPr>
          </a:lstStyle>
          <a:p>
            <a:pPr/>
            <a:r>
              <a:t>3ªVERTENTE</a:t>
            </a:r>
          </a:p>
        </p:txBody>
      </p:sp>
      <p:sp>
        <p:nvSpPr>
          <p:cNvPr id="130" name="Shape 130"/>
          <p:cNvSpPr/>
          <p:nvPr/>
        </p:nvSpPr>
        <p:spPr>
          <a:xfrm>
            <a:off x="301007" y="1059642"/>
            <a:ext cx="4103970" cy="891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Fundada em 5 de Novembro de 2008</a:t>
            </a:r>
          </a:p>
          <a:p>
            <a:pPr algn="ctr"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Estatuto de IPSS em 2010</a:t>
            </a:r>
          </a:p>
          <a:p>
            <a:pPr algn="ctr"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Estatuto de ONGPD em 2014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lnSpc>
                <a:spcPct val="80000"/>
              </a:lnSpc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133" name="Shape 133"/>
          <p:cNvSpPr/>
          <p:nvPr/>
        </p:nvSpPr>
        <p:spPr>
          <a:xfrm>
            <a:off x="357188" y="1155472"/>
            <a:ext cx="8431970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100000" lnSpcReduction="0"/>
          </a:bodyPr>
          <a:lstStyle>
            <a:lvl1pPr algn="ctr">
              <a:lnSpc>
                <a:spcPct val="90000"/>
              </a:lnSpc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O projeto Oficina de Pais/Bolsas de Pais</a:t>
            </a:r>
          </a:p>
        </p:txBody>
      </p:sp>
      <p:sp>
        <p:nvSpPr>
          <p:cNvPr id="134" name="Shape 134"/>
          <p:cNvSpPr/>
          <p:nvPr/>
        </p:nvSpPr>
        <p:spPr>
          <a:xfrm>
            <a:off x="285959" y="4605511"/>
            <a:ext cx="2216178" cy="1381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Centrado no apoio à família e estruturado em 3 níveis sequenciais</a:t>
            </a:r>
            <a:r>
              <a:rPr b="0"/>
              <a:t>: </a:t>
            </a:r>
          </a:p>
        </p:txBody>
      </p:sp>
      <p:pic>
        <p:nvPicPr>
          <p:cNvPr id="135" name="image1.png" descr="C:\Users\SDias\Desktop\OTTER\LogosParceiros\Logo-0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58115" y="55297"/>
            <a:ext cx="2757100" cy="104503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5" name="Group 145"/>
          <p:cNvGrpSpPr/>
          <p:nvPr/>
        </p:nvGrpSpPr>
        <p:grpSpPr>
          <a:xfrm>
            <a:off x="2154894" y="1509580"/>
            <a:ext cx="4834212" cy="4550054"/>
            <a:chOff x="0" y="0"/>
            <a:chExt cx="4834211" cy="4550052"/>
          </a:xfrm>
        </p:grpSpPr>
        <p:grpSp>
          <p:nvGrpSpPr>
            <p:cNvPr id="138" name="Group 138"/>
            <p:cNvGrpSpPr/>
            <p:nvPr/>
          </p:nvGrpSpPr>
          <p:grpSpPr>
            <a:xfrm>
              <a:off x="1208376" y="0"/>
              <a:ext cx="2417327" cy="2264575"/>
              <a:chOff x="0" y="0"/>
              <a:chExt cx="2417326" cy="2264574"/>
            </a:xfrm>
          </p:grpSpPr>
          <p:sp>
            <p:nvSpPr>
              <p:cNvPr id="136" name="Shape 136"/>
              <p:cNvSpPr/>
              <p:nvPr/>
            </p:nvSpPr>
            <p:spPr>
              <a:xfrm>
                <a:off x="0" y="0"/>
                <a:ext cx="2417327" cy="2259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28575" cap="flat">
                <a:solidFill>
                  <a:srgbClr val="767171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00B0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</a:p>
            </p:txBody>
          </p:sp>
          <p:sp>
            <p:nvSpPr>
              <p:cNvPr id="137" name="Shape 137"/>
              <p:cNvSpPr/>
              <p:nvPr/>
            </p:nvSpPr>
            <p:spPr>
              <a:xfrm>
                <a:off x="160807" y="826936"/>
                <a:ext cx="2095713" cy="14376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Formação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de Pais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prestadores de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ajuda (PPA)</a:t>
                </a:r>
              </a:p>
              <a:p>
                <a:pPr algn="ctr">
                  <a:defRPr sz="12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Formadores parceiros</a:t>
                </a:r>
              </a:p>
              <a:p>
                <a:pPr algn="ctr">
                  <a:defRPr sz="12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Gestão de emoções</a:t>
                </a:r>
              </a:p>
              <a:p>
                <a:pPr algn="ctr">
                  <a:defRPr sz="12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Role-play</a:t>
                </a:r>
              </a:p>
            </p:txBody>
          </p:sp>
        </p:grpSp>
        <p:grpSp>
          <p:nvGrpSpPr>
            <p:cNvPr id="141" name="Group 141"/>
            <p:cNvGrpSpPr/>
            <p:nvPr/>
          </p:nvGrpSpPr>
          <p:grpSpPr>
            <a:xfrm>
              <a:off x="607821" y="2226961"/>
              <a:ext cx="3618438" cy="1234439"/>
              <a:chOff x="0" y="-55579"/>
              <a:chExt cx="3618437" cy="1234438"/>
            </a:xfrm>
          </p:grpSpPr>
          <p:sp>
            <p:nvSpPr>
              <p:cNvPr id="139" name="Shape 139"/>
              <p:cNvSpPr/>
              <p:nvPr/>
            </p:nvSpPr>
            <p:spPr>
              <a:xfrm>
                <a:off x="0" y="0"/>
                <a:ext cx="3618438" cy="1127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80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360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28575" cap="flat">
                <a:solidFill>
                  <a:srgbClr val="767171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140" name="Shape 140"/>
              <p:cNvSpPr/>
              <p:nvPr/>
            </p:nvSpPr>
            <p:spPr>
              <a:xfrm>
                <a:off x="240930" y="-55580"/>
                <a:ext cx="3136578" cy="12344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Grupos de </a:t>
                </a:r>
              </a:p>
              <a:p>
                <a:pPr algn="ctr">
                  <a:defRPr sz="1400">
                    <a:solidFill>
                      <a:srgbClr val="333F50"/>
                    </a:solidFill>
                    <a:latin typeface="Arial Rounded MT Bold"/>
                    <a:ea typeface="Arial Rounded MT Bold"/>
                    <a:cs typeface="Arial Rounded MT Bold"/>
                    <a:sym typeface="Arial Rounded MT Bold"/>
                  </a:defRPr>
                </a:pPr>
                <a:r>
                  <a:t>Corresponsabilização Parental (COR)</a:t>
                </a:r>
              </a:p>
              <a:p>
                <a:pPr algn="ctr">
                  <a:defRPr sz="12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Orientador</a:t>
                </a:r>
              </a:p>
              <a:p>
                <a:pPr algn="ctr">
                  <a:defRPr sz="12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Pais como parceiros</a:t>
                </a:r>
              </a:p>
              <a:p>
                <a:pPr algn="ctr">
                  <a:defRPr sz="12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Análise de rotinas</a:t>
                </a:r>
              </a:p>
            </p:txBody>
          </p:sp>
        </p:grpSp>
        <p:grpSp>
          <p:nvGrpSpPr>
            <p:cNvPr id="144" name="Group 144"/>
            <p:cNvGrpSpPr/>
            <p:nvPr/>
          </p:nvGrpSpPr>
          <p:grpSpPr>
            <a:xfrm>
              <a:off x="0" y="3420220"/>
              <a:ext cx="4834212" cy="1129833"/>
              <a:chOff x="0" y="0"/>
              <a:chExt cx="4834211" cy="1129831"/>
            </a:xfrm>
          </p:grpSpPr>
          <p:sp>
            <p:nvSpPr>
              <p:cNvPr id="142" name="Shape 142"/>
              <p:cNvSpPr/>
              <p:nvPr/>
            </p:nvSpPr>
            <p:spPr>
              <a:xfrm>
                <a:off x="0" y="0"/>
                <a:ext cx="4834212" cy="1129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8899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2701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28575" cap="flat">
                <a:solidFill>
                  <a:srgbClr val="767171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143" name="Shape 143"/>
              <p:cNvSpPr/>
              <p:nvPr/>
            </p:nvSpPr>
            <p:spPr>
              <a:xfrm>
                <a:off x="445370" y="161056"/>
                <a:ext cx="3943472" cy="80771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500"/>
                  </a:spcBef>
                  <a:defRPr b="1" sz="1400">
                    <a:solidFill>
                      <a:srgbClr val="333F50"/>
                    </a:solidFill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Grupos de Apoio Emocional (GAE)</a:t>
                </a:r>
              </a:p>
              <a:p>
                <a:pPr algn="ctr">
                  <a:defRPr sz="1200"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Facilitador</a:t>
                </a:r>
              </a:p>
              <a:p>
                <a:pPr algn="ctr">
                  <a:defRPr sz="1200"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Descoberta das redes formais e informais</a:t>
                </a:r>
              </a:p>
              <a:p>
                <a:pPr algn="ctr">
                  <a:defRPr sz="1200">
                    <a:latin typeface="Trebuchet MS"/>
                    <a:ea typeface="Trebuchet MS"/>
                    <a:cs typeface="Trebuchet MS"/>
                    <a:sym typeface="Trebuchet MS"/>
                  </a:defRPr>
                </a:pPr>
                <a:r>
                  <a:t>Descentração da deficiência</a:t>
                </a:r>
              </a:p>
            </p:txBody>
          </p:sp>
        </p:grpSp>
      </p:grpSp>
      <p:sp>
        <p:nvSpPr>
          <p:cNvPr id="146" name="Shape 146"/>
          <p:cNvSpPr/>
          <p:nvPr/>
        </p:nvSpPr>
        <p:spPr>
          <a:xfrm>
            <a:off x="525879" y="1735657"/>
            <a:ext cx="2494338" cy="1158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Projeto pioneiro de capacitação de pais de filhos com deficiência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>
            <a:off x="436276" y="442548"/>
            <a:ext cx="8271448" cy="3723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just">
              <a:defRPr b="1" sz="16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Objetivos da investigação</a:t>
            </a:r>
          </a:p>
          <a:p>
            <a:pPr algn="ctr">
              <a:defRPr b="1" sz="16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just"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Avaliar a adequação e eficácia da capacitação de pais, concretizada no projeto Oficinas de Pais/Bolsas de Pais</a:t>
            </a:r>
          </a:p>
          <a:p>
            <a:pPr algn="just"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defRPr b="1" sz="2000">
                <a:solidFill>
                  <a:srgbClr val="C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Hipóteses de investigação</a:t>
            </a:r>
          </a:p>
          <a:p>
            <a:pPr algn="ctr">
              <a:defRPr b="1" sz="1600">
                <a:solidFill>
                  <a:srgbClr val="C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</a:p>
          <a:p>
            <a:pPr algn="just">
              <a:spcBef>
                <a:spcPts val="1000"/>
              </a:spcBef>
              <a:defRPr sz="1600">
                <a:latin typeface="+mn-lt"/>
                <a:ea typeface="+mn-ea"/>
                <a:cs typeface="+mn-cs"/>
                <a:sym typeface="Calibri"/>
              </a:defRPr>
            </a:pPr>
            <a:r>
              <a:t>A participação no GAE traduzir-se-ia em alterações nas necessidades e em alterações nas redes de apoio.</a:t>
            </a:r>
          </a:p>
          <a:p>
            <a:pPr algn="just">
              <a:spcBef>
                <a:spcPts val="1000"/>
              </a:spcBef>
              <a:defRPr sz="1600">
                <a:latin typeface="+mn-lt"/>
                <a:ea typeface="+mn-ea"/>
                <a:cs typeface="+mn-cs"/>
                <a:sym typeface="Calibri"/>
              </a:defRPr>
            </a:pPr>
            <a:r>
              <a:t>A participação no COR traduzir-se-ia em alterações na competência parental percebida.</a:t>
            </a:r>
          </a:p>
          <a:p>
            <a:pPr algn="just">
              <a:spcBef>
                <a:spcPts val="1000"/>
              </a:spcBef>
              <a:defRPr sz="1600">
                <a:latin typeface="+mn-lt"/>
                <a:ea typeface="+mn-ea"/>
                <a:cs typeface="+mn-cs"/>
                <a:sym typeface="Calibri"/>
              </a:defRPr>
            </a:pPr>
            <a:r>
              <a:t>Alterações poderiam variar no global, por idade e por patologia do filho.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lnSpc>
                <a:spcPct val="80000"/>
              </a:lnSpc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151" name="Shape 151"/>
          <p:cNvSpPr/>
          <p:nvPr/>
        </p:nvSpPr>
        <p:spPr>
          <a:xfrm>
            <a:off x="357188" y="664208"/>
            <a:ext cx="8229601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100000" lnSpcReduction="0"/>
          </a:bodyPr>
          <a:lstStyle>
            <a:lvl1pPr algn="ctr">
              <a:lnSpc>
                <a:spcPct val="90000"/>
              </a:lnSpc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Estratégia da investigação</a:t>
            </a:r>
          </a:p>
        </p:txBody>
      </p:sp>
      <p:grpSp>
        <p:nvGrpSpPr>
          <p:cNvPr id="173" name="Group 173"/>
          <p:cNvGrpSpPr/>
          <p:nvPr/>
        </p:nvGrpSpPr>
        <p:grpSpPr>
          <a:xfrm>
            <a:off x="825499" y="1624011"/>
            <a:ext cx="7346953" cy="945515"/>
            <a:chOff x="0" y="0"/>
            <a:chExt cx="7346951" cy="945513"/>
          </a:xfrm>
        </p:grpSpPr>
        <p:sp>
          <p:nvSpPr>
            <p:cNvPr id="152" name="Shape 152"/>
            <p:cNvSpPr/>
            <p:nvPr/>
          </p:nvSpPr>
          <p:spPr>
            <a:xfrm>
              <a:off x="1225550" y="36035"/>
              <a:ext cx="170938" cy="361314"/>
            </a:xfrm>
            <a:prstGeom prst="rect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</a:t>
              </a:r>
            </a:p>
          </p:txBody>
        </p:sp>
        <p:sp>
          <p:nvSpPr>
            <p:cNvPr id="153" name="Shape 153"/>
            <p:cNvSpPr/>
            <p:nvPr/>
          </p:nvSpPr>
          <p:spPr>
            <a:xfrm>
              <a:off x="433386" y="388937"/>
              <a:ext cx="6735766" cy="1270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6410325" y="-1"/>
              <a:ext cx="708084" cy="34226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Tempo</a:t>
              </a:r>
            </a:p>
          </p:txBody>
        </p:sp>
        <p:sp>
          <p:nvSpPr>
            <p:cNvPr id="155" name="Shape 155"/>
            <p:cNvSpPr/>
            <p:nvPr/>
          </p:nvSpPr>
          <p:spPr>
            <a:xfrm>
              <a:off x="2411413" y="36035"/>
              <a:ext cx="234562" cy="361314"/>
            </a:xfrm>
            <a:prstGeom prst="rect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II</a:t>
              </a:r>
            </a:p>
          </p:txBody>
        </p:sp>
        <p:sp>
          <p:nvSpPr>
            <p:cNvPr id="156" name="Shape 156"/>
            <p:cNvSpPr/>
            <p:nvPr/>
          </p:nvSpPr>
          <p:spPr>
            <a:xfrm>
              <a:off x="2913062" y="36035"/>
              <a:ext cx="298186" cy="361314"/>
            </a:xfrm>
            <a:prstGeom prst="rect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III</a:t>
              </a:r>
            </a:p>
          </p:txBody>
        </p:sp>
        <p:sp>
          <p:nvSpPr>
            <p:cNvPr id="157" name="Shape 157"/>
            <p:cNvSpPr/>
            <p:nvPr/>
          </p:nvSpPr>
          <p:spPr>
            <a:xfrm>
              <a:off x="4124325" y="36035"/>
              <a:ext cx="305218" cy="361314"/>
            </a:xfrm>
            <a:prstGeom prst="rect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IV</a:t>
              </a:r>
            </a:p>
          </p:txBody>
        </p:sp>
        <p:sp>
          <p:nvSpPr>
            <p:cNvPr id="158" name="Shape 158"/>
            <p:cNvSpPr/>
            <p:nvPr/>
          </p:nvSpPr>
          <p:spPr>
            <a:xfrm>
              <a:off x="1633538" y="68579"/>
              <a:ext cx="647702" cy="294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GAE</a:t>
              </a:r>
            </a:p>
          </p:txBody>
        </p:sp>
        <p:sp>
          <p:nvSpPr>
            <p:cNvPr id="159" name="Shape 159"/>
            <p:cNvSpPr/>
            <p:nvPr/>
          </p:nvSpPr>
          <p:spPr>
            <a:xfrm>
              <a:off x="3395662" y="100329"/>
              <a:ext cx="588964" cy="294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COR</a:t>
              </a:r>
            </a:p>
          </p:txBody>
        </p:sp>
        <p:sp>
          <p:nvSpPr>
            <p:cNvPr id="160" name="Shape 160"/>
            <p:cNvSpPr/>
            <p:nvPr/>
          </p:nvSpPr>
          <p:spPr>
            <a:xfrm>
              <a:off x="4649787" y="93662"/>
              <a:ext cx="534989" cy="294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PPA</a:t>
              </a:r>
            </a:p>
          </p:txBody>
        </p:sp>
        <p:sp>
          <p:nvSpPr>
            <p:cNvPr id="161" name="Shape 161"/>
            <p:cNvSpPr/>
            <p:nvPr/>
          </p:nvSpPr>
          <p:spPr>
            <a:xfrm>
              <a:off x="1474788" y="641350"/>
              <a:ext cx="914402" cy="294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Estudo 1</a:t>
              </a:r>
            </a:p>
          </p:txBody>
        </p:sp>
        <p:sp>
          <p:nvSpPr>
            <p:cNvPr id="162" name="Shape 162"/>
            <p:cNvSpPr/>
            <p:nvPr/>
          </p:nvSpPr>
          <p:spPr>
            <a:xfrm>
              <a:off x="3289300" y="641350"/>
              <a:ext cx="914401" cy="294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Estudo 2</a:t>
              </a:r>
            </a:p>
          </p:txBody>
        </p:sp>
        <p:sp>
          <p:nvSpPr>
            <p:cNvPr id="163" name="Shape 163"/>
            <p:cNvSpPr/>
            <p:nvPr/>
          </p:nvSpPr>
          <p:spPr>
            <a:xfrm>
              <a:off x="1370013" y="669925"/>
              <a:ext cx="46039" cy="138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8000"/>
                  </a:moveTo>
                  <a:lnTo>
                    <a:pt x="5400" y="18000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8000"/>
                  </a:lnTo>
                  <a:lnTo>
                    <a:pt x="21600" y="180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164" name="Shape 164"/>
            <p:cNvSpPr/>
            <p:nvPr/>
          </p:nvSpPr>
          <p:spPr>
            <a:xfrm>
              <a:off x="3098800" y="669925"/>
              <a:ext cx="46039" cy="138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8000"/>
                  </a:moveTo>
                  <a:lnTo>
                    <a:pt x="5400" y="18000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8000"/>
                  </a:lnTo>
                  <a:lnTo>
                    <a:pt x="21600" y="180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165" name="Shape 165"/>
            <p:cNvSpPr/>
            <p:nvPr/>
          </p:nvSpPr>
          <p:spPr>
            <a:xfrm>
              <a:off x="4348162" y="669925"/>
              <a:ext cx="46039" cy="138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8000"/>
                  </a:moveTo>
                  <a:lnTo>
                    <a:pt x="5400" y="18000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8000"/>
                  </a:lnTo>
                  <a:lnTo>
                    <a:pt x="21600" y="180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166" name="Shape 166"/>
            <p:cNvSpPr/>
            <p:nvPr/>
          </p:nvSpPr>
          <p:spPr>
            <a:xfrm>
              <a:off x="2547937" y="669925"/>
              <a:ext cx="46039" cy="138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8000"/>
                  </a:moveTo>
                  <a:lnTo>
                    <a:pt x="5400" y="18000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8000"/>
                  </a:lnTo>
                  <a:lnTo>
                    <a:pt x="21600" y="180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167" name="Shape 167"/>
            <p:cNvSpPr/>
            <p:nvPr/>
          </p:nvSpPr>
          <p:spPr>
            <a:xfrm>
              <a:off x="-1" y="447675"/>
              <a:ext cx="914401" cy="4978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Estado da Arte</a:t>
              </a:r>
            </a:p>
          </p:txBody>
        </p:sp>
        <p:sp>
          <p:nvSpPr>
            <p:cNvPr id="168" name="Shape 168"/>
            <p:cNvSpPr/>
            <p:nvPr/>
          </p:nvSpPr>
          <p:spPr>
            <a:xfrm>
              <a:off x="6224588" y="550862"/>
              <a:ext cx="1122364" cy="294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Conclusões</a:t>
              </a:r>
            </a:p>
          </p:txBody>
        </p:sp>
        <p:sp>
          <p:nvSpPr>
            <p:cNvPr id="169" name="Shape 169"/>
            <p:cNvSpPr/>
            <p:nvPr/>
          </p:nvSpPr>
          <p:spPr>
            <a:xfrm>
              <a:off x="942975" y="412750"/>
              <a:ext cx="1063626" cy="269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QC,Q1,Q2</a:t>
              </a:r>
            </a:p>
          </p:txBody>
        </p:sp>
        <p:sp>
          <p:nvSpPr>
            <p:cNvPr id="170" name="Shape 170"/>
            <p:cNvSpPr/>
            <p:nvPr/>
          </p:nvSpPr>
          <p:spPr>
            <a:xfrm>
              <a:off x="2247900" y="412750"/>
              <a:ext cx="635001" cy="269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Q1,Q2</a:t>
              </a:r>
            </a:p>
          </p:txBody>
        </p:sp>
        <p:sp>
          <p:nvSpPr>
            <p:cNvPr id="171" name="Shape 171"/>
            <p:cNvSpPr/>
            <p:nvPr/>
          </p:nvSpPr>
          <p:spPr>
            <a:xfrm>
              <a:off x="2954337" y="412750"/>
              <a:ext cx="431802" cy="269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Q3</a:t>
              </a:r>
            </a:p>
          </p:txBody>
        </p:sp>
        <p:sp>
          <p:nvSpPr>
            <p:cNvPr id="172" name="Shape 172"/>
            <p:cNvSpPr/>
            <p:nvPr/>
          </p:nvSpPr>
          <p:spPr>
            <a:xfrm>
              <a:off x="4124325" y="414337"/>
              <a:ext cx="393701" cy="269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Q4</a:t>
              </a:r>
            </a:p>
          </p:txBody>
        </p:sp>
      </p:grpSp>
      <p:sp>
        <p:nvSpPr>
          <p:cNvPr id="174" name="Shape 174"/>
          <p:cNvSpPr/>
          <p:nvPr/>
        </p:nvSpPr>
        <p:spPr>
          <a:xfrm>
            <a:off x="4635829" y="3154946"/>
            <a:ext cx="3894021" cy="913764"/>
          </a:xfrm>
          <a:prstGeom prst="rect">
            <a:avLst/>
          </a:prstGeom>
          <a:ln>
            <a:solidFill>
              <a:srgbClr val="44546A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Estudo Empírico 2 </a:t>
            </a:r>
            <a:r>
              <a:rPr sz="1200"/>
              <a:t>(85 pais do estudo 1)</a:t>
            </a:r>
          </a:p>
          <a:p>
            <a:pPr marL="342900" indent="-342900" algn="ctr">
              <a:spcBef>
                <a:spcPts val="400"/>
              </a:spcBef>
              <a:defRPr b="1" sz="1200" u="sng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marL="342900" indent="-342900" algn="ctr">
              <a:spcBef>
                <a:spcPts val="400"/>
              </a:spcBef>
              <a:defRPr b="1" u="sng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Competência Parental Percebida</a:t>
            </a:r>
          </a:p>
        </p:txBody>
      </p:sp>
      <p:sp>
        <p:nvSpPr>
          <p:cNvPr id="175" name="Shape 175"/>
          <p:cNvSpPr/>
          <p:nvPr/>
        </p:nvSpPr>
        <p:spPr>
          <a:xfrm>
            <a:off x="468766" y="3149843"/>
            <a:ext cx="4037975" cy="901064"/>
          </a:xfrm>
          <a:prstGeom prst="rect">
            <a:avLst/>
          </a:prstGeom>
          <a:ln>
            <a:solidFill>
              <a:srgbClr val="44546A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b="1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Estudo Empírico 1 </a:t>
            </a:r>
            <a:r>
              <a:rPr b="0" sz="1200"/>
              <a:t>(497 pais)</a:t>
            </a:r>
            <a:endParaRPr sz="1200"/>
          </a:p>
          <a:p>
            <a:pPr algn="ctr">
              <a:defRPr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marL="342900" indent="-342900" algn="ctr">
              <a:defRPr b="1" u="sng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Necessidades e Redes de Apoio</a:t>
            </a:r>
          </a:p>
        </p:txBody>
      </p:sp>
      <p:sp>
        <p:nvSpPr>
          <p:cNvPr id="176" name="Shape 176"/>
          <p:cNvSpPr/>
          <p:nvPr/>
        </p:nvSpPr>
        <p:spPr>
          <a:xfrm>
            <a:off x="2296296" y="4560701"/>
            <a:ext cx="4880729" cy="332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b="1" sz="1600">
                <a:solidFill>
                  <a:srgbClr val="002060"/>
                </a:solidFill>
              </a:defRPr>
            </a:lvl1pPr>
          </a:lstStyle>
          <a:p>
            <a:pPr/>
            <a:r>
              <a:t>Questionários anónimos de avaliação de impacto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/>
        </p:nvSpPr>
        <p:spPr>
          <a:xfrm>
            <a:off x="357188" y="790164"/>
            <a:ext cx="8229601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100000" lnSpcReduction="0"/>
          </a:bodyPr>
          <a:lstStyle/>
          <a:p>
            <a:pPr>
              <a:lnSpc>
                <a:spcPct val="90000"/>
              </a:lnSpc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Caracterização dos 497 pais de pessoas com deficiência </a:t>
            </a:r>
            <a:r>
              <a:rPr sz="1200"/>
              <a:t>(GAE`s 2011-2014)</a:t>
            </a:r>
          </a:p>
        </p:txBody>
      </p:sp>
      <p:sp>
        <p:nvSpPr>
          <p:cNvPr id="179" name="Shape 179"/>
          <p:cNvSpPr/>
          <p:nvPr/>
        </p:nvSpPr>
        <p:spPr>
          <a:xfrm>
            <a:off x="420224" y="1291805"/>
            <a:ext cx="7942999" cy="5068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Idade média de 42 anos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Participação feminina (90%)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Prevalência de situações conjugais entre pais biológicos (76%) mas taxa de divórcio alta (16%; Censos=6%) 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Situação profissional dos pais semelhante à média nacional (58%, assalariados; 18% desempregados; 8% empresários; 10% domésticas)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200"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lnSpc>
                <a:spcPct val="90000"/>
              </a:lnSpc>
              <a:spcBef>
                <a:spcPts val="1000"/>
              </a:spcBef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Caracterização dos Filhos dos participantes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Maioria dos filhos com deficiência são do </a:t>
            </a:r>
            <a:r>
              <a:rPr b="1"/>
              <a:t>sexo masculino (64%) </a:t>
            </a:r>
            <a:r>
              <a:t>e </a:t>
            </a:r>
            <a:r>
              <a:rPr b="1"/>
              <a:t>têm irmãos (85%)</a:t>
            </a:r>
            <a:r>
              <a:t> </a:t>
            </a:r>
            <a:endParaRPr sz="100"/>
          </a:p>
          <a:p>
            <a:pPr algn="just">
              <a:lnSpc>
                <a:spcPct val="90000"/>
              </a:lnSpc>
              <a:spcBef>
                <a:spcPts val="1000"/>
              </a:spcBef>
              <a:defRPr sz="1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>
              <a:lnSpc>
                <a:spcPct val="90000"/>
              </a:lnSpc>
              <a:spcBef>
                <a:spcPts val="1000"/>
              </a:spcBef>
              <a:defRPr b="1" sz="1500">
                <a:latin typeface="+mn-lt"/>
                <a:ea typeface="+mn-ea"/>
                <a:cs typeface="+mn-cs"/>
                <a:sym typeface="Calibri"/>
              </a:defRPr>
            </a:pPr>
            <a:r>
              <a:t>    </a:t>
            </a:r>
            <a:r>
              <a:rPr>
                <a:solidFill>
                  <a:srgbClr val="002060"/>
                </a:solidFill>
              </a:rPr>
              <a:t>Idade dos filhos</a:t>
            </a:r>
            <a:r>
              <a:rPr b="0">
                <a:solidFill>
                  <a:srgbClr val="002060"/>
                </a:solidFill>
              </a:rPr>
              <a:t>		</a:t>
            </a:r>
            <a:r>
              <a:rPr b="0"/>
              <a:t>		        </a:t>
            </a:r>
            <a:r>
              <a:rPr b="0">
                <a:solidFill>
                  <a:srgbClr val="002060"/>
                </a:solidFill>
              </a:rPr>
              <a:t>   </a:t>
            </a:r>
            <a:r>
              <a:rPr>
                <a:solidFill>
                  <a:srgbClr val="002060"/>
                </a:solidFill>
              </a:rPr>
              <a:t>Patologias</a:t>
            </a:r>
          </a:p>
          <a:p>
            <a:pPr lvl="3" algn="just">
              <a:lnSpc>
                <a:spcPct val="90000"/>
              </a:lnSpc>
              <a:spcBef>
                <a:spcPts val="1000"/>
              </a:spcBef>
              <a:defRPr b="1" sz="15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0-6 anos</a:t>
            </a:r>
            <a:r>
              <a:rPr b="0">
                <a:solidFill>
                  <a:srgbClr val="333F50"/>
                </a:solidFill>
              </a:rPr>
              <a:t>		                            </a:t>
            </a:r>
            <a:r>
              <a:t>Perturbação do Espetro do Autismo (PEA</a:t>
            </a:r>
            <a:r>
              <a:rPr b="0">
                <a:solidFill>
                  <a:srgbClr val="000000"/>
                </a:solidFill>
              </a:rPr>
              <a:t>)</a:t>
            </a:r>
            <a:endParaRPr>
              <a:solidFill>
                <a:srgbClr val="333F50"/>
              </a:solidFill>
            </a:endParaRPr>
          </a:p>
          <a:p>
            <a:pPr algn="just">
              <a:lnSpc>
                <a:spcPct val="90000"/>
              </a:lnSpc>
              <a:spcBef>
                <a:spcPts val="1000"/>
              </a:spcBef>
              <a:defRPr b="1" sz="15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7-12 anos</a:t>
            </a:r>
            <a:r>
              <a:rPr b="0">
                <a:solidFill>
                  <a:srgbClr val="333F50"/>
                </a:solidFill>
              </a:rPr>
              <a:t>	</a:t>
            </a:r>
            <a:r>
              <a:rPr b="0">
                <a:solidFill>
                  <a:srgbClr val="000000"/>
                </a:solidFill>
              </a:rPr>
              <a:t>	                            </a:t>
            </a:r>
            <a:r>
              <a:t>Deficiência intelectual</a:t>
            </a:r>
            <a:endParaRPr>
              <a:solidFill>
                <a:srgbClr val="333F50"/>
              </a:solidFill>
            </a:endParaRPr>
          </a:p>
          <a:p>
            <a:pPr algn="just">
              <a:lnSpc>
                <a:spcPct val="90000"/>
              </a:lnSpc>
              <a:spcBef>
                <a:spcPts val="1000"/>
              </a:spcBef>
              <a:defRPr b="1" sz="15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13-17 anos</a:t>
            </a:r>
            <a:r>
              <a:rPr b="0">
                <a:solidFill>
                  <a:srgbClr val="000000"/>
                </a:solidFill>
              </a:rPr>
              <a:t> 	                            </a:t>
            </a:r>
            <a:r>
              <a:t>Alterações neuro-musculo-esqueléticas-</a:t>
            </a:r>
            <a:endParaRPr>
              <a:solidFill>
                <a:srgbClr val="333F50"/>
              </a:solidFill>
            </a:endParaRPr>
          </a:p>
          <a:p>
            <a:pPr algn="just">
              <a:lnSpc>
                <a:spcPct val="90000"/>
              </a:lnSpc>
              <a:spcBef>
                <a:spcPts val="1000"/>
              </a:spcBef>
              <a:defRPr b="1" sz="15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≥ 18 anos </a:t>
            </a:r>
            <a:r>
              <a:rPr b="0">
                <a:solidFill>
                  <a:srgbClr val="000000"/>
                </a:solidFill>
              </a:rPr>
              <a:t>		                            </a:t>
            </a:r>
            <a:r>
              <a:t>Outras dificuldades do desenvolvimento e da </a:t>
            </a:r>
          </a:p>
          <a:p>
            <a:pPr lvl="7" indent="3200400" algn="just">
              <a:lnSpc>
                <a:spcPct val="90000"/>
              </a:lnSpc>
              <a:spcBef>
                <a:spcPts val="1000"/>
              </a:spcBef>
              <a:defRPr b="1" sz="15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          </a:t>
            </a:r>
            <a:r>
              <a:t>aprendizagem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lnSpc>
                <a:spcPct val="80000"/>
              </a:lnSpc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182" name="Shape 182"/>
          <p:cNvSpPr/>
          <p:nvPr/>
        </p:nvSpPr>
        <p:spPr>
          <a:xfrm>
            <a:off x="379410" y="1340376"/>
            <a:ext cx="8385180" cy="3003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Questionário de caracterização das necessidades (Q1)</a:t>
            </a:r>
            <a:r>
              <a:rPr b="0"/>
              <a:t>: 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Baseado na Escala de Funções de Apoio</a:t>
            </a:r>
            <a:r>
              <a:rPr sz="1200"/>
              <a:t>, adaptada de Support Functions Scale (Dunst et al.,1988)</a:t>
            </a:r>
            <a:r>
              <a:t>: 15 tipos de necessidades numa escala Lickert 5 (nunca, quase nunca, às vezes, muitas vezes, quase sempre; i.e. raramente, às vezes, frequentemente) 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3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Redução fatorial a 3 Componentes Principais (CP):práticas, emocionais e técnicas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300">
              <a:solidFill>
                <a:srgbClr val="333F50"/>
              </a:solidFill>
            </a:endParaRPr>
          </a:p>
          <a:p>
            <a:pPr algn="just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Questionário de caracterização das redes de apoio por necessidade (Q2)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Baseado na Escala de Apoio Social,</a:t>
            </a:r>
            <a:r>
              <a:rPr sz="1200"/>
              <a:t> adaptada da Social Support Scale (Dunst et al.,1988)</a:t>
            </a:r>
            <a:r>
              <a:t>: cruza 11 tipos de redes de apoio para cada uma das 15 necessidades (iguais às de Q1).</a:t>
            </a:r>
          </a:p>
        </p:txBody>
      </p:sp>
      <p:sp>
        <p:nvSpPr>
          <p:cNvPr id="183" name="Shape 183"/>
          <p:cNvSpPr/>
          <p:nvPr/>
        </p:nvSpPr>
        <p:spPr>
          <a:xfrm>
            <a:off x="418306" y="376272"/>
            <a:ext cx="8229601" cy="890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/>
          <a:p>
            <a:pPr algn="ctr">
              <a:defRPr b="1" sz="2000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Estudo Empírico 1 - Necessidades e Redes de Apoio</a:t>
            </a:r>
          </a:p>
          <a:p>
            <a:pPr algn="ctr">
              <a:lnSpc>
                <a:spcPct val="90000"/>
              </a:lnSpc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lnSpc>
                <a:spcPct val="90000"/>
              </a:lnSpc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Instrumentos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/>
        </p:nvSpPr>
        <p:spPr>
          <a:xfrm>
            <a:off x="283299" y="1407365"/>
            <a:ext cx="8377379" cy="29502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Necessidades de apoio social dos pais (Estudo 1)</a:t>
            </a:r>
          </a:p>
          <a:p>
            <a:pPr marL="285750" indent="-285750" algn="just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Elevadas necessidades manifestadas de partilha, capacitação e informação.</a:t>
            </a:r>
          </a:p>
          <a:p>
            <a:pPr marL="285750" indent="-285750" algn="just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As necessidades das famílias variam em função da idade do filho com deficiência.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just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Redes de apoio social por necessidade (Estudo 1)</a:t>
            </a:r>
          </a:p>
          <a:p>
            <a:pPr marL="180473" indent="-180473" algn="just">
              <a:spcBef>
                <a:spcPts val="1000"/>
              </a:spcBef>
              <a:buSzPct val="100000"/>
              <a:buChar char="•"/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As principais redes de apoio são o cônjuge (todas as necessidades), os familiares (necessidades práticas), o profissional (necessidades técnicas) e os amigos (necessidades emocionais e relacionais)</a:t>
            </a:r>
          </a:p>
          <a:p>
            <a:pPr marL="180473" indent="-180473" algn="just">
              <a:spcBef>
                <a:spcPts val="1000"/>
              </a:spcBef>
              <a:buSzPct val="100000"/>
              <a:buChar char="•"/>
              <a:defRPr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 participação nos GAE refletiu-se em alterações significativas nas redes de apoio.</a:t>
            </a:r>
          </a:p>
        </p:txBody>
      </p:sp>
      <p:sp>
        <p:nvSpPr>
          <p:cNvPr id="186" name="Shape 186"/>
          <p:cNvSpPr/>
          <p:nvPr/>
        </p:nvSpPr>
        <p:spPr>
          <a:xfrm>
            <a:off x="357188" y="365687"/>
            <a:ext cx="8229601" cy="938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/>
          <a:p>
            <a:pPr algn="ctr">
              <a:defRPr b="1" sz="2000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Estudo Empírico 1 - Necessidades e Redes de Apoio</a:t>
            </a:r>
          </a:p>
          <a:p>
            <a:pPr algn="ctr">
              <a:lnSpc>
                <a:spcPct val="90000"/>
              </a:lnSpc>
              <a:defRPr b="1" sz="2000"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lnSpc>
                <a:spcPct val="90000"/>
              </a:lnSpc>
              <a:defRPr b="1" sz="2000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Discussão dos Resultados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lnSpc>
                <a:spcPct val="80000"/>
              </a:lnSpc>
              <a:defRPr>
                <a:solidFill>
                  <a:srgbClr val="C0000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189" name="Shape 189"/>
          <p:cNvSpPr/>
          <p:nvPr/>
        </p:nvSpPr>
        <p:spPr>
          <a:xfrm>
            <a:off x="305238" y="524183"/>
            <a:ext cx="8407401" cy="909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/>
          <a:p>
            <a:pPr algn="ctr">
              <a:lnSpc>
                <a:spcPct val="90000"/>
              </a:lnSpc>
              <a:defRPr b="1" sz="2000">
                <a:solidFill>
                  <a:srgbClr val="AB1E1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Estudo empírico 2 - Competência Parental Percebida</a:t>
            </a:r>
          </a:p>
          <a:p>
            <a:pPr algn="ctr">
              <a:lnSpc>
                <a:spcPct val="90000"/>
              </a:lnSpc>
              <a:defRPr b="1" sz="2000"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ctr">
              <a:lnSpc>
                <a:spcPct val="90000"/>
              </a:lnSpc>
              <a:defRPr b="1" sz="2000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Instrumentos</a:t>
            </a:r>
          </a:p>
        </p:txBody>
      </p:sp>
      <p:sp>
        <p:nvSpPr>
          <p:cNvPr id="190" name="Shape 190"/>
          <p:cNvSpPr/>
          <p:nvPr/>
        </p:nvSpPr>
        <p:spPr>
          <a:xfrm>
            <a:off x="457200" y="1879487"/>
            <a:ext cx="8103476" cy="2473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defRPr b="1">
                <a:solidFill>
                  <a:srgbClr val="00206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Questionários de Auto-competência Parental (Q3 e Q4)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b="1"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Q3 </a:t>
            </a:r>
            <a:r>
              <a:rPr b="0"/>
              <a:t>– Caracterização da competência parental percebida através da EACP </a:t>
            </a:r>
            <a:r>
              <a:rPr b="0" sz="1200"/>
              <a:t>(inspirada na Parenting Sense of Competence)</a:t>
            </a:r>
            <a:r>
              <a:rPr b="0"/>
              <a:t> de 4 dimensões com 20 afirmações com preferências Lickert 6</a:t>
            </a:r>
            <a:r>
              <a:rPr b="0"/>
              <a:t>: competência de orientação</a:t>
            </a:r>
            <a:r>
              <a:rPr b="0"/>
              <a:t> da vida do filho; </a:t>
            </a:r>
            <a:r>
              <a:rPr b="0"/>
              <a:t>competência de controlo</a:t>
            </a:r>
            <a:r>
              <a:rPr b="0"/>
              <a:t> quanto ao que sucede ao filho; </a:t>
            </a:r>
            <a:r>
              <a:rPr b="0"/>
              <a:t>competência emocional</a:t>
            </a:r>
            <a:r>
              <a:rPr b="0"/>
              <a:t> do pai, e; </a:t>
            </a:r>
            <a:r>
              <a:rPr b="0"/>
              <a:t>resistência ao stress </a:t>
            </a:r>
            <a:r>
              <a:rPr b="0"/>
              <a:t>do pai.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defRPr b="1"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just">
              <a:lnSpc>
                <a:spcPct val="90000"/>
              </a:lnSpc>
              <a:spcBef>
                <a:spcPts val="1000"/>
              </a:spcBef>
              <a:defRPr b="1" sz="1600">
                <a:solidFill>
                  <a:srgbClr val="333F5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Q4 </a:t>
            </a:r>
            <a:r>
              <a:rPr b="0"/>
              <a:t>– Sinalização de mudança da competência parental percebida, em IV face a III, através de variável dicotómica (Manteve-se/Alterou-se) para cada uma das 20 afirmasse do Q3, indicando-se o seu sentido,  positivo ou negativo, em comentário.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o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o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