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6" r:id="rId2"/>
    <p:sldId id="335" r:id="rId3"/>
    <p:sldId id="334" r:id="rId4"/>
    <p:sldId id="336" r:id="rId5"/>
    <p:sldId id="340" r:id="rId6"/>
    <p:sldId id="341" r:id="rId7"/>
    <p:sldId id="342" r:id="rId8"/>
    <p:sldId id="343" r:id="rId9"/>
    <p:sldId id="339" r:id="rId10"/>
    <p:sldId id="338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19081"/>
    <a:srgbClr val="334C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9896" autoAdjust="0"/>
  </p:normalViewPr>
  <p:slideViewPr>
    <p:cSldViewPr snapToGrid="0" snapToObjects="1">
      <p:cViewPr varScale="1">
        <p:scale>
          <a:sx n="129" d="100"/>
          <a:sy n="129" d="100"/>
        </p:scale>
        <p:origin x="-1144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handoutMaster" Target="handoutMasters/handoutMaster1.xml"/><Relationship Id="rId14" Type="http://schemas.openxmlformats.org/officeDocument/2006/relationships/printerSettings" Target="printerSettings/printerSettings1.bin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CDF518-8B75-5149-BB03-FC25A8C42A53}" type="datetimeFigureOut">
              <a:rPr lang="en-US" smtClean="0"/>
              <a:t>03/07/17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115646-2139-5145-93AD-FF2935F188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99450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179099-E9FE-3946-9706-F3339D47FD0B}" type="datetimeFigureOut">
              <a:rPr lang="en-US" smtClean="0"/>
              <a:t>03/07/17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9C998B-F422-7D43-8054-1C69B9E1B3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984037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t-PT" smtClean="0"/>
              <a:t>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260FC-398B-2C4B-AE9F-6973ABC7F3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5528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t-PT" smtClean="0"/>
              <a:t>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260FC-398B-2C4B-AE9F-6973ABC7F3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91966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t-PT" smtClean="0"/>
              <a:t>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260FC-398B-2C4B-AE9F-6973ABC7F3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85444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t-PT" smtClean="0"/>
              <a:t>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260FC-398B-2C4B-AE9F-6973ABC7F3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34552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t-PT" smtClean="0"/>
              <a:t>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260FC-398B-2C4B-AE9F-6973ABC7F3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98414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t-PT" smtClean="0"/>
              <a:t>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260FC-398B-2C4B-AE9F-6973ABC7F3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51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t-PT" smtClean="0"/>
              <a:t>1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260FC-398B-2C4B-AE9F-6973ABC7F3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8288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t-PT" smtClean="0"/>
              <a:t>1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260FC-398B-2C4B-AE9F-6973ABC7F3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59120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t-PT" smtClean="0"/>
              <a:t>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260FC-398B-2C4B-AE9F-6973ABC7F3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72070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t-PT" smtClean="0"/>
              <a:t>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260FC-398B-2C4B-AE9F-6973ABC7F3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30772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t-PT" smtClean="0"/>
              <a:t>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260FC-398B-2C4B-AE9F-6973ABC7F3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70084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pt-PT" smtClean="0"/>
              <a:t>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1260FC-398B-2C4B-AE9F-6973ABC7F3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4344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jpg"/><Relationship Id="rId5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784688"/>
            <a:ext cx="9143999" cy="2095220"/>
          </a:xfrm>
          <a:prstGeom prst="rect">
            <a:avLst/>
          </a:prstGeom>
          <a:solidFill>
            <a:srgbClr val="334C4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076561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pt-PT" b="1" dirty="0" smtClean="0">
                <a:solidFill>
                  <a:schemeClr val="bg1"/>
                </a:solidFill>
              </a:rPr>
              <a:t>Da violência contra as mulheres à violência de género</a:t>
            </a:r>
            <a:br>
              <a:rPr lang="pt-PT" b="1" dirty="0" smtClean="0">
                <a:solidFill>
                  <a:schemeClr val="bg1"/>
                </a:solidFill>
              </a:rPr>
            </a:br>
            <a:r>
              <a:rPr lang="pt-PT" sz="2700" b="1" dirty="0" smtClean="0">
                <a:solidFill>
                  <a:schemeClr val="bg1"/>
                </a:solidFill>
              </a:rPr>
              <a:t>Características socioculturais, causas e consequências </a:t>
            </a:r>
            <a:endParaRPr lang="pt-PT" sz="2700" b="1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5934460"/>
            <a:ext cx="4748449" cy="931629"/>
          </a:xfrm>
        </p:spPr>
        <p:txBody>
          <a:bodyPr>
            <a:normAutofit lnSpcReduction="10000"/>
          </a:bodyPr>
          <a:lstStyle/>
          <a:p>
            <a:pPr algn="l">
              <a:spcBef>
                <a:spcPts val="0"/>
              </a:spcBef>
            </a:pPr>
            <a:r>
              <a:rPr lang="pt-PT" sz="1400" dirty="0" smtClean="0"/>
              <a:t>Encontro Ciência 17 </a:t>
            </a:r>
          </a:p>
          <a:p>
            <a:pPr algn="l">
              <a:spcBef>
                <a:spcPts val="0"/>
              </a:spcBef>
            </a:pPr>
            <a:r>
              <a:rPr lang="pt-PT" sz="1400" dirty="0" smtClean="0"/>
              <a:t>Lisboa</a:t>
            </a:r>
          </a:p>
          <a:p>
            <a:pPr algn="l">
              <a:spcBef>
                <a:spcPts val="0"/>
              </a:spcBef>
            </a:pPr>
            <a:endParaRPr lang="pt-PT" sz="1400" dirty="0" smtClean="0"/>
          </a:p>
          <a:p>
            <a:pPr algn="l">
              <a:spcBef>
                <a:spcPts val="0"/>
              </a:spcBef>
            </a:pPr>
            <a:r>
              <a:rPr lang="pt-PT" sz="1400" dirty="0" smtClean="0"/>
              <a:t>03.07.2017</a:t>
            </a:r>
            <a:endParaRPr lang="pt-PT" sz="1400" dirty="0"/>
          </a:p>
        </p:txBody>
      </p:sp>
      <p:pic>
        <p:nvPicPr>
          <p:cNvPr id="4" name="Picture 3" descr="logo-ONVG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5509" y="5805929"/>
            <a:ext cx="746245" cy="1008440"/>
          </a:xfrm>
          <a:prstGeom prst="rect">
            <a:avLst/>
          </a:prstGeom>
        </p:spPr>
      </p:pic>
      <p:pic>
        <p:nvPicPr>
          <p:cNvPr id="7" name="Picture 6" descr="cics_fcsh-cópia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1812" y="5464862"/>
            <a:ext cx="1895856" cy="1176528"/>
          </a:xfrm>
          <a:prstGeom prst="rect">
            <a:avLst/>
          </a:prstGeom>
        </p:spPr>
      </p:pic>
      <p:pic>
        <p:nvPicPr>
          <p:cNvPr id="9" name="Picture 8" descr="FCSH-logo-CMYK-01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1511" y="5934460"/>
            <a:ext cx="1193377" cy="879909"/>
          </a:xfrm>
          <a:prstGeom prst="rect">
            <a:avLst/>
          </a:prstGeom>
        </p:spPr>
      </p:pic>
      <p:sp>
        <p:nvSpPr>
          <p:cNvPr id="12" name="Subtitle 2"/>
          <p:cNvSpPr txBox="1">
            <a:spLocks/>
          </p:cNvSpPr>
          <p:nvPr/>
        </p:nvSpPr>
        <p:spPr>
          <a:xfrm>
            <a:off x="685800" y="3016134"/>
            <a:ext cx="7772400" cy="103437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PT" sz="2800" dirty="0" smtClean="0">
                <a:solidFill>
                  <a:srgbClr val="619081"/>
                </a:solidFill>
              </a:rPr>
              <a:t>Manuel Lisboa                   </a:t>
            </a:r>
          </a:p>
          <a:p>
            <a:r>
              <a:rPr lang="pt-PT" sz="2800" dirty="0" smtClean="0">
                <a:solidFill>
                  <a:srgbClr val="619081"/>
                </a:solidFill>
              </a:rPr>
              <a:t>Dalila Cerejo</a:t>
            </a:r>
          </a:p>
        </p:txBody>
      </p:sp>
    </p:spTree>
    <p:extLst>
      <p:ext uri="{BB962C8B-B14F-4D97-AF65-F5344CB8AC3E}">
        <p14:creationId xmlns:p14="http://schemas.microsoft.com/office/powerpoint/2010/main" val="21734496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784688"/>
            <a:ext cx="9143999" cy="2095220"/>
          </a:xfrm>
          <a:prstGeom prst="rect">
            <a:avLst/>
          </a:prstGeom>
          <a:solidFill>
            <a:srgbClr val="334C4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076561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pt-PT" b="1" dirty="0" smtClean="0">
                <a:solidFill>
                  <a:schemeClr val="bg1"/>
                </a:solidFill>
              </a:rPr>
              <a:t>Da violência contra as mulheres à violência de género</a:t>
            </a:r>
            <a:br>
              <a:rPr lang="pt-PT" b="1" dirty="0" smtClean="0">
                <a:solidFill>
                  <a:schemeClr val="bg1"/>
                </a:solidFill>
              </a:rPr>
            </a:br>
            <a:r>
              <a:rPr lang="pt-PT" sz="2700" b="1" dirty="0" smtClean="0">
                <a:solidFill>
                  <a:schemeClr val="bg1"/>
                </a:solidFill>
              </a:rPr>
              <a:t>Características socioculturais, causas e consequências </a:t>
            </a:r>
            <a:endParaRPr lang="pt-PT" sz="2700" b="1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5934460"/>
            <a:ext cx="4748449" cy="931629"/>
          </a:xfrm>
        </p:spPr>
        <p:txBody>
          <a:bodyPr>
            <a:normAutofit lnSpcReduction="10000"/>
          </a:bodyPr>
          <a:lstStyle/>
          <a:p>
            <a:pPr algn="l">
              <a:spcBef>
                <a:spcPts val="0"/>
              </a:spcBef>
            </a:pPr>
            <a:r>
              <a:rPr lang="pt-PT" sz="1400" dirty="0" smtClean="0"/>
              <a:t>Encontro Ciência 17 </a:t>
            </a:r>
          </a:p>
          <a:p>
            <a:pPr algn="l">
              <a:spcBef>
                <a:spcPts val="0"/>
              </a:spcBef>
            </a:pPr>
            <a:r>
              <a:rPr lang="pt-PT" sz="1400" dirty="0" smtClean="0"/>
              <a:t>Lisboa</a:t>
            </a:r>
          </a:p>
          <a:p>
            <a:pPr algn="l">
              <a:spcBef>
                <a:spcPts val="0"/>
              </a:spcBef>
            </a:pPr>
            <a:endParaRPr lang="pt-PT" sz="1400" dirty="0" smtClean="0"/>
          </a:p>
          <a:p>
            <a:pPr algn="l">
              <a:spcBef>
                <a:spcPts val="0"/>
              </a:spcBef>
            </a:pPr>
            <a:r>
              <a:rPr lang="pt-PT" sz="1400" dirty="0" smtClean="0"/>
              <a:t>03.07.2017</a:t>
            </a:r>
            <a:endParaRPr lang="pt-PT" sz="1400" dirty="0"/>
          </a:p>
        </p:txBody>
      </p:sp>
      <p:pic>
        <p:nvPicPr>
          <p:cNvPr id="4" name="Picture 3" descr="logo-ONVG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5509" y="5805929"/>
            <a:ext cx="746245" cy="1008440"/>
          </a:xfrm>
          <a:prstGeom prst="rect">
            <a:avLst/>
          </a:prstGeom>
        </p:spPr>
      </p:pic>
      <p:pic>
        <p:nvPicPr>
          <p:cNvPr id="7" name="Picture 6" descr="cics_fcsh-cópia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1812" y="5464862"/>
            <a:ext cx="1895856" cy="1176528"/>
          </a:xfrm>
          <a:prstGeom prst="rect">
            <a:avLst/>
          </a:prstGeom>
        </p:spPr>
      </p:pic>
      <p:pic>
        <p:nvPicPr>
          <p:cNvPr id="9" name="Picture 8" descr="FCSH-logo-CMYK-01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1511" y="5934460"/>
            <a:ext cx="1193377" cy="879909"/>
          </a:xfrm>
          <a:prstGeom prst="rect">
            <a:avLst/>
          </a:prstGeom>
        </p:spPr>
      </p:pic>
      <p:sp>
        <p:nvSpPr>
          <p:cNvPr id="12" name="Subtitle 2"/>
          <p:cNvSpPr txBox="1">
            <a:spLocks/>
          </p:cNvSpPr>
          <p:nvPr/>
        </p:nvSpPr>
        <p:spPr>
          <a:xfrm>
            <a:off x="685800" y="3016134"/>
            <a:ext cx="7772400" cy="103437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PT" sz="2800" dirty="0" smtClean="0">
                <a:solidFill>
                  <a:srgbClr val="619081"/>
                </a:solidFill>
              </a:rPr>
              <a:t>Manuel Lisboa                   </a:t>
            </a:r>
          </a:p>
          <a:p>
            <a:r>
              <a:rPr lang="pt-PT" sz="2800" dirty="0" smtClean="0">
                <a:solidFill>
                  <a:srgbClr val="619081"/>
                </a:solidFill>
              </a:rPr>
              <a:t>Dalila Cerejo</a:t>
            </a:r>
          </a:p>
        </p:txBody>
      </p:sp>
    </p:spTree>
    <p:extLst>
      <p:ext uri="{BB962C8B-B14F-4D97-AF65-F5344CB8AC3E}">
        <p14:creationId xmlns:p14="http://schemas.microsoft.com/office/powerpoint/2010/main" val="30475221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logo-ONVG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9004" y="6321084"/>
            <a:ext cx="359998" cy="486484"/>
          </a:xfrm>
          <a:prstGeom prst="rect">
            <a:avLst/>
          </a:prstGeom>
        </p:spPr>
      </p:pic>
      <p:pic>
        <p:nvPicPr>
          <p:cNvPr id="8" name="Picture 7" descr="cics_fcsh-cópia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6675" y="6287974"/>
            <a:ext cx="918539" cy="570026"/>
          </a:xfrm>
          <a:prstGeom prst="rect">
            <a:avLst/>
          </a:prstGeom>
        </p:spPr>
      </p:pic>
      <p:pic>
        <p:nvPicPr>
          <p:cNvPr id="9" name="Picture 8" descr="FCSH-logo-CMYK-01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9249" y="6405732"/>
            <a:ext cx="540414" cy="398462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04468" y="0"/>
            <a:ext cx="768488" cy="6858000"/>
          </a:xfrm>
          <a:prstGeom prst="rect">
            <a:avLst/>
          </a:prstGeom>
          <a:solidFill>
            <a:srgbClr val="6190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Date Placeholder 5"/>
          <p:cNvSpPr>
            <a:spLocks noGrp="1"/>
          </p:cNvSpPr>
          <p:nvPr>
            <p:ph type="dt" sz="half" idx="10"/>
          </p:nvPr>
        </p:nvSpPr>
        <p:spPr>
          <a:xfrm>
            <a:off x="404468" y="6440929"/>
            <a:ext cx="768488" cy="365125"/>
          </a:xfrm>
        </p:spPr>
        <p:txBody>
          <a:bodyPr/>
          <a:lstStyle/>
          <a:p>
            <a:pPr algn="ctr"/>
            <a:r>
              <a:rPr lang="pt-PT" dirty="0">
                <a:solidFill>
                  <a:srgbClr val="334C45"/>
                </a:solidFill>
              </a:rPr>
              <a:t>3</a:t>
            </a:r>
            <a:endParaRPr lang="en-US" dirty="0">
              <a:solidFill>
                <a:srgbClr val="334C45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73394" y="2108194"/>
            <a:ext cx="3372485" cy="2970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66647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logo-ONVG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9004" y="6321084"/>
            <a:ext cx="359998" cy="486484"/>
          </a:xfrm>
          <a:prstGeom prst="rect">
            <a:avLst/>
          </a:prstGeom>
        </p:spPr>
      </p:pic>
      <p:pic>
        <p:nvPicPr>
          <p:cNvPr id="8" name="Picture 7" descr="cics_fcsh-cópia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6675" y="6287974"/>
            <a:ext cx="918539" cy="570026"/>
          </a:xfrm>
          <a:prstGeom prst="rect">
            <a:avLst/>
          </a:prstGeom>
        </p:spPr>
      </p:pic>
      <p:pic>
        <p:nvPicPr>
          <p:cNvPr id="9" name="Picture 8" descr="FCSH-logo-CMYK-01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9249" y="6405732"/>
            <a:ext cx="540414" cy="398462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04468" y="0"/>
            <a:ext cx="768488" cy="6858000"/>
          </a:xfrm>
          <a:prstGeom prst="rect">
            <a:avLst/>
          </a:prstGeom>
          <a:solidFill>
            <a:srgbClr val="6190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Date Placeholder 5"/>
          <p:cNvSpPr>
            <a:spLocks noGrp="1"/>
          </p:cNvSpPr>
          <p:nvPr>
            <p:ph type="dt" sz="half" idx="10"/>
          </p:nvPr>
        </p:nvSpPr>
        <p:spPr>
          <a:xfrm>
            <a:off x="404468" y="6440929"/>
            <a:ext cx="768488" cy="365125"/>
          </a:xfrm>
        </p:spPr>
        <p:txBody>
          <a:bodyPr/>
          <a:lstStyle/>
          <a:p>
            <a:pPr algn="ctr"/>
            <a:r>
              <a:rPr lang="pt-PT" dirty="0" smtClean="0">
                <a:solidFill>
                  <a:srgbClr val="334C45"/>
                </a:solidFill>
              </a:rPr>
              <a:t>2</a:t>
            </a:r>
            <a:endParaRPr lang="en-US" dirty="0">
              <a:solidFill>
                <a:srgbClr val="334C45"/>
              </a:solidFill>
            </a:endParaRPr>
          </a:p>
        </p:txBody>
      </p:sp>
      <p:sp>
        <p:nvSpPr>
          <p:cNvPr id="10" name="AutoShap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548680"/>
          </a:xfrm>
        </p:spPr>
        <p:txBody>
          <a:bodyPr/>
          <a:lstStyle/>
          <a:p>
            <a:pPr eaLnBrk="1" hangingPunct="1"/>
            <a:r>
              <a:rPr lang="pt-PT" sz="2800" b="1" dirty="0" smtClean="0">
                <a:solidFill>
                  <a:schemeClr val="tx1"/>
                </a:solidFill>
              </a:rPr>
              <a:t>Estudos </a:t>
            </a:r>
            <a:r>
              <a:rPr lang="pt-PT" sz="2800" b="1" i="1" dirty="0" smtClean="0">
                <a:solidFill>
                  <a:schemeClr val="tx1"/>
                </a:solidFill>
              </a:rPr>
              <a:t>Violência e Género </a:t>
            </a:r>
            <a:r>
              <a:rPr lang="pt-PT" sz="2800" b="1" dirty="0" smtClean="0">
                <a:solidFill>
                  <a:schemeClr val="tx1"/>
                </a:solidFill>
              </a:rPr>
              <a:t>– U Nova</a:t>
            </a:r>
            <a:endParaRPr lang="pt-PT" sz="2800" b="1" dirty="0">
              <a:solidFill>
                <a:schemeClr val="tx1"/>
              </a:solidFill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>
          <a:xfrm>
            <a:off x="0" y="638890"/>
            <a:ext cx="9144000" cy="616530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33400" indent="-533400">
              <a:lnSpc>
                <a:spcPct val="90000"/>
              </a:lnSpc>
              <a:buFont typeface="Wingdings" charset="0"/>
              <a:buNone/>
            </a:pPr>
            <a:endParaRPr lang="pt-PT" sz="1000" i="1" dirty="0" smtClean="0">
              <a:latin typeface="Arial" charset="0"/>
            </a:endParaRPr>
          </a:p>
          <a:p>
            <a:pPr marL="1714500" lvl="3" indent="-342900">
              <a:lnSpc>
                <a:spcPct val="110000"/>
              </a:lnSpc>
              <a:spcBef>
                <a:spcPts val="300"/>
              </a:spcBef>
              <a:buSzPct val="50000"/>
            </a:pPr>
            <a:r>
              <a:rPr lang="pt-PT" sz="2400" dirty="0" smtClean="0"/>
              <a:t>1995, Violência contra a mulheres</a:t>
            </a:r>
          </a:p>
          <a:p>
            <a:pPr marL="1714500" lvl="3" indent="-342900">
              <a:lnSpc>
                <a:spcPct val="110000"/>
              </a:lnSpc>
              <a:spcBef>
                <a:spcPts val="300"/>
              </a:spcBef>
              <a:buSzPct val="50000"/>
            </a:pPr>
            <a:r>
              <a:rPr lang="pt-PT" sz="2400" dirty="0" smtClean="0"/>
              <a:t>2002, Institutos de Medicina Legal</a:t>
            </a:r>
          </a:p>
          <a:p>
            <a:pPr marL="1714500" lvl="3" indent="-342900">
              <a:lnSpc>
                <a:spcPct val="110000"/>
              </a:lnSpc>
              <a:spcBef>
                <a:spcPts val="300"/>
              </a:spcBef>
              <a:buSzPct val="50000"/>
            </a:pPr>
            <a:r>
              <a:rPr lang="pt-PT" sz="2400" dirty="0" smtClean="0"/>
              <a:t>2003-2004, Violência nas relações amorosas</a:t>
            </a:r>
          </a:p>
          <a:p>
            <a:pPr marL="1714500" lvl="3" indent="-342900">
              <a:lnSpc>
                <a:spcPct val="110000"/>
              </a:lnSpc>
              <a:spcBef>
                <a:spcPts val="300"/>
              </a:spcBef>
              <a:buSzPct val="50000"/>
            </a:pPr>
            <a:r>
              <a:rPr lang="pt-PT" sz="2400" dirty="0" smtClean="0"/>
              <a:t>2003, Os custos sociais e económicos da violência contra as mulheres</a:t>
            </a:r>
          </a:p>
          <a:p>
            <a:pPr marL="1714500" lvl="3" indent="-342900">
              <a:lnSpc>
                <a:spcPct val="110000"/>
              </a:lnSpc>
              <a:spcBef>
                <a:spcPts val="300"/>
              </a:spcBef>
              <a:buSzPct val="50000"/>
            </a:pPr>
            <a:r>
              <a:rPr lang="pt-PT" sz="2400" dirty="0" smtClean="0"/>
              <a:t>2004, Custos com a saúde da violência contra as mulheres</a:t>
            </a:r>
          </a:p>
          <a:p>
            <a:pPr marL="1714500" lvl="3" indent="-342900">
              <a:lnSpc>
                <a:spcPct val="110000"/>
              </a:lnSpc>
              <a:spcBef>
                <a:spcPts val="300"/>
              </a:spcBef>
              <a:buSzPct val="50000"/>
            </a:pPr>
            <a:r>
              <a:rPr lang="pt-PT" sz="2400" dirty="0" smtClean="0"/>
              <a:t>2006, Custos económicos com a saúde da violência doméstica contra as mulheres</a:t>
            </a:r>
          </a:p>
          <a:p>
            <a:pPr marL="1714500" lvl="3" indent="-342900">
              <a:lnSpc>
                <a:spcPct val="110000"/>
              </a:lnSpc>
              <a:spcBef>
                <a:spcPts val="300"/>
              </a:spcBef>
              <a:buSzPct val="50000"/>
            </a:pPr>
            <a:r>
              <a:rPr lang="pt-PT" sz="2400" dirty="0" smtClean="0"/>
              <a:t>2007, Violência de género: contra mulheres e homens (Continente)</a:t>
            </a:r>
          </a:p>
          <a:p>
            <a:pPr marL="1714500" lvl="3" indent="-342900">
              <a:lnSpc>
                <a:spcPct val="110000"/>
              </a:lnSpc>
              <a:spcBef>
                <a:spcPts val="300"/>
              </a:spcBef>
              <a:buSzPct val="50000"/>
            </a:pPr>
            <a:r>
              <a:rPr lang="pt-PT" sz="2400" dirty="0" smtClean="0"/>
              <a:t>2008-2009, Violência de género: contra mulheres e homens (Açores)</a:t>
            </a:r>
          </a:p>
          <a:p>
            <a:pPr marL="1714500" lvl="3" indent="-342900">
              <a:lnSpc>
                <a:spcPct val="110000"/>
              </a:lnSpc>
              <a:spcBef>
                <a:spcPts val="300"/>
              </a:spcBef>
              <a:buSzPct val="50000"/>
            </a:pPr>
            <a:r>
              <a:rPr lang="pt-PT" sz="2400" dirty="0" smtClean="0"/>
              <a:t>2009-2011, Rupturas, emoções e sentimentos e desigualdades de género, </a:t>
            </a:r>
          </a:p>
          <a:p>
            <a:pPr marL="1714500" lvl="3" indent="-342900">
              <a:lnSpc>
                <a:spcPct val="110000"/>
              </a:lnSpc>
              <a:spcBef>
                <a:spcPts val="300"/>
              </a:spcBef>
              <a:buSzPct val="50000"/>
            </a:pPr>
            <a:r>
              <a:rPr lang="pt-PT" sz="2400" dirty="0" smtClean="0"/>
              <a:t>2014, Mutilação genital feminina (MGF) em Portugal</a:t>
            </a:r>
          </a:p>
          <a:p>
            <a:pPr marL="1714500" lvl="3" indent="-342900">
              <a:lnSpc>
                <a:spcPct val="110000"/>
              </a:lnSpc>
              <a:spcBef>
                <a:spcPts val="300"/>
              </a:spcBef>
              <a:buSzPct val="50000"/>
            </a:pPr>
            <a:r>
              <a:rPr lang="pt-PT" sz="2400" dirty="0" smtClean="0"/>
              <a:t>2016-2017, Inquérito Municipal Violência e Género </a:t>
            </a:r>
          </a:p>
          <a:p>
            <a:pPr marL="1714500" lvl="3" indent="-342900">
              <a:lnSpc>
                <a:spcPct val="125000"/>
              </a:lnSpc>
              <a:spcBef>
                <a:spcPct val="10000"/>
              </a:spcBef>
              <a:buSzPct val="50000"/>
            </a:pPr>
            <a:endParaRPr lang="pt-PT" dirty="0" smtClean="0">
              <a:latin typeface="Arial" charset="0"/>
            </a:endParaRPr>
          </a:p>
          <a:p>
            <a:pPr marL="1714500" lvl="3" indent="-342900">
              <a:lnSpc>
                <a:spcPct val="125000"/>
              </a:lnSpc>
              <a:spcBef>
                <a:spcPct val="10000"/>
              </a:spcBef>
              <a:buSzPct val="50000"/>
            </a:pPr>
            <a:endParaRPr lang="pt-PT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96919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logo-ONVG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9004" y="6321084"/>
            <a:ext cx="359998" cy="486484"/>
          </a:xfrm>
          <a:prstGeom prst="rect">
            <a:avLst/>
          </a:prstGeom>
        </p:spPr>
      </p:pic>
      <p:pic>
        <p:nvPicPr>
          <p:cNvPr id="8" name="Picture 7" descr="cics_fcsh-cópia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6675" y="6287974"/>
            <a:ext cx="918539" cy="570026"/>
          </a:xfrm>
          <a:prstGeom prst="rect">
            <a:avLst/>
          </a:prstGeom>
        </p:spPr>
      </p:pic>
      <p:pic>
        <p:nvPicPr>
          <p:cNvPr id="9" name="Picture 8" descr="FCSH-logo-CMYK-01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9249" y="6405732"/>
            <a:ext cx="540414" cy="398462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04468" y="0"/>
            <a:ext cx="768488" cy="6858000"/>
          </a:xfrm>
          <a:prstGeom prst="rect">
            <a:avLst/>
          </a:prstGeom>
          <a:solidFill>
            <a:srgbClr val="6190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Date Placeholder 5"/>
          <p:cNvSpPr>
            <a:spLocks noGrp="1"/>
          </p:cNvSpPr>
          <p:nvPr>
            <p:ph type="dt" sz="half" idx="10"/>
          </p:nvPr>
        </p:nvSpPr>
        <p:spPr>
          <a:xfrm>
            <a:off x="404468" y="6440929"/>
            <a:ext cx="768488" cy="365125"/>
          </a:xfrm>
        </p:spPr>
        <p:txBody>
          <a:bodyPr/>
          <a:lstStyle/>
          <a:p>
            <a:pPr algn="ctr"/>
            <a:r>
              <a:rPr lang="pt-PT" dirty="0" smtClean="0">
                <a:solidFill>
                  <a:srgbClr val="334C45"/>
                </a:solidFill>
              </a:rPr>
              <a:t>2</a:t>
            </a:r>
            <a:endParaRPr lang="en-US" dirty="0">
              <a:solidFill>
                <a:srgbClr val="334C45"/>
              </a:solidFill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>
          <a:xfrm>
            <a:off x="137705" y="0"/>
            <a:ext cx="9144000" cy="66062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33400" indent="-533400">
              <a:lnSpc>
                <a:spcPct val="90000"/>
              </a:lnSpc>
              <a:buFont typeface="Wingdings" charset="0"/>
              <a:buNone/>
            </a:pPr>
            <a:endParaRPr lang="pt-PT" sz="1000" i="1" dirty="0" smtClean="0">
              <a:latin typeface="Arial" charset="0"/>
            </a:endParaRPr>
          </a:p>
          <a:p>
            <a:pPr marL="1714500" lvl="3" indent="-342900">
              <a:lnSpc>
                <a:spcPct val="110000"/>
              </a:lnSpc>
              <a:spcBef>
                <a:spcPts val="300"/>
              </a:spcBef>
              <a:spcAft>
                <a:spcPts val="1800"/>
              </a:spcAft>
              <a:buSzPct val="50000"/>
            </a:pPr>
            <a:r>
              <a:rPr lang="pt-PT" sz="2400" b="1" dirty="0" smtClean="0"/>
              <a:t>1995, Violência contra a mulheres</a:t>
            </a:r>
          </a:p>
          <a:p>
            <a:pPr marL="1714500" lvl="3" indent="-342900">
              <a:lnSpc>
                <a:spcPct val="110000"/>
              </a:lnSpc>
              <a:spcBef>
                <a:spcPts val="300"/>
              </a:spcBef>
              <a:buSzPct val="50000"/>
            </a:pPr>
            <a:r>
              <a:rPr lang="pt-PT" sz="2400" dirty="0" smtClean="0">
                <a:solidFill>
                  <a:srgbClr val="008000"/>
                </a:solidFill>
              </a:rPr>
              <a:t>2002, Institutos de Medicina Legal</a:t>
            </a:r>
          </a:p>
          <a:p>
            <a:pPr marL="1714500" lvl="3" indent="-342900">
              <a:lnSpc>
                <a:spcPct val="110000"/>
              </a:lnSpc>
              <a:spcBef>
                <a:spcPts val="300"/>
              </a:spcBef>
              <a:buSzPct val="50000"/>
            </a:pPr>
            <a:r>
              <a:rPr lang="pt-PT" sz="2400" dirty="0" smtClean="0">
                <a:solidFill>
                  <a:srgbClr val="008000"/>
                </a:solidFill>
              </a:rPr>
              <a:t>2003-2004, Violência nas relações amorosas</a:t>
            </a:r>
          </a:p>
          <a:p>
            <a:pPr marL="1714500" lvl="3" indent="-342900">
              <a:lnSpc>
                <a:spcPct val="110000"/>
              </a:lnSpc>
              <a:spcBef>
                <a:spcPts val="300"/>
              </a:spcBef>
              <a:buSzPct val="50000"/>
            </a:pPr>
            <a:r>
              <a:rPr lang="pt-PT" sz="2400" dirty="0" smtClean="0">
                <a:solidFill>
                  <a:srgbClr val="008000"/>
                </a:solidFill>
              </a:rPr>
              <a:t>2003, Os custos sociais e económicos da violência contra as mulheres</a:t>
            </a:r>
          </a:p>
          <a:p>
            <a:pPr marL="1714500" lvl="3" indent="-342900">
              <a:lnSpc>
                <a:spcPct val="110000"/>
              </a:lnSpc>
              <a:spcBef>
                <a:spcPts val="300"/>
              </a:spcBef>
              <a:buSzPct val="50000"/>
            </a:pPr>
            <a:r>
              <a:rPr lang="pt-PT" sz="2400" dirty="0" smtClean="0">
                <a:solidFill>
                  <a:srgbClr val="008000"/>
                </a:solidFill>
              </a:rPr>
              <a:t>2004, Custos com a saúde da violência contra as mulheres</a:t>
            </a:r>
          </a:p>
          <a:p>
            <a:pPr marL="1714500" lvl="3" indent="-342900">
              <a:lnSpc>
                <a:spcPct val="110000"/>
              </a:lnSpc>
              <a:spcBef>
                <a:spcPts val="300"/>
              </a:spcBef>
              <a:spcAft>
                <a:spcPts val="1800"/>
              </a:spcAft>
              <a:buSzPct val="50000"/>
            </a:pPr>
            <a:r>
              <a:rPr lang="pt-PT" sz="2400" dirty="0" smtClean="0">
                <a:solidFill>
                  <a:srgbClr val="008000"/>
                </a:solidFill>
              </a:rPr>
              <a:t>2006, Custos económicos com a saúde da violência doméstica contra as mulheres</a:t>
            </a:r>
          </a:p>
          <a:p>
            <a:pPr marL="1714500" lvl="3" indent="-342900">
              <a:lnSpc>
                <a:spcPct val="110000"/>
              </a:lnSpc>
              <a:spcBef>
                <a:spcPts val="300"/>
              </a:spcBef>
              <a:buSzPct val="50000"/>
            </a:pPr>
            <a:r>
              <a:rPr lang="pt-PT" sz="2400" b="1" dirty="0" smtClean="0">
                <a:solidFill>
                  <a:srgbClr val="0000FF"/>
                </a:solidFill>
              </a:rPr>
              <a:t>2007, Violência de género: contra mulheres e homens (Continente)</a:t>
            </a:r>
          </a:p>
          <a:p>
            <a:pPr marL="1714500" lvl="3" indent="-342900">
              <a:lnSpc>
                <a:spcPct val="110000"/>
              </a:lnSpc>
              <a:spcBef>
                <a:spcPts val="300"/>
              </a:spcBef>
              <a:buSzPct val="50000"/>
            </a:pPr>
            <a:r>
              <a:rPr lang="pt-PT" sz="2400" dirty="0" smtClean="0">
                <a:solidFill>
                  <a:srgbClr val="0000FF"/>
                </a:solidFill>
              </a:rPr>
              <a:t>2008-2009, Violência de género: contra mulheres e homens (Açores)</a:t>
            </a:r>
          </a:p>
          <a:p>
            <a:pPr marL="1714500" lvl="3" indent="-342900">
              <a:lnSpc>
                <a:spcPct val="110000"/>
              </a:lnSpc>
              <a:spcBef>
                <a:spcPts val="300"/>
              </a:spcBef>
              <a:buSzPct val="50000"/>
            </a:pPr>
            <a:r>
              <a:rPr lang="pt-PT" sz="2400" dirty="0" smtClean="0">
                <a:solidFill>
                  <a:srgbClr val="0000FF"/>
                </a:solidFill>
              </a:rPr>
              <a:t>2016-2017, Inquérito Municipal Violência e Género </a:t>
            </a:r>
          </a:p>
          <a:p>
            <a:pPr marL="1714500" lvl="3" indent="-342900">
              <a:lnSpc>
                <a:spcPct val="125000"/>
              </a:lnSpc>
              <a:spcBef>
                <a:spcPct val="10000"/>
              </a:spcBef>
              <a:buSzPct val="50000"/>
            </a:pPr>
            <a:endParaRPr lang="pt-PT" dirty="0" smtClean="0">
              <a:latin typeface="Arial" charset="0"/>
            </a:endParaRPr>
          </a:p>
          <a:p>
            <a:pPr marL="1714500" lvl="3" indent="-342900">
              <a:lnSpc>
                <a:spcPct val="125000"/>
              </a:lnSpc>
              <a:spcBef>
                <a:spcPct val="10000"/>
              </a:spcBef>
              <a:buSzPct val="50000"/>
            </a:pPr>
            <a:endParaRPr lang="pt-PT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80740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logo-ONVG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9004" y="6321084"/>
            <a:ext cx="359998" cy="486484"/>
          </a:xfrm>
          <a:prstGeom prst="rect">
            <a:avLst/>
          </a:prstGeom>
        </p:spPr>
      </p:pic>
      <p:pic>
        <p:nvPicPr>
          <p:cNvPr id="8" name="Picture 7" descr="cics_fcsh-cópia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6675" y="6287974"/>
            <a:ext cx="918539" cy="570026"/>
          </a:xfrm>
          <a:prstGeom prst="rect">
            <a:avLst/>
          </a:prstGeom>
        </p:spPr>
      </p:pic>
      <p:pic>
        <p:nvPicPr>
          <p:cNvPr id="9" name="Picture 8" descr="FCSH-logo-CMYK-01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9249" y="6405732"/>
            <a:ext cx="540414" cy="398462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04468" y="0"/>
            <a:ext cx="768488" cy="6858000"/>
          </a:xfrm>
          <a:prstGeom prst="rect">
            <a:avLst/>
          </a:prstGeom>
          <a:solidFill>
            <a:srgbClr val="6190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Date Placeholder 5"/>
          <p:cNvSpPr>
            <a:spLocks noGrp="1"/>
          </p:cNvSpPr>
          <p:nvPr>
            <p:ph type="dt" sz="half" idx="10"/>
          </p:nvPr>
        </p:nvSpPr>
        <p:spPr>
          <a:xfrm>
            <a:off x="404468" y="6440929"/>
            <a:ext cx="768488" cy="365125"/>
          </a:xfrm>
        </p:spPr>
        <p:txBody>
          <a:bodyPr/>
          <a:lstStyle/>
          <a:p>
            <a:pPr algn="ctr"/>
            <a:r>
              <a:rPr lang="pt-PT" dirty="0" smtClean="0">
                <a:solidFill>
                  <a:srgbClr val="334C45"/>
                </a:solidFill>
              </a:rPr>
              <a:t>2</a:t>
            </a:r>
            <a:endParaRPr lang="en-US" dirty="0">
              <a:solidFill>
                <a:srgbClr val="334C45"/>
              </a:solidFill>
            </a:endParaRPr>
          </a:p>
        </p:txBody>
      </p:sp>
      <p:sp>
        <p:nvSpPr>
          <p:cNvPr id="10" name="AutoShape 2"/>
          <p:cNvSpPr txBox="1">
            <a:spLocks noChangeArrowheads="1"/>
          </p:cNvSpPr>
          <p:nvPr/>
        </p:nvSpPr>
        <p:spPr>
          <a:xfrm>
            <a:off x="1696635" y="0"/>
            <a:ext cx="6963485" cy="5486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sz="3600" b="1" dirty="0" smtClean="0"/>
              <a:t>Causas da violência de género</a:t>
            </a:r>
            <a:endParaRPr lang="pt-PT" sz="3600" b="1" dirty="0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1805467" y="1514653"/>
            <a:ext cx="6743782" cy="4329756"/>
          </a:xfrm>
        </p:spPr>
        <p:txBody>
          <a:bodyPr>
            <a:noAutofit/>
          </a:bodyPr>
          <a:lstStyle/>
          <a:p>
            <a:pPr algn="r">
              <a:spcAft>
                <a:spcPts val="1200"/>
              </a:spcAft>
            </a:pPr>
            <a:r>
              <a:rPr lang="pt-PT" sz="3200" b="1" dirty="0" smtClean="0">
                <a:solidFill>
                  <a:srgbClr val="334C45"/>
                </a:solidFill>
              </a:rPr>
              <a:t>Quais os processos socioculturais?</a:t>
            </a:r>
            <a:br>
              <a:rPr lang="pt-PT" sz="3200" b="1" dirty="0" smtClean="0">
                <a:solidFill>
                  <a:srgbClr val="334C45"/>
                </a:solidFill>
              </a:rPr>
            </a:br>
            <a:r>
              <a:rPr lang="pt-PT" sz="3600" b="1" dirty="0">
                <a:solidFill>
                  <a:srgbClr val="334C45"/>
                </a:solidFill>
              </a:rPr>
              <a:t>	</a:t>
            </a:r>
            <a:r>
              <a:rPr lang="pt-PT" sz="3600" b="1" dirty="0" smtClean="0">
                <a:solidFill>
                  <a:srgbClr val="334C45"/>
                </a:solidFill>
              </a:rPr>
              <a:t>		</a:t>
            </a:r>
            <a:r>
              <a:rPr lang="pt-PT" sz="2400" b="1" dirty="0" smtClean="0">
                <a:solidFill>
                  <a:srgbClr val="334C45"/>
                </a:solidFill>
              </a:rPr>
              <a:t>Valores, modelos e papéis sociais</a:t>
            </a:r>
            <a:br>
              <a:rPr lang="pt-PT" sz="2400" b="1" dirty="0" smtClean="0">
                <a:solidFill>
                  <a:srgbClr val="334C45"/>
                </a:solidFill>
              </a:rPr>
            </a:br>
            <a:r>
              <a:rPr lang="pt-PT" sz="2400" b="1" dirty="0" smtClean="0">
                <a:solidFill>
                  <a:srgbClr val="334C45"/>
                </a:solidFill>
              </a:rPr>
              <a:t/>
            </a:r>
            <a:br>
              <a:rPr lang="pt-PT" sz="2400" b="1" dirty="0" smtClean="0">
                <a:solidFill>
                  <a:srgbClr val="334C45"/>
                </a:solidFill>
              </a:rPr>
            </a:br>
            <a:r>
              <a:rPr lang="pt-PT" sz="2400" b="1" dirty="0" smtClean="0">
                <a:solidFill>
                  <a:srgbClr val="334C45"/>
                </a:solidFill>
              </a:rPr>
              <a:t/>
            </a:r>
            <a:br>
              <a:rPr lang="pt-PT" sz="2400" b="1" dirty="0" smtClean="0">
                <a:solidFill>
                  <a:srgbClr val="334C45"/>
                </a:solidFill>
              </a:rPr>
            </a:br>
            <a:r>
              <a:rPr lang="pt-PT" sz="2400" b="1" dirty="0">
                <a:solidFill>
                  <a:srgbClr val="334C45"/>
                </a:solidFill>
              </a:rPr>
              <a:t/>
            </a:r>
            <a:br>
              <a:rPr lang="pt-PT" sz="2400" b="1" dirty="0">
                <a:solidFill>
                  <a:srgbClr val="334C45"/>
                </a:solidFill>
              </a:rPr>
            </a:br>
            <a:r>
              <a:rPr lang="pt-PT" sz="3200" b="1" dirty="0" smtClean="0"/>
              <a:t>Como é que os valores </a:t>
            </a:r>
            <a:r>
              <a:rPr lang="pt-PT" sz="3200" b="1" dirty="0"/>
              <a:t>e papéis sociais são inscritos </a:t>
            </a:r>
            <a:r>
              <a:rPr lang="pt-PT" sz="3200" b="1" dirty="0" smtClean="0"/>
              <a:t>em vítimas </a:t>
            </a:r>
            <a:r>
              <a:rPr lang="pt-PT" sz="3200" b="1" dirty="0"/>
              <a:t>e agressores </a:t>
            </a:r>
            <a:r>
              <a:rPr lang="pt-PT" sz="3200" b="1" dirty="0" smtClean="0"/>
              <a:t>e condicionam </a:t>
            </a:r>
            <a:r>
              <a:rPr lang="pt-PT" sz="3200" b="1" dirty="0"/>
              <a:t>a </a:t>
            </a:r>
            <a:r>
              <a:rPr lang="pt-PT" sz="3200" b="1" dirty="0" smtClean="0"/>
              <a:t>sua acção?</a:t>
            </a:r>
            <a:br>
              <a:rPr lang="pt-PT" sz="3200" b="1" dirty="0" smtClean="0"/>
            </a:br>
            <a:r>
              <a:rPr lang="pt-PT" sz="3600" b="1" dirty="0" smtClean="0"/>
              <a:t>			</a:t>
            </a:r>
            <a:r>
              <a:rPr lang="pt-PT" sz="2400" b="1" dirty="0" smtClean="0"/>
              <a:t>Vítimas. Agressores</a:t>
            </a:r>
            <a:endParaRPr lang="pt-PT" sz="2400" b="1" dirty="0">
              <a:solidFill>
                <a:srgbClr val="334C4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08625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logo-ONVG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9004" y="6321084"/>
            <a:ext cx="359998" cy="486484"/>
          </a:xfrm>
          <a:prstGeom prst="rect">
            <a:avLst/>
          </a:prstGeom>
        </p:spPr>
      </p:pic>
      <p:pic>
        <p:nvPicPr>
          <p:cNvPr id="8" name="Picture 7" descr="cics_fcsh-cópia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6675" y="6287974"/>
            <a:ext cx="918539" cy="570026"/>
          </a:xfrm>
          <a:prstGeom prst="rect">
            <a:avLst/>
          </a:prstGeom>
        </p:spPr>
      </p:pic>
      <p:pic>
        <p:nvPicPr>
          <p:cNvPr id="9" name="Picture 8" descr="FCSH-logo-CMYK-01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9249" y="6405732"/>
            <a:ext cx="540414" cy="398462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04468" y="0"/>
            <a:ext cx="768488" cy="6858000"/>
          </a:xfrm>
          <a:prstGeom prst="rect">
            <a:avLst/>
          </a:prstGeom>
          <a:solidFill>
            <a:srgbClr val="6190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Date Placeholder 5"/>
          <p:cNvSpPr>
            <a:spLocks noGrp="1"/>
          </p:cNvSpPr>
          <p:nvPr>
            <p:ph type="dt" sz="half" idx="10"/>
          </p:nvPr>
        </p:nvSpPr>
        <p:spPr>
          <a:xfrm>
            <a:off x="404468" y="6440929"/>
            <a:ext cx="768488" cy="365125"/>
          </a:xfrm>
        </p:spPr>
        <p:txBody>
          <a:bodyPr/>
          <a:lstStyle/>
          <a:p>
            <a:pPr algn="ctr"/>
            <a:r>
              <a:rPr lang="pt-PT" dirty="0" smtClean="0">
                <a:solidFill>
                  <a:srgbClr val="334C45"/>
                </a:solidFill>
              </a:rPr>
              <a:t>2</a:t>
            </a:r>
            <a:endParaRPr lang="en-US" dirty="0">
              <a:solidFill>
                <a:srgbClr val="334C45"/>
              </a:solidFill>
            </a:endParaRPr>
          </a:p>
        </p:txBody>
      </p:sp>
      <p:sp>
        <p:nvSpPr>
          <p:cNvPr id="10" name="AutoShape 2"/>
          <p:cNvSpPr txBox="1">
            <a:spLocks noChangeArrowheads="1"/>
          </p:cNvSpPr>
          <p:nvPr/>
        </p:nvSpPr>
        <p:spPr>
          <a:xfrm>
            <a:off x="1695615" y="220682"/>
            <a:ext cx="6963485" cy="10556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pt-PT" sz="3600" b="1" dirty="0" smtClean="0"/>
          </a:p>
          <a:p>
            <a:endParaRPr lang="pt-PT" sz="3600" b="1" dirty="0"/>
          </a:p>
          <a:p>
            <a:r>
              <a:rPr lang="pt-PT" sz="3200" b="1" dirty="0" smtClean="0"/>
              <a:t>Emoções no contexto da violência na intimidade: as vítimas</a:t>
            </a:r>
            <a:endParaRPr lang="pt-PT" sz="2000" b="1" dirty="0" smtClean="0"/>
          </a:p>
          <a:p>
            <a:pPr algn="l"/>
            <a:endParaRPr lang="pt-PT" sz="2400" b="1" dirty="0" smtClean="0"/>
          </a:p>
          <a:p>
            <a:r>
              <a:rPr lang="pt-PT" sz="3600" b="1" dirty="0" smtClean="0"/>
              <a:t>  </a:t>
            </a:r>
            <a:endParaRPr lang="pt-PT" sz="3600" b="1" dirty="0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1805467" y="2073499"/>
            <a:ext cx="6743782" cy="4082602"/>
          </a:xfrm>
        </p:spPr>
        <p:txBody>
          <a:bodyPr>
            <a:noAutofit/>
          </a:bodyPr>
          <a:lstStyle/>
          <a:p>
            <a:pPr algn="l">
              <a:spcAft>
                <a:spcPts val="1200"/>
              </a:spcAft>
            </a:pPr>
            <a:r>
              <a:rPr lang="pt-PT" sz="2000" b="1" dirty="0" smtClean="0">
                <a:solidFill>
                  <a:srgbClr val="334C45"/>
                </a:solidFill>
              </a:rPr>
              <a:t>Através de </a:t>
            </a:r>
            <a:r>
              <a:rPr lang="pt-PT" sz="2000" b="1" dirty="0">
                <a:solidFill>
                  <a:srgbClr val="334C45"/>
                </a:solidFill>
              </a:rPr>
              <a:t>emoções sociais </a:t>
            </a:r>
            <a:r>
              <a:rPr lang="pt-PT" sz="2000" b="1" dirty="0" smtClean="0">
                <a:solidFill>
                  <a:srgbClr val="334C45"/>
                </a:solidFill>
              </a:rPr>
              <a:t>como:</a:t>
            </a:r>
            <a:r>
              <a:rPr lang="pt-PT" sz="2400" b="1" dirty="0">
                <a:solidFill>
                  <a:srgbClr val="334C45"/>
                </a:solidFill>
              </a:rPr>
              <a:t/>
            </a:r>
            <a:br>
              <a:rPr lang="pt-PT" sz="2400" b="1" dirty="0">
                <a:solidFill>
                  <a:srgbClr val="334C45"/>
                </a:solidFill>
              </a:rPr>
            </a:br>
            <a:r>
              <a:rPr lang="pt-PT" sz="2400" b="1" dirty="0" smtClean="0">
                <a:solidFill>
                  <a:srgbClr val="334C45"/>
                </a:solidFill>
              </a:rPr>
              <a:t/>
            </a:r>
            <a:br>
              <a:rPr lang="pt-PT" sz="2400" b="1" dirty="0" smtClean="0">
                <a:solidFill>
                  <a:srgbClr val="334C45"/>
                </a:solidFill>
              </a:rPr>
            </a:br>
            <a:r>
              <a:rPr lang="pt-PT" sz="2800" b="1" dirty="0" smtClean="0">
                <a:solidFill>
                  <a:schemeClr val="tx2"/>
                </a:solidFill>
              </a:rPr>
              <a:t>Culpa</a:t>
            </a:r>
            <a:r>
              <a:rPr lang="pt-PT" sz="2400" b="1" dirty="0" smtClean="0">
                <a:solidFill>
                  <a:srgbClr val="334C45"/>
                </a:solidFill>
              </a:rPr>
              <a:t/>
            </a:r>
            <a:br>
              <a:rPr lang="pt-PT" sz="2400" b="1" dirty="0" smtClean="0">
                <a:solidFill>
                  <a:srgbClr val="334C45"/>
                </a:solidFill>
              </a:rPr>
            </a:br>
            <a:r>
              <a:rPr lang="pt-PT" sz="2400" b="1" dirty="0">
                <a:solidFill>
                  <a:srgbClr val="334C45"/>
                </a:solidFill>
              </a:rPr>
              <a:t/>
            </a:r>
            <a:br>
              <a:rPr lang="pt-PT" sz="2400" b="1" dirty="0">
                <a:solidFill>
                  <a:srgbClr val="334C45"/>
                </a:solidFill>
              </a:rPr>
            </a:br>
            <a:r>
              <a:rPr lang="pt-PT" sz="2000" b="1" dirty="0">
                <a:solidFill>
                  <a:srgbClr val="334C45"/>
                </a:solidFill>
              </a:rPr>
              <a:t>Resulta da </a:t>
            </a:r>
            <a:r>
              <a:rPr lang="pt-PT" sz="2000" b="1" dirty="0" err="1" smtClean="0">
                <a:solidFill>
                  <a:srgbClr val="334C45"/>
                </a:solidFill>
              </a:rPr>
              <a:t>percepção</a:t>
            </a:r>
            <a:r>
              <a:rPr lang="pt-PT" sz="2000" b="1" dirty="0" smtClean="0">
                <a:solidFill>
                  <a:srgbClr val="334C45"/>
                </a:solidFill>
              </a:rPr>
              <a:t> </a:t>
            </a:r>
            <a:r>
              <a:rPr lang="pt-PT" sz="2000" b="1" dirty="0">
                <a:solidFill>
                  <a:srgbClr val="334C45"/>
                </a:solidFill>
              </a:rPr>
              <a:t>de desajuste entre o comportamento das mulheres vítimas e os valores sociais de género interiorizados</a:t>
            </a:r>
            <a:br>
              <a:rPr lang="pt-PT" sz="2000" b="1" dirty="0">
                <a:solidFill>
                  <a:srgbClr val="334C45"/>
                </a:solidFill>
              </a:rPr>
            </a:br>
            <a:r>
              <a:rPr lang="pt-PT" sz="2000" b="1" dirty="0">
                <a:solidFill>
                  <a:srgbClr val="334C45"/>
                </a:solidFill>
              </a:rPr>
              <a:t/>
            </a:r>
            <a:br>
              <a:rPr lang="pt-PT" sz="2000" b="1" dirty="0">
                <a:solidFill>
                  <a:srgbClr val="334C45"/>
                </a:solidFill>
              </a:rPr>
            </a:br>
            <a:r>
              <a:rPr lang="pt-PT" sz="2000" b="1" dirty="0">
                <a:solidFill>
                  <a:srgbClr val="334C45"/>
                </a:solidFill>
              </a:rPr>
              <a:t>Contribui para a manutenção das relações conjugais violentas pela necessidade em corresponder ao referencial de género que assimilaram e à manutenção da casa, família e conjugalidade</a:t>
            </a:r>
            <a:br>
              <a:rPr lang="pt-PT" sz="2000" b="1" dirty="0">
                <a:solidFill>
                  <a:srgbClr val="334C45"/>
                </a:solidFill>
              </a:rPr>
            </a:br>
            <a:endParaRPr lang="pt-PT" sz="2400" b="1" dirty="0">
              <a:solidFill>
                <a:srgbClr val="334C4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75111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logo-ONVG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9004" y="6321084"/>
            <a:ext cx="359998" cy="486484"/>
          </a:xfrm>
          <a:prstGeom prst="rect">
            <a:avLst/>
          </a:prstGeom>
        </p:spPr>
      </p:pic>
      <p:pic>
        <p:nvPicPr>
          <p:cNvPr id="8" name="Picture 7" descr="cics_fcsh-cópia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6675" y="6287974"/>
            <a:ext cx="918539" cy="570026"/>
          </a:xfrm>
          <a:prstGeom prst="rect">
            <a:avLst/>
          </a:prstGeom>
        </p:spPr>
      </p:pic>
      <p:pic>
        <p:nvPicPr>
          <p:cNvPr id="9" name="Picture 8" descr="FCSH-logo-CMYK-01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9249" y="6405732"/>
            <a:ext cx="540414" cy="398462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04468" y="0"/>
            <a:ext cx="768488" cy="6858000"/>
          </a:xfrm>
          <a:prstGeom prst="rect">
            <a:avLst/>
          </a:prstGeom>
          <a:solidFill>
            <a:srgbClr val="6190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Date Placeholder 5"/>
          <p:cNvSpPr>
            <a:spLocks noGrp="1"/>
          </p:cNvSpPr>
          <p:nvPr>
            <p:ph type="dt" sz="half" idx="10"/>
          </p:nvPr>
        </p:nvSpPr>
        <p:spPr>
          <a:xfrm>
            <a:off x="404468" y="6440929"/>
            <a:ext cx="768488" cy="365125"/>
          </a:xfrm>
        </p:spPr>
        <p:txBody>
          <a:bodyPr/>
          <a:lstStyle/>
          <a:p>
            <a:pPr algn="ctr"/>
            <a:r>
              <a:rPr lang="pt-PT" dirty="0" smtClean="0">
                <a:solidFill>
                  <a:srgbClr val="334C45"/>
                </a:solidFill>
              </a:rPr>
              <a:t>2</a:t>
            </a:r>
            <a:endParaRPr lang="en-US" dirty="0">
              <a:solidFill>
                <a:srgbClr val="334C45"/>
              </a:solidFill>
            </a:endParaRPr>
          </a:p>
        </p:txBody>
      </p:sp>
      <p:sp>
        <p:nvSpPr>
          <p:cNvPr id="10" name="AutoShape 2"/>
          <p:cNvSpPr txBox="1">
            <a:spLocks noChangeArrowheads="1"/>
          </p:cNvSpPr>
          <p:nvPr/>
        </p:nvSpPr>
        <p:spPr>
          <a:xfrm>
            <a:off x="1696635" y="0"/>
            <a:ext cx="6963485" cy="5486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pt-PT" sz="3600" b="1" dirty="0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1751432" y="548679"/>
            <a:ext cx="6743782" cy="5401359"/>
          </a:xfrm>
        </p:spPr>
        <p:txBody>
          <a:bodyPr>
            <a:noAutofit/>
          </a:bodyPr>
          <a:lstStyle/>
          <a:p>
            <a:pPr algn="l">
              <a:spcAft>
                <a:spcPts val="1200"/>
              </a:spcAft>
            </a:pPr>
            <a:r>
              <a:rPr lang="pt-PT" sz="2800" b="1" dirty="0" smtClean="0">
                <a:solidFill>
                  <a:schemeClr val="tx2"/>
                </a:solidFill>
              </a:rPr>
              <a:t>Vergonha</a:t>
            </a:r>
            <a:r>
              <a:rPr lang="pt-PT" sz="2400" b="1" dirty="0">
                <a:solidFill>
                  <a:srgbClr val="334C45"/>
                </a:solidFill>
              </a:rPr>
              <a:t/>
            </a:r>
            <a:br>
              <a:rPr lang="pt-PT" sz="2400" b="1" dirty="0">
                <a:solidFill>
                  <a:srgbClr val="334C45"/>
                </a:solidFill>
              </a:rPr>
            </a:br>
            <a:r>
              <a:rPr lang="pt-PT" sz="2400" b="1" dirty="0">
                <a:solidFill>
                  <a:srgbClr val="334C45"/>
                </a:solidFill>
              </a:rPr>
              <a:t/>
            </a:r>
            <a:br>
              <a:rPr lang="pt-PT" sz="2400" b="1" dirty="0">
                <a:solidFill>
                  <a:srgbClr val="334C45"/>
                </a:solidFill>
              </a:rPr>
            </a:br>
            <a:r>
              <a:rPr lang="pt-PT" sz="2000" b="1" dirty="0">
                <a:solidFill>
                  <a:srgbClr val="334C45"/>
                </a:solidFill>
              </a:rPr>
              <a:t>Surge através da </a:t>
            </a:r>
            <a:r>
              <a:rPr lang="pt-PT" sz="2000" b="1" dirty="0" err="1">
                <a:solidFill>
                  <a:srgbClr val="334C45"/>
                </a:solidFill>
              </a:rPr>
              <a:t>percepção</a:t>
            </a:r>
            <a:r>
              <a:rPr lang="pt-PT" sz="2000" b="1" dirty="0">
                <a:solidFill>
                  <a:srgbClr val="334C45"/>
                </a:solidFill>
              </a:rPr>
              <a:t> das vítimas que não estão a corresponder aos modelos socialmente partilhados de conjugalidade, de maternidade e de género</a:t>
            </a:r>
            <a:br>
              <a:rPr lang="pt-PT" sz="2000" b="1" dirty="0">
                <a:solidFill>
                  <a:srgbClr val="334C45"/>
                </a:solidFill>
              </a:rPr>
            </a:br>
            <a:r>
              <a:rPr lang="pt-PT" sz="2000" b="1" dirty="0">
                <a:solidFill>
                  <a:srgbClr val="334C45"/>
                </a:solidFill>
              </a:rPr>
              <a:t/>
            </a:r>
            <a:br>
              <a:rPr lang="pt-PT" sz="2000" b="1" dirty="0">
                <a:solidFill>
                  <a:srgbClr val="334C45"/>
                </a:solidFill>
              </a:rPr>
            </a:br>
            <a:r>
              <a:rPr lang="pt-PT" sz="2000" b="1" dirty="0">
                <a:solidFill>
                  <a:srgbClr val="334C45"/>
                </a:solidFill>
              </a:rPr>
              <a:t>Conduz à ocultação e silenciamento da </a:t>
            </a:r>
            <a:r>
              <a:rPr lang="pt-PT" sz="2000" b="1" dirty="0" err="1">
                <a:solidFill>
                  <a:srgbClr val="334C45"/>
                </a:solidFill>
              </a:rPr>
              <a:t>vitimação</a:t>
            </a:r>
            <a:r>
              <a:rPr lang="pt-PT" sz="2000" b="1" dirty="0">
                <a:solidFill>
                  <a:srgbClr val="334C45"/>
                </a:solidFill>
              </a:rPr>
              <a:t/>
            </a:r>
            <a:br>
              <a:rPr lang="pt-PT" sz="2000" b="1" dirty="0">
                <a:solidFill>
                  <a:srgbClr val="334C45"/>
                </a:solidFill>
              </a:rPr>
            </a:br>
            <a:r>
              <a:rPr lang="pt-PT" sz="2000" b="1" dirty="0">
                <a:solidFill>
                  <a:srgbClr val="334C45"/>
                </a:solidFill>
              </a:rPr>
              <a:t/>
            </a:r>
            <a:br>
              <a:rPr lang="pt-PT" sz="2000" b="1" dirty="0">
                <a:solidFill>
                  <a:srgbClr val="334C45"/>
                </a:solidFill>
              </a:rPr>
            </a:br>
            <a:r>
              <a:rPr lang="pt-PT" sz="2000" b="1" dirty="0">
                <a:solidFill>
                  <a:srgbClr val="334C45"/>
                </a:solidFill>
              </a:rPr>
              <a:t>Reforça as </a:t>
            </a:r>
            <a:r>
              <a:rPr lang="pt-PT" sz="2000" b="1" dirty="0" err="1">
                <a:solidFill>
                  <a:srgbClr val="334C45"/>
                </a:solidFill>
              </a:rPr>
              <a:t>reacções</a:t>
            </a:r>
            <a:r>
              <a:rPr lang="pt-PT" sz="2000" b="1" dirty="0">
                <a:solidFill>
                  <a:srgbClr val="334C45"/>
                </a:solidFill>
              </a:rPr>
              <a:t> passivas e limita a capacidade para a </a:t>
            </a:r>
            <a:r>
              <a:rPr lang="pt-PT" sz="2000" b="1" dirty="0" err="1">
                <a:solidFill>
                  <a:srgbClr val="334C45"/>
                </a:solidFill>
              </a:rPr>
              <a:t>ruptura</a:t>
            </a:r>
            <a:r>
              <a:rPr lang="pt-PT" sz="2000" b="1" dirty="0">
                <a:solidFill>
                  <a:srgbClr val="334C45"/>
                </a:solidFill>
              </a:rPr>
              <a:t/>
            </a:r>
            <a:br>
              <a:rPr lang="pt-PT" sz="2000" b="1" dirty="0">
                <a:solidFill>
                  <a:srgbClr val="334C45"/>
                </a:solidFill>
              </a:rPr>
            </a:br>
            <a:r>
              <a:rPr lang="pt-PT" sz="2000" b="1" dirty="0">
                <a:solidFill>
                  <a:srgbClr val="334C45"/>
                </a:solidFill>
              </a:rPr>
              <a:t/>
            </a:r>
            <a:br>
              <a:rPr lang="pt-PT" sz="2000" b="1" dirty="0">
                <a:solidFill>
                  <a:srgbClr val="334C45"/>
                </a:solidFill>
              </a:rPr>
            </a:br>
            <a:r>
              <a:rPr lang="pt-PT" sz="2000" b="1" dirty="0">
                <a:solidFill>
                  <a:srgbClr val="334C45"/>
                </a:solidFill>
              </a:rPr>
              <a:t>Contribui para o reforço de estados emocionais débeis caracterizados pela incapacidade para agir </a:t>
            </a:r>
            <a:br>
              <a:rPr lang="pt-PT" sz="2000" b="1" dirty="0">
                <a:solidFill>
                  <a:srgbClr val="334C45"/>
                </a:solidFill>
              </a:rPr>
            </a:br>
            <a:endParaRPr lang="pt-PT" sz="2400" b="1" dirty="0">
              <a:solidFill>
                <a:srgbClr val="334C4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63501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logo-ONVG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9004" y="6321084"/>
            <a:ext cx="359998" cy="486484"/>
          </a:xfrm>
          <a:prstGeom prst="rect">
            <a:avLst/>
          </a:prstGeom>
        </p:spPr>
      </p:pic>
      <p:pic>
        <p:nvPicPr>
          <p:cNvPr id="8" name="Picture 7" descr="cics_fcsh-cópia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6675" y="6287974"/>
            <a:ext cx="918539" cy="570026"/>
          </a:xfrm>
          <a:prstGeom prst="rect">
            <a:avLst/>
          </a:prstGeom>
        </p:spPr>
      </p:pic>
      <p:pic>
        <p:nvPicPr>
          <p:cNvPr id="9" name="Picture 8" descr="FCSH-logo-CMYK-01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9249" y="6405732"/>
            <a:ext cx="540414" cy="398462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04468" y="0"/>
            <a:ext cx="768488" cy="6858000"/>
          </a:xfrm>
          <a:prstGeom prst="rect">
            <a:avLst/>
          </a:prstGeom>
          <a:solidFill>
            <a:srgbClr val="6190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Date Placeholder 5"/>
          <p:cNvSpPr>
            <a:spLocks noGrp="1"/>
          </p:cNvSpPr>
          <p:nvPr>
            <p:ph type="dt" sz="half" idx="10"/>
          </p:nvPr>
        </p:nvSpPr>
        <p:spPr>
          <a:xfrm>
            <a:off x="404468" y="6440929"/>
            <a:ext cx="768488" cy="365125"/>
          </a:xfrm>
        </p:spPr>
        <p:txBody>
          <a:bodyPr/>
          <a:lstStyle/>
          <a:p>
            <a:pPr algn="ctr"/>
            <a:r>
              <a:rPr lang="pt-PT" dirty="0" smtClean="0">
                <a:solidFill>
                  <a:srgbClr val="334C45"/>
                </a:solidFill>
              </a:rPr>
              <a:t>2</a:t>
            </a:r>
            <a:endParaRPr lang="en-US" dirty="0">
              <a:solidFill>
                <a:srgbClr val="334C45"/>
              </a:solidFill>
            </a:endParaRPr>
          </a:p>
        </p:txBody>
      </p:sp>
      <p:sp>
        <p:nvSpPr>
          <p:cNvPr id="10" name="AutoShape 2"/>
          <p:cNvSpPr txBox="1">
            <a:spLocks noChangeArrowheads="1"/>
          </p:cNvSpPr>
          <p:nvPr/>
        </p:nvSpPr>
        <p:spPr>
          <a:xfrm>
            <a:off x="1686181" y="566670"/>
            <a:ext cx="6963485" cy="10556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pt-PT" sz="3600" b="1" dirty="0" smtClean="0"/>
          </a:p>
          <a:p>
            <a:endParaRPr lang="pt-PT" sz="3600" b="1" dirty="0"/>
          </a:p>
          <a:p>
            <a:r>
              <a:rPr lang="pt-PT" sz="3600" b="1" dirty="0" smtClean="0"/>
              <a:t>Emoções no estudo dos agressores de violência na intimidade</a:t>
            </a:r>
            <a:endParaRPr lang="pt-PT" sz="2400" b="1" dirty="0" smtClean="0"/>
          </a:p>
          <a:p>
            <a:pPr algn="l"/>
            <a:endParaRPr lang="pt-PT" sz="2400" b="1" dirty="0" smtClean="0"/>
          </a:p>
          <a:p>
            <a:r>
              <a:rPr lang="pt-PT" sz="3600" b="1" dirty="0" smtClean="0"/>
              <a:t>  </a:t>
            </a:r>
            <a:endParaRPr lang="pt-PT" sz="3600" b="1" dirty="0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1805467" y="2528244"/>
            <a:ext cx="6743782" cy="4329756"/>
          </a:xfrm>
        </p:spPr>
        <p:txBody>
          <a:bodyPr>
            <a:noAutofit/>
          </a:bodyPr>
          <a:lstStyle/>
          <a:p>
            <a:pPr algn="l">
              <a:spcAft>
                <a:spcPts val="1200"/>
              </a:spcAft>
            </a:pPr>
            <a:r>
              <a:rPr lang="pt-PT" sz="2400" b="1" dirty="0" smtClean="0">
                <a:solidFill>
                  <a:srgbClr val="334C45"/>
                </a:solidFill>
              </a:rPr>
              <a:t>Em desenvolvimento um estudo que articula </a:t>
            </a:r>
            <a:r>
              <a:rPr lang="pt-PT" sz="2400" b="1" dirty="0">
                <a:solidFill>
                  <a:srgbClr val="334C45"/>
                </a:solidFill>
              </a:rPr>
              <a:t>a inscrição das emoções sociais e sua a </a:t>
            </a:r>
            <a:r>
              <a:rPr lang="pt-PT" sz="2400" b="1" i="1" dirty="0" err="1">
                <a:solidFill>
                  <a:srgbClr val="334C45"/>
                </a:solidFill>
              </a:rPr>
              <a:t>genderização</a:t>
            </a:r>
            <a:r>
              <a:rPr lang="pt-PT" sz="2400" b="1" dirty="0">
                <a:solidFill>
                  <a:srgbClr val="334C45"/>
                </a:solidFill>
              </a:rPr>
              <a:t> em mulheres vítimas e seus </a:t>
            </a:r>
            <a:r>
              <a:rPr lang="pt-PT" sz="2400" b="1" dirty="0" smtClean="0">
                <a:solidFill>
                  <a:srgbClr val="334C45"/>
                </a:solidFill>
              </a:rPr>
              <a:t>agressores</a:t>
            </a:r>
            <a:r>
              <a:rPr lang="pt-PT" sz="2400" b="1" dirty="0">
                <a:solidFill>
                  <a:srgbClr val="334C45"/>
                </a:solidFill>
              </a:rPr>
              <a:t/>
            </a:r>
            <a:br>
              <a:rPr lang="pt-PT" sz="2400" b="1" dirty="0">
                <a:solidFill>
                  <a:srgbClr val="334C45"/>
                </a:solidFill>
              </a:rPr>
            </a:br>
            <a:r>
              <a:rPr lang="pt-PT" sz="2400" b="1" dirty="0">
                <a:solidFill>
                  <a:srgbClr val="334C45"/>
                </a:solidFill>
              </a:rPr>
              <a:t/>
            </a:r>
            <a:br>
              <a:rPr lang="pt-PT" sz="2400" b="1" dirty="0">
                <a:solidFill>
                  <a:srgbClr val="334C45"/>
                </a:solidFill>
              </a:rPr>
            </a:br>
            <a:r>
              <a:rPr lang="pt-PT" sz="2400" b="1" dirty="0" smtClean="0">
                <a:solidFill>
                  <a:srgbClr val="334C45"/>
                </a:solidFill>
              </a:rPr>
              <a:t/>
            </a:r>
            <a:br>
              <a:rPr lang="pt-PT" sz="2400" b="1" dirty="0" smtClean="0">
                <a:solidFill>
                  <a:srgbClr val="334C45"/>
                </a:solidFill>
              </a:rPr>
            </a:br>
            <a:r>
              <a:rPr lang="pt-PT" sz="2400" b="1" dirty="0">
                <a:solidFill>
                  <a:srgbClr val="334C45"/>
                </a:solidFill>
              </a:rPr>
              <a:t/>
            </a:r>
            <a:br>
              <a:rPr lang="pt-PT" sz="2400" b="1" dirty="0">
                <a:solidFill>
                  <a:srgbClr val="334C45"/>
                </a:solidFill>
              </a:rPr>
            </a:br>
            <a:endParaRPr lang="pt-PT" sz="2400" b="1" dirty="0">
              <a:solidFill>
                <a:srgbClr val="334C4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46631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25355" y="39327"/>
            <a:ext cx="7386875" cy="695050"/>
          </a:xfrm>
        </p:spPr>
        <p:txBody>
          <a:bodyPr>
            <a:noAutofit/>
          </a:bodyPr>
          <a:lstStyle/>
          <a:p>
            <a:pPr algn="l"/>
            <a:r>
              <a:rPr lang="pt-PT" sz="3600" b="1" dirty="0" smtClean="0">
                <a:solidFill>
                  <a:srgbClr val="334C45"/>
                </a:solidFill>
              </a:rPr>
              <a:t>Conclusão</a:t>
            </a:r>
            <a:endParaRPr lang="pt-PT" sz="3600" b="1" dirty="0">
              <a:solidFill>
                <a:srgbClr val="334C45"/>
              </a:solidFill>
            </a:endParaRPr>
          </a:p>
        </p:txBody>
      </p:sp>
      <p:pic>
        <p:nvPicPr>
          <p:cNvPr id="7" name="Picture 6" descr="logo-ONVG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9004" y="6321084"/>
            <a:ext cx="359998" cy="486484"/>
          </a:xfrm>
          <a:prstGeom prst="rect">
            <a:avLst/>
          </a:prstGeom>
        </p:spPr>
      </p:pic>
      <p:pic>
        <p:nvPicPr>
          <p:cNvPr id="8" name="Picture 7" descr="cics_fcsh-cópia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6675" y="6287974"/>
            <a:ext cx="918539" cy="570026"/>
          </a:xfrm>
          <a:prstGeom prst="rect">
            <a:avLst/>
          </a:prstGeom>
        </p:spPr>
      </p:pic>
      <p:pic>
        <p:nvPicPr>
          <p:cNvPr id="9" name="Picture 8" descr="FCSH-logo-CMYK-01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9249" y="6405732"/>
            <a:ext cx="540414" cy="398462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04468" y="0"/>
            <a:ext cx="768488" cy="6858000"/>
          </a:xfrm>
          <a:prstGeom prst="rect">
            <a:avLst/>
          </a:prstGeom>
          <a:solidFill>
            <a:srgbClr val="6190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325355" y="787156"/>
            <a:ext cx="7564273" cy="39857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pt-PT" sz="2000" b="1" dirty="0" smtClean="0"/>
              <a:t>Na </a:t>
            </a:r>
            <a:r>
              <a:rPr lang="pt-PT" sz="2000" b="1" dirty="0"/>
              <a:t>P</a:t>
            </a:r>
            <a:r>
              <a:rPr lang="pt-PT" sz="2000" b="1" dirty="0" smtClean="0"/>
              <a:t>olíticas Públicas</a:t>
            </a:r>
          </a:p>
          <a:p>
            <a:pPr marL="742950" lvl="1" indent="-285750" algn="just">
              <a:spcAft>
                <a:spcPts val="600"/>
              </a:spcAft>
              <a:buFont typeface="Arial"/>
              <a:buChar char="•"/>
            </a:pPr>
            <a:r>
              <a:rPr lang="pt-PT" dirty="0" smtClean="0"/>
              <a:t>5  Planos nacionais de combate e prevenção da violência (contra as mulheres, doméstica e de género) (2000-2017)</a:t>
            </a:r>
          </a:p>
          <a:p>
            <a:pPr marL="742950" lvl="1" indent="-285750" algn="just">
              <a:spcAft>
                <a:spcPts val="600"/>
              </a:spcAft>
              <a:buFont typeface="Arial"/>
              <a:buChar char="•"/>
            </a:pPr>
            <a:r>
              <a:rPr lang="pt-PT" dirty="0" smtClean="0"/>
              <a:t>I Plano Regional de Prevenção e Combate à Violência Doméstica – Açores (2010-2012)</a:t>
            </a:r>
          </a:p>
          <a:p>
            <a:pPr marL="742950" lvl="1" indent="-285750" algn="just">
              <a:spcAft>
                <a:spcPts val="600"/>
              </a:spcAft>
              <a:buFont typeface="Arial"/>
              <a:buChar char="•"/>
            </a:pPr>
            <a:r>
              <a:rPr lang="pt-PT" dirty="0" smtClean="0"/>
              <a:t>I Plano Municipal de Prevenção e Combate à Violência Doméstica e de Género (2014-2017)</a:t>
            </a:r>
          </a:p>
          <a:p>
            <a:pPr marL="742950" lvl="1" indent="-285750" algn="just">
              <a:spcAft>
                <a:spcPts val="600"/>
              </a:spcAft>
              <a:buFont typeface="Arial"/>
              <a:buChar char="•"/>
            </a:pPr>
            <a:r>
              <a:rPr lang="pt-PT" dirty="0" err="1" smtClean="0"/>
              <a:t>Recomendations</a:t>
            </a:r>
            <a:r>
              <a:rPr lang="pt-PT" dirty="0" smtClean="0"/>
              <a:t> </a:t>
            </a:r>
            <a:r>
              <a:rPr lang="pt-PT" i="1" dirty="0" err="1"/>
              <a:t>Task</a:t>
            </a:r>
            <a:r>
              <a:rPr lang="pt-PT" i="1" dirty="0"/>
              <a:t> Force to </a:t>
            </a:r>
            <a:r>
              <a:rPr lang="pt-PT" i="1" dirty="0" err="1"/>
              <a:t>Combat</a:t>
            </a:r>
            <a:r>
              <a:rPr lang="pt-PT" i="1" dirty="0"/>
              <a:t> </a:t>
            </a:r>
            <a:r>
              <a:rPr lang="pt-PT" i="1" dirty="0" err="1"/>
              <a:t>Violence</a:t>
            </a:r>
            <a:r>
              <a:rPr lang="pt-PT" i="1" dirty="0"/>
              <a:t> </a:t>
            </a:r>
            <a:r>
              <a:rPr lang="pt-PT" i="1" dirty="0" err="1"/>
              <a:t>Against</a:t>
            </a:r>
            <a:r>
              <a:rPr lang="pt-PT" i="1" dirty="0"/>
              <a:t> </a:t>
            </a:r>
            <a:r>
              <a:rPr lang="pt-PT" i="1" dirty="0" err="1"/>
              <a:t>Women</a:t>
            </a:r>
            <a:r>
              <a:rPr lang="pt-PT" i="1" dirty="0"/>
              <a:t>, </a:t>
            </a:r>
            <a:r>
              <a:rPr lang="pt-PT" i="1" dirty="0" err="1"/>
              <a:t>including</a:t>
            </a:r>
            <a:r>
              <a:rPr lang="pt-PT" i="1" dirty="0"/>
              <a:t> </a:t>
            </a:r>
            <a:r>
              <a:rPr lang="pt-PT" i="1" dirty="0" err="1"/>
              <a:t>Domestic</a:t>
            </a:r>
            <a:r>
              <a:rPr lang="pt-PT" i="1" dirty="0"/>
              <a:t> </a:t>
            </a:r>
            <a:r>
              <a:rPr lang="pt-PT" i="1" dirty="0" err="1" smtClean="0"/>
              <a:t>Violence</a:t>
            </a:r>
            <a:endParaRPr lang="pt-PT" dirty="0"/>
          </a:p>
          <a:p>
            <a:pPr marL="1657350" lvl="3" indent="-285750" algn="just">
              <a:spcAft>
                <a:spcPts val="600"/>
              </a:spcAft>
              <a:buFont typeface="Arial"/>
              <a:buChar char="•"/>
            </a:pPr>
            <a:r>
              <a:rPr lang="pt-PT" i="1" dirty="0" smtClean="0"/>
              <a:t>Convenção </a:t>
            </a:r>
            <a:r>
              <a:rPr lang="pt-PT" i="1" dirty="0"/>
              <a:t>de </a:t>
            </a:r>
            <a:r>
              <a:rPr lang="pt-PT" i="1" dirty="0" smtClean="0"/>
              <a:t>Istambul,</a:t>
            </a:r>
            <a:r>
              <a:rPr lang="pt-PT" dirty="0" smtClean="0"/>
              <a:t> do Conselho da Europa</a:t>
            </a:r>
          </a:p>
          <a:p>
            <a:pPr marL="742950" lvl="2" indent="-285750" algn="just">
              <a:spcAft>
                <a:spcPts val="600"/>
              </a:spcAft>
              <a:buFont typeface="Arial"/>
              <a:buChar char="•"/>
            </a:pPr>
            <a:r>
              <a:rPr lang="pt-PT" dirty="0" smtClean="0"/>
              <a:t>EIGE </a:t>
            </a:r>
            <a:r>
              <a:rPr lang="pt-PT" dirty="0"/>
              <a:t>- </a:t>
            </a:r>
            <a:r>
              <a:rPr lang="pt-PT" i="1" dirty="0" err="1"/>
              <a:t>European</a:t>
            </a:r>
            <a:r>
              <a:rPr lang="pt-PT" i="1" dirty="0"/>
              <a:t> </a:t>
            </a:r>
            <a:r>
              <a:rPr lang="pt-PT" i="1" dirty="0" err="1"/>
              <a:t>Institute</a:t>
            </a:r>
            <a:r>
              <a:rPr lang="pt-PT" i="1" dirty="0"/>
              <a:t> for </a:t>
            </a:r>
            <a:r>
              <a:rPr lang="pt-PT" i="1" dirty="0" err="1"/>
              <a:t>Gender</a:t>
            </a:r>
            <a:r>
              <a:rPr lang="pt-PT" i="1" dirty="0"/>
              <a:t> </a:t>
            </a:r>
            <a:r>
              <a:rPr lang="pt-PT" i="1" dirty="0" err="1" smtClean="0"/>
              <a:t>Equality</a:t>
            </a:r>
            <a:r>
              <a:rPr lang="pt-PT" dirty="0" smtClean="0"/>
              <a:t>, na área </a:t>
            </a:r>
            <a:r>
              <a:rPr lang="pt-PT" dirty="0" err="1" smtClean="0"/>
              <a:t>Gender-Based</a:t>
            </a:r>
            <a:r>
              <a:rPr lang="pt-PT" dirty="0" smtClean="0"/>
              <a:t> </a:t>
            </a:r>
            <a:r>
              <a:rPr lang="pt-PT" dirty="0" err="1" smtClean="0"/>
              <a:t>Violence</a:t>
            </a:r>
            <a:r>
              <a:rPr lang="pt-PT" dirty="0" smtClean="0"/>
              <a:t>.</a:t>
            </a:r>
          </a:p>
        </p:txBody>
      </p:sp>
      <p:sp>
        <p:nvSpPr>
          <p:cNvPr id="12" name="Date Placeholder 5"/>
          <p:cNvSpPr>
            <a:spLocks noGrp="1"/>
          </p:cNvSpPr>
          <p:nvPr>
            <p:ph type="dt" sz="half" idx="10"/>
          </p:nvPr>
        </p:nvSpPr>
        <p:spPr>
          <a:xfrm>
            <a:off x="404468" y="6440929"/>
            <a:ext cx="768488" cy="365125"/>
          </a:xfrm>
        </p:spPr>
        <p:txBody>
          <a:bodyPr/>
          <a:lstStyle/>
          <a:p>
            <a:pPr algn="ctr"/>
            <a:r>
              <a:rPr lang="pt-PT" dirty="0" smtClean="0">
                <a:solidFill>
                  <a:srgbClr val="334C45"/>
                </a:solidFill>
              </a:rPr>
              <a:t>31</a:t>
            </a:r>
            <a:endParaRPr lang="en-US" dirty="0">
              <a:solidFill>
                <a:srgbClr val="334C45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79727" y="4905002"/>
            <a:ext cx="7564273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pt-PT" sz="2000" b="1" dirty="0" smtClean="0"/>
              <a:t>Produção de conhecimento</a:t>
            </a:r>
          </a:p>
          <a:p>
            <a:pPr marL="742950" lvl="1" indent="-285750" algn="just">
              <a:spcAft>
                <a:spcPts val="600"/>
              </a:spcAft>
              <a:buFont typeface="Arial"/>
              <a:buChar char="•"/>
            </a:pPr>
            <a:r>
              <a:rPr lang="pt-PT" dirty="0" smtClean="0"/>
              <a:t>Estudos de género e acção social em contextos de risco e incerteza</a:t>
            </a:r>
          </a:p>
          <a:p>
            <a:pPr marL="742950" lvl="1" indent="-285750" algn="just">
              <a:spcAft>
                <a:spcPts val="600"/>
              </a:spcAft>
              <a:buFont typeface="Arial"/>
              <a:buChar char="•"/>
            </a:pPr>
            <a:r>
              <a:rPr lang="pt-PT" dirty="0" smtClean="0"/>
              <a:t>Sociologia das Emoções</a:t>
            </a:r>
          </a:p>
          <a:p>
            <a:pPr marL="742950" lvl="1" indent="-285750" algn="just">
              <a:spcAft>
                <a:spcPts val="600"/>
              </a:spcAft>
              <a:buFont typeface="Arial"/>
              <a:buChar char="•"/>
            </a:pPr>
            <a:r>
              <a:rPr lang="en-GB" i="1" dirty="0" smtClean="0"/>
              <a:t>Mixed Methodologies</a:t>
            </a:r>
          </a:p>
          <a:p>
            <a:pPr marL="742950" lvl="1" indent="-285750" algn="just">
              <a:spcAft>
                <a:spcPts val="600"/>
              </a:spcAft>
              <a:buFont typeface="Arial"/>
              <a:buChar char="•"/>
            </a:pPr>
            <a:r>
              <a:rPr lang="pt-PT" dirty="0" smtClean="0"/>
              <a:t>Estudos interdisciplinares</a:t>
            </a:r>
          </a:p>
        </p:txBody>
      </p:sp>
    </p:spTree>
    <p:extLst>
      <p:ext uri="{BB962C8B-B14F-4D97-AF65-F5344CB8AC3E}">
        <p14:creationId xmlns:p14="http://schemas.microsoft.com/office/powerpoint/2010/main" val="4303439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2542</TotalTime>
  <Words>440</Words>
  <Application>Microsoft Macintosh PowerPoint</Application>
  <PresentationFormat>On-screen Show (4:3)</PresentationFormat>
  <Paragraphs>73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Da violência contra as mulheres à violência de género Características socioculturais, causas e consequências </vt:lpstr>
      <vt:lpstr>PowerPoint Presentation</vt:lpstr>
      <vt:lpstr>Estudos Violência e Género – U Nova</vt:lpstr>
      <vt:lpstr>PowerPoint Presentation</vt:lpstr>
      <vt:lpstr>Quais os processos socioculturais?    Valores, modelos e papéis sociais    Como é que os valores e papéis sociais são inscritos em vítimas e agressores e condicionam a sua acção?    Vítimas. Agressores</vt:lpstr>
      <vt:lpstr>Através de emoções sociais como:  Culpa  Resulta da percepção de desajuste entre o comportamento das mulheres vítimas e os valores sociais de género interiorizados  Contribui para a manutenção das relações conjugais violentas pela necessidade em corresponder ao referencial de género que assimilaram e à manutenção da casa, família e conjugalidade </vt:lpstr>
      <vt:lpstr>Vergonha  Surge através da percepção das vítimas que não estão a corresponder aos modelos socialmente partilhados de conjugalidade, de maternidade e de género  Conduz à ocultação e silenciamento da vitimação  Reforça as reacções passivas e limita a capacidade para a ruptura  Contribui para o reforço de estados emocionais débeis caracterizados pela incapacidade para agir  </vt:lpstr>
      <vt:lpstr>Em desenvolvimento um estudo que articula a inscrição das emoções sociais e sua a genderização em mulheres vítimas e seus agressores    </vt:lpstr>
      <vt:lpstr>Conclusão</vt:lpstr>
      <vt:lpstr>Da violência contra as mulheres à violência de género Características socioculturais, causas e consequências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Inquérito municipal à violência doméstica e de género</dc:title>
  <dc:creator>ONVG FCSH-UNL</dc:creator>
  <cp:lastModifiedBy>Manuel Lisboa</cp:lastModifiedBy>
  <cp:revision>166</cp:revision>
  <cp:lastPrinted>2016-11-23T19:13:28Z</cp:lastPrinted>
  <dcterms:created xsi:type="dcterms:W3CDTF">2016-06-15T14:53:52Z</dcterms:created>
  <dcterms:modified xsi:type="dcterms:W3CDTF">2017-07-03T09:27:55Z</dcterms:modified>
</cp:coreProperties>
</file>