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392" r:id="rId3"/>
    <p:sldId id="385" r:id="rId4"/>
    <p:sldId id="393" r:id="rId5"/>
    <p:sldId id="402" r:id="rId6"/>
    <p:sldId id="395" r:id="rId7"/>
    <p:sldId id="389" r:id="rId8"/>
    <p:sldId id="399" r:id="rId9"/>
    <p:sldId id="398" r:id="rId10"/>
    <p:sldId id="396" r:id="rId11"/>
    <p:sldId id="367" r:id="rId12"/>
    <p:sldId id="390" r:id="rId13"/>
    <p:sldId id="400" r:id="rId14"/>
    <p:sldId id="384" r:id="rId15"/>
    <p:sldId id="401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16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33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50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67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841" algn="l" defTabSz="91433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010" algn="l" defTabSz="91433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179" algn="l" defTabSz="91433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346" algn="l" defTabSz="91433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E5004C"/>
    <a:srgbClr val="162A82"/>
    <a:srgbClr val="F4B400"/>
    <a:srgbClr val="DB4437"/>
    <a:srgbClr val="172983"/>
    <a:srgbClr val="008685"/>
    <a:srgbClr val="FFCC00"/>
    <a:srgbClr val="FFCC66"/>
    <a:srgbClr val="42A3D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791" autoAdjust="0"/>
    <p:restoredTop sz="83367" autoAdjust="0"/>
  </p:normalViewPr>
  <p:slideViewPr>
    <p:cSldViewPr>
      <p:cViewPr>
        <p:scale>
          <a:sx n="60" d="100"/>
          <a:sy n="60" d="100"/>
        </p:scale>
        <p:origin x="-510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6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60AD6E1-920B-4E3B-8B1C-DB8021C3E8AB}" type="datetimeFigureOut">
              <a:rPr lang="en-US"/>
              <a:pPr>
                <a:defRPr/>
              </a:pPr>
              <a:t>7/2/2017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E04D65C-835F-48CB-A940-CCAD6072F9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8B1A3D0-0C09-486F-AB51-138F272854B8}" type="datetimeFigureOut">
              <a:rPr lang="en-US"/>
              <a:pPr>
                <a:defRPr/>
              </a:pPr>
              <a:t>7/2/2017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4607101-4915-48E8-AAF0-90F8CC460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3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0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7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41" algn="l" defTabSz="9143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10" algn="l" defTabSz="9143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79" algn="l" defTabSz="9143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46" algn="l" defTabSz="9143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noProof="0" dirty="0" smtClean="0"/>
              <a:t>A INCD tem origem na</a:t>
            </a:r>
            <a:r>
              <a:rPr lang="pt-PT" baseline="0" noProof="0" dirty="0" smtClean="0"/>
              <a:t> participação em projetos Europeus de computação distríbuida (grid)</a:t>
            </a:r>
          </a:p>
          <a:p>
            <a:r>
              <a:rPr lang="pt-PT" baseline="0" noProof="0" dirty="0" smtClean="0"/>
              <a:t>Mais tarde em 2006 foram assinados MoU para colaboração com Espanha neste área (IBERGRID) e também para a particiopação no WLCG</a:t>
            </a:r>
          </a:p>
          <a:p>
            <a:r>
              <a:rPr lang="pt-PT" baseline="0" noProof="0" dirty="0" smtClean="0"/>
              <a:t>Em 2008 estabeceu-se a sala-grid que aloja um núcleo de serviços de computação partilhados com a comunidade </a:t>
            </a:r>
          </a:p>
          <a:p>
            <a:r>
              <a:rPr lang="pt-PT" baseline="0" noProof="0" dirty="0" smtClean="0"/>
              <a:t>Em 2010 Portugal aderiu ao European Grid Infrastructure que coordena a federação de infraestruturas nacionais de computação com enfase no cloud computing e grid computing</a:t>
            </a:r>
          </a:p>
          <a:p>
            <a:r>
              <a:rPr lang="pt-PT" baseline="0" noProof="0" dirty="0" smtClean="0"/>
              <a:t>Em 2014 a INCD foi proposta o roteiro</a:t>
            </a:r>
          </a:p>
          <a:p>
            <a:r>
              <a:rPr lang="pt-PT" baseline="0" noProof="0" dirty="0" smtClean="0"/>
              <a:t>A INCD pretende disponibilizar um leque mais abrangente e moderno de serviços de computação, armazenamento e processamento de dados para a comunidade cinetífica e académica nacional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607101-4915-48E8-AAF0-90F8CC460D6C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Science across all domains is increasingly using:</a:t>
            </a:r>
          </a:p>
          <a:p>
            <a:pPr>
              <a:buFontTx/>
              <a:buChar char="-"/>
            </a:pPr>
            <a:r>
              <a:rPr lang="en-US" baseline="0" dirty="0" smtClean="0"/>
              <a:t> Instruments with higher sensitivity and resolution</a:t>
            </a:r>
          </a:p>
          <a:p>
            <a:pPr>
              <a:buFontTx/>
              <a:buChar char="-"/>
            </a:pPr>
            <a:r>
              <a:rPr lang="en-US" baseline="0" dirty="0" smtClean="0"/>
              <a:t> Simulation models more sophisticated and with higher precision</a:t>
            </a:r>
          </a:p>
          <a:p>
            <a:pPr>
              <a:buFontTx/>
              <a:buNone/>
            </a:pPr>
            <a:endParaRPr lang="en-US" baseline="0" dirty="0" smtClean="0"/>
          </a:p>
          <a:p>
            <a:pPr>
              <a:buFontTx/>
              <a:buNone/>
            </a:pPr>
            <a:r>
              <a:rPr lang="en-US" baseline="0" dirty="0" smtClean="0"/>
              <a:t>Data is growing in many dimensions (Size, Complexity, Production rate)</a:t>
            </a:r>
          </a:p>
          <a:p>
            <a:pPr>
              <a:buFontTx/>
              <a:buNone/>
            </a:pPr>
            <a:endParaRPr lang="en-US" baseline="0" dirty="0" smtClean="0"/>
          </a:p>
          <a:p>
            <a:pPr>
              <a:buFontTx/>
              <a:buNone/>
            </a:pPr>
            <a:r>
              <a:rPr lang="en-US" baseline="0" dirty="0" smtClean="0"/>
              <a:t>Our opportunities to extract new knowledge are higher but the data analysis challenges are </a:t>
            </a:r>
            <a:r>
              <a:rPr lang="en-US" baseline="0" smtClean="0"/>
              <a:t>also bigger</a:t>
            </a:r>
            <a:endParaRPr lang="en-US" baseline="0" dirty="0" smtClean="0"/>
          </a:p>
          <a:p>
            <a:pPr>
              <a:buFontTx/>
              <a:buChar char="-"/>
            </a:pPr>
            <a:r>
              <a:rPr lang="en-US" baseline="0" dirty="0" smtClean="0"/>
              <a:t>data access (often in multiple locations, and accessed by multiple users)</a:t>
            </a:r>
          </a:p>
          <a:p>
            <a:pPr>
              <a:buFontTx/>
              <a:buChar char="-"/>
            </a:pPr>
            <a:r>
              <a:rPr lang="en-US" baseline="0" dirty="0" smtClean="0"/>
              <a:t>processing power (to process data and extract knowledge)</a:t>
            </a:r>
          </a:p>
          <a:p>
            <a:pPr>
              <a:buFontTx/>
              <a:buChar char="-"/>
            </a:pPr>
            <a:r>
              <a:rPr lang="en-US" baseline="0" dirty="0" smtClean="0"/>
              <a:t>Flexibility (heterogeneous applications changing  fast)</a:t>
            </a:r>
          </a:p>
          <a:p>
            <a:pPr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607101-4915-48E8-AAF0-90F8CC460D6C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noProof="0" dirty="0" smtClean="0"/>
              <a:t>Duas camadas:</a:t>
            </a:r>
          </a:p>
          <a:p>
            <a:pPr>
              <a:buFontTx/>
              <a:buChar char="-"/>
            </a:pPr>
            <a:r>
              <a:rPr lang="pt-PT" baseline="0" noProof="0" dirty="0" smtClean="0"/>
              <a:t>Na de baixo a infraestrutura genérica que para já será composta por Openstack, Ceph e Lustre</a:t>
            </a:r>
          </a:p>
          <a:p>
            <a:pPr>
              <a:buFontTx/>
              <a:buChar char="-"/>
            </a:pPr>
            <a:r>
              <a:rPr lang="pt-PT" baseline="0" noProof="0" dirty="0" smtClean="0"/>
              <a:t>Na camada superior serviços a disponibilizar sobre a camada inferior</a:t>
            </a:r>
          </a:p>
          <a:p>
            <a:pPr>
              <a:buFontTx/>
              <a:buChar char="-"/>
            </a:pPr>
            <a:endParaRPr lang="pt-PT" baseline="0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607101-4915-48E8-AAF0-90F8CC460D6C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http://dados.gbif.pt/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607101-4915-48E8-AAF0-90F8CC460D6C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Today</a:t>
            </a:r>
            <a:r>
              <a:rPr lang="en-US" baseline="0" dirty="0" smtClean="0"/>
              <a:t> the </a:t>
            </a:r>
            <a:r>
              <a:rPr lang="en-US" dirty="0" smtClean="0"/>
              <a:t>combined raw data acquired from the detectors is ~ 4PB/year</a:t>
            </a:r>
          </a:p>
          <a:p>
            <a:r>
              <a:rPr lang="en-US" dirty="0" smtClean="0"/>
              <a:t>The data is duplicated for safekeeping across</a:t>
            </a:r>
            <a:r>
              <a:rPr lang="en-US" baseline="0" dirty="0" smtClean="0"/>
              <a:t> two Tier-1 </a:t>
            </a:r>
            <a:r>
              <a:rPr lang="en-US" baseline="0" dirty="0" err="1" smtClean="0"/>
              <a:t>centres</a:t>
            </a:r>
            <a:endParaRPr lang="en-US" baseline="0" dirty="0" smtClean="0"/>
          </a:p>
          <a:p>
            <a:r>
              <a:rPr lang="en-US" baseline="0" dirty="0" smtClean="0"/>
              <a:t>But then a factor of 8x applies:</a:t>
            </a:r>
          </a:p>
          <a:p>
            <a:pPr>
              <a:buFontTx/>
              <a:buChar char="-"/>
            </a:pPr>
            <a:r>
              <a:rPr lang="en-US" dirty="0" smtClean="0"/>
              <a:t>Besides the raw data huge amounts of simulated data are needed</a:t>
            </a:r>
          </a:p>
          <a:p>
            <a:pPr>
              <a:buFontTx/>
              <a:buChar char="-"/>
            </a:pPr>
            <a:r>
              <a:rPr lang="en-US" baseline="0" dirty="0" smtClean="0"/>
              <a:t>The raw data is processed to generate data products </a:t>
            </a:r>
          </a:p>
          <a:p>
            <a:pPr>
              <a:buFontTx/>
              <a:buNone/>
            </a:pPr>
            <a:r>
              <a:rPr lang="en-US" baseline="0" dirty="0" smtClean="0"/>
              <a:t>In the end 64PB to 72PB of data are produced by the 4 experiments per year</a:t>
            </a:r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607101-4915-48E8-AAF0-90F8CC460D6C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Today</a:t>
            </a:r>
            <a:r>
              <a:rPr lang="en-US" baseline="0" dirty="0" smtClean="0"/>
              <a:t> the </a:t>
            </a:r>
            <a:r>
              <a:rPr lang="en-US" dirty="0" smtClean="0"/>
              <a:t>combined raw data acquired from the detectors is ~ 4PB/year</a:t>
            </a:r>
          </a:p>
          <a:p>
            <a:r>
              <a:rPr lang="en-US" dirty="0" smtClean="0"/>
              <a:t>The data is duplicated for safekeeping across</a:t>
            </a:r>
            <a:r>
              <a:rPr lang="en-US" baseline="0" dirty="0" smtClean="0"/>
              <a:t> two Tier-1 </a:t>
            </a:r>
            <a:r>
              <a:rPr lang="en-US" baseline="0" dirty="0" err="1" smtClean="0"/>
              <a:t>centres</a:t>
            </a:r>
            <a:endParaRPr lang="en-US" baseline="0" dirty="0" smtClean="0"/>
          </a:p>
          <a:p>
            <a:r>
              <a:rPr lang="en-US" baseline="0" dirty="0" smtClean="0"/>
              <a:t>But then a factor of 8x applies:</a:t>
            </a:r>
          </a:p>
          <a:p>
            <a:pPr>
              <a:buFontTx/>
              <a:buChar char="-"/>
            </a:pPr>
            <a:r>
              <a:rPr lang="en-US" dirty="0" smtClean="0"/>
              <a:t>Besides the raw data huge amounts of simulated data are needed</a:t>
            </a:r>
          </a:p>
          <a:p>
            <a:pPr>
              <a:buFontTx/>
              <a:buChar char="-"/>
            </a:pPr>
            <a:r>
              <a:rPr lang="en-US" baseline="0" dirty="0" smtClean="0"/>
              <a:t>The raw data is processed to generate data products </a:t>
            </a:r>
          </a:p>
          <a:p>
            <a:pPr>
              <a:buFontTx/>
              <a:buNone/>
            </a:pPr>
            <a:r>
              <a:rPr lang="en-US" baseline="0" dirty="0" smtClean="0"/>
              <a:t>In the end 64PB to 72PB of data are produced by the 4 experiments per year</a:t>
            </a:r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607101-4915-48E8-AAF0-90F8CC460D6C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http://dados.gbif.pt/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607101-4915-48E8-AAF0-90F8CC460D6C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noProof="0" dirty="0" smtClean="0"/>
              <a:t>Diagrama de contexto e stakeholders da INCD</a:t>
            </a:r>
          </a:p>
          <a:p>
            <a:r>
              <a:rPr lang="pt-PT" noProof="0" dirty="0" smtClean="0"/>
              <a:t>Interligação com:</a:t>
            </a:r>
          </a:p>
          <a:p>
            <a:pPr>
              <a:buFontTx/>
              <a:buChar char="-"/>
            </a:pPr>
            <a:r>
              <a:rPr lang="pt-PT" noProof="0" dirty="0" smtClean="0"/>
              <a:t>Infraestruturas digitais e iniciativas internacionais (EGI, Géant, IBERGRID, WLCG e congéneres noutros países)</a:t>
            </a:r>
          </a:p>
          <a:p>
            <a:pPr>
              <a:buFontTx/>
              <a:buChar char="-"/>
            </a:pPr>
            <a:r>
              <a:rPr lang="pt-PT" noProof="0" dirty="0" smtClean="0"/>
              <a:t>Colaboração e suporte à participação em grandes projetos nacionais e internacionais (ESFRIs, etc)</a:t>
            </a:r>
          </a:p>
          <a:p>
            <a:pPr>
              <a:buFontTx/>
              <a:buChar char="-"/>
            </a:pPr>
            <a:r>
              <a:rPr lang="pt-PT" noProof="0" dirty="0" smtClean="0"/>
              <a:t>Apoio à comunidade científica</a:t>
            </a:r>
            <a:r>
              <a:rPr lang="pt-PT" baseline="0" noProof="0" dirty="0" smtClean="0"/>
              <a:t> e académica (projetos nacionais, investigação nas Universidades e Laboratórios)</a:t>
            </a:r>
          </a:p>
          <a:p>
            <a:pPr>
              <a:buFontTx/>
              <a:buChar char="-"/>
            </a:pPr>
            <a:r>
              <a:rPr lang="pt-PT" baseline="0" noProof="0" dirty="0" smtClean="0"/>
              <a:t>Instrumento de apoio à implementação de politicas nacionais </a:t>
            </a:r>
          </a:p>
          <a:p>
            <a:pPr>
              <a:buFontTx/>
              <a:buChar char="-"/>
            </a:pPr>
            <a:r>
              <a:rPr lang="pt-PT" baseline="0" noProof="0" dirty="0" smtClean="0"/>
              <a:t>Apoio à ao desenvolvimento na industria</a:t>
            </a:r>
          </a:p>
          <a:p>
            <a:pPr>
              <a:buFontTx/>
              <a:buChar char="-"/>
            </a:pPr>
            <a:r>
              <a:rPr lang="pt-PT" baseline="0" noProof="0" dirty="0" smtClean="0"/>
              <a:t>etc</a:t>
            </a:r>
            <a:endParaRPr lang="pt-PT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607101-4915-48E8-AAF0-90F8CC460D6C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750" y="-71438"/>
            <a:ext cx="7181850" cy="1470026"/>
          </a:xfrm>
          <a:prstGeom prst="rect">
            <a:avLst/>
          </a:prstGeom>
        </p:spPr>
        <p:txBody>
          <a:bodyPr lIns="91434" tIns="45717" rIns="91434" bIns="45717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sz="2600" b="1" dirty="0">
                <a:latin typeface="+mj-lt"/>
                <a:ea typeface="+mj-ea"/>
                <a:cs typeface="+mj-cs"/>
              </a:rPr>
              <a:t>Infraestrutura Nacional de Computação Distribuída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625" y="6411914"/>
            <a:ext cx="3786188" cy="276225"/>
          </a:xfrm>
          <a:prstGeom prst="rect">
            <a:avLst/>
          </a:prstGeom>
          <a:noFill/>
        </p:spPr>
        <p:txBody>
          <a:bodyPr lIns="91434" tIns="45717" rIns="91434" bIns="45717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dirty="0" smtClean="0">
                <a:latin typeface="+mn-lt"/>
                <a:cs typeface="+mn-cs"/>
              </a:rPr>
              <a:t>Ciência 2017</a:t>
            </a:r>
            <a:endParaRPr lang="pt-PT" sz="1200" dirty="0"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81125" y="6059510"/>
            <a:ext cx="6429376" cy="369326"/>
          </a:xfrm>
          <a:prstGeom prst="rect">
            <a:avLst/>
          </a:prstGeom>
          <a:noFill/>
        </p:spPr>
        <p:txBody>
          <a:bodyPr lIns="91434" tIns="45717" rIns="91434" bIns="45717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b="1" dirty="0">
                <a:solidFill>
                  <a:srgbClr val="898989"/>
                </a:solidFill>
                <a:latin typeface="+mn-lt"/>
                <a:cs typeface="+mn-cs"/>
              </a:rPr>
              <a:t>http://www.incd.pt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>
            <a:lvl1pPr algn="ctr">
              <a:defRPr b="1">
                <a:solidFill>
                  <a:srgbClr val="172983"/>
                </a:solidFill>
              </a:defRPr>
            </a:lvl1pPr>
          </a:lstStyle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  <a:lvl2pPr marL="457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noProof="0" smtClean="0"/>
              <a:t>Click to edit Master subtitle style</a:t>
            </a:r>
            <a:endParaRPr lang="pt-PT" noProof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69" indent="0">
              <a:buNone/>
              <a:defRPr sz="2800"/>
            </a:lvl2pPr>
            <a:lvl3pPr marL="914336" indent="0">
              <a:buNone/>
              <a:defRPr sz="2400"/>
            </a:lvl3pPr>
            <a:lvl4pPr marL="1371505" indent="0">
              <a:buNone/>
              <a:defRPr sz="2000"/>
            </a:lvl4pPr>
            <a:lvl5pPr marL="1828674" indent="0">
              <a:buNone/>
              <a:defRPr sz="2000"/>
            </a:lvl5pPr>
            <a:lvl6pPr marL="2285841" indent="0">
              <a:buNone/>
              <a:defRPr sz="2000"/>
            </a:lvl6pPr>
            <a:lvl7pPr marL="2743010" indent="0">
              <a:buNone/>
              <a:defRPr sz="2000"/>
            </a:lvl7pPr>
            <a:lvl8pPr marL="3200179" indent="0">
              <a:buNone/>
              <a:defRPr sz="2000"/>
            </a:lvl8pPr>
            <a:lvl9pPr marL="3657346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69" indent="0">
              <a:buNone/>
              <a:defRPr sz="1200"/>
            </a:lvl2pPr>
            <a:lvl3pPr marL="914336" indent="0">
              <a:buNone/>
              <a:defRPr sz="1000"/>
            </a:lvl3pPr>
            <a:lvl4pPr marL="1371505" indent="0">
              <a:buNone/>
              <a:defRPr sz="800"/>
            </a:lvl4pPr>
            <a:lvl5pPr marL="1828674" indent="0">
              <a:buNone/>
              <a:defRPr sz="800"/>
            </a:lvl5pPr>
            <a:lvl6pPr marL="2285841" indent="0">
              <a:buNone/>
              <a:defRPr sz="800"/>
            </a:lvl6pPr>
            <a:lvl7pPr marL="2743010" indent="0">
              <a:buNone/>
              <a:defRPr sz="800"/>
            </a:lvl7pPr>
            <a:lvl8pPr marL="3200179" indent="0">
              <a:buNone/>
              <a:defRPr sz="800"/>
            </a:lvl8pPr>
            <a:lvl9pPr marL="3657346" indent="0">
              <a:buNone/>
              <a:defRPr sz="800"/>
            </a:lvl9pPr>
          </a:lstStyle>
          <a:p>
            <a:pPr lvl="0"/>
            <a:r>
              <a:rPr lang="pt-PT" noProof="0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INCD – Infraestrutura Nacional de Computação Distribuída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F89F2-AA7B-4231-BCA3-80827395E096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INCD – Infraestrutura Nacional de Computação Distribuída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0B715-3D90-4EED-B4F6-62EDD7BBEBDF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1" y="274639"/>
            <a:ext cx="6019800" cy="5851525"/>
          </a:xfrm>
        </p:spPr>
        <p:txBody>
          <a:bodyPr vert="eaVert"/>
          <a:lstStyle/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INCD – Infraestrutura Nacional de Computação Distribuída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F77E-5108-4891-95C2-C75C8AA135BF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pt-PT" noProof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INCD – Infraestrutura Nacional de Computação Distribuída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377C0-8165-4F5D-9DB0-172EE7613C03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INCD – Infraestrutura Nacional de Computação Distribuída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F22AC-59B7-403A-8A99-5548E3A0E153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6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noProof="0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INCD – Infraestrutura Nacional de Computação Distribuída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89E14-F68A-4793-9FF6-067F23650CEE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INCD – Infraestrutura Nacional de Computação Distribuída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53ABD-EEDD-40ED-A026-DF0BCD9B9B3A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9" indent="0">
              <a:buNone/>
              <a:defRPr sz="2000" b="1"/>
            </a:lvl2pPr>
            <a:lvl3pPr marL="914336" indent="0">
              <a:buNone/>
              <a:defRPr sz="1800" b="1"/>
            </a:lvl3pPr>
            <a:lvl4pPr marL="1371505" indent="0">
              <a:buNone/>
              <a:defRPr sz="1600" b="1"/>
            </a:lvl4pPr>
            <a:lvl5pPr marL="1828674" indent="0">
              <a:buNone/>
              <a:defRPr sz="1600" b="1"/>
            </a:lvl5pPr>
            <a:lvl6pPr marL="2285841" indent="0">
              <a:buNone/>
              <a:defRPr sz="1600" b="1"/>
            </a:lvl6pPr>
            <a:lvl7pPr marL="2743010" indent="0">
              <a:buNone/>
              <a:defRPr sz="1600" b="1"/>
            </a:lvl7pPr>
            <a:lvl8pPr marL="3200179" indent="0">
              <a:buNone/>
              <a:defRPr sz="1600" b="1"/>
            </a:lvl8pPr>
            <a:lvl9pPr marL="3657346" indent="0">
              <a:buNone/>
              <a:defRPr sz="1600" b="1"/>
            </a:lvl9pPr>
          </a:lstStyle>
          <a:p>
            <a:pPr lvl="0"/>
            <a:r>
              <a:rPr lang="pt-PT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9" indent="0">
              <a:buNone/>
              <a:defRPr sz="2000" b="1"/>
            </a:lvl2pPr>
            <a:lvl3pPr marL="914336" indent="0">
              <a:buNone/>
              <a:defRPr sz="1800" b="1"/>
            </a:lvl3pPr>
            <a:lvl4pPr marL="1371505" indent="0">
              <a:buNone/>
              <a:defRPr sz="1600" b="1"/>
            </a:lvl4pPr>
            <a:lvl5pPr marL="1828674" indent="0">
              <a:buNone/>
              <a:defRPr sz="1600" b="1"/>
            </a:lvl5pPr>
            <a:lvl6pPr marL="2285841" indent="0">
              <a:buNone/>
              <a:defRPr sz="1600" b="1"/>
            </a:lvl6pPr>
            <a:lvl7pPr marL="2743010" indent="0">
              <a:buNone/>
              <a:defRPr sz="1600" b="1"/>
            </a:lvl7pPr>
            <a:lvl8pPr marL="3200179" indent="0">
              <a:buNone/>
              <a:defRPr sz="1600" b="1"/>
            </a:lvl8pPr>
            <a:lvl9pPr marL="3657346" indent="0">
              <a:buNone/>
              <a:defRPr sz="1600" b="1"/>
            </a:lvl9pPr>
          </a:lstStyle>
          <a:p>
            <a:pPr lvl="0"/>
            <a:r>
              <a:rPr lang="pt-PT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INCD – Infraestrutura Nacional de Computação Distribuída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B3456-1C8A-4F2E-A4FE-DC55C2B776C4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noProof="0" dirty="0" err="1" smtClean="0"/>
              <a:t>Click</a:t>
            </a:r>
            <a:r>
              <a:rPr lang="pt-PT" noProof="0" dirty="0" smtClean="0"/>
              <a:t> to </a:t>
            </a:r>
            <a:r>
              <a:rPr lang="pt-PT" noProof="0" dirty="0" err="1" smtClean="0"/>
              <a:t>edit</a:t>
            </a:r>
            <a:r>
              <a:rPr lang="pt-PT" noProof="0" dirty="0" smtClean="0"/>
              <a:t> </a:t>
            </a:r>
            <a:r>
              <a:rPr lang="pt-PT" noProof="0" dirty="0" err="1" smtClean="0"/>
              <a:t>Master</a:t>
            </a:r>
            <a:r>
              <a:rPr lang="pt-PT" noProof="0" dirty="0" smtClean="0"/>
              <a:t> </a:t>
            </a:r>
            <a:r>
              <a:rPr lang="pt-PT" noProof="0" dirty="0" err="1" smtClean="0"/>
              <a:t>title</a:t>
            </a:r>
            <a:r>
              <a:rPr lang="pt-PT" noProof="0" dirty="0" smtClean="0"/>
              <a:t> </a:t>
            </a:r>
            <a:r>
              <a:rPr lang="pt-PT" noProof="0" dirty="0" err="1" smtClean="0"/>
              <a:t>style</a:t>
            </a:r>
            <a:endParaRPr lang="pt-PT" noProof="0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INCD – Infraestrutura Nacional de Computação Distribuída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6EAEF-EAD3-43E2-A331-5AD37DD77204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INCD – Infraestrutura Nacional de Computação Distribuída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F1EFF-CDF1-4AEB-90DC-F3D08C7FDC55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4415" y="273050"/>
            <a:ext cx="2251099" cy="1162050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pt-PT" noProof="0" smtClean="0"/>
              <a:t>Click to edit Master title style</a:t>
            </a:r>
            <a:endParaRPr lang="pt-PT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  <a:endParaRPr lang="pt-PT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69" indent="0">
              <a:buNone/>
              <a:defRPr sz="1200"/>
            </a:lvl2pPr>
            <a:lvl3pPr marL="914336" indent="0">
              <a:buNone/>
              <a:defRPr sz="1000"/>
            </a:lvl3pPr>
            <a:lvl4pPr marL="1371505" indent="0">
              <a:buNone/>
              <a:defRPr sz="800"/>
            </a:lvl4pPr>
            <a:lvl5pPr marL="1828674" indent="0">
              <a:buNone/>
              <a:defRPr sz="800"/>
            </a:lvl5pPr>
            <a:lvl6pPr marL="2285841" indent="0">
              <a:buNone/>
              <a:defRPr sz="800"/>
            </a:lvl6pPr>
            <a:lvl7pPr marL="2743010" indent="0">
              <a:buNone/>
              <a:defRPr sz="800"/>
            </a:lvl7pPr>
            <a:lvl8pPr marL="3200179" indent="0">
              <a:buNone/>
              <a:defRPr sz="800"/>
            </a:lvl8pPr>
            <a:lvl9pPr marL="3657346" indent="0">
              <a:buNone/>
              <a:defRPr sz="800"/>
            </a:lvl9pPr>
          </a:lstStyle>
          <a:p>
            <a:pPr lvl="0"/>
            <a:r>
              <a:rPr lang="pt-PT" noProof="0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INCD – Infraestrutura Nacional de Computação Distribuída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87B7E-83F8-43F7-94AA-64AFFB475764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285876" y="71438"/>
            <a:ext cx="740092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4" tIns="45717" rIns="91434" bIns="4571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8626" y="6357939"/>
            <a:ext cx="7643813" cy="365125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pt-PT"/>
              <a:t>INCD – Infraestrutura Nacional de Computação Distribuída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43876" y="6356350"/>
            <a:ext cx="542926" cy="365125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594436-81D1-41C7-BB98-640242829097}" type="slidenum">
              <a:rPr lang="pt-PT"/>
              <a:pPr>
                <a:defRPr/>
              </a:pPr>
              <a:t>‹#›</a:t>
            </a:fld>
            <a:endParaRPr lang="pt-PT"/>
          </a:p>
        </p:txBody>
      </p:sp>
      <p:pic>
        <p:nvPicPr>
          <p:cNvPr id="1030" name="Picture 7" descr="logo-fundo-branco-sem-texto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14314" y="142875"/>
            <a:ext cx="1000126" cy="96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169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6pPr>
      <a:lvl7pPr marL="914336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7pPr>
      <a:lvl8pPr marL="1371505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8pPr>
      <a:lvl9pPr marL="1828674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9pPr>
    </p:titleStyle>
    <p:bodyStyle>
      <a:lvl1pPr marL="342876" indent="-34287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99" indent="-28573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1" indent="-22858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9" indent="-22858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58" indent="-22858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26" indent="-228584" algn="l" defTabSz="91433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94" indent="-228584" algn="l" defTabSz="91433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63" indent="-228584" algn="l" defTabSz="91433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30" indent="-228584" algn="l" defTabSz="91433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9" algn="l" defTabSz="9143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6" algn="l" defTabSz="9143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05" algn="l" defTabSz="9143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74" algn="l" defTabSz="9143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41" algn="l" defTabSz="9143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10" algn="l" defTabSz="9143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79" algn="l" defTabSz="9143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46" algn="l" defTabSz="9143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gif"/><Relationship Id="rId5" Type="http://schemas.openxmlformats.org/officeDocument/2006/relationships/image" Target="../media/image21.pn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ccrm.vims.edu/schismweb/" TargetMode="External"/><Relationship Id="rId5" Type="http://schemas.openxmlformats.org/officeDocument/2006/relationships/hyperlink" Target="http://ariel.lnec.pt/" TargetMode="External"/><Relationship Id="rId4" Type="http://schemas.openxmlformats.org/officeDocument/2006/relationships/hyperlink" Target="http://www.lnec.pt/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42910" y="2030413"/>
            <a:ext cx="7772400" cy="1470025"/>
          </a:xfrm>
        </p:spPr>
        <p:txBody>
          <a:bodyPr/>
          <a:lstStyle/>
          <a:p>
            <a:pPr eaLnBrk="1" hangingPunct="1"/>
            <a:r>
              <a:rPr lang="pt-PT" dirty="0" smtClean="0"/>
              <a:t>INCD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714348" y="3176598"/>
            <a:ext cx="7643866" cy="1752600"/>
          </a:xfrm>
        </p:spPr>
        <p:txBody>
          <a:bodyPr/>
          <a:lstStyle/>
          <a:p>
            <a:pPr eaLnBrk="1" hangingPunct="1"/>
            <a:r>
              <a:rPr lang="pt-PT" dirty="0" smtClean="0"/>
              <a:t>Serviços </a:t>
            </a:r>
            <a:r>
              <a:rPr lang="pt-PT" dirty="0" smtClean="0"/>
              <a:t>de Computação</a:t>
            </a:r>
            <a:endParaRPr lang="pt-PT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788170" y="5283005"/>
            <a:ext cx="1569648" cy="646325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algn="ctr" eaLnBrk="1" hangingPunct="1"/>
            <a:r>
              <a:rPr lang="pt-PT" dirty="0" smtClean="0">
                <a:solidFill>
                  <a:schemeClr val="bg1">
                    <a:lumMod val="50000"/>
                  </a:schemeClr>
                </a:solidFill>
              </a:rPr>
              <a:t>Jorge Gomes</a:t>
            </a:r>
          </a:p>
          <a:p>
            <a:pPr algn="ctr" eaLnBrk="1" hangingPunct="1"/>
            <a:r>
              <a:rPr lang="pt-PT" dirty="0" smtClean="0">
                <a:solidFill>
                  <a:schemeClr val="bg1">
                    <a:lumMod val="50000"/>
                  </a:schemeClr>
                </a:solidFill>
              </a:rPr>
              <a:t>INCD e LIP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Portais </a:t>
            </a:r>
            <a:r>
              <a:rPr lang="pt-PT" dirty="0" err="1" smtClean="0"/>
              <a:t>Galaxy</a:t>
            </a:r>
            <a:r>
              <a:rPr lang="pt-PT" dirty="0" smtClean="0"/>
              <a:t> para </a:t>
            </a:r>
            <a:r>
              <a:rPr lang="pt-PT" dirty="0" err="1" smtClean="0"/>
              <a:t>genoma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>
                <a:solidFill>
                  <a:schemeClr val="tx2"/>
                </a:solidFill>
              </a:rPr>
              <a:t>IGC, Inst. Ricardo Jorge, </a:t>
            </a:r>
            <a:r>
              <a:rPr lang="en-US" sz="3200" dirty="0" smtClean="0">
                <a:solidFill>
                  <a:schemeClr val="tx2"/>
                </a:solidFill>
              </a:rPr>
              <a:t>F. </a:t>
            </a:r>
            <a:r>
              <a:rPr lang="en-US" sz="3200" dirty="0" err="1" smtClean="0">
                <a:solidFill>
                  <a:schemeClr val="tx2"/>
                </a:solidFill>
              </a:rPr>
              <a:t>Champalimaud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t-PT" smtClean="0"/>
              <a:t>INCD – Infraestrutura Nacional de Computação Distribuída</a:t>
            </a:r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FF22AC-59B7-403A-8A99-5548E3A0E153}" type="slidenum">
              <a:rPr lang="pt-PT" smtClean="0"/>
              <a:pPr>
                <a:defRPr/>
              </a:pPr>
              <a:t>10</a:t>
            </a:fld>
            <a:endParaRPr lang="pt-PT"/>
          </a:p>
        </p:txBody>
      </p:sp>
      <p:sp>
        <p:nvSpPr>
          <p:cNvPr id="15" name="Rectangle 14"/>
          <p:cNvSpPr/>
          <p:nvPr/>
        </p:nvSpPr>
        <p:spPr>
          <a:xfrm>
            <a:off x="1928794" y="1714488"/>
            <a:ext cx="6774735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40" y="1328756"/>
            <a:ext cx="794385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pt-PT" dirty="0" smtClean="0"/>
              <a:t>Contexto</a:t>
            </a:r>
            <a:endParaRPr lang="pt-PT" sz="2600" b="1" dirty="0"/>
          </a:p>
        </p:txBody>
      </p:sp>
      <p:grpSp>
        <p:nvGrpSpPr>
          <p:cNvPr id="3" name="Group 19"/>
          <p:cNvGrpSpPr/>
          <p:nvPr/>
        </p:nvGrpSpPr>
        <p:grpSpPr>
          <a:xfrm>
            <a:off x="5214943" y="785794"/>
            <a:ext cx="1000132" cy="1071570"/>
            <a:chOff x="3112622" y="1964521"/>
            <a:chExt cx="1571637" cy="1607355"/>
          </a:xfrm>
        </p:grpSpPr>
        <p:sp>
          <p:nvSpPr>
            <p:cNvPr id="8" name="Oval 7"/>
            <p:cNvSpPr/>
            <p:nvPr/>
          </p:nvSpPr>
          <p:spPr>
            <a:xfrm>
              <a:off x="3112622" y="2071678"/>
              <a:ext cx="1571637" cy="1500198"/>
            </a:xfrm>
            <a:prstGeom prst="ellipse">
              <a:avLst/>
            </a:prstGeom>
            <a:solidFill>
              <a:schemeClr val="bg1">
                <a:lumMod val="85000"/>
                <a:alpha val="68000"/>
              </a:schemeClr>
            </a:solidFill>
            <a:ln>
              <a:solidFill>
                <a:srgbClr val="0067B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none" lIns="3600" rIns="3600" bIns="36000" rtlCol="0" anchor="ctr"/>
            <a:lstStyle/>
            <a:p>
              <a:pPr algn="ctr"/>
              <a:endParaRPr lang="pt-PT" sz="1400" b="1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pt-PT" sz="1400" b="1" dirty="0" smtClean="0">
                  <a:solidFill>
                    <a:srgbClr val="FF0000"/>
                  </a:solidFill>
                </a:rPr>
                <a:t>European Grid</a:t>
              </a:r>
            </a:p>
            <a:p>
              <a:pPr algn="ctr"/>
              <a:r>
                <a:rPr lang="pt-PT" sz="1400" b="1" dirty="0" smtClean="0">
                  <a:solidFill>
                    <a:srgbClr val="FF0000"/>
                  </a:solidFill>
                </a:rPr>
                <a:t>Infrastructure</a:t>
              </a:r>
            </a:p>
            <a:p>
              <a:pPr algn="ctr"/>
              <a:r>
                <a:rPr lang="pt-PT" sz="1400" b="1" dirty="0" smtClean="0">
                  <a:solidFill>
                    <a:srgbClr val="FF0000"/>
                  </a:solidFill>
                </a:rPr>
                <a:t>NGIs</a:t>
              </a:r>
              <a:endParaRPr lang="pt-PT" sz="1400" b="1" dirty="0">
                <a:solidFill>
                  <a:srgbClr val="FF0000"/>
                </a:solidFill>
              </a:endParaRPr>
            </a:p>
          </p:txBody>
        </p:sp>
        <p:pic>
          <p:nvPicPr>
            <p:cNvPr id="3076" name="Picture 4" descr="EGI logo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61661" y="1964521"/>
              <a:ext cx="571504" cy="632538"/>
            </a:xfrm>
            <a:prstGeom prst="rect">
              <a:avLst/>
            </a:prstGeom>
            <a:noFill/>
          </p:spPr>
        </p:pic>
      </p:grpSp>
      <p:grpSp>
        <p:nvGrpSpPr>
          <p:cNvPr id="4" name="Group 91"/>
          <p:cNvGrpSpPr/>
          <p:nvPr/>
        </p:nvGrpSpPr>
        <p:grpSpPr>
          <a:xfrm>
            <a:off x="3571868" y="2786058"/>
            <a:ext cx="1714512" cy="1714512"/>
            <a:chOff x="2440942" y="1785926"/>
            <a:chExt cx="1643074" cy="1571636"/>
          </a:xfrm>
        </p:grpSpPr>
        <p:pic>
          <p:nvPicPr>
            <p:cNvPr id="76" name="Picture 75" descr="logo-fundo-branco-sem-texto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14612" y="1928802"/>
              <a:ext cx="1071569" cy="1032098"/>
            </a:xfrm>
            <a:prstGeom prst="rect">
              <a:avLst/>
            </a:prstGeom>
          </p:spPr>
        </p:pic>
        <p:sp>
          <p:nvSpPr>
            <p:cNvPr id="77" name="Oval 76"/>
            <p:cNvSpPr/>
            <p:nvPr/>
          </p:nvSpPr>
          <p:spPr>
            <a:xfrm>
              <a:off x="2440942" y="1785926"/>
              <a:ext cx="1643074" cy="1571636"/>
            </a:xfrm>
            <a:prstGeom prst="ellipse">
              <a:avLst/>
            </a:prstGeom>
            <a:noFill/>
            <a:ln w="38100">
              <a:solidFill>
                <a:srgbClr val="172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400" b="1" dirty="0" smtClean="0">
                <a:solidFill>
                  <a:srgbClr val="172983"/>
                </a:solidFill>
              </a:endParaRPr>
            </a:p>
            <a:p>
              <a:pPr algn="ctr"/>
              <a:endParaRPr lang="pt-PT" sz="1400" b="1" dirty="0" smtClean="0">
                <a:solidFill>
                  <a:srgbClr val="172983"/>
                </a:solidFill>
              </a:endParaRPr>
            </a:p>
            <a:p>
              <a:pPr algn="ctr"/>
              <a:endParaRPr lang="pt-PT" sz="1400" b="1" dirty="0" smtClean="0">
                <a:solidFill>
                  <a:srgbClr val="172983"/>
                </a:solidFill>
              </a:endParaRPr>
            </a:p>
            <a:p>
              <a:pPr algn="ctr"/>
              <a:endParaRPr lang="pt-PT" sz="2800" b="1" dirty="0" smtClean="0">
                <a:solidFill>
                  <a:srgbClr val="172983"/>
                </a:solidFill>
              </a:endParaRPr>
            </a:p>
            <a:p>
              <a:pPr algn="ctr"/>
              <a:r>
                <a:rPr lang="pt-PT" sz="2000" b="1" dirty="0" smtClean="0">
                  <a:solidFill>
                    <a:srgbClr val="172983"/>
                  </a:solidFill>
                </a:rPr>
                <a:t>INCD</a:t>
              </a:r>
              <a:endParaRPr lang="pt-PT" sz="2000" b="1" dirty="0">
                <a:solidFill>
                  <a:srgbClr val="172983"/>
                </a:solidFill>
              </a:endParaRPr>
            </a:p>
          </p:txBody>
        </p:sp>
      </p:grpSp>
      <p:sp>
        <p:nvSpPr>
          <p:cNvPr id="28" name="Oval 27"/>
          <p:cNvSpPr/>
          <p:nvPr/>
        </p:nvSpPr>
        <p:spPr>
          <a:xfrm>
            <a:off x="6000760" y="1928802"/>
            <a:ext cx="1000132" cy="1000132"/>
          </a:xfrm>
          <a:prstGeom prst="ellipse">
            <a:avLst/>
          </a:prstGeom>
          <a:solidFill>
            <a:srgbClr val="FFC000">
              <a:alpha val="59000"/>
            </a:srgbClr>
          </a:solidFill>
          <a:ln>
            <a:solidFill>
              <a:srgbClr val="F4B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7999" tIns="45717" rIns="17999" bIns="45717" rtlCol="0" anchor="ctr"/>
          <a:lstStyle/>
          <a:p>
            <a:pPr algn="ctr"/>
            <a:r>
              <a:rPr lang="pt-PT" sz="1400" b="1" dirty="0" smtClean="0">
                <a:solidFill>
                  <a:srgbClr val="FF0000"/>
                </a:solidFill>
              </a:rPr>
              <a:t>EUDAT</a:t>
            </a:r>
          </a:p>
        </p:txBody>
      </p:sp>
      <p:sp>
        <p:nvSpPr>
          <p:cNvPr id="30" name="Oval 29"/>
          <p:cNvSpPr/>
          <p:nvPr/>
        </p:nvSpPr>
        <p:spPr>
          <a:xfrm>
            <a:off x="6429388" y="3071810"/>
            <a:ext cx="1000132" cy="1000132"/>
          </a:xfrm>
          <a:prstGeom prst="ellipse">
            <a:avLst/>
          </a:prstGeom>
          <a:solidFill>
            <a:srgbClr val="00B050">
              <a:alpha val="62000"/>
            </a:srgbClr>
          </a:solidFill>
          <a:ln>
            <a:solidFill>
              <a:srgbClr val="01620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0" tIns="45717" rIns="0" bIns="45717" rtlCol="0" anchor="ctr"/>
          <a:lstStyle/>
          <a:p>
            <a:pPr algn="ctr"/>
            <a:r>
              <a:rPr lang="pt-PT" sz="1400" b="1" dirty="0" smtClean="0">
                <a:solidFill>
                  <a:srgbClr val="FF0000"/>
                </a:solidFill>
              </a:rPr>
              <a:t>IBERGRID</a:t>
            </a:r>
          </a:p>
          <a:p>
            <a:pPr algn="ctr"/>
            <a:r>
              <a:rPr lang="pt-PT" sz="1400" b="1" dirty="0" smtClean="0">
                <a:solidFill>
                  <a:srgbClr val="FF0000"/>
                </a:solidFill>
              </a:rPr>
              <a:t>Infraestrutura</a:t>
            </a:r>
          </a:p>
          <a:p>
            <a:pPr algn="ctr"/>
            <a:r>
              <a:rPr lang="pt-PT" sz="1400" b="1" dirty="0" smtClean="0">
                <a:solidFill>
                  <a:srgbClr val="FF0000"/>
                </a:solidFill>
              </a:rPr>
              <a:t>Ibérica</a:t>
            </a:r>
          </a:p>
        </p:txBody>
      </p:sp>
      <p:sp>
        <p:nvSpPr>
          <p:cNvPr id="31" name="Oval 30"/>
          <p:cNvSpPr/>
          <p:nvPr/>
        </p:nvSpPr>
        <p:spPr>
          <a:xfrm>
            <a:off x="1714480" y="4429132"/>
            <a:ext cx="1000132" cy="100013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34" tIns="45717" rIns="91434" bIns="45717" rtlCol="0" anchor="ctr"/>
          <a:lstStyle/>
          <a:p>
            <a:pPr algn="ctr"/>
            <a:r>
              <a:rPr lang="pt-PT" sz="1400" b="1" dirty="0" smtClean="0">
                <a:solidFill>
                  <a:srgbClr val="FF0000"/>
                </a:solidFill>
              </a:rPr>
              <a:t>Roteiro</a:t>
            </a:r>
          </a:p>
          <a:p>
            <a:pPr algn="ctr"/>
            <a:r>
              <a:rPr lang="pt-PT" sz="1400" b="1" dirty="0" smtClean="0">
                <a:solidFill>
                  <a:srgbClr val="FF0000"/>
                </a:solidFill>
              </a:rPr>
              <a:t>Politicas nacionais</a:t>
            </a:r>
          </a:p>
          <a:p>
            <a:pPr algn="ctr"/>
            <a:r>
              <a:rPr lang="pt-PT" sz="1400" b="1" dirty="0" smtClean="0">
                <a:solidFill>
                  <a:srgbClr val="FF0000"/>
                </a:solidFill>
              </a:rPr>
              <a:t>e-governo</a:t>
            </a:r>
          </a:p>
          <a:p>
            <a:pPr algn="ctr"/>
            <a:endParaRPr lang="pt-PT" sz="1400" b="1" dirty="0" smtClean="0">
              <a:solidFill>
                <a:srgbClr val="FF0000"/>
              </a:solidFill>
            </a:endParaRPr>
          </a:p>
        </p:txBody>
      </p:sp>
      <p:sp>
        <p:nvSpPr>
          <p:cNvPr id="44" name="Oval 43"/>
          <p:cNvSpPr/>
          <p:nvPr/>
        </p:nvSpPr>
        <p:spPr>
          <a:xfrm>
            <a:off x="2571736" y="928670"/>
            <a:ext cx="1000132" cy="1000132"/>
          </a:xfrm>
          <a:prstGeom prst="ellipse">
            <a:avLst/>
          </a:prstGeom>
          <a:solidFill>
            <a:schemeClr val="accent5">
              <a:lumMod val="40000"/>
              <a:lumOff val="60000"/>
              <a:alpha val="62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0" tIns="45717" rIns="0" bIns="45717" rtlCol="0" anchor="ctr"/>
          <a:lstStyle/>
          <a:p>
            <a:pPr algn="ctr"/>
            <a:r>
              <a:rPr lang="pt-PT" sz="1400" b="1" dirty="0" smtClean="0">
                <a:solidFill>
                  <a:schemeClr val="tx1"/>
                </a:solidFill>
              </a:rPr>
              <a:t>Universidades</a:t>
            </a:r>
          </a:p>
          <a:p>
            <a:pPr algn="ctr"/>
            <a:r>
              <a:rPr lang="pt-PT" sz="1400" b="1" dirty="0" smtClean="0">
                <a:solidFill>
                  <a:schemeClr val="tx1"/>
                </a:solidFill>
              </a:rPr>
              <a:t>Centros de</a:t>
            </a:r>
          </a:p>
          <a:p>
            <a:pPr algn="ctr"/>
            <a:r>
              <a:rPr lang="pt-PT" sz="1400" b="1" dirty="0" smtClean="0">
                <a:solidFill>
                  <a:schemeClr val="tx1"/>
                </a:solidFill>
              </a:rPr>
              <a:t>investigação</a:t>
            </a:r>
          </a:p>
        </p:txBody>
      </p:sp>
      <p:sp>
        <p:nvSpPr>
          <p:cNvPr id="52" name="Oval 51"/>
          <p:cNvSpPr/>
          <p:nvPr/>
        </p:nvSpPr>
        <p:spPr>
          <a:xfrm>
            <a:off x="1714480" y="1928802"/>
            <a:ext cx="1000132" cy="1000132"/>
          </a:xfrm>
          <a:prstGeom prst="ellipse">
            <a:avLst/>
          </a:prstGeom>
          <a:solidFill>
            <a:schemeClr val="accent5">
              <a:lumMod val="40000"/>
              <a:lumOff val="60000"/>
              <a:alpha val="62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0" tIns="45717" rIns="0" bIns="45717" rtlCol="0" anchor="ctr"/>
          <a:lstStyle/>
          <a:p>
            <a:pPr algn="ctr"/>
            <a:r>
              <a:rPr lang="pt-PT" sz="1400" b="1" dirty="0" smtClean="0">
                <a:solidFill>
                  <a:schemeClr val="tx1"/>
                </a:solidFill>
              </a:rPr>
              <a:t>Pequenos </a:t>
            </a:r>
          </a:p>
          <a:p>
            <a:pPr algn="ctr"/>
            <a:r>
              <a:rPr lang="pt-PT" sz="1400" b="1" dirty="0" smtClean="0">
                <a:solidFill>
                  <a:schemeClr val="tx1"/>
                </a:solidFill>
              </a:rPr>
              <a:t>grupos de </a:t>
            </a:r>
          </a:p>
          <a:p>
            <a:pPr algn="ctr"/>
            <a:r>
              <a:rPr lang="pt-PT" sz="1400" b="1" dirty="0" smtClean="0">
                <a:solidFill>
                  <a:schemeClr val="tx1"/>
                </a:solidFill>
              </a:rPr>
              <a:t>Investigação</a:t>
            </a:r>
          </a:p>
          <a:p>
            <a:pPr algn="ctr"/>
            <a:r>
              <a:rPr lang="pt-PT" sz="1400" b="1" dirty="0" smtClean="0">
                <a:solidFill>
                  <a:schemeClr val="tx1"/>
                </a:solidFill>
              </a:rPr>
              <a:t>“Long Tail”</a:t>
            </a:r>
          </a:p>
        </p:txBody>
      </p:sp>
      <p:sp>
        <p:nvSpPr>
          <p:cNvPr id="55" name="Oval 54"/>
          <p:cNvSpPr/>
          <p:nvPr/>
        </p:nvSpPr>
        <p:spPr>
          <a:xfrm>
            <a:off x="1357290" y="3186249"/>
            <a:ext cx="1000132" cy="100013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34" tIns="45717" rIns="91434" bIns="45717" rtlCol="0" anchor="ctr"/>
          <a:lstStyle/>
          <a:p>
            <a:pPr algn="ctr"/>
            <a:r>
              <a:rPr lang="pt-PT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Industria</a:t>
            </a:r>
          </a:p>
          <a:p>
            <a:pPr algn="ctr"/>
            <a:r>
              <a:rPr lang="pt-PT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PMEs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072198" y="5657701"/>
            <a:ext cx="1776756" cy="1200323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algn="r"/>
            <a:r>
              <a:rPr lang="pt-PT" dirty="0" smtClean="0"/>
              <a:t>Grandes </a:t>
            </a:r>
          </a:p>
          <a:p>
            <a:r>
              <a:rPr lang="pt-PT" dirty="0" smtClean="0"/>
              <a:t>Infraestruturas</a:t>
            </a:r>
          </a:p>
          <a:p>
            <a:r>
              <a:rPr lang="pt-PT" dirty="0" smtClean="0"/>
              <a:t>cientificas</a:t>
            </a:r>
          </a:p>
          <a:p>
            <a:r>
              <a:rPr lang="pt-PT" dirty="0" smtClean="0"/>
              <a:t>estratégicas</a:t>
            </a:r>
            <a:endParaRPr lang="pt-PT" dirty="0"/>
          </a:p>
        </p:txBody>
      </p:sp>
      <p:sp>
        <p:nvSpPr>
          <p:cNvPr id="40" name="TextBox 39"/>
          <p:cNvSpPr txBox="1"/>
          <p:nvPr/>
        </p:nvSpPr>
        <p:spPr>
          <a:xfrm>
            <a:off x="721842" y="1142984"/>
            <a:ext cx="1492704" cy="923324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r>
              <a:rPr lang="pt-PT" dirty="0" smtClean="0"/>
              <a:t>Comunidade</a:t>
            </a:r>
          </a:p>
          <a:p>
            <a:r>
              <a:rPr lang="pt-PT" dirty="0" smtClean="0"/>
              <a:t>Académica</a:t>
            </a:r>
          </a:p>
          <a:p>
            <a:r>
              <a:rPr lang="pt-PT" dirty="0" smtClean="0"/>
              <a:t>e cientifica</a:t>
            </a:r>
            <a:endParaRPr lang="pt-PT" dirty="0"/>
          </a:p>
        </p:txBody>
      </p:sp>
      <p:sp>
        <p:nvSpPr>
          <p:cNvPr id="42" name="TextBox 41"/>
          <p:cNvSpPr txBox="1"/>
          <p:nvPr/>
        </p:nvSpPr>
        <p:spPr>
          <a:xfrm>
            <a:off x="5643570" y="285728"/>
            <a:ext cx="1688335" cy="923324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r>
              <a:rPr lang="pt-PT" dirty="0" smtClean="0"/>
              <a:t>Infraestruturas</a:t>
            </a:r>
          </a:p>
          <a:p>
            <a:pPr algn="r"/>
            <a:r>
              <a:rPr lang="pt-PT" dirty="0" smtClean="0"/>
              <a:t>digitais</a:t>
            </a:r>
          </a:p>
          <a:p>
            <a:pPr algn="r"/>
            <a:r>
              <a:rPr lang="pt-PT" dirty="0" smtClean="0"/>
              <a:t>Europeias</a:t>
            </a:r>
            <a:endParaRPr lang="pt-PT" dirty="0"/>
          </a:p>
        </p:txBody>
      </p:sp>
      <p:sp>
        <p:nvSpPr>
          <p:cNvPr id="46" name="TextBox 45"/>
          <p:cNvSpPr txBox="1"/>
          <p:nvPr/>
        </p:nvSpPr>
        <p:spPr>
          <a:xfrm>
            <a:off x="122878" y="3643314"/>
            <a:ext cx="1377288" cy="646325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r>
              <a:rPr lang="pt-PT" dirty="0" smtClean="0"/>
              <a:t>Empresas</a:t>
            </a:r>
          </a:p>
          <a:p>
            <a:r>
              <a:rPr lang="pt-PT" dirty="0" smtClean="0"/>
              <a:t>e economia</a:t>
            </a:r>
          </a:p>
        </p:txBody>
      </p:sp>
      <p:sp>
        <p:nvSpPr>
          <p:cNvPr id="5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581026" y="6510338"/>
            <a:ext cx="7643813" cy="365125"/>
          </a:xfrm>
        </p:spPr>
        <p:txBody>
          <a:bodyPr/>
          <a:lstStyle/>
          <a:p>
            <a:pPr>
              <a:defRPr/>
            </a:pPr>
            <a:r>
              <a:rPr lang="pt-PT" dirty="0"/>
              <a:t>INCD – Infraestrutura Nacional de Computação Distribuída</a:t>
            </a:r>
          </a:p>
        </p:txBody>
      </p:sp>
      <p:sp>
        <p:nvSpPr>
          <p:cNvPr id="53" name="Slide Number Placeholder 4"/>
          <p:cNvSpPr txBox="1">
            <a:spLocks/>
          </p:cNvSpPr>
          <p:nvPr/>
        </p:nvSpPr>
        <p:spPr>
          <a:xfrm>
            <a:off x="8296275" y="6508750"/>
            <a:ext cx="542926" cy="365125"/>
          </a:xfrm>
          <a:prstGeom prst="rect">
            <a:avLst/>
          </a:prstGeom>
        </p:spPr>
        <p:txBody>
          <a:bodyPr vert="horz" lIns="91434" tIns="45717" rIns="91434" bIns="45717" rtlCol="0" anchor="ctr"/>
          <a:lstStyle/>
          <a:p>
            <a:pPr algn="r" defTabSz="914336" fontAlgn="auto">
              <a:spcBef>
                <a:spcPts val="0"/>
              </a:spcBef>
              <a:spcAft>
                <a:spcPts val="0"/>
              </a:spcAft>
              <a:defRPr/>
            </a:pPr>
            <a:fld id="{F5239239-5DF7-47B8-9CA1-BD4AB880E5F9}" type="slidenum">
              <a:rPr lang="pt-PT"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defTabSz="914336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pt-PT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57" name="Line Callout 2 (Accent Bar) 56"/>
          <p:cNvSpPr/>
          <p:nvPr/>
        </p:nvSpPr>
        <p:spPr>
          <a:xfrm>
            <a:off x="7643866" y="71414"/>
            <a:ext cx="1500134" cy="2428892"/>
          </a:xfrm>
          <a:prstGeom prst="accentCallout2">
            <a:avLst>
              <a:gd name="adj1" fmla="val 49315"/>
              <a:gd name="adj2" fmla="val -5167"/>
              <a:gd name="adj3" fmla="val 49017"/>
              <a:gd name="adj4" fmla="val -5320"/>
              <a:gd name="adj5" fmla="val 49456"/>
              <a:gd name="adj6" fmla="val -948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200" dirty="0" smtClean="0">
                <a:solidFill>
                  <a:schemeClr val="tx1"/>
                </a:solidFill>
              </a:rPr>
              <a:t>ESA EO </a:t>
            </a:r>
            <a:r>
              <a:rPr lang="en-US" sz="1200" dirty="0" err="1" smtClean="0">
                <a:solidFill>
                  <a:schemeClr val="tx1"/>
                </a:solidFill>
              </a:rPr>
              <a:t>copernicus</a:t>
            </a:r>
            <a:endParaRPr lang="en-US" sz="1200" dirty="0" smtClean="0">
              <a:solidFill>
                <a:schemeClr val="tx1"/>
              </a:solidFill>
            </a:endParaRPr>
          </a:p>
          <a:p>
            <a:r>
              <a:rPr lang="en-US" sz="1200" dirty="0" smtClean="0">
                <a:solidFill>
                  <a:schemeClr val="tx1"/>
                </a:solidFill>
              </a:rPr>
              <a:t>Coastal simulations</a:t>
            </a:r>
          </a:p>
          <a:p>
            <a:r>
              <a:rPr lang="en-US" sz="1200" dirty="0" err="1" smtClean="0">
                <a:solidFill>
                  <a:schemeClr val="tx1"/>
                </a:solidFill>
              </a:rPr>
              <a:t>Lifewatch</a:t>
            </a:r>
            <a:endParaRPr lang="en-US" sz="1200" dirty="0" smtClean="0">
              <a:solidFill>
                <a:schemeClr val="tx1"/>
              </a:solidFill>
            </a:endParaRPr>
          </a:p>
          <a:p>
            <a:r>
              <a:rPr lang="en-US" sz="1200" dirty="0" smtClean="0">
                <a:solidFill>
                  <a:schemeClr val="tx1"/>
                </a:solidFill>
              </a:rPr>
              <a:t>ELIXIR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BBMRI</a:t>
            </a:r>
          </a:p>
          <a:p>
            <a:r>
              <a:rPr lang="en-US" sz="1200" dirty="0" err="1" smtClean="0">
                <a:solidFill>
                  <a:schemeClr val="tx1"/>
                </a:solidFill>
              </a:rPr>
              <a:t>MoBrain</a:t>
            </a:r>
            <a:endParaRPr lang="en-US" sz="1200" dirty="0" smtClean="0">
              <a:solidFill>
                <a:schemeClr val="tx1"/>
              </a:solidFill>
            </a:endParaRPr>
          </a:p>
          <a:p>
            <a:r>
              <a:rPr lang="en-US" sz="1200" dirty="0" smtClean="0">
                <a:solidFill>
                  <a:schemeClr val="tx1"/>
                </a:solidFill>
              </a:rPr>
              <a:t>DARIAH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EISCAT_3D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EPOS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EMSO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ICOS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ENES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ITER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DARIAH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CTA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WLCG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INSTRUCT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WENMR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LTER</a:t>
            </a:r>
          </a:p>
          <a:p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3857620" y="571480"/>
            <a:ext cx="1000132" cy="1000132"/>
          </a:xfrm>
          <a:prstGeom prst="ellipse">
            <a:avLst/>
          </a:prstGeom>
          <a:solidFill>
            <a:schemeClr val="accent6">
              <a:lumMod val="60000"/>
              <a:lumOff val="40000"/>
              <a:alpha val="62000"/>
            </a:schemeClr>
          </a:solidFill>
          <a:ln>
            <a:solidFill>
              <a:srgbClr val="DB4437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0" tIns="45717" rIns="0" bIns="45717" rtlCol="0" anchor="ctr"/>
          <a:lstStyle/>
          <a:p>
            <a:pPr algn="ctr"/>
            <a:r>
              <a:rPr lang="pt-PT" sz="1400" b="1" dirty="0" smtClean="0">
                <a:solidFill>
                  <a:srgbClr val="DB4437"/>
                </a:solidFill>
              </a:rPr>
              <a:t>EOSC</a:t>
            </a:r>
            <a:endParaRPr lang="pt-PT" sz="1400" b="1" dirty="0" smtClean="0">
              <a:solidFill>
                <a:srgbClr val="DB4437"/>
              </a:solidFill>
            </a:endParaRPr>
          </a:p>
        </p:txBody>
      </p:sp>
      <p:sp>
        <p:nvSpPr>
          <p:cNvPr id="59" name="Oval 58"/>
          <p:cNvSpPr/>
          <p:nvPr/>
        </p:nvSpPr>
        <p:spPr>
          <a:xfrm>
            <a:off x="2571736" y="5286388"/>
            <a:ext cx="1000132" cy="1000132"/>
          </a:xfrm>
          <a:prstGeom prst="ellipse">
            <a:avLst/>
          </a:prstGeom>
          <a:solidFill>
            <a:schemeClr val="accent3">
              <a:lumMod val="40000"/>
              <a:lumOff val="60000"/>
              <a:alpha val="62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0" tIns="45717" rIns="0" bIns="45717" rtlCol="0" anchor="ctr"/>
          <a:lstStyle/>
          <a:p>
            <a:pPr algn="ctr"/>
            <a:r>
              <a:rPr lang="pt-PT" sz="1400" b="1" dirty="0" smtClean="0">
                <a:solidFill>
                  <a:schemeClr val="tx1"/>
                </a:solidFill>
              </a:rPr>
              <a:t>Outros</a:t>
            </a:r>
          </a:p>
          <a:p>
            <a:pPr algn="ctr"/>
            <a:r>
              <a:rPr lang="pt-PT" sz="1400" b="1" dirty="0" smtClean="0">
                <a:solidFill>
                  <a:schemeClr val="tx1"/>
                </a:solidFill>
              </a:rPr>
              <a:t>Laboratórios e</a:t>
            </a:r>
          </a:p>
          <a:p>
            <a:pPr algn="ctr"/>
            <a:r>
              <a:rPr lang="pt-PT" sz="1400" b="1" dirty="0" smtClean="0">
                <a:solidFill>
                  <a:schemeClr val="tx1"/>
                </a:solidFill>
              </a:rPr>
              <a:t>Infraestruturas</a:t>
            </a:r>
          </a:p>
          <a:p>
            <a:pPr algn="ctr"/>
            <a:r>
              <a:rPr lang="pt-PT" sz="1400" b="1" dirty="0" smtClean="0">
                <a:solidFill>
                  <a:schemeClr val="tx1"/>
                </a:solidFill>
              </a:rPr>
              <a:t>Científicas</a:t>
            </a:r>
          </a:p>
        </p:txBody>
      </p:sp>
      <p:sp>
        <p:nvSpPr>
          <p:cNvPr id="62" name="Oval 61"/>
          <p:cNvSpPr/>
          <p:nvPr/>
        </p:nvSpPr>
        <p:spPr>
          <a:xfrm>
            <a:off x="3857620" y="5500702"/>
            <a:ext cx="1000132" cy="1000132"/>
          </a:xfrm>
          <a:prstGeom prst="ellipse">
            <a:avLst/>
          </a:prstGeom>
          <a:solidFill>
            <a:schemeClr val="accent3">
              <a:lumMod val="60000"/>
              <a:lumOff val="40000"/>
              <a:alpha val="62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0" tIns="45717" rIns="0" bIns="45717" rtlCol="0" anchor="ctr"/>
          <a:lstStyle/>
          <a:p>
            <a:pPr algn="ctr"/>
            <a:r>
              <a:rPr lang="pt-PT" sz="1400" b="1" dirty="0" smtClean="0">
                <a:solidFill>
                  <a:schemeClr val="tx1"/>
                </a:solidFill>
              </a:rPr>
              <a:t>ESFRIs</a:t>
            </a:r>
          </a:p>
        </p:txBody>
      </p:sp>
      <p:grpSp>
        <p:nvGrpSpPr>
          <p:cNvPr id="66" name="Group 65"/>
          <p:cNvGrpSpPr/>
          <p:nvPr/>
        </p:nvGrpSpPr>
        <p:grpSpPr>
          <a:xfrm>
            <a:off x="5143504" y="5286388"/>
            <a:ext cx="1109669" cy="1000132"/>
            <a:chOff x="6143636" y="4357694"/>
            <a:chExt cx="1109669" cy="1000132"/>
          </a:xfrm>
        </p:grpSpPr>
        <p:sp>
          <p:nvSpPr>
            <p:cNvPr id="67" name="Oval 66"/>
            <p:cNvSpPr/>
            <p:nvPr/>
          </p:nvSpPr>
          <p:spPr>
            <a:xfrm>
              <a:off x="6143637" y="4357694"/>
              <a:ext cx="1000131" cy="100013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8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none" lIns="3600" tIns="45717" rIns="3600" bIns="35997" rtlCol="0" anchor="ctr"/>
            <a:lstStyle/>
            <a:p>
              <a:pPr algn="ctr"/>
              <a:endParaRPr lang="pt-PT" sz="1400" b="1" dirty="0" smtClean="0">
                <a:solidFill>
                  <a:srgbClr val="0067B1"/>
                </a:solidFill>
              </a:endParaRPr>
            </a:p>
            <a:p>
              <a:pPr algn="ctr"/>
              <a:endParaRPr lang="pt-PT" sz="1400" b="1" dirty="0" smtClean="0">
                <a:solidFill>
                  <a:srgbClr val="0067B1"/>
                </a:solidFill>
              </a:endParaRPr>
            </a:p>
            <a:p>
              <a:pPr algn="ctr"/>
              <a:r>
                <a:rPr lang="pt-PT" sz="1400" b="1" dirty="0" smtClean="0">
                  <a:solidFill>
                    <a:schemeClr val="tx1"/>
                  </a:solidFill>
                </a:rPr>
                <a:t>CERN/LHC</a:t>
              </a:r>
            </a:p>
            <a:p>
              <a:pPr algn="ctr"/>
              <a:r>
                <a:rPr lang="pt-PT" sz="1400" b="1" dirty="0" smtClean="0">
                  <a:solidFill>
                    <a:schemeClr val="tx1"/>
                  </a:solidFill>
                </a:rPr>
                <a:t>WLCG</a:t>
              </a:r>
              <a:endParaRPr lang="pt-PT" sz="1400" b="1" dirty="0">
                <a:solidFill>
                  <a:schemeClr val="tx1"/>
                </a:solidFill>
              </a:endParaRPr>
            </a:p>
          </p:txBody>
        </p:sp>
        <p:pic>
          <p:nvPicPr>
            <p:cNvPr id="69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43636" y="4388389"/>
              <a:ext cx="490973" cy="5047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0" name="Picture 11" descr="http://ntomasse.web.cern.ch/ntomasse/nt_files/cern_logo.gif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786578" y="4429132"/>
              <a:ext cx="466727" cy="466727"/>
            </a:xfrm>
            <a:prstGeom prst="rect">
              <a:avLst/>
            </a:prstGeom>
            <a:noFill/>
          </p:spPr>
        </p:pic>
      </p:grpSp>
      <p:sp>
        <p:nvSpPr>
          <p:cNvPr id="71" name="Oval 70"/>
          <p:cNvSpPr/>
          <p:nvPr/>
        </p:nvSpPr>
        <p:spPr>
          <a:xfrm>
            <a:off x="6143636" y="4357694"/>
            <a:ext cx="1000132" cy="1000132"/>
          </a:xfrm>
          <a:prstGeom prst="ellipse">
            <a:avLst/>
          </a:prstGeom>
          <a:solidFill>
            <a:schemeClr val="accent1">
              <a:lumMod val="75000"/>
              <a:alpha val="62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0" tIns="45717" rIns="0" bIns="45717" rtlCol="0" anchor="ctr"/>
          <a:lstStyle/>
          <a:p>
            <a:pPr algn="ctr"/>
            <a:r>
              <a:rPr lang="pt-PT" sz="1400" b="1" dirty="0" smtClean="0">
                <a:solidFill>
                  <a:srgbClr val="FF0000"/>
                </a:solidFill>
              </a:rPr>
              <a:t>Géant</a:t>
            </a:r>
            <a:endParaRPr lang="pt-PT" sz="14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Alguns utilizadores do piloto INCD</a:t>
            </a:r>
            <a:endParaRPr lang="pt-P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t-PT" smtClean="0"/>
              <a:t>INCD – Infraestrutura Nacional de Computação Distribuída</a:t>
            </a:r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FF22AC-59B7-403A-8A99-5548E3A0E153}" type="slidenum">
              <a:rPr lang="pt-PT" smtClean="0"/>
              <a:pPr>
                <a:defRPr/>
              </a:pPr>
              <a:t>12</a:t>
            </a:fld>
            <a:endParaRPr lang="pt-PT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00034" y="1071546"/>
          <a:ext cx="8143932" cy="5796467"/>
        </p:xfrm>
        <a:graphic>
          <a:graphicData uri="http://schemas.openxmlformats.org/drawingml/2006/table">
            <a:tbl>
              <a:tblPr firstRow="1">
                <a:tableStyleId>{B301B821-A1FF-4177-AEE7-76D212191A09}</a:tableStyleId>
              </a:tblPr>
              <a:tblGrid>
                <a:gridCol w="4214842"/>
                <a:gridCol w="3929090"/>
              </a:tblGrid>
              <a:tr h="160581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dirty="0"/>
                        <a:t>Institution</a:t>
                      </a:r>
                      <a:endParaRPr lang="en-US" sz="1000" b="1" dirty="0">
                        <a:latin typeface="+mn-lt"/>
                      </a:endParaRPr>
                    </a:p>
                  </a:txBody>
                  <a:tcPr marL="6636" marR="6636" marT="4424" marB="4424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/>
                        <a:t>Research Unit, Group or Lab</a:t>
                      </a:r>
                      <a:endParaRPr lang="en-US" sz="1000" b="1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60581">
                <a:tc rowSpan="6">
                  <a:txBody>
                    <a:bodyPr/>
                    <a:lstStyle/>
                    <a:p>
                      <a:pPr algn="l" rtl="0" fontAlgn="ctr"/>
                      <a:r>
                        <a:rPr lang="pt-BR" sz="1000" dirty="0" smtClean="0"/>
                        <a:t>Intituto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/>
                        <a:t>de </a:t>
                      </a:r>
                      <a:r>
                        <a:rPr lang="pt-PT" sz="1000" noProof="0" dirty="0" smtClean="0"/>
                        <a:t>Medicina </a:t>
                      </a:r>
                      <a:r>
                        <a:rPr lang="en-US" sz="1000" dirty="0" smtClean="0"/>
                        <a:t>Molecular </a:t>
                      </a:r>
                      <a:r>
                        <a:rPr lang="en-US" sz="1000" dirty="0"/>
                        <a:t>(IMM)</a:t>
                      </a:r>
                      <a:endParaRPr lang="en-US" sz="1000" dirty="0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6636" marR="6636" marT="4424" marB="4424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dirty="0"/>
                        <a:t>Chromatin &amp; </a:t>
                      </a:r>
                      <a:r>
                        <a:rPr lang="en-US" sz="1000" dirty="0" err="1"/>
                        <a:t>Epigenetics</a:t>
                      </a:r>
                      <a:endParaRPr lang="en-US" sz="1000" dirty="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605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/>
                        <a:t>Computational Biology </a:t>
                      </a:r>
                      <a:endParaRPr lang="en-US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605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/>
                        <a:t>Cancer Signaling</a:t>
                      </a:r>
                      <a:endParaRPr lang="en-US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605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/>
                        <a:t>Clinical Pharmacology</a:t>
                      </a:r>
                      <a:endParaRPr lang="en-US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605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/>
                        <a:t>Biologia Computacional </a:t>
                      </a:r>
                      <a:endParaRPr lang="en-US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605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/>
                        <a:t>The Chronobiology Laboratory</a:t>
                      </a:r>
                      <a:endParaRPr lang="en-US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60581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pt-BR" sz="1000"/>
                        <a:t>Centro de Ciências do Mar</a:t>
                      </a:r>
                      <a:endParaRPr lang="pt-BR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/>
                        <a:t>Plant Systematics and Bioinformatics</a:t>
                      </a:r>
                      <a:endParaRPr lang="en-US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605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/>
                        <a:t>Biofisica</a:t>
                      </a:r>
                      <a:endParaRPr lang="en-US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60581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pt-BR" sz="1000"/>
                        <a:t>Faculdade de Ciências da Universidade de Lisboa</a:t>
                      </a:r>
                      <a:endParaRPr lang="pt-BR" sz="1000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6636" marR="6636" marT="4424" marB="4424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000"/>
                        <a:t>Instituto de Biofísica e Engenharia Biomédica (IBEB)</a:t>
                      </a:r>
                      <a:endParaRPr lang="pt-BR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605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000"/>
                        <a:t>Instituto de Biossistemas e Ciências Integrativas (BioISI)</a:t>
                      </a:r>
                      <a:endParaRPr lang="pt-BR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605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/>
                        <a:t>Informatic Department</a:t>
                      </a:r>
                      <a:endParaRPr lang="en-US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6058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/>
                        <a:t>Instituto de Agronomia</a:t>
                      </a:r>
                      <a:endParaRPr lang="en-US" sz="1000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6636" marR="6636" marT="4424" marB="4424" anchor="b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dirty="0"/>
                        <a:t>Forest Studies</a:t>
                      </a:r>
                      <a:endParaRPr lang="en-US" sz="10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986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/>
                        <a:t>Fundação Champalimaud</a:t>
                      </a:r>
                      <a:endParaRPr lang="en-US" sz="1000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6636" marR="6636" marT="4424" marB="4424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/>
                        <a:t>Scientific Software Group</a:t>
                      </a:r>
                      <a:endParaRPr lang="en-US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9869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dirty="0" err="1"/>
                        <a:t>Universidade</a:t>
                      </a:r>
                      <a:r>
                        <a:rPr lang="en-US" sz="1000" dirty="0"/>
                        <a:t> do Porto</a:t>
                      </a:r>
                      <a:endParaRPr lang="en-US" sz="1000" dirty="0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6636" marR="6636" marT="4424" marB="4424" anchor="b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000"/>
                        <a:t>Departamento de Química (REQUINTE)</a:t>
                      </a:r>
                      <a:endParaRPr lang="en-US" sz="1000">
                        <a:latin typeface="+mn-lt"/>
                      </a:endParaRPr>
                    </a:p>
                  </a:txBody>
                  <a:tcPr marL="6636" marR="6636" marT="4424" marB="4424" anchor="b"/>
                </a:tc>
              </a:tr>
              <a:tr h="16058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/>
                        <a:t>ISCTE-IUL</a:t>
                      </a:r>
                      <a:endParaRPr lang="en-US" sz="1000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6636" marR="6636" marT="4424" marB="4424" anchor="b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dirty="0" smtClean="0"/>
                        <a:t>Computer </a:t>
                      </a:r>
                      <a:r>
                        <a:rPr lang="en-US" sz="1000" dirty="0"/>
                        <a:t>Science</a:t>
                      </a:r>
                      <a:endParaRPr lang="en-US" sz="1000" dirty="0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9869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/>
                        <a:t>Instituto Superior Técnico</a:t>
                      </a:r>
                      <a:endParaRPr lang="en-US" sz="1000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6636" marR="6636" marT="4424" marB="4424" anchor="b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/>
                        <a:t>Mechanical Department</a:t>
                      </a:r>
                      <a:endParaRPr lang="en-US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9869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/>
                        <a:t>Fac. Medicina da Univ.do Porto</a:t>
                      </a:r>
                      <a:endParaRPr lang="en-US" sz="1000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6636" marR="6636" marT="4424" marB="4424" anchor="b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000"/>
                        <a:t>Instituto de Investigação e Inovação em Saúde (I3S)</a:t>
                      </a:r>
                      <a:endParaRPr lang="pt-BR" sz="1000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98691"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000" dirty="0" smtClean="0"/>
                        <a:t>Faculdade e Ciências da Universidade do Porto</a:t>
                      </a:r>
                      <a:endParaRPr lang="pt-BR" sz="1000" dirty="0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6636" marR="6636" marT="4424" marB="4424" anchor="b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000"/>
                        <a:t>Laboratório de Introdução à Instrumentação</a:t>
                      </a:r>
                      <a:endParaRPr lang="pt-BR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98691"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000"/>
                        <a:t>Faculdade de Ciência Sociais e Humanas</a:t>
                      </a:r>
                      <a:endParaRPr lang="pt-BR" sz="1000">
                        <a:latin typeface="+mn-lt"/>
                      </a:endParaRPr>
                    </a:p>
                  </a:txBody>
                  <a:tcPr marL="6636" marR="6636" marT="4424" marB="4424" anchor="b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000"/>
                        <a:t>Comunication Science</a:t>
                      </a:r>
                      <a:endParaRPr lang="en-US" sz="1000">
                        <a:latin typeface="+mn-lt"/>
                      </a:endParaRPr>
                    </a:p>
                  </a:txBody>
                  <a:tcPr marL="6636" marR="6636" marT="4424" marB="4424" anchor="b"/>
                </a:tc>
              </a:tr>
              <a:tr h="19869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/>
                        <a:t>Universidade Aberta</a:t>
                      </a:r>
                      <a:endParaRPr lang="en-US" sz="1000">
                        <a:latin typeface="+mn-lt"/>
                      </a:endParaRPr>
                    </a:p>
                  </a:txBody>
                  <a:tcPr marL="6636" marR="6636" marT="4424" marB="4424" anchor="b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dirty="0"/>
                        <a:t>Computing Science</a:t>
                      </a:r>
                      <a:endParaRPr lang="en-US" sz="1000" dirty="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60581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pt-BR" sz="1000"/>
                        <a:t>Instituto Superior de Engenharia de Informática na Universidade de Coimbra</a:t>
                      </a:r>
                      <a:endParaRPr lang="pt-BR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/>
                        <a:t>Computing Science</a:t>
                      </a:r>
                      <a:endParaRPr lang="en-US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986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/>
                        <a:t>Software and Systems Engineering</a:t>
                      </a:r>
                      <a:endParaRPr lang="en-US" sz="1000">
                        <a:solidFill>
                          <a:srgbClr val="444444"/>
                        </a:solidFill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98691">
                <a:tc>
                  <a:txBody>
                    <a:bodyPr/>
                    <a:lstStyle/>
                    <a:p>
                      <a:pPr rtl="0" fontAlgn="ctr"/>
                      <a:r>
                        <a:rPr lang="pt-BR" sz="1000" dirty="0"/>
                        <a:t>Centro de Neurociências e Biologia Celular (CNC) - Univ. Coimbra</a:t>
                      </a:r>
                      <a:endParaRPr lang="pt-BR" sz="1000" dirty="0">
                        <a:latin typeface="+mn-lt"/>
                      </a:endParaRPr>
                    </a:p>
                  </a:txBody>
                  <a:tcPr marL="6636" marR="6636" marT="4424" marB="4424" anchor="ctr"/>
                </a:tc>
                <a:tc>
                  <a:txBody>
                    <a:bodyPr/>
                    <a:lstStyle/>
                    <a:p>
                      <a:pPr rtl="0" fontAlgn="ctr"/>
                      <a:r>
                        <a:rPr lang="en-US" sz="1000" dirty="0"/>
                        <a:t>Biotechnology</a:t>
                      </a:r>
                      <a:endParaRPr lang="en-US" sz="1000" dirty="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98691">
                <a:tc>
                  <a:txBody>
                    <a:bodyPr/>
                    <a:lstStyle/>
                    <a:p>
                      <a:pPr rtl="0" fontAlgn="b"/>
                      <a:r>
                        <a:rPr lang="pt-BR" sz="1000" dirty="0"/>
                        <a:t>Intituto Portugues do Mar e Atmosfera (IPMA)</a:t>
                      </a:r>
                      <a:endParaRPr lang="pt-BR" sz="1000" dirty="0">
                        <a:latin typeface="+mn-lt"/>
                      </a:endParaRPr>
                    </a:p>
                  </a:txBody>
                  <a:tcPr marL="6636" marR="6636" marT="4424" marB="4424" anchor="b"/>
                </a:tc>
                <a:tc>
                  <a:txBody>
                    <a:bodyPr/>
                    <a:lstStyle/>
                    <a:p>
                      <a:pPr rtl="0" fontAlgn="ctr"/>
                      <a:r>
                        <a:rPr lang="en-US" sz="1000" b="1" dirty="0" smtClean="0">
                          <a:solidFill>
                            <a:srgbClr val="C00000"/>
                          </a:solidFill>
                        </a:rPr>
                        <a:t>EMSO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</a:rPr>
                        <a:t> - </a:t>
                      </a:r>
                      <a:r>
                        <a:rPr lang="en-US" sz="1000" dirty="0" smtClean="0"/>
                        <a:t>Multidisciplinary </a:t>
                      </a:r>
                      <a:r>
                        <a:rPr lang="en-US" sz="1000" dirty="0"/>
                        <a:t>Seafloor and water column </a:t>
                      </a:r>
                      <a:r>
                        <a:rPr lang="en-US" sz="1000" dirty="0" smtClean="0"/>
                        <a:t>Observatory</a:t>
                      </a:r>
                      <a:endParaRPr lang="en-US" sz="1000" dirty="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98691">
                <a:tc>
                  <a:txBody>
                    <a:bodyPr/>
                    <a:lstStyle/>
                    <a:p>
                      <a:pPr rtl="0" fontAlgn="ctr"/>
                      <a:r>
                        <a:rPr lang="pt-BR" sz="1000"/>
                        <a:t>Instituto de Investigação Científica Tropical (CIBIO-InBIO)</a:t>
                      </a:r>
                      <a:endParaRPr lang="pt-BR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  <a:tc>
                  <a:txBody>
                    <a:bodyPr/>
                    <a:lstStyle/>
                    <a:p>
                      <a:pPr rtl="0" fontAlgn="ctr"/>
                      <a:r>
                        <a:rPr lang="en-US" sz="1000" b="1" dirty="0" smtClean="0">
                          <a:solidFill>
                            <a:srgbClr val="C00000"/>
                          </a:solidFill>
                        </a:rPr>
                        <a:t>LIFEWATCH</a:t>
                      </a:r>
                      <a:endParaRPr lang="en-US" sz="1000" b="1" dirty="0">
                        <a:solidFill>
                          <a:srgbClr val="C00000"/>
                        </a:solidFill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98691">
                <a:tc rowSpan="2">
                  <a:txBody>
                    <a:bodyPr/>
                    <a:lstStyle/>
                    <a:p>
                      <a:pPr rtl="0" fontAlgn="ctr"/>
                      <a:r>
                        <a:rPr lang="en-US" sz="1000" dirty="0" err="1"/>
                        <a:t>Instituto</a:t>
                      </a:r>
                      <a:r>
                        <a:rPr lang="en-US" sz="1000" dirty="0"/>
                        <a:t> </a:t>
                      </a:r>
                      <a:r>
                        <a:rPr lang="en-US" sz="1000" dirty="0" err="1"/>
                        <a:t>Gulbenkian</a:t>
                      </a:r>
                      <a:r>
                        <a:rPr lang="en-US" sz="1000" dirty="0"/>
                        <a:t> </a:t>
                      </a:r>
                      <a:r>
                        <a:rPr lang="en-US" sz="1000" dirty="0" err="1"/>
                        <a:t>Ciência</a:t>
                      </a:r>
                      <a:r>
                        <a:rPr lang="en-US" sz="1000" dirty="0"/>
                        <a:t> (IGC)</a:t>
                      </a:r>
                      <a:endParaRPr lang="en-US" sz="1000" dirty="0">
                        <a:latin typeface="+mn-lt"/>
                      </a:endParaRPr>
                    </a:p>
                  </a:txBody>
                  <a:tcPr marL="6636" marR="6636" marT="4424" marB="4424" anchor="ctr"/>
                </a:tc>
                <a:tc>
                  <a:txBody>
                    <a:bodyPr/>
                    <a:lstStyle/>
                    <a:p>
                      <a:pPr rtl="0" fontAlgn="ctr"/>
                      <a:r>
                        <a:rPr lang="en-US" sz="1000" dirty="0" err="1"/>
                        <a:t>BioInformatics</a:t>
                      </a:r>
                      <a:endParaRPr lang="en-US" sz="1000" dirty="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986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ctr"/>
                      <a:r>
                        <a:rPr lang="en-US" sz="1000" b="1" dirty="0">
                          <a:solidFill>
                            <a:srgbClr val="C00000"/>
                          </a:solidFill>
                        </a:rPr>
                        <a:t>Elixir </a:t>
                      </a:r>
                      <a:r>
                        <a:rPr lang="en-US" sz="1000" dirty="0"/>
                        <a:t>Portugal</a:t>
                      </a:r>
                      <a:endParaRPr lang="en-US" sz="1000" dirty="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98691">
                <a:tc>
                  <a:txBody>
                    <a:bodyPr/>
                    <a:lstStyle/>
                    <a:p>
                      <a:pPr rtl="0" fontAlgn="ctr"/>
                      <a:r>
                        <a:rPr lang="en-US" sz="1000"/>
                        <a:t>INESC-ID</a:t>
                      </a:r>
                      <a:endParaRPr lang="en-US" sz="1000">
                        <a:latin typeface="+mn-lt"/>
                      </a:endParaRPr>
                    </a:p>
                  </a:txBody>
                  <a:tcPr marL="6636" marR="6636" marT="4424" marB="4424" anchor="ctr"/>
                </a:tc>
                <a:tc>
                  <a:txBody>
                    <a:bodyPr/>
                    <a:lstStyle/>
                    <a:p>
                      <a:pPr rtl="0" fontAlgn="ctr"/>
                      <a:r>
                        <a:rPr lang="en-US" sz="1000" b="1" dirty="0">
                          <a:solidFill>
                            <a:srgbClr val="C00000"/>
                          </a:solidFill>
                        </a:rPr>
                        <a:t>Elixir </a:t>
                      </a:r>
                      <a:r>
                        <a:rPr lang="en-US" sz="1000" dirty="0"/>
                        <a:t>Portugal</a:t>
                      </a:r>
                      <a:endParaRPr lang="en-US" sz="1000" dirty="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98691">
                <a:tc rowSpan="2">
                  <a:txBody>
                    <a:bodyPr/>
                    <a:lstStyle/>
                    <a:p>
                      <a:pPr rtl="0" fontAlgn="ctr"/>
                      <a:r>
                        <a:rPr lang="pt-BR" sz="1000" dirty="0"/>
                        <a:t>Laboratório Nacional de Engenharia Civil (LNEC)</a:t>
                      </a:r>
                      <a:endParaRPr lang="pt-BR" sz="1000" dirty="0">
                        <a:latin typeface="+mn-lt"/>
                      </a:endParaRPr>
                    </a:p>
                  </a:txBody>
                  <a:tcPr marL="6636" marR="6636" marT="4424" marB="4424" anchor="ctr"/>
                </a:tc>
                <a:tc>
                  <a:txBody>
                    <a:bodyPr/>
                    <a:lstStyle/>
                    <a:p>
                      <a:pPr rtl="0" fontAlgn="ctr"/>
                      <a:r>
                        <a:rPr lang="en-US" sz="1000" dirty="0"/>
                        <a:t>Water and Environment Research Unit</a:t>
                      </a:r>
                      <a:endParaRPr lang="en-US" sz="1000" dirty="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986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ctr"/>
                      <a:r>
                        <a:rPr lang="en-US" sz="1000" dirty="0"/>
                        <a:t>Geotechnical and Hydraulic Works</a:t>
                      </a:r>
                      <a:endParaRPr lang="en-US" sz="1000" dirty="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  <a:tr h="198691">
                <a:tc>
                  <a:txBody>
                    <a:bodyPr/>
                    <a:lstStyle/>
                    <a:p>
                      <a:pPr rtl="0" fontAlgn="ctr"/>
                      <a:r>
                        <a:rPr lang="pt-BR" sz="1000" dirty="0" smtClean="0">
                          <a:latin typeface="+mn-lt"/>
                        </a:rPr>
                        <a:t>Laboratório de Instrumentação e Física Experimental de Partículas</a:t>
                      </a:r>
                      <a:endParaRPr lang="pt-BR" sz="1000" dirty="0">
                        <a:latin typeface="+mn-lt"/>
                      </a:endParaRPr>
                    </a:p>
                  </a:txBody>
                  <a:tcPr marL="6636" marR="6636" marT="4424" marB="4424" anchor="ctr"/>
                </a:tc>
                <a:tc>
                  <a:txBody>
                    <a:bodyPr/>
                    <a:lstStyle/>
                    <a:p>
                      <a:pPr rtl="0" fontAlgn="ctr"/>
                      <a:r>
                        <a:rPr lang="pt-PT" sz="1000" noProof="0" dirty="0" smtClean="0">
                          <a:latin typeface="+mn-lt"/>
                        </a:rPr>
                        <a:t>Física</a:t>
                      </a:r>
                      <a:r>
                        <a:rPr lang="pt-PT" sz="1000" baseline="0" noProof="0" dirty="0" smtClean="0">
                          <a:latin typeface="+mn-lt"/>
                        </a:rPr>
                        <a:t> de Partículas, Astropartículas, Física Médica</a:t>
                      </a:r>
                      <a:endParaRPr lang="pt-PT" sz="1000" noProof="0" dirty="0">
                        <a:latin typeface="+mn-lt"/>
                      </a:endParaRPr>
                    </a:p>
                  </a:txBody>
                  <a:tcPr marL="6636" marR="6636" marT="4424" marB="4424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Infraestruturas e sua utilização</a:t>
            </a:r>
            <a:endParaRPr lang="pt-P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t-PT" dirty="0" smtClean="0"/>
              <a:t>INCD – Infraestrutura Nacional de Computação Distribuída</a:t>
            </a:r>
            <a:endParaRPr lang="pt-P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FF22AC-59B7-403A-8A99-5548E3A0E153}" type="slidenum">
              <a:rPr lang="pt-PT" smtClean="0"/>
              <a:pPr>
                <a:defRPr/>
              </a:pPr>
              <a:t>13</a:t>
            </a:fld>
            <a:endParaRPr lang="pt-PT" dirty="0"/>
          </a:p>
        </p:txBody>
      </p:sp>
      <p:sp>
        <p:nvSpPr>
          <p:cNvPr id="11" name="Rounded Rectangle 10"/>
          <p:cNvSpPr/>
          <p:nvPr/>
        </p:nvSpPr>
        <p:spPr>
          <a:xfrm>
            <a:off x="428596" y="4357694"/>
            <a:ext cx="8143932" cy="1571636"/>
          </a:xfrm>
          <a:prstGeom prst="roundRect">
            <a:avLst>
              <a:gd name="adj" fmla="val 0"/>
            </a:avLst>
          </a:prstGeom>
          <a:solidFill>
            <a:srgbClr val="DD0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Infraestruturas </a:t>
            </a:r>
            <a:r>
              <a:rPr lang="pt-PT" sz="2400" dirty="0" smtClean="0"/>
              <a:t>digitais </a:t>
            </a:r>
            <a:r>
              <a:rPr lang="pt-PT" sz="2400" dirty="0" smtClean="0"/>
              <a:t>genéricas e transversais</a:t>
            </a:r>
          </a:p>
          <a:p>
            <a:pPr algn="ctr"/>
            <a:r>
              <a:rPr lang="pt-PT" sz="2400" dirty="0" smtClean="0"/>
              <a:t>(INCD, RCTS, LCA, etc)</a:t>
            </a:r>
            <a:endParaRPr lang="pt-PT" sz="2400" dirty="0" smtClean="0"/>
          </a:p>
        </p:txBody>
      </p:sp>
      <p:sp>
        <p:nvSpPr>
          <p:cNvPr id="12" name="Rounded Rectangle 11"/>
          <p:cNvSpPr/>
          <p:nvPr/>
        </p:nvSpPr>
        <p:spPr>
          <a:xfrm>
            <a:off x="4214810" y="2857496"/>
            <a:ext cx="4357718" cy="1500198"/>
          </a:xfrm>
          <a:prstGeom prst="roundRect">
            <a:avLst>
              <a:gd name="adj" fmla="val 0"/>
            </a:avLst>
          </a:prstGeom>
          <a:solidFill>
            <a:srgbClr val="162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Infraestruturas </a:t>
            </a:r>
            <a:r>
              <a:rPr lang="pt-PT" sz="2400" dirty="0" smtClean="0"/>
              <a:t>temáticas, grandes projetos e serviços</a:t>
            </a:r>
            <a:endParaRPr lang="pt-PT" sz="2400" dirty="0" smtClean="0"/>
          </a:p>
        </p:txBody>
      </p:sp>
      <p:grpSp>
        <p:nvGrpSpPr>
          <p:cNvPr id="16" name="Group 15"/>
          <p:cNvGrpSpPr/>
          <p:nvPr/>
        </p:nvGrpSpPr>
        <p:grpSpPr>
          <a:xfrm>
            <a:off x="428596" y="1643050"/>
            <a:ext cx="8143932" cy="2714644"/>
            <a:chOff x="428596" y="1643050"/>
            <a:chExt cx="8143932" cy="2714644"/>
          </a:xfrm>
        </p:grpSpPr>
        <p:sp>
          <p:nvSpPr>
            <p:cNvPr id="10" name="Rounded Rectangle 9"/>
            <p:cNvSpPr/>
            <p:nvPr/>
          </p:nvSpPr>
          <p:spPr>
            <a:xfrm>
              <a:off x="428596" y="1643050"/>
              <a:ext cx="8143932" cy="1214446"/>
            </a:xfrm>
            <a:prstGeom prst="roundRect">
              <a:avLst>
                <a:gd name="adj" fmla="val 0"/>
              </a:avLst>
            </a:prstGeom>
            <a:solidFill>
              <a:srgbClr val="42A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2400" dirty="0" smtClean="0"/>
                <a:t>Utilizadores </a:t>
              </a:r>
            </a:p>
            <a:p>
              <a:pPr algn="ctr"/>
              <a:r>
                <a:rPr lang="pt-PT" sz="2400" dirty="0" smtClean="0"/>
                <a:t>(</a:t>
              </a:r>
              <a:r>
                <a:rPr lang="pt-PT" sz="2400" dirty="0" smtClean="0"/>
                <a:t>investigadores, </a:t>
              </a:r>
              <a:r>
                <a:rPr lang="pt-PT" sz="2400" dirty="0" smtClean="0"/>
                <a:t>projetos, estudantes, sector </a:t>
              </a:r>
              <a:r>
                <a:rPr lang="pt-PT" sz="2400" dirty="0" smtClean="0"/>
                <a:t>público, empresas</a:t>
              </a:r>
              <a:r>
                <a:rPr lang="pt-PT" sz="2400" dirty="0" smtClean="0"/>
                <a:t>)</a:t>
              </a:r>
              <a:endParaRPr lang="pt-PT" sz="2400" dirty="0" smtClean="0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428596" y="2857496"/>
              <a:ext cx="3786214" cy="1500198"/>
            </a:xfrm>
            <a:prstGeom prst="roundRect">
              <a:avLst>
                <a:gd name="adj" fmla="val 0"/>
              </a:avLst>
            </a:prstGeom>
            <a:solidFill>
              <a:srgbClr val="42A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2400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Desafios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525963"/>
          </a:xfrm>
        </p:spPr>
        <p:txBody>
          <a:bodyPr/>
          <a:lstStyle/>
          <a:p>
            <a:r>
              <a:rPr lang="pt-PT" sz="2800" dirty="0" smtClean="0"/>
              <a:t>Estruturar e promover os serviços TIC para ciência de forma coêrente numa logica de serviços partilhados</a:t>
            </a:r>
          </a:p>
          <a:p>
            <a:pPr>
              <a:lnSpc>
                <a:spcPct val="150000"/>
              </a:lnSpc>
            </a:pPr>
            <a:r>
              <a:rPr lang="pt-PT" sz="2800" dirty="0" smtClean="0"/>
              <a:t>Modelo de financiamento e crescimento</a:t>
            </a:r>
          </a:p>
          <a:p>
            <a:pPr>
              <a:lnSpc>
                <a:spcPct val="150000"/>
              </a:lnSpc>
            </a:pPr>
            <a:r>
              <a:rPr lang="pt-PT" sz="2800" dirty="0" smtClean="0"/>
              <a:t>Promover a confiança  nas infraestruturas</a:t>
            </a:r>
            <a:endParaRPr lang="pt-PT" sz="2800" dirty="0" smtClean="0"/>
          </a:p>
          <a:p>
            <a:pPr>
              <a:lnSpc>
                <a:spcPct val="150000"/>
              </a:lnSpc>
            </a:pPr>
            <a:r>
              <a:rPr lang="pt-PT" sz="2800" dirty="0" smtClean="0"/>
              <a:t>Munutenção e operacionalidade das infraestruturas</a:t>
            </a:r>
          </a:p>
          <a:p>
            <a:pPr>
              <a:lnSpc>
                <a:spcPct val="150000"/>
              </a:lnSpc>
            </a:pPr>
            <a:r>
              <a:rPr lang="pt-PT" sz="2800" dirty="0" smtClean="0"/>
              <a:t>Recuperar o atraso em relação à Europa</a:t>
            </a:r>
          </a:p>
          <a:p>
            <a:pPr>
              <a:lnSpc>
                <a:spcPct val="150000"/>
              </a:lnSpc>
            </a:pPr>
            <a:r>
              <a:rPr lang="pt-PT" sz="2800" dirty="0" smtClean="0"/>
              <a:t>Articulação entre as infraestruturas e projectos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28626" y="6492900"/>
            <a:ext cx="7643813" cy="365125"/>
          </a:xfrm>
        </p:spPr>
        <p:txBody>
          <a:bodyPr/>
          <a:lstStyle/>
          <a:p>
            <a:pPr>
              <a:defRPr/>
            </a:pPr>
            <a:r>
              <a:rPr lang="pt-PT" smtClean="0"/>
              <a:t>INCD – Infraestrutura Nacional de Computação Distribuída</a:t>
            </a:r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143876" y="6491311"/>
            <a:ext cx="542926" cy="365125"/>
          </a:xfrm>
        </p:spPr>
        <p:txBody>
          <a:bodyPr/>
          <a:lstStyle/>
          <a:p>
            <a:pPr>
              <a:defRPr/>
            </a:pPr>
            <a:fld id="{8EFF22AC-59B7-403A-8A99-5548E3A0E153}" type="slidenum">
              <a:rPr lang="pt-PT" smtClean="0"/>
              <a:pPr>
                <a:defRPr/>
              </a:pPr>
              <a:t>14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Conclusões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sz="2800" dirty="0" smtClean="0"/>
              <a:t>INCD é uma infraestrutura digital </a:t>
            </a:r>
            <a:r>
              <a:rPr lang="pt-PT" sz="2800" dirty="0" smtClean="0"/>
              <a:t>genérica aberta </a:t>
            </a:r>
            <a:r>
              <a:rPr lang="pt-PT" sz="2800" dirty="0" smtClean="0"/>
              <a:t>para computação e processamento </a:t>
            </a:r>
            <a:r>
              <a:rPr lang="pt-PT" sz="2800" dirty="0" smtClean="0"/>
              <a:t>de </a:t>
            </a:r>
            <a:r>
              <a:rPr lang="pt-PT" sz="2800" dirty="0" smtClean="0"/>
              <a:t>dados.</a:t>
            </a:r>
          </a:p>
          <a:p>
            <a:endParaRPr lang="pt-PT" sz="2800" dirty="0" smtClean="0"/>
          </a:p>
          <a:p>
            <a:r>
              <a:rPr lang="pt-PT" sz="2800" dirty="0" smtClean="0"/>
              <a:t>Para </a:t>
            </a:r>
            <a:r>
              <a:rPr lang="pt-PT" sz="2800" dirty="0" smtClean="0"/>
              <a:t>suporte </a:t>
            </a:r>
            <a:r>
              <a:rPr lang="pt-PT" sz="2800" dirty="0" smtClean="0"/>
              <a:t>a comunidade científica e académica nacional em todos os domínios.</a:t>
            </a:r>
          </a:p>
          <a:p>
            <a:endParaRPr lang="pt-PT" sz="2800" dirty="0" smtClean="0"/>
          </a:p>
          <a:p>
            <a:r>
              <a:rPr lang="pt-PT" sz="2800" dirty="0" smtClean="0"/>
              <a:t>Embora a capacidade atual </a:t>
            </a:r>
            <a:r>
              <a:rPr lang="pt-PT" sz="2800" dirty="0" smtClean="0"/>
              <a:t>ainda seja </a:t>
            </a:r>
            <a:r>
              <a:rPr lang="pt-PT" sz="2800" dirty="0" smtClean="0"/>
              <a:t>limitada </a:t>
            </a:r>
            <a:r>
              <a:rPr lang="pt-PT" sz="2800" dirty="0" smtClean="0"/>
              <a:t>os </a:t>
            </a:r>
            <a:r>
              <a:rPr lang="pt-PT" sz="2800" b="1" dirty="0" smtClean="0"/>
              <a:t>serviços piloto estão abertos à comunidade.</a:t>
            </a:r>
            <a:endParaRPr lang="pt-PT" sz="2400" b="1" dirty="0" smtClean="0"/>
          </a:p>
          <a:p>
            <a:pPr lvl="1"/>
            <a:endParaRPr lang="pt-PT" sz="2400" dirty="0" smtClean="0"/>
          </a:p>
          <a:p>
            <a:pPr lvl="1">
              <a:buNone/>
            </a:pPr>
            <a:r>
              <a:rPr lang="pt-PT" b="1" dirty="0" smtClean="0">
                <a:solidFill>
                  <a:srgbClr val="172983"/>
                </a:solidFill>
              </a:rPr>
              <a:t>http</a:t>
            </a:r>
            <a:r>
              <a:rPr lang="pt-PT" b="1" dirty="0" smtClean="0">
                <a:solidFill>
                  <a:srgbClr val="172983"/>
                </a:solidFill>
              </a:rPr>
              <a:t>://www.incd.pt/	</a:t>
            </a:r>
            <a:r>
              <a:rPr lang="pt-PT" b="1" dirty="0" smtClean="0">
                <a:solidFill>
                  <a:srgbClr val="172983"/>
                </a:solidFill>
              </a:rPr>
              <a:t>	</a:t>
            </a:r>
            <a:r>
              <a:rPr lang="en-US" b="1" dirty="0" smtClean="0">
                <a:solidFill>
                  <a:srgbClr val="E5004C"/>
                </a:solidFill>
              </a:rPr>
              <a:t>helpdesk@incd.pt</a:t>
            </a:r>
            <a:r>
              <a:rPr lang="en-US" b="1" dirty="0" smtClean="0">
                <a:solidFill>
                  <a:srgbClr val="E5004C"/>
                </a:solidFill>
              </a:rPr>
              <a:t> </a:t>
            </a:r>
            <a:endParaRPr lang="pt-PT" b="1" dirty="0" smtClean="0">
              <a:solidFill>
                <a:srgbClr val="E5004C"/>
              </a:solidFill>
            </a:endParaRPr>
          </a:p>
          <a:p>
            <a:endParaRPr lang="pt-P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28626" y="6492900"/>
            <a:ext cx="7643813" cy="365125"/>
          </a:xfrm>
        </p:spPr>
        <p:txBody>
          <a:bodyPr/>
          <a:lstStyle/>
          <a:p>
            <a:pPr>
              <a:defRPr/>
            </a:pPr>
            <a:r>
              <a:rPr lang="pt-PT" dirty="0" smtClean="0"/>
              <a:t>INCD – Infraestrutura Nacional de Computação Distribuída</a:t>
            </a:r>
            <a:endParaRPr lang="pt-P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143876" y="6491311"/>
            <a:ext cx="542926" cy="365125"/>
          </a:xfrm>
        </p:spPr>
        <p:txBody>
          <a:bodyPr/>
          <a:lstStyle/>
          <a:p>
            <a:pPr>
              <a:defRPr/>
            </a:pPr>
            <a:fld id="{8EFF22AC-59B7-403A-8A99-5548E3A0E153}" type="slidenum">
              <a:rPr lang="pt-PT" smtClean="0"/>
              <a:pPr>
                <a:defRPr/>
              </a:pPr>
              <a:t>15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dirty="0" smtClean="0"/>
              <a:t>Infraestrutura Nacional de Computação Distribuída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28626" y="6492900"/>
            <a:ext cx="7643813" cy="365125"/>
          </a:xfrm>
        </p:spPr>
        <p:txBody>
          <a:bodyPr/>
          <a:lstStyle/>
          <a:p>
            <a:pPr>
              <a:defRPr/>
            </a:pPr>
            <a:r>
              <a:rPr lang="pt-PT" dirty="0"/>
              <a:t>INCD – Infraestrutura Nacional de Computação Distribuída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143876" y="6491311"/>
            <a:ext cx="542926" cy="365125"/>
          </a:xfrm>
        </p:spPr>
        <p:txBody>
          <a:bodyPr/>
          <a:lstStyle/>
          <a:p>
            <a:pPr>
              <a:defRPr/>
            </a:pPr>
            <a:fld id="{F5239239-5DF7-47B8-9CA1-BD4AB880E5F9}" type="slidenum">
              <a:rPr lang="pt-PT"/>
              <a:pPr>
                <a:defRPr/>
              </a:pPr>
              <a:t>2</a:t>
            </a:fld>
            <a:endParaRPr lang="pt-PT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28593" y="5987118"/>
          <a:ext cx="82868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0756"/>
                <a:gridCol w="920756"/>
                <a:gridCol w="920756"/>
                <a:gridCol w="920756"/>
                <a:gridCol w="920756"/>
                <a:gridCol w="920756"/>
                <a:gridCol w="920756"/>
                <a:gridCol w="920756"/>
                <a:gridCol w="92075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2001</a:t>
                      </a:r>
                      <a:endParaRPr lang="en-US" sz="18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2002</a:t>
                      </a:r>
                      <a:endParaRPr lang="en-US" sz="18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2004</a:t>
                      </a:r>
                      <a:endParaRPr lang="en-US" sz="18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2006</a:t>
                      </a:r>
                      <a:endParaRPr lang="en-US" sz="18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2008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2010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2013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2014</a:t>
                      </a:r>
                      <a:endParaRPr lang="en-US" sz="18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2017</a:t>
                      </a:r>
                      <a:endParaRPr lang="en-US" sz="1800" dirty="0"/>
                    </a:p>
                  </a:txBody>
                  <a:tcPr>
                    <a:solidFill>
                      <a:srgbClr val="E5004C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 rot="18485492">
            <a:off x="470986" y="5300516"/>
            <a:ext cx="946478" cy="307777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r>
              <a:rPr lang="pt-PT" sz="1400" b="1" dirty="0" smtClean="0">
                <a:latin typeface="+mn-lt"/>
              </a:rPr>
              <a:t>DATAGRID</a:t>
            </a:r>
            <a:endParaRPr lang="pt-PT" sz="1400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 rot="18485492">
            <a:off x="1492210" y="5268565"/>
            <a:ext cx="1046825" cy="307777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r>
              <a:rPr lang="pt-PT" sz="1400" b="1" dirty="0" smtClean="0">
                <a:latin typeface="+mn-lt"/>
              </a:rPr>
              <a:t>CROSSGRID</a:t>
            </a:r>
            <a:endParaRPr lang="pt-PT" sz="1400" b="1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 rot="18485492">
            <a:off x="2576221" y="5328064"/>
            <a:ext cx="981872" cy="307777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r>
              <a:rPr lang="pt-PT" sz="1400" b="1" dirty="0" smtClean="0">
                <a:latin typeface="+mn-lt"/>
              </a:rPr>
              <a:t>EGEE I,II,III</a:t>
            </a:r>
            <a:endParaRPr lang="pt-PT" sz="1400" b="1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 rot="18485492">
            <a:off x="3364561" y="4798999"/>
            <a:ext cx="1480971" cy="738658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r>
              <a:rPr lang="pt-PT" sz="1400" b="1" dirty="0" smtClean="0">
                <a:solidFill>
                  <a:srgbClr val="172983"/>
                </a:solidFill>
                <a:latin typeface="+mn-lt"/>
              </a:rPr>
              <a:t>INGRID</a:t>
            </a:r>
          </a:p>
          <a:p>
            <a:r>
              <a:rPr lang="pt-PT" sz="1400" b="1" dirty="0" smtClean="0">
                <a:solidFill>
                  <a:srgbClr val="172983"/>
                </a:solidFill>
                <a:latin typeface="+mn-lt"/>
              </a:rPr>
              <a:t>MoU IBERGRID</a:t>
            </a:r>
          </a:p>
          <a:p>
            <a:r>
              <a:rPr lang="pt-PT" sz="1400" b="1" dirty="0" smtClean="0">
                <a:solidFill>
                  <a:srgbClr val="172983"/>
                </a:solidFill>
                <a:latin typeface="+mn-lt"/>
              </a:rPr>
              <a:t>MoU WLCG CERN</a:t>
            </a:r>
            <a:endParaRPr lang="pt-PT" sz="1400" b="1" dirty="0">
              <a:solidFill>
                <a:srgbClr val="172983"/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 rot="18485492">
            <a:off x="4382374" y="4984977"/>
            <a:ext cx="1319003" cy="523214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r>
              <a:rPr lang="pt-PT" sz="1400" b="1" dirty="0" smtClean="0">
                <a:solidFill>
                  <a:srgbClr val="002060"/>
                </a:solidFill>
                <a:latin typeface="+mn-lt"/>
              </a:rPr>
              <a:t>Sala-Grid</a:t>
            </a:r>
          </a:p>
          <a:p>
            <a:r>
              <a:rPr lang="pt-PT" sz="1400" b="1" dirty="0" smtClean="0">
                <a:solidFill>
                  <a:srgbClr val="002060"/>
                </a:solidFill>
                <a:latin typeface="+mn-lt"/>
              </a:rPr>
              <a:t>LIP, LNEC, FCCN</a:t>
            </a:r>
            <a:endParaRPr lang="pt-PT" sz="1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 rot="18485492">
            <a:off x="5211444" y="5258872"/>
            <a:ext cx="1023550" cy="307777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r>
              <a:rPr lang="pt-PT" sz="1400" b="1" dirty="0" smtClean="0">
                <a:solidFill>
                  <a:srgbClr val="172983"/>
                </a:solidFill>
                <a:latin typeface="+mn-lt"/>
              </a:rPr>
              <a:t>Adesão EGI</a:t>
            </a:r>
            <a:endParaRPr lang="pt-PT" sz="1400" b="1" dirty="0">
              <a:solidFill>
                <a:srgbClr val="172983"/>
              </a:solidFill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>
          <a:xfrm rot="18540773">
            <a:off x="5153606" y="5042124"/>
            <a:ext cx="1346118" cy="4512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pt-PT" sz="1400" dirty="0"/>
          </a:p>
        </p:txBody>
      </p:sp>
      <p:sp>
        <p:nvSpPr>
          <p:cNvPr id="19" name="Rounded Rectangle 18"/>
          <p:cNvSpPr/>
          <p:nvPr/>
        </p:nvSpPr>
        <p:spPr>
          <a:xfrm>
            <a:off x="428596" y="2000240"/>
            <a:ext cx="6643734" cy="500066"/>
          </a:xfrm>
          <a:prstGeom prst="roundRect">
            <a:avLst/>
          </a:prstGeom>
          <a:solidFill>
            <a:srgbClr val="E50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eaLnBrk="1" hangingPunct="1"/>
            <a:r>
              <a:rPr lang="pt-PT" b="1" dirty="0" smtClean="0"/>
              <a:t>Serviços: computação, armazenamento e processamento dados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28596" y="3143248"/>
            <a:ext cx="6643734" cy="500066"/>
          </a:xfrm>
          <a:prstGeom prst="roundRect">
            <a:avLst/>
          </a:prstGeom>
          <a:solidFill>
            <a:srgbClr val="162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eaLnBrk="1" hangingPunct="1"/>
            <a:r>
              <a:rPr lang="pt-PT" dirty="0" smtClean="0"/>
              <a:t>Fomentar: partilha de recursos, soluções comuns </a:t>
            </a:r>
            <a:r>
              <a:rPr lang="pt-PT" dirty="0" err="1" smtClean="0"/>
              <a:t>interoperáveis</a:t>
            </a:r>
            <a:endParaRPr lang="pt-PT" dirty="0" smtClean="0"/>
          </a:p>
        </p:txBody>
      </p:sp>
      <p:sp>
        <p:nvSpPr>
          <p:cNvPr id="21" name="Rounded Rectangle 20"/>
          <p:cNvSpPr/>
          <p:nvPr/>
        </p:nvSpPr>
        <p:spPr>
          <a:xfrm>
            <a:off x="428596" y="2571744"/>
            <a:ext cx="6643734" cy="500066"/>
          </a:xfrm>
          <a:prstGeom prst="roundRect">
            <a:avLst/>
          </a:prstGeom>
          <a:solidFill>
            <a:srgbClr val="42A3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eaLnBrk="1" hangingPunct="1"/>
            <a:r>
              <a:rPr lang="pt-PT" b="1" smtClean="0"/>
              <a:t>Alvo: comunidade científica e académica, infraestruturas, projectos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28596" y="3714753"/>
            <a:ext cx="6643734" cy="500066"/>
          </a:xfrm>
          <a:prstGeom prst="roundRect">
            <a:avLst/>
          </a:prstGeom>
          <a:solidFill>
            <a:srgbClr val="008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eaLnBrk="1" hangingPunct="1"/>
            <a:r>
              <a:rPr lang="pt-PT" dirty="0" smtClean="0"/>
              <a:t>Interface: com infraestruturas Europeias (</a:t>
            </a:r>
            <a:r>
              <a:rPr lang="pt-PT" sz="1600" dirty="0" smtClean="0"/>
              <a:t>EGI, IBERGRID, WLCG, EUDAT</a:t>
            </a:r>
            <a:r>
              <a:rPr lang="pt-PT" dirty="0" smtClean="0"/>
              <a:t>)</a:t>
            </a:r>
          </a:p>
        </p:txBody>
      </p:sp>
      <p:sp>
        <p:nvSpPr>
          <p:cNvPr id="24" name="TextBox 23"/>
          <p:cNvSpPr txBox="1"/>
          <p:nvPr/>
        </p:nvSpPr>
        <p:spPr>
          <a:xfrm rot="18485492">
            <a:off x="6673637" y="5024289"/>
            <a:ext cx="1456477" cy="523214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r>
              <a:rPr lang="pt-PT" sz="1400" b="1" dirty="0" smtClean="0">
                <a:solidFill>
                  <a:srgbClr val="172983"/>
                </a:solidFill>
                <a:latin typeface="+mn-lt"/>
              </a:rPr>
              <a:t>INCD aprovação</a:t>
            </a:r>
          </a:p>
          <a:p>
            <a:r>
              <a:rPr lang="pt-PT" sz="1400" b="1" dirty="0" smtClean="0">
                <a:solidFill>
                  <a:srgbClr val="172983"/>
                </a:solidFill>
                <a:latin typeface="+mn-lt"/>
              </a:rPr>
              <a:t>no roteiro da FCT</a:t>
            </a:r>
            <a:endParaRPr lang="pt-PT" sz="1400" b="1" dirty="0">
              <a:solidFill>
                <a:srgbClr val="172983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 rot="18485492">
            <a:off x="7618965" y="5029972"/>
            <a:ext cx="1676665" cy="307771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r>
              <a:rPr lang="pt-PT" sz="1400" b="1" dirty="0" smtClean="0">
                <a:solidFill>
                  <a:srgbClr val="DB4437"/>
                </a:solidFill>
                <a:latin typeface="+mn-lt"/>
              </a:rPr>
              <a:t>INCD financiamento</a:t>
            </a:r>
            <a:endParaRPr lang="pt-PT" sz="1400" b="1" dirty="0">
              <a:solidFill>
                <a:srgbClr val="DB4437"/>
              </a:solidFill>
              <a:latin typeface="+mn-lt"/>
            </a:endParaRP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2071678"/>
            <a:ext cx="16383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TextBox 24"/>
          <p:cNvSpPr txBox="1"/>
          <p:nvPr/>
        </p:nvSpPr>
        <p:spPr>
          <a:xfrm rot="18485492">
            <a:off x="5972768" y="4867005"/>
            <a:ext cx="1290726" cy="738658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r>
              <a:rPr lang="pt-PT" sz="1400" b="1" dirty="0" smtClean="0">
                <a:solidFill>
                  <a:srgbClr val="002060"/>
                </a:solidFill>
                <a:latin typeface="+mn-lt"/>
              </a:rPr>
              <a:t>Candidatura</a:t>
            </a:r>
          </a:p>
          <a:p>
            <a:r>
              <a:rPr lang="pt-PT" sz="1400" b="1" dirty="0" smtClean="0">
                <a:solidFill>
                  <a:srgbClr val="002060"/>
                </a:solidFill>
                <a:latin typeface="+mn-lt"/>
              </a:rPr>
              <a:t>ao roteiro de</a:t>
            </a:r>
          </a:p>
          <a:p>
            <a:r>
              <a:rPr lang="pt-PT" sz="1400" b="1" dirty="0" smtClean="0">
                <a:solidFill>
                  <a:srgbClr val="002060"/>
                </a:solidFill>
                <a:latin typeface="+mn-lt"/>
              </a:rPr>
              <a:t>infraestruturas</a:t>
            </a:r>
            <a:endParaRPr lang="pt-PT" sz="1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4282" y="1285860"/>
            <a:ext cx="86581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2800" b="1" dirty="0" smtClean="0"/>
              <a:t>Infraestrutura digital genérica - fornece serviços</a:t>
            </a:r>
            <a:endParaRPr lang="pt-PT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Straight Arrow Connector 57"/>
          <p:cNvCxnSpPr/>
          <p:nvPr/>
        </p:nvCxnSpPr>
        <p:spPr>
          <a:xfrm flipV="1">
            <a:off x="4214810" y="142852"/>
            <a:ext cx="3643338" cy="3357586"/>
          </a:xfrm>
          <a:prstGeom prst="straightConnector1">
            <a:avLst/>
          </a:prstGeom>
          <a:ln w="152400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eform 44"/>
          <p:cNvSpPr/>
          <p:nvPr/>
        </p:nvSpPr>
        <p:spPr>
          <a:xfrm>
            <a:off x="3714745" y="974511"/>
            <a:ext cx="4857784" cy="3168869"/>
          </a:xfrm>
          <a:custGeom>
            <a:avLst/>
            <a:gdLst>
              <a:gd name="connsiteX0" fmla="*/ 0 w 5236779"/>
              <a:gd name="connsiteY0" fmla="*/ 3168869 h 3168869"/>
              <a:gd name="connsiteX1" fmla="*/ 1024758 w 5236779"/>
              <a:gd name="connsiteY1" fmla="*/ 3121573 h 3168869"/>
              <a:gd name="connsiteX2" fmla="*/ 1655379 w 5236779"/>
              <a:gd name="connsiteY2" fmla="*/ 2979683 h 3168869"/>
              <a:gd name="connsiteX3" fmla="*/ 2238703 w 5236779"/>
              <a:gd name="connsiteY3" fmla="*/ 2774731 h 3168869"/>
              <a:gd name="connsiteX4" fmla="*/ 2885089 w 5236779"/>
              <a:gd name="connsiteY4" fmla="*/ 2522483 h 3168869"/>
              <a:gd name="connsiteX5" fmla="*/ 3216165 w 5236779"/>
              <a:gd name="connsiteY5" fmla="*/ 2333297 h 3168869"/>
              <a:gd name="connsiteX6" fmla="*/ 3815255 w 5236779"/>
              <a:gd name="connsiteY6" fmla="*/ 1970690 h 3168869"/>
              <a:gd name="connsiteX7" fmla="*/ 4256689 w 5236779"/>
              <a:gd name="connsiteY7" fmla="*/ 1560787 h 3168869"/>
              <a:gd name="connsiteX8" fmla="*/ 4619296 w 5236779"/>
              <a:gd name="connsiteY8" fmla="*/ 1119352 h 3168869"/>
              <a:gd name="connsiteX9" fmla="*/ 4903076 w 5236779"/>
              <a:gd name="connsiteY9" fmla="*/ 709449 h 3168869"/>
              <a:gd name="connsiteX10" fmla="*/ 5108027 w 5236779"/>
              <a:gd name="connsiteY10" fmla="*/ 315311 h 3168869"/>
              <a:gd name="connsiteX11" fmla="*/ 5218386 w 5236779"/>
              <a:gd name="connsiteY11" fmla="*/ 47297 h 3168869"/>
              <a:gd name="connsiteX12" fmla="*/ 5218386 w 5236779"/>
              <a:gd name="connsiteY12" fmla="*/ 31531 h 316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36779" h="3168869">
                <a:moveTo>
                  <a:pt x="0" y="3168869"/>
                </a:moveTo>
                <a:cubicBezTo>
                  <a:pt x="374431" y="3160986"/>
                  <a:pt x="748862" y="3153104"/>
                  <a:pt x="1024758" y="3121573"/>
                </a:cubicBezTo>
                <a:cubicBezTo>
                  <a:pt x="1300655" y="3090042"/>
                  <a:pt x="1453055" y="3037490"/>
                  <a:pt x="1655379" y="2979683"/>
                </a:cubicBezTo>
                <a:cubicBezTo>
                  <a:pt x="1857703" y="2921876"/>
                  <a:pt x="2033751" y="2850931"/>
                  <a:pt x="2238703" y="2774731"/>
                </a:cubicBezTo>
                <a:cubicBezTo>
                  <a:pt x="2443655" y="2698531"/>
                  <a:pt x="2722179" y="2596055"/>
                  <a:pt x="2885089" y="2522483"/>
                </a:cubicBezTo>
                <a:cubicBezTo>
                  <a:pt x="3047999" y="2448911"/>
                  <a:pt x="3061137" y="2425262"/>
                  <a:pt x="3216165" y="2333297"/>
                </a:cubicBezTo>
                <a:cubicBezTo>
                  <a:pt x="3371193" y="2241332"/>
                  <a:pt x="3641835" y="2099442"/>
                  <a:pt x="3815255" y="1970690"/>
                </a:cubicBezTo>
                <a:cubicBezTo>
                  <a:pt x="3988675" y="1841938"/>
                  <a:pt x="4122682" y="1702677"/>
                  <a:pt x="4256689" y="1560787"/>
                </a:cubicBezTo>
                <a:cubicBezTo>
                  <a:pt x="4390696" y="1418897"/>
                  <a:pt x="4511565" y="1261242"/>
                  <a:pt x="4619296" y="1119352"/>
                </a:cubicBezTo>
                <a:cubicBezTo>
                  <a:pt x="4727027" y="977462"/>
                  <a:pt x="4821621" y="843456"/>
                  <a:pt x="4903076" y="709449"/>
                </a:cubicBezTo>
                <a:cubicBezTo>
                  <a:pt x="4984531" y="575442"/>
                  <a:pt x="5055475" y="425670"/>
                  <a:pt x="5108027" y="315311"/>
                </a:cubicBezTo>
                <a:cubicBezTo>
                  <a:pt x="5160579" y="204952"/>
                  <a:pt x="5199993" y="94594"/>
                  <a:pt x="5218386" y="47297"/>
                </a:cubicBezTo>
                <a:cubicBezTo>
                  <a:pt x="5236779" y="0"/>
                  <a:pt x="5227582" y="15765"/>
                  <a:pt x="5218386" y="31531"/>
                </a:cubicBezTo>
              </a:path>
            </a:pathLst>
          </a:custGeom>
          <a:ln w="571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4784" name="Picture 3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713156" y="5187884"/>
            <a:ext cx="1859372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70" name="Picture 18" descr="http://www.lifewatch.eu/-/m/738/c2/dolomitas%20italia%20lago%20care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5643578"/>
            <a:ext cx="2128650" cy="1214422"/>
          </a:xfrm>
          <a:prstGeom prst="rect">
            <a:avLst/>
          </a:prstGeom>
          <a:noFill/>
        </p:spPr>
      </p:pic>
      <p:pic>
        <p:nvPicPr>
          <p:cNvPr id="74778" name="Picture 2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2" y="4612634"/>
            <a:ext cx="2143140" cy="1102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80" name="Picture 28" descr="https://encrypted-tbn0.gstatic.com/images?q=tbn:ANd9GcT0i0-UM9NjxCrF67QzM7V72dS9HTOgpEHUwPAbuivDQpytaHN9u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2" y="3357562"/>
            <a:ext cx="2143139" cy="1365202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143875" y="6492899"/>
            <a:ext cx="542925" cy="365125"/>
          </a:xfrm>
        </p:spPr>
        <p:txBody>
          <a:bodyPr/>
          <a:lstStyle/>
          <a:p>
            <a:pPr>
              <a:defRPr/>
            </a:pPr>
            <a:fld id="{8EFF22AC-59B7-403A-8A99-5548E3A0E153}" type="slidenum">
              <a:rPr lang="pt-PT" smtClean="0"/>
              <a:pPr>
                <a:defRPr/>
              </a:pPr>
              <a:t>3</a:t>
            </a:fld>
            <a:endParaRPr lang="pt-PT"/>
          </a:p>
        </p:txBody>
      </p:sp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2" y="2357430"/>
            <a:ext cx="2143108" cy="1242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4772" name="AutoShape 20" descr="Image result for sentinel earth observation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74774" name="AutoShape 22" descr="Image result for sentinel earth observation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74777" name="AutoShape 25" descr="Image result for lhc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74783" name="Picture 3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71802" y="5187909"/>
            <a:ext cx="3500462" cy="167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TextBox 28"/>
          <p:cNvSpPr txBox="1"/>
          <p:nvPr/>
        </p:nvSpPr>
        <p:spPr>
          <a:xfrm>
            <a:off x="3571868" y="5458105"/>
            <a:ext cx="44598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6000" b="1" smtClean="0">
                <a:solidFill>
                  <a:srgbClr val="FFFF00"/>
                </a:solidFill>
              </a:rPr>
              <a:t>Simulações</a:t>
            </a:r>
            <a:endParaRPr lang="pt-PT" sz="6000" b="1">
              <a:solidFill>
                <a:srgbClr val="FFFF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143240" y="2786058"/>
            <a:ext cx="27510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80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dados</a:t>
            </a:r>
            <a:endParaRPr lang="pt-PT" sz="8000" b="1" dirty="0">
              <a:solidFill>
                <a:srgbClr val="4F81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74788" name="Picture 3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929676"/>
            <a:ext cx="2153165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75" name="Picture 2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216142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 rot="16200000" flipH="1">
            <a:off x="-1449592" y="2962611"/>
            <a:ext cx="50577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6000" b="1" dirty="0" smtClean="0">
                <a:solidFill>
                  <a:srgbClr val="FFFF00"/>
                </a:solidFill>
              </a:rPr>
              <a:t>Instrumentos</a:t>
            </a:r>
            <a:endParaRPr lang="pt-PT" sz="6000" b="1" dirty="0">
              <a:solidFill>
                <a:srgbClr val="FFFF00"/>
              </a:solidFill>
            </a:endParaRPr>
          </a:p>
        </p:txBody>
      </p:sp>
      <p:sp>
        <p:nvSpPr>
          <p:cNvPr id="37" name="Up Arrow 36"/>
          <p:cNvSpPr/>
          <p:nvPr/>
        </p:nvSpPr>
        <p:spPr>
          <a:xfrm rot="5400000">
            <a:off x="1309501" y="2381079"/>
            <a:ext cx="2881660" cy="642942"/>
          </a:xfrm>
          <a:prstGeom prst="upArrow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8" name="TextBox 37"/>
          <p:cNvSpPr txBox="1"/>
          <p:nvPr/>
        </p:nvSpPr>
        <p:spPr>
          <a:xfrm>
            <a:off x="3643306" y="1357298"/>
            <a:ext cx="2951449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7400" b="1" dirty="0" smtClean="0">
                <a:solidFill>
                  <a:srgbClr val="E500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analise</a:t>
            </a:r>
            <a:endParaRPr lang="pt-PT" sz="7400" b="1" dirty="0">
              <a:solidFill>
                <a:srgbClr val="E5004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957035" y="-24"/>
            <a:ext cx="518699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6600" b="1" smtClean="0">
                <a:solidFill>
                  <a:srgbClr val="0086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conhecimento</a:t>
            </a:r>
            <a:endParaRPr lang="pt-PT" sz="6600" b="1">
              <a:solidFill>
                <a:srgbClr val="0086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rot="5400000" flipH="1" flipV="1">
            <a:off x="1393009" y="2321711"/>
            <a:ext cx="3643338" cy="1588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3214678" y="4143380"/>
            <a:ext cx="5429288" cy="1588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Up Arrow 49"/>
          <p:cNvSpPr/>
          <p:nvPr/>
        </p:nvSpPr>
        <p:spPr>
          <a:xfrm>
            <a:off x="4286248" y="4357694"/>
            <a:ext cx="2881660" cy="642942"/>
          </a:xfrm>
          <a:prstGeom prst="upArrow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2" name="TextBox 61"/>
          <p:cNvSpPr txBox="1"/>
          <p:nvPr/>
        </p:nvSpPr>
        <p:spPr>
          <a:xfrm>
            <a:off x="5929322" y="3021534"/>
            <a:ext cx="2923173" cy="1121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pt-PT" sz="20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Tamanho</a:t>
            </a:r>
          </a:p>
          <a:p>
            <a:pPr>
              <a:lnSpc>
                <a:spcPts val="2000"/>
              </a:lnSpc>
            </a:pPr>
            <a:r>
              <a:rPr lang="pt-PT" sz="20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Frequência</a:t>
            </a:r>
          </a:p>
          <a:p>
            <a:pPr>
              <a:lnSpc>
                <a:spcPts val="2000"/>
              </a:lnSpc>
            </a:pPr>
            <a:r>
              <a:rPr lang="pt-PT" sz="20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Formatos e </a:t>
            </a:r>
            <a:r>
              <a:rPr lang="pt-PT" sz="20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complexidade</a:t>
            </a:r>
          </a:p>
          <a:p>
            <a:pPr>
              <a:lnSpc>
                <a:spcPts val="2000"/>
              </a:lnSpc>
            </a:pPr>
            <a:r>
              <a:rPr lang="pt-PT" sz="20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Preservação</a:t>
            </a:r>
            <a:endParaRPr lang="pt-PT" sz="2000" b="1" dirty="0" smtClean="0">
              <a:solidFill>
                <a:srgbClr val="4F81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715140" y="1357298"/>
            <a:ext cx="2045753" cy="1374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pt-PT" sz="2000" b="1" dirty="0" smtClean="0">
                <a:solidFill>
                  <a:srgbClr val="E500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Acesso </a:t>
            </a:r>
            <a:r>
              <a:rPr lang="pt-PT" sz="2000" b="1" dirty="0" smtClean="0">
                <a:solidFill>
                  <a:srgbClr val="E500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aos dados</a:t>
            </a:r>
          </a:p>
          <a:p>
            <a:pPr>
              <a:lnSpc>
                <a:spcPts val="2000"/>
              </a:lnSpc>
            </a:pPr>
            <a:r>
              <a:rPr lang="pt-PT" sz="2000" b="1" dirty="0" smtClean="0">
                <a:solidFill>
                  <a:srgbClr val="E500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Disponibilização</a:t>
            </a:r>
          </a:p>
          <a:p>
            <a:pPr>
              <a:lnSpc>
                <a:spcPts val="2000"/>
              </a:lnSpc>
            </a:pPr>
            <a:r>
              <a:rPr lang="pt-PT" sz="2000" b="1" dirty="0" smtClean="0">
                <a:solidFill>
                  <a:srgbClr val="E500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Processamento </a:t>
            </a:r>
            <a:endParaRPr lang="pt-PT" sz="2000" b="1" dirty="0" smtClean="0">
              <a:solidFill>
                <a:srgbClr val="E5004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>
              <a:lnSpc>
                <a:spcPts val="2000"/>
              </a:lnSpc>
            </a:pPr>
            <a:r>
              <a:rPr lang="pt-PT" sz="2000" b="1" dirty="0" smtClean="0">
                <a:solidFill>
                  <a:srgbClr val="E500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Ferramentas </a:t>
            </a:r>
          </a:p>
          <a:p>
            <a:pPr>
              <a:lnSpc>
                <a:spcPts val="2000"/>
              </a:lnSpc>
            </a:pPr>
            <a:r>
              <a:rPr lang="pt-PT" sz="2000" b="1" dirty="0" smtClean="0">
                <a:solidFill>
                  <a:srgbClr val="E500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Flexibilidade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Utilizadores alvo</a:t>
            </a:r>
            <a:endParaRPr lang="pt-PT" dirty="0"/>
          </a:p>
        </p:txBody>
      </p:sp>
      <p:sp>
        <p:nvSpPr>
          <p:cNvPr id="12" name="Rectangle 11"/>
          <p:cNvSpPr/>
          <p:nvPr/>
        </p:nvSpPr>
        <p:spPr>
          <a:xfrm>
            <a:off x="357158" y="1643050"/>
            <a:ext cx="8429684" cy="857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lvl="0"/>
            <a:r>
              <a:rPr lang="pt-PT" sz="2800" b="1" dirty="0" smtClean="0"/>
              <a:t>Projectos de interesse estratégico </a:t>
            </a:r>
            <a:r>
              <a:rPr lang="pt-PT" sz="2400" b="1" dirty="0" smtClean="0"/>
              <a:t>(</a:t>
            </a:r>
            <a:r>
              <a:rPr lang="pt-PT" sz="2400" b="1" dirty="0" smtClean="0">
                <a:solidFill>
                  <a:srgbClr val="FFFF00"/>
                </a:solidFill>
              </a:rPr>
              <a:t>roteiro, ESFRIs, grandes experiências cientificas, implementação de políticas públicas</a:t>
            </a:r>
            <a:r>
              <a:rPr lang="pt-PT" sz="2400" b="1" dirty="0" smtClean="0"/>
              <a:t>)</a:t>
            </a:r>
            <a:endParaRPr lang="pt-PT" sz="2800" b="1" dirty="0" smtClean="0"/>
          </a:p>
        </p:txBody>
      </p:sp>
      <p:sp>
        <p:nvSpPr>
          <p:cNvPr id="14" name="Rectangle 13"/>
          <p:cNvSpPr/>
          <p:nvPr/>
        </p:nvSpPr>
        <p:spPr>
          <a:xfrm>
            <a:off x="357158" y="2571744"/>
            <a:ext cx="8429684" cy="857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lvl="0"/>
            <a:r>
              <a:rPr lang="pt-PT" sz="2800" b="1" dirty="0" smtClean="0"/>
              <a:t>Projectos com mérito científico </a:t>
            </a:r>
            <a:r>
              <a:rPr lang="pt-PT" sz="2400" b="1" dirty="0" smtClean="0"/>
              <a:t>(</a:t>
            </a:r>
            <a:r>
              <a:rPr lang="pt-PT" sz="2400" b="1" dirty="0" smtClean="0">
                <a:solidFill>
                  <a:srgbClr val="FFFF00"/>
                </a:solidFill>
              </a:rPr>
              <a:t>projectos FCT</a:t>
            </a:r>
            <a:r>
              <a:rPr lang="pt-PT" sz="2400" b="1" dirty="0" smtClean="0"/>
              <a:t>, ERC, etc)</a:t>
            </a:r>
            <a:endParaRPr lang="pt-PT" sz="2800" dirty="0"/>
          </a:p>
        </p:txBody>
      </p:sp>
      <p:sp>
        <p:nvSpPr>
          <p:cNvPr id="15" name="Rectangle 14"/>
          <p:cNvSpPr/>
          <p:nvPr/>
        </p:nvSpPr>
        <p:spPr>
          <a:xfrm>
            <a:off x="357158" y="4429132"/>
            <a:ext cx="8429684" cy="8572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lvl="0"/>
            <a:r>
              <a:rPr lang="pt-PT" sz="2800" b="1" dirty="0" smtClean="0"/>
              <a:t>Governo e entidades públicas </a:t>
            </a:r>
            <a:r>
              <a:rPr lang="pt-PT" sz="2400" b="1" dirty="0" smtClean="0"/>
              <a:t>(e-government</a:t>
            </a:r>
            <a:r>
              <a:rPr lang="pt-PT" sz="2400" b="1" dirty="0" smtClean="0"/>
              <a:t>)</a:t>
            </a:r>
            <a:endParaRPr lang="pt-PT" sz="2400" b="1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357158" y="5357826"/>
            <a:ext cx="8429684" cy="8572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lvl="0"/>
            <a:r>
              <a:rPr lang="pt-PT" sz="2800" b="1" dirty="0" smtClean="0"/>
              <a:t>Entidades privadas </a:t>
            </a:r>
            <a:r>
              <a:rPr lang="pt-PT" sz="2400" b="1" dirty="0" smtClean="0"/>
              <a:t>(I&amp;D pré-concorrencial, </a:t>
            </a:r>
            <a:r>
              <a:rPr lang="pt-PT" sz="2400" b="1" dirty="0" smtClean="0"/>
              <a:t>PMEs, etc)</a:t>
            </a:r>
            <a:endParaRPr lang="pt-PT" sz="2400" b="1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581026" y="6510338"/>
            <a:ext cx="7643813" cy="365125"/>
          </a:xfrm>
        </p:spPr>
        <p:txBody>
          <a:bodyPr/>
          <a:lstStyle/>
          <a:p>
            <a:pPr>
              <a:defRPr/>
            </a:pPr>
            <a:r>
              <a:rPr lang="pt-PT"/>
              <a:t>INCD – Infraestrutura Nacional de Computação Distribuída</a:t>
            </a:r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>
          <a:xfrm>
            <a:off x="8296275" y="6508750"/>
            <a:ext cx="542926" cy="365125"/>
          </a:xfrm>
          <a:prstGeom prst="rect">
            <a:avLst/>
          </a:prstGeom>
        </p:spPr>
        <p:txBody>
          <a:bodyPr vert="horz" lIns="91434" tIns="45717" rIns="91434" bIns="45717" rtlCol="0" anchor="ctr"/>
          <a:lstStyle/>
          <a:p>
            <a:pPr algn="r" defTabSz="914336" fontAlgn="auto">
              <a:spcBef>
                <a:spcPts val="0"/>
              </a:spcBef>
              <a:spcAft>
                <a:spcPts val="0"/>
              </a:spcAft>
              <a:defRPr/>
            </a:pPr>
            <a:fld id="{F5239239-5DF7-47B8-9CA1-BD4AB880E5F9}" type="slidenum">
              <a:rPr lang="pt-PT"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defTabSz="914336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pt-PT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7158" y="3500438"/>
            <a:ext cx="8429684" cy="8572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lvl="0"/>
            <a:r>
              <a:rPr lang="pt-PT" sz="2800" b="1" dirty="0" smtClean="0"/>
              <a:t>Formação avançada e ensino </a:t>
            </a:r>
            <a:r>
              <a:rPr lang="pt-PT" sz="2400" b="1" dirty="0" smtClean="0"/>
              <a:t>(</a:t>
            </a:r>
            <a:r>
              <a:rPr lang="pt-PT" sz="2400" b="1" dirty="0" err="1" smtClean="0">
                <a:solidFill>
                  <a:srgbClr val="FFFF00"/>
                </a:solidFill>
              </a:rPr>
              <a:t>ensino</a:t>
            </a:r>
            <a:r>
              <a:rPr lang="pt-PT" sz="2400" b="1" dirty="0" smtClean="0">
                <a:solidFill>
                  <a:srgbClr val="FFFF00"/>
                </a:solidFill>
              </a:rPr>
              <a:t> superior, teses, </a:t>
            </a:r>
            <a:r>
              <a:rPr lang="pt-PT" sz="2400" b="1" dirty="0" err="1" smtClean="0">
                <a:solidFill>
                  <a:srgbClr val="FFFF00"/>
                </a:solidFill>
              </a:rPr>
              <a:t>etc</a:t>
            </a:r>
            <a:r>
              <a:rPr lang="pt-PT" sz="2400" b="1" dirty="0" smtClean="0"/>
              <a:t>)</a:t>
            </a:r>
            <a:endParaRPr lang="pt-PT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428596" y="1214422"/>
            <a:ext cx="7715304" cy="5072098"/>
            <a:chOff x="428596" y="1214422"/>
            <a:chExt cx="7715304" cy="5072098"/>
          </a:xfrm>
        </p:grpSpPr>
        <p:grpSp>
          <p:nvGrpSpPr>
            <p:cNvPr id="32" name="Group 31"/>
            <p:cNvGrpSpPr/>
            <p:nvPr/>
          </p:nvGrpSpPr>
          <p:grpSpPr>
            <a:xfrm>
              <a:off x="428596" y="1214422"/>
              <a:ext cx="7715304" cy="5072098"/>
              <a:chOff x="428596" y="1214422"/>
              <a:chExt cx="7715304" cy="5072098"/>
            </a:xfrm>
          </p:grpSpPr>
          <p:sp>
            <p:nvSpPr>
              <p:cNvPr id="31" name="Rounded Rectangle 30"/>
              <p:cNvSpPr/>
              <p:nvPr/>
            </p:nvSpPr>
            <p:spPr>
              <a:xfrm>
                <a:off x="428596" y="1214422"/>
                <a:ext cx="7715304" cy="5072098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Left-Right Arrow 24"/>
              <p:cNvSpPr/>
              <p:nvPr/>
            </p:nvSpPr>
            <p:spPr>
              <a:xfrm rot="2109870">
                <a:off x="2635754" y="2616713"/>
                <a:ext cx="1000132" cy="571504"/>
              </a:xfrm>
              <a:prstGeom prst="left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Left-Right Arrow 25"/>
              <p:cNvSpPr/>
              <p:nvPr/>
            </p:nvSpPr>
            <p:spPr>
              <a:xfrm rot="8726068">
                <a:off x="5074476" y="2590701"/>
                <a:ext cx="1000132" cy="571504"/>
              </a:xfrm>
              <a:prstGeom prst="left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Left-Right Arrow 27"/>
              <p:cNvSpPr/>
              <p:nvPr/>
            </p:nvSpPr>
            <p:spPr>
              <a:xfrm rot="19259428">
                <a:off x="2630933" y="4336156"/>
                <a:ext cx="1000132" cy="571504"/>
              </a:xfrm>
              <a:prstGeom prst="left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Left-Right Arrow 28"/>
              <p:cNvSpPr/>
              <p:nvPr/>
            </p:nvSpPr>
            <p:spPr>
              <a:xfrm rot="2101359">
                <a:off x="5069655" y="4310144"/>
                <a:ext cx="1000132" cy="571504"/>
              </a:xfrm>
              <a:prstGeom prst="left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3" name="Picture 32" descr="logo-fundo-branco-sem-texto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1428736"/>
              <a:ext cx="1118159" cy="1125925"/>
            </a:xfrm>
            <a:prstGeom prst="rect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Aproximação integrada</a:t>
            </a:r>
            <a:endParaRPr lang="pt-PT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581026" y="6510338"/>
            <a:ext cx="7643813" cy="365125"/>
          </a:xfrm>
        </p:spPr>
        <p:txBody>
          <a:bodyPr/>
          <a:lstStyle/>
          <a:p>
            <a:pPr>
              <a:defRPr/>
            </a:pPr>
            <a:r>
              <a:rPr lang="pt-PT"/>
              <a:t>INCD – Infraestrutura Nacional de Computação Distribuída</a:t>
            </a:r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>
          <a:xfrm>
            <a:off x="8296275" y="6508750"/>
            <a:ext cx="542926" cy="365125"/>
          </a:xfrm>
          <a:prstGeom prst="rect">
            <a:avLst/>
          </a:prstGeom>
        </p:spPr>
        <p:txBody>
          <a:bodyPr vert="horz" lIns="91434" tIns="45717" rIns="91434" bIns="45717" rtlCol="0" anchor="ctr"/>
          <a:lstStyle/>
          <a:p>
            <a:pPr algn="r" defTabSz="914336" fontAlgn="auto">
              <a:spcBef>
                <a:spcPts val="0"/>
              </a:spcBef>
              <a:spcAft>
                <a:spcPts val="0"/>
              </a:spcAft>
              <a:defRPr/>
            </a:pPr>
            <a:fld id="{F5239239-5DF7-47B8-9CA1-BD4AB880E5F9}" type="slidenum">
              <a:rPr lang="pt-PT"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defTabSz="914336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pt-PT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857224" y="1285860"/>
            <a:ext cx="1714512" cy="1643074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34" tIns="45717" rIns="91434" bIns="45717" rtlCol="0" anchor="ctr"/>
          <a:lstStyle/>
          <a:p>
            <a:pPr algn="ctr"/>
            <a:r>
              <a:rPr lang="pt-PT" sz="2800" b="1" dirty="0" smtClean="0">
                <a:solidFill>
                  <a:srgbClr val="162A82"/>
                </a:solidFill>
              </a:rPr>
              <a:t>Cloud </a:t>
            </a:r>
          </a:p>
          <a:p>
            <a:pPr algn="ctr"/>
            <a:r>
              <a:rPr lang="pt-PT" sz="2800" b="1" dirty="0" smtClean="0">
                <a:solidFill>
                  <a:srgbClr val="162A82"/>
                </a:solidFill>
              </a:rPr>
              <a:t>Computing</a:t>
            </a:r>
            <a:endParaRPr lang="pt-PT" sz="2800" b="1" dirty="0" smtClean="0">
              <a:solidFill>
                <a:srgbClr val="162A82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857224" y="4429132"/>
            <a:ext cx="1714512" cy="1643074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34" tIns="45717" rIns="91434" bIns="45717" rtlCol="0" anchor="ctr"/>
          <a:lstStyle/>
          <a:p>
            <a:pPr algn="ctr"/>
            <a:r>
              <a:rPr lang="pt-PT" sz="2800" b="1" dirty="0" smtClean="0">
                <a:solidFill>
                  <a:srgbClr val="162A82"/>
                </a:solidFill>
              </a:rPr>
              <a:t>High</a:t>
            </a:r>
          </a:p>
          <a:p>
            <a:pPr algn="ctr"/>
            <a:r>
              <a:rPr lang="pt-PT" sz="2800" b="1" dirty="0" smtClean="0">
                <a:solidFill>
                  <a:srgbClr val="162A82"/>
                </a:solidFill>
              </a:rPr>
              <a:t>Throughput </a:t>
            </a:r>
          </a:p>
          <a:p>
            <a:pPr algn="ctr"/>
            <a:r>
              <a:rPr lang="pt-PT" sz="2800" b="1" dirty="0" smtClean="0">
                <a:solidFill>
                  <a:srgbClr val="162A82"/>
                </a:solidFill>
              </a:rPr>
              <a:t>Computing</a:t>
            </a:r>
            <a:endParaRPr lang="pt-PT" sz="2800" b="1" dirty="0" smtClean="0">
              <a:solidFill>
                <a:srgbClr val="162A82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6143636" y="4429132"/>
            <a:ext cx="1714512" cy="1643074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34" tIns="45717" rIns="91434" bIns="45717" rtlCol="0" anchor="ctr"/>
          <a:lstStyle/>
          <a:p>
            <a:pPr algn="ctr"/>
            <a:r>
              <a:rPr lang="pt-PT" sz="2800" b="1" dirty="0" smtClean="0">
                <a:solidFill>
                  <a:srgbClr val="162A82"/>
                </a:solidFill>
              </a:rPr>
              <a:t>High</a:t>
            </a:r>
          </a:p>
          <a:p>
            <a:pPr algn="ctr"/>
            <a:r>
              <a:rPr lang="pt-PT" sz="2800" b="1" dirty="0" smtClean="0">
                <a:solidFill>
                  <a:srgbClr val="162A82"/>
                </a:solidFill>
              </a:rPr>
              <a:t>Performance</a:t>
            </a:r>
          </a:p>
          <a:p>
            <a:pPr algn="ctr"/>
            <a:r>
              <a:rPr lang="pt-PT" sz="2800" b="1" dirty="0" smtClean="0">
                <a:solidFill>
                  <a:srgbClr val="162A82"/>
                </a:solidFill>
              </a:rPr>
              <a:t>Computing</a:t>
            </a:r>
            <a:endParaRPr lang="pt-PT" sz="2800" b="1" dirty="0" smtClean="0">
              <a:solidFill>
                <a:srgbClr val="162A82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6143636" y="1285860"/>
            <a:ext cx="1714512" cy="1643074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34" tIns="45717" rIns="91434" bIns="45717" rtlCol="0" anchor="ctr"/>
          <a:lstStyle/>
          <a:p>
            <a:pPr algn="ctr"/>
            <a:r>
              <a:rPr lang="pt-PT" sz="2800" b="1" dirty="0" smtClean="0">
                <a:solidFill>
                  <a:srgbClr val="162A82"/>
                </a:solidFill>
              </a:rPr>
              <a:t>Distributed</a:t>
            </a:r>
          </a:p>
          <a:p>
            <a:pPr algn="ctr"/>
            <a:r>
              <a:rPr lang="pt-PT" sz="2800" b="1" dirty="0" smtClean="0">
                <a:solidFill>
                  <a:srgbClr val="162A82"/>
                </a:solidFill>
              </a:rPr>
              <a:t>Computing</a:t>
            </a:r>
          </a:p>
          <a:p>
            <a:pPr algn="ctr"/>
            <a:r>
              <a:rPr lang="pt-PT" sz="2000" b="1" dirty="0" smtClean="0">
                <a:solidFill>
                  <a:srgbClr val="162A82"/>
                </a:solidFill>
              </a:rPr>
              <a:t>&amp;</a:t>
            </a:r>
          </a:p>
          <a:p>
            <a:pPr algn="ctr"/>
            <a:r>
              <a:rPr lang="pt-PT" sz="2800" b="1" dirty="0" smtClean="0">
                <a:solidFill>
                  <a:srgbClr val="162A82"/>
                </a:solidFill>
              </a:rPr>
              <a:t>Federated</a:t>
            </a:r>
          </a:p>
          <a:p>
            <a:pPr algn="ctr"/>
            <a:r>
              <a:rPr lang="pt-PT" sz="2800" b="1" dirty="0" smtClean="0">
                <a:solidFill>
                  <a:srgbClr val="162A82"/>
                </a:solidFill>
              </a:rPr>
              <a:t>Cloud</a:t>
            </a:r>
            <a:endParaRPr lang="pt-PT" sz="2800" b="1" dirty="0" smtClean="0">
              <a:solidFill>
                <a:srgbClr val="162A82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3500430" y="2857496"/>
            <a:ext cx="1714512" cy="164307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34" tIns="45717" rIns="91434" bIns="45717" rtlCol="0" anchor="ctr"/>
          <a:lstStyle/>
          <a:p>
            <a:pPr algn="ctr"/>
            <a:r>
              <a:rPr lang="pt-PT" sz="2800" b="1" dirty="0" smtClean="0">
                <a:solidFill>
                  <a:srgbClr val="FF0000"/>
                </a:solidFill>
              </a:rPr>
              <a:t>Data</a:t>
            </a:r>
            <a:endParaRPr lang="pt-PT" sz="28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285860"/>
            <a:ext cx="9144000" cy="55721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876" y="71438"/>
            <a:ext cx="7858126" cy="1143000"/>
          </a:xfrm>
        </p:spPr>
        <p:txBody>
          <a:bodyPr/>
          <a:lstStyle/>
          <a:p>
            <a:r>
              <a:rPr lang="pt-PT" dirty="0" smtClean="0"/>
              <a:t>Porfólio de serviços aberto </a:t>
            </a:r>
            <a:endParaRPr lang="pt-PT" dirty="0"/>
          </a:p>
        </p:txBody>
      </p:sp>
      <p:sp>
        <p:nvSpPr>
          <p:cNvPr id="29" name="Rectangle 28"/>
          <p:cNvSpPr/>
          <p:nvPr/>
        </p:nvSpPr>
        <p:spPr>
          <a:xfrm>
            <a:off x="1304014" y="4516335"/>
            <a:ext cx="3267986" cy="90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pt-PT" sz="2000" dirty="0" smtClean="0">
                <a:solidFill>
                  <a:srgbClr val="FFFF00"/>
                </a:solidFill>
              </a:rPr>
              <a:t>Processamento</a:t>
            </a:r>
          </a:p>
          <a:p>
            <a:pPr algn="ctr"/>
            <a:r>
              <a:rPr lang="pt-PT" sz="2000" dirty="0" smtClean="0">
                <a:solidFill>
                  <a:srgbClr val="FFFF00"/>
                </a:solidFill>
              </a:rPr>
              <a:t>Cloud + </a:t>
            </a:r>
            <a:r>
              <a:rPr lang="pt-PT" sz="2000" dirty="0" smtClean="0">
                <a:solidFill>
                  <a:srgbClr val="FFFF00"/>
                </a:solidFill>
              </a:rPr>
              <a:t>Farms HTC/HPC</a:t>
            </a:r>
            <a:endParaRPr lang="pt-PT" sz="2000" dirty="0" smtClean="0">
              <a:solidFill>
                <a:srgbClr val="FFFF0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643438" y="4529264"/>
            <a:ext cx="3207525" cy="900000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pt-PT" sz="2000" dirty="0" smtClean="0">
                <a:solidFill>
                  <a:srgbClr val="FFFF00"/>
                </a:solidFill>
              </a:rPr>
              <a:t>Armazenamento</a:t>
            </a:r>
          </a:p>
          <a:p>
            <a:pPr algn="ctr"/>
            <a:r>
              <a:rPr lang="pt-PT" sz="2000" dirty="0" smtClean="0">
                <a:solidFill>
                  <a:srgbClr val="FFFF00"/>
                </a:solidFill>
              </a:rPr>
              <a:t>Online + Offline</a:t>
            </a:r>
            <a:endParaRPr lang="pt-PT" sz="2000" dirty="0" smtClean="0">
              <a:solidFill>
                <a:srgbClr val="FFFF0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285852" y="5500702"/>
            <a:ext cx="6572296" cy="100013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pt-PT" sz="2000" dirty="0" smtClean="0">
                <a:solidFill>
                  <a:srgbClr val="FFFF00"/>
                </a:solidFill>
              </a:rPr>
              <a:t>Infraestrutura física em diversas regiões</a:t>
            </a:r>
          </a:p>
          <a:p>
            <a:pPr algn="ctr"/>
            <a:r>
              <a:rPr lang="pt-PT" sz="2000" dirty="0" smtClean="0">
                <a:solidFill>
                  <a:srgbClr val="FFFF00"/>
                </a:solidFill>
              </a:rPr>
              <a:t>Meios de computação, armazenamento e redes</a:t>
            </a:r>
            <a:endParaRPr lang="pt-PT" sz="2000" dirty="0">
              <a:solidFill>
                <a:srgbClr val="FFFF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42844" y="4500570"/>
            <a:ext cx="1000132" cy="200026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34" tIns="45717" rIns="91434" bIns="45717" rtlCol="0" anchor="ctr"/>
          <a:lstStyle/>
          <a:p>
            <a:pPr algn="ctr"/>
            <a:r>
              <a:rPr lang="pt-PT" sz="2000" dirty="0" smtClean="0">
                <a:solidFill>
                  <a:srgbClr val="FFFF00"/>
                </a:solidFill>
              </a:rPr>
              <a:t>Infraestrutura de suporte genérica e flexivel</a:t>
            </a:r>
            <a:endParaRPr lang="pt-PT" sz="2000" dirty="0">
              <a:solidFill>
                <a:srgbClr val="FFFF0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024000" y="3341174"/>
            <a:ext cx="1548000" cy="864000"/>
          </a:xfrm>
          <a:prstGeom prst="rect">
            <a:avLst/>
          </a:prstGeom>
          <a:solidFill>
            <a:srgbClr val="008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pt-PT" dirty="0" err="1" smtClean="0"/>
              <a:t>farm</a:t>
            </a:r>
            <a:endParaRPr lang="pt-PT" dirty="0" smtClean="0"/>
          </a:p>
          <a:p>
            <a:pPr algn="ctr"/>
            <a:r>
              <a:rPr lang="pt-PT" dirty="0" smtClean="0"/>
              <a:t>convencional</a:t>
            </a:r>
            <a:endParaRPr lang="pt-PT" dirty="0"/>
          </a:p>
        </p:txBody>
      </p:sp>
      <p:sp>
        <p:nvSpPr>
          <p:cNvPr id="37" name="Rectangle 36"/>
          <p:cNvSpPr/>
          <p:nvPr/>
        </p:nvSpPr>
        <p:spPr>
          <a:xfrm>
            <a:off x="3024000" y="2403074"/>
            <a:ext cx="1548000" cy="864000"/>
          </a:xfrm>
          <a:prstGeom prst="rect">
            <a:avLst/>
          </a:prstGeom>
          <a:solidFill>
            <a:srgbClr val="008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pt-PT" smtClean="0"/>
              <a:t>Grid Computing</a:t>
            </a:r>
            <a:endParaRPr lang="pt-PT"/>
          </a:p>
        </p:txBody>
      </p:sp>
      <p:sp>
        <p:nvSpPr>
          <p:cNvPr id="42" name="Rectangle 41"/>
          <p:cNvSpPr/>
          <p:nvPr/>
        </p:nvSpPr>
        <p:spPr>
          <a:xfrm>
            <a:off x="1375452" y="2422124"/>
            <a:ext cx="1548000" cy="864000"/>
          </a:xfrm>
          <a:prstGeom prst="rect">
            <a:avLst/>
          </a:prstGeom>
          <a:solidFill>
            <a:srgbClr val="008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pt-PT" dirty="0" smtClean="0"/>
              <a:t>Cloud IaaS federada e hibrída</a:t>
            </a:r>
            <a:endParaRPr lang="pt-PT" dirty="0"/>
          </a:p>
        </p:txBody>
      </p:sp>
      <p:sp>
        <p:nvSpPr>
          <p:cNvPr id="44" name="Rectangle 43"/>
          <p:cNvSpPr/>
          <p:nvPr/>
        </p:nvSpPr>
        <p:spPr>
          <a:xfrm>
            <a:off x="1375452" y="3350818"/>
            <a:ext cx="1548000" cy="864000"/>
          </a:xfrm>
          <a:prstGeom prst="rect">
            <a:avLst/>
          </a:prstGeom>
          <a:solidFill>
            <a:srgbClr val="008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pt-PT" dirty="0" smtClean="0"/>
              <a:t>Suporte</a:t>
            </a:r>
          </a:p>
          <a:p>
            <a:pPr algn="ctr"/>
            <a:r>
              <a:rPr lang="pt-PT" dirty="0" smtClean="0"/>
              <a:t>Treino</a:t>
            </a:r>
          </a:p>
          <a:p>
            <a:pPr algn="ctr"/>
            <a:r>
              <a:rPr lang="pt-PT" dirty="0" smtClean="0"/>
              <a:t>Consultadoria</a:t>
            </a:r>
            <a:endParaRPr lang="pt-PT" dirty="0"/>
          </a:p>
        </p:txBody>
      </p:sp>
      <p:sp>
        <p:nvSpPr>
          <p:cNvPr id="45" name="Rectangle 44"/>
          <p:cNvSpPr/>
          <p:nvPr/>
        </p:nvSpPr>
        <p:spPr>
          <a:xfrm>
            <a:off x="4643438" y="2388786"/>
            <a:ext cx="1548000" cy="864000"/>
          </a:xfrm>
          <a:prstGeom prst="rect">
            <a:avLst/>
          </a:prstGeom>
          <a:solidFill>
            <a:srgbClr val="008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pt-PT" dirty="0" smtClean="0"/>
              <a:t>Ficheiros, objectos</a:t>
            </a:r>
            <a:endParaRPr lang="pt-PT" dirty="0"/>
          </a:p>
        </p:txBody>
      </p:sp>
      <p:sp>
        <p:nvSpPr>
          <p:cNvPr id="46" name="Rectangle 45"/>
          <p:cNvSpPr/>
          <p:nvPr/>
        </p:nvSpPr>
        <p:spPr>
          <a:xfrm>
            <a:off x="4643438" y="3341174"/>
            <a:ext cx="1548000" cy="864000"/>
          </a:xfrm>
          <a:prstGeom prst="rect">
            <a:avLst/>
          </a:prstGeom>
          <a:solidFill>
            <a:srgbClr val="008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pt-PT" dirty="0" smtClean="0"/>
              <a:t>Bases de dados</a:t>
            </a:r>
            <a:endParaRPr lang="pt-PT" dirty="0"/>
          </a:p>
        </p:txBody>
      </p:sp>
      <p:sp>
        <p:nvSpPr>
          <p:cNvPr id="47" name="Rectangle 46"/>
          <p:cNvSpPr/>
          <p:nvPr/>
        </p:nvSpPr>
        <p:spPr>
          <a:xfrm>
            <a:off x="6286512" y="3341174"/>
            <a:ext cx="1548000" cy="864000"/>
          </a:xfrm>
          <a:prstGeom prst="rect">
            <a:avLst/>
          </a:prstGeom>
          <a:solidFill>
            <a:srgbClr val="008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pt-PT" smtClean="0"/>
              <a:t>Hardware  especializadoGPGPUs etc</a:t>
            </a:r>
            <a:endParaRPr lang="pt-PT"/>
          </a:p>
        </p:txBody>
      </p:sp>
      <p:sp>
        <p:nvSpPr>
          <p:cNvPr id="48" name="Rectangle 47"/>
          <p:cNvSpPr/>
          <p:nvPr/>
        </p:nvSpPr>
        <p:spPr>
          <a:xfrm>
            <a:off x="6286512" y="2398430"/>
            <a:ext cx="1548000" cy="864000"/>
          </a:xfrm>
          <a:prstGeom prst="rect">
            <a:avLst/>
          </a:prstGeom>
          <a:solidFill>
            <a:srgbClr val="008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pt-PT" smtClean="0"/>
              <a:t>Proteção de dados</a:t>
            </a:r>
            <a:endParaRPr lang="pt-PT"/>
          </a:p>
        </p:txBody>
      </p:sp>
      <p:sp>
        <p:nvSpPr>
          <p:cNvPr id="51" name="Rectangle 50"/>
          <p:cNvSpPr/>
          <p:nvPr/>
        </p:nvSpPr>
        <p:spPr>
          <a:xfrm>
            <a:off x="4643438" y="1428736"/>
            <a:ext cx="1548000" cy="864000"/>
          </a:xfrm>
          <a:prstGeom prst="rect">
            <a:avLst/>
          </a:prstGeom>
          <a:solidFill>
            <a:srgbClr val="008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pt-PT" smtClean="0"/>
              <a:t>Map reduce as service</a:t>
            </a:r>
            <a:endParaRPr lang="pt-PT"/>
          </a:p>
        </p:txBody>
      </p:sp>
      <p:sp>
        <p:nvSpPr>
          <p:cNvPr id="52" name="Rectangle 51"/>
          <p:cNvSpPr/>
          <p:nvPr/>
        </p:nvSpPr>
        <p:spPr>
          <a:xfrm>
            <a:off x="3024000" y="1428736"/>
            <a:ext cx="1548000" cy="864000"/>
          </a:xfrm>
          <a:prstGeom prst="rect">
            <a:avLst/>
          </a:prstGeom>
          <a:solidFill>
            <a:srgbClr val="008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pt-PT" dirty="0" smtClean="0"/>
              <a:t>Linux</a:t>
            </a:r>
          </a:p>
          <a:p>
            <a:pPr algn="ctr"/>
            <a:r>
              <a:rPr lang="pt-PT" dirty="0" smtClean="0"/>
              <a:t>Containers</a:t>
            </a:r>
          </a:p>
        </p:txBody>
      </p:sp>
      <p:sp>
        <p:nvSpPr>
          <p:cNvPr id="53" name="Rectangle 52"/>
          <p:cNvSpPr/>
          <p:nvPr/>
        </p:nvSpPr>
        <p:spPr>
          <a:xfrm>
            <a:off x="1375452" y="1428736"/>
            <a:ext cx="1548000" cy="864000"/>
          </a:xfrm>
          <a:prstGeom prst="rect">
            <a:avLst/>
          </a:prstGeom>
          <a:solidFill>
            <a:srgbClr val="008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pt-PT" dirty="0" smtClean="0"/>
              <a:t>Cloud IaaS</a:t>
            </a:r>
          </a:p>
          <a:p>
            <a:pPr algn="ctr"/>
            <a:r>
              <a:rPr lang="pt-PT" dirty="0" smtClean="0"/>
              <a:t>acesso direto</a:t>
            </a:r>
            <a:endParaRPr lang="pt-PT" dirty="0"/>
          </a:p>
        </p:txBody>
      </p:sp>
      <p:sp>
        <p:nvSpPr>
          <p:cNvPr id="54" name="Rectangle 53"/>
          <p:cNvSpPr/>
          <p:nvPr/>
        </p:nvSpPr>
        <p:spPr>
          <a:xfrm>
            <a:off x="142844" y="1428736"/>
            <a:ext cx="1000132" cy="278608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34" tIns="45717" rIns="91434" bIns="45717" rtlCol="0" anchor="ctr"/>
          <a:lstStyle/>
          <a:p>
            <a:pPr algn="ctr"/>
            <a:r>
              <a:rPr lang="pt-PT" sz="2000" dirty="0" smtClean="0"/>
              <a:t>Soluções para o investigador, projetos e outras infraestruturas</a:t>
            </a:r>
            <a:endParaRPr lang="pt-PT" sz="2000" dirty="0"/>
          </a:p>
        </p:txBody>
      </p:sp>
      <p:sp>
        <p:nvSpPr>
          <p:cNvPr id="55" name="Rectangle 54"/>
          <p:cNvSpPr/>
          <p:nvPr/>
        </p:nvSpPr>
        <p:spPr>
          <a:xfrm>
            <a:off x="6286512" y="1428736"/>
            <a:ext cx="1548000" cy="864000"/>
          </a:xfrm>
          <a:prstGeom prst="rect">
            <a:avLst/>
          </a:prstGeom>
          <a:solidFill>
            <a:srgbClr val="008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pt-PT" dirty="0" smtClean="0"/>
              <a:t>Outros</a:t>
            </a:r>
          </a:p>
          <a:p>
            <a:pPr algn="ctr"/>
            <a:r>
              <a:rPr lang="pt-PT" dirty="0" smtClean="0"/>
              <a:t>SaaS, etc ...</a:t>
            </a:r>
            <a:endParaRPr lang="pt-PT" dirty="0"/>
          </a:p>
        </p:txBody>
      </p:sp>
      <p:sp>
        <p:nvSpPr>
          <p:cNvPr id="2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581026" y="6510338"/>
            <a:ext cx="7643813" cy="365125"/>
          </a:xfrm>
        </p:spPr>
        <p:txBody>
          <a:bodyPr/>
          <a:lstStyle/>
          <a:p>
            <a:pPr>
              <a:defRPr/>
            </a:pPr>
            <a:r>
              <a:rPr lang="pt-PT"/>
              <a:t>INCD – Infraestrutura Nacional de Computação Distribuída</a:t>
            </a:r>
          </a:p>
        </p:txBody>
      </p:sp>
      <p:sp>
        <p:nvSpPr>
          <p:cNvPr id="27" name="Slide Number Placeholder 4"/>
          <p:cNvSpPr txBox="1">
            <a:spLocks/>
          </p:cNvSpPr>
          <p:nvPr/>
        </p:nvSpPr>
        <p:spPr>
          <a:xfrm>
            <a:off x="8296275" y="6508750"/>
            <a:ext cx="542926" cy="365125"/>
          </a:xfrm>
          <a:prstGeom prst="rect">
            <a:avLst/>
          </a:prstGeom>
        </p:spPr>
        <p:txBody>
          <a:bodyPr vert="horz" lIns="91434" tIns="45717" rIns="91434" bIns="45717" rtlCol="0" anchor="ctr"/>
          <a:lstStyle/>
          <a:p>
            <a:pPr algn="r" defTabSz="914336" fontAlgn="auto">
              <a:spcBef>
                <a:spcPts val="0"/>
              </a:spcBef>
              <a:spcAft>
                <a:spcPts val="0"/>
              </a:spcAft>
              <a:defRPr/>
            </a:pPr>
            <a:fld id="{F5239239-5DF7-47B8-9CA1-BD4AB880E5F9}" type="slidenum">
              <a:rPr lang="pt-PT"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defTabSz="914336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pt-PT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32" y="0"/>
            <a:ext cx="9144000" cy="1214422"/>
          </a:xfrm>
          <a:prstGeom prst="rect">
            <a:avLst/>
          </a:prstGeom>
          <a:solidFill>
            <a:srgbClr val="E50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pt-PT" sz="2400" dirty="0" smtClean="0">
                <a:solidFill>
                  <a:schemeClr val="bg1"/>
                </a:solidFill>
              </a:rPr>
              <a:t>Utilizadores (laboratórios universidades, grupos de investigação, projectos, investigadores individuais)</a:t>
            </a:r>
          </a:p>
          <a:p>
            <a:pPr algn="ctr"/>
            <a:r>
              <a:rPr lang="pt-PT" sz="2400" dirty="0" smtClean="0">
                <a:solidFill>
                  <a:srgbClr val="FFFF00"/>
                </a:solidFill>
              </a:rPr>
              <a:t>Infraestruturas temáticas e seus serviços</a:t>
            </a:r>
            <a:endParaRPr lang="pt-PT" sz="2400" dirty="0">
              <a:solidFill>
                <a:srgbClr val="FFFF0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001024" y="1428736"/>
            <a:ext cx="1000100" cy="507209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34" tIns="45717" rIns="91434" bIns="45717" rtlCol="0" anchor="ctr"/>
          <a:lstStyle/>
          <a:p>
            <a:pPr algn="ctr"/>
            <a:r>
              <a:rPr lang="pt-PT" sz="2000" dirty="0" smtClean="0"/>
              <a:t>Integração e acesso a infraestruturas digitais internacionais</a:t>
            </a:r>
            <a:endParaRPr lang="pt-PT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4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24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Portal de </a:t>
            </a:r>
            <a:r>
              <a:rPr lang="en-US" dirty="0" err="1" smtClean="0"/>
              <a:t>biodiversidade</a:t>
            </a:r>
            <a:r>
              <a:rPr lang="en-US" dirty="0" smtClean="0"/>
              <a:t> GBIF</a:t>
            </a:r>
            <a:br>
              <a:rPr lang="en-US" dirty="0" smtClean="0"/>
            </a:br>
            <a:r>
              <a:rPr lang="en-US" dirty="0" smtClean="0">
                <a:solidFill>
                  <a:srgbClr val="00B050"/>
                </a:solidFill>
              </a:rPr>
              <a:t>PORBIOTA</a:t>
            </a:r>
            <a:r>
              <a:rPr lang="en-US" dirty="0" smtClean="0"/>
              <a:t> + </a:t>
            </a:r>
            <a:r>
              <a:rPr lang="en-US" dirty="0" smtClean="0">
                <a:solidFill>
                  <a:srgbClr val="E5004C"/>
                </a:solidFill>
              </a:rPr>
              <a:t>INCD</a:t>
            </a:r>
            <a:r>
              <a:rPr lang="en-US" dirty="0" smtClean="0"/>
              <a:t>   </a:t>
            </a:r>
            <a:r>
              <a:rPr lang="en-US" sz="2800" dirty="0" smtClean="0"/>
              <a:t>http://dados.gbif.pt/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1"/>
            <a:ext cx="2071670" cy="45259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t-PT" smtClean="0"/>
              <a:t>INCD – Infraestrutura Nacional de Computação Distribuída</a:t>
            </a:r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FF22AC-59B7-403A-8A99-5548E3A0E153}" type="slidenum">
              <a:rPr lang="pt-PT" smtClean="0"/>
              <a:pPr>
                <a:defRPr/>
              </a:pPr>
              <a:t>7</a:t>
            </a:fld>
            <a:endParaRPr lang="pt-PT"/>
          </a:p>
        </p:txBody>
      </p:sp>
      <p:grpSp>
        <p:nvGrpSpPr>
          <p:cNvPr id="10" name="Group 9"/>
          <p:cNvGrpSpPr/>
          <p:nvPr/>
        </p:nvGrpSpPr>
        <p:grpSpPr>
          <a:xfrm>
            <a:off x="0" y="1142984"/>
            <a:ext cx="9144000" cy="5575816"/>
            <a:chOff x="0" y="1139332"/>
            <a:chExt cx="9144000" cy="5575816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3974271"/>
              <a:ext cx="9144000" cy="2740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1139332"/>
              <a:ext cx="9144000" cy="3932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Large Hadron Collider no CERN</a:t>
            </a:r>
            <a:endParaRPr lang="pt-PT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62100"/>
            <a:ext cx="1980000" cy="12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3019422"/>
            <a:ext cx="1980000" cy="132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90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376744"/>
            <a:ext cx="1980000" cy="1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904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748000"/>
            <a:ext cx="1980000" cy="11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Up Arrow 15"/>
          <p:cNvSpPr/>
          <p:nvPr/>
        </p:nvSpPr>
        <p:spPr>
          <a:xfrm rot="5400000">
            <a:off x="1250133" y="4107661"/>
            <a:ext cx="2143140" cy="500066"/>
          </a:xfrm>
          <a:prstGeom prst="upArrow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7" name="TextBox 16"/>
          <p:cNvSpPr txBox="1"/>
          <p:nvPr/>
        </p:nvSpPr>
        <p:spPr>
          <a:xfrm>
            <a:off x="2643174" y="3929066"/>
            <a:ext cx="14141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RAW data </a:t>
            </a:r>
          </a:p>
          <a:p>
            <a:r>
              <a:rPr lang="pt-PT" sz="2000" dirty="0" smtClean="0"/>
              <a:t>4 PB/ano</a:t>
            </a:r>
            <a:endParaRPr lang="pt-PT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4572000" y="3571876"/>
            <a:ext cx="20716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com dados</a:t>
            </a:r>
          </a:p>
          <a:p>
            <a:r>
              <a:rPr lang="pt-PT" sz="2000" dirty="0" smtClean="0"/>
              <a:t>derivados</a:t>
            </a:r>
          </a:p>
          <a:p>
            <a:r>
              <a:rPr lang="pt-PT" sz="2000" dirty="0" smtClean="0"/>
              <a:t>e simulação:</a:t>
            </a:r>
          </a:p>
          <a:p>
            <a:r>
              <a:rPr lang="pt-PT" sz="2000" b="1" dirty="0" smtClean="0">
                <a:solidFill>
                  <a:srgbClr val="162A82"/>
                </a:solidFill>
              </a:rPr>
              <a:t>64 PB/ano</a:t>
            </a:r>
            <a:endParaRPr lang="pt-PT" sz="2000" b="1" dirty="0">
              <a:solidFill>
                <a:srgbClr val="162A82"/>
              </a:solidFill>
            </a:endParaRPr>
          </a:p>
        </p:txBody>
      </p:sp>
      <p:sp>
        <p:nvSpPr>
          <p:cNvPr id="22" name="Up Arrow 21"/>
          <p:cNvSpPr/>
          <p:nvPr/>
        </p:nvSpPr>
        <p:spPr>
          <a:xfrm rot="5400000">
            <a:off x="3178959" y="4107661"/>
            <a:ext cx="2143140" cy="500066"/>
          </a:xfrm>
          <a:prstGeom prst="upArrow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4" name="TextBox 23"/>
          <p:cNvSpPr txBox="1"/>
          <p:nvPr/>
        </p:nvSpPr>
        <p:spPr>
          <a:xfrm>
            <a:off x="2000232" y="1536316"/>
            <a:ext cx="7229736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600" dirty="0" smtClean="0"/>
              <a:t>No LHC decorrem 4 </a:t>
            </a:r>
            <a:r>
              <a:rPr lang="pt-PT" sz="2600" dirty="0" smtClean="0"/>
              <a:t>experiências de física de </a:t>
            </a:r>
            <a:endParaRPr lang="pt-PT" sz="2600" dirty="0" smtClean="0"/>
          </a:p>
          <a:p>
            <a:r>
              <a:rPr lang="pt-PT" sz="2600" dirty="0" smtClean="0"/>
              <a:t>p</a:t>
            </a:r>
            <a:r>
              <a:rPr lang="pt-PT" sz="2600" dirty="0" smtClean="0"/>
              <a:t>artículas, o LIP participa em ATLAS e CMS.</a:t>
            </a:r>
            <a:endParaRPr lang="pt-PT" sz="2600" dirty="0" smtClean="0"/>
          </a:p>
        </p:txBody>
      </p:sp>
      <p:sp>
        <p:nvSpPr>
          <p:cNvPr id="25" name="TextBox 24"/>
          <p:cNvSpPr txBox="1"/>
          <p:nvPr/>
        </p:nvSpPr>
        <p:spPr>
          <a:xfrm>
            <a:off x="2000232" y="2523176"/>
            <a:ext cx="717215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200" dirty="0" smtClean="0"/>
              <a:t>8,000 cientistas em todo o mundo participam na </a:t>
            </a:r>
            <a:r>
              <a:rPr lang="pt-PT" sz="2200" dirty="0" smtClean="0"/>
              <a:t>analise</a:t>
            </a:r>
          </a:p>
          <a:p>
            <a:endParaRPr lang="pt-PT" sz="2400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1321665" y="1035733"/>
            <a:ext cx="3005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A maior máquina do mundo</a:t>
            </a:r>
            <a:endParaRPr lang="pt-PT" dirty="0"/>
          </a:p>
        </p:txBody>
      </p:sp>
      <p:sp>
        <p:nvSpPr>
          <p:cNvPr id="26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143875" y="6492899"/>
            <a:ext cx="542925" cy="365125"/>
          </a:xfrm>
        </p:spPr>
        <p:txBody>
          <a:bodyPr/>
          <a:lstStyle/>
          <a:p>
            <a:pPr>
              <a:defRPr/>
            </a:pPr>
            <a:fld id="{F5239239-5DF7-47B8-9CA1-BD4AB880E5F9}" type="slidenum">
              <a:rPr lang="pt-PT"/>
              <a:pPr>
                <a:defRPr/>
              </a:pPr>
              <a:t>8</a:t>
            </a:fld>
            <a:endParaRPr lang="pt-P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3345627"/>
            <a:ext cx="2928927" cy="1797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Rectangle 19"/>
          <p:cNvSpPr/>
          <p:nvPr/>
        </p:nvSpPr>
        <p:spPr>
          <a:xfrm>
            <a:off x="6286512" y="4281738"/>
            <a:ext cx="2857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>
                <a:solidFill>
                  <a:srgbClr val="FFCC00"/>
                </a:solidFill>
              </a:rPr>
              <a:t>  42 países</a:t>
            </a:r>
            <a:br>
              <a:rPr lang="pt-PT" b="1" dirty="0" smtClean="0">
                <a:solidFill>
                  <a:srgbClr val="FFCC00"/>
                </a:solidFill>
              </a:rPr>
            </a:br>
            <a:r>
              <a:rPr lang="pt-PT" b="1" dirty="0" smtClean="0">
                <a:solidFill>
                  <a:srgbClr val="FFCC00"/>
                </a:solidFill>
              </a:rPr>
              <a:t>170 </a:t>
            </a:r>
            <a:r>
              <a:rPr lang="pt-PT" b="1" dirty="0" smtClean="0">
                <a:solidFill>
                  <a:srgbClr val="FFCC00"/>
                </a:solidFill>
              </a:rPr>
              <a:t>centros</a:t>
            </a:r>
            <a:endParaRPr lang="pt-PT" b="1" dirty="0" smtClean="0">
              <a:solidFill>
                <a:srgbClr val="FFCC00"/>
              </a:solidFill>
            </a:endParaRPr>
          </a:p>
          <a:p>
            <a:r>
              <a:rPr lang="pt-PT" b="1" dirty="0" smtClean="0">
                <a:solidFill>
                  <a:srgbClr val="FFCC00"/>
                </a:solidFill>
              </a:rPr>
              <a:t>    2 milhões de </a:t>
            </a:r>
            <a:r>
              <a:rPr lang="pt-PT" b="1" dirty="0" smtClean="0">
                <a:solidFill>
                  <a:srgbClr val="FFCC00"/>
                </a:solidFill>
              </a:rPr>
              <a:t>jobs/dia</a:t>
            </a:r>
            <a:endParaRPr lang="pt-PT" b="1" dirty="0">
              <a:solidFill>
                <a:srgbClr val="FFCC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00232" y="5914929"/>
            <a:ext cx="65293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200" dirty="0" smtClean="0"/>
              <a:t>Portugal opera um dos centros de processamento.</a:t>
            </a:r>
          </a:p>
          <a:p>
            <a:r>
              <a:rPr lang="pt-PT" sz="2200" dirty="0" smtClean="0"/>
              <a:t>Este centro encontra-se integrado na INCD.</a:t>
            </a:r>
            <a:endParaRPr lang="pt-PT" sz="24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6715140" y="5143512"/>
            <a:ext cx="19500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172983"/>
                </a:solidFill>
              </a:rPr>
              <a:t>Worldwide LHC </a:t>
            </a:r>
          </a:p>
          <a:p>
            <a:r>
              <a:rPr lang="en-US" b="1" dirty="0" smtClean="0">
                <a:solidFill>
                  <a:srgbClr val="172983"/>
                </a:solidFill>
              </a:rPr>
              <a:t>Computing Grid</a:t>
            </a:r>
            <a:endParaRPr lang="en-US" b="1" dirty="0">
              <a:solidFill>
                <a:srgbClr val="17298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OPENCoastS</a:t>
            </a:r>
            <a:endParaRPr lang="pt-PT" dirty="0"/>
          </a:p>
        </p:txBody>
      </p:sp>
      <p:pic>
        <p:nvPicPr>
          <p:cNvPr id="41986" name="Picture 2" descr="http://ariel.lnec.pt/forecasts/ww3-na_luna/data/2017/07/02/00/fig/ww3_LNEC_g1_20170702000000_00_0000_hs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657244"/>
            <a:ext cx="4143404" cy="3200780"/>
          </a:xfrm>
          <a:prstGeom prst="rect">
            <a:avLst/>
          </a:prstGeom>
          <a:noFill/>
        </p:spPr>
      </p:pic>
      <p:sp>
        <p:nvSpPr>
          <p:cNvPr id="19" name="Rectangle 18"/>
          <p:cNvSpPr/>
          <p:nvPr/>
        </p:nvSpPr>
        <p:spPr>
          <a:xfrm>
            <a:off x="285720" y="1142984"/>
            <a:ext cx="86439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/>
              <a:t>OPENCoastS</a:t>
            </a:r>
            <a:r>
              <a:rPr lang="en-US" sz="2400" dirty="0" smtClean="0"/>
              <a:t> generates forecasts of water levels, 2D velocities and wave parameters over the region of </a:t>
            </a:r>
            <a:r>
              <a:rPr lang="en-US" sz="2400" dirty="0" smtClean="0"/>
              <a:t>interest. </a:t>
            </a:r>
          </a:p>
          <a:p>
            <a:endParaRPr lang="en-US" sz="2400" dirty="0" smtClean="0"/>
          </a:p>
          <a:p>
            <a:r>
              <a:rPr lang="en-US" sz="2400" dirty="0" smtClean="0"/>
              <a:t>The </a:t>
            </a:r>
            <a:r>
              <a:rPr lang="en-US" sz="2400" dirty="0" smtClean="0"/>
              <a:t>system is useful in anticipating natural disasters and accidents in the coast, e.g. floods and chemical spills and can help in search and rescue operations.</a:t>
            </a:r>
            <a:endParaRPr lang="en-US" sz="2400" dirty="0"/>
          </a:p>
        </p:txBody>
      </p:sp>
      <p:sp>
        <p:nvSpPr>
          <p:cNvPr id="28" name="Rectangle 27"/>
          <p:cNvSpPr/>
          <p:nvPr/>
        </p:nvSpPr>
        <p:spPr>
          <a:xfrm>
            <a:off x="357190" y="3786190"/>
            <a:ext cx="50006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Developed </a:t>
            </a:r>
            <a:r>
              <a:rPr lang="en-US" sz="2000" dirty="0" smtClean="0"/>
              <a:t>by the </a:t>
            </a:r>
            <a:r>
              <a:rPr lang="en-US" sz="2000" dirty="0" smtClean="0">
                <a:hlinkClick r:id="rId4"/>
              </a:rPr>
              <a:t>National Laboratory for Civil Engineering</a:t>
            </a:r>
            <a:r>
              <a:rPr lang="en-US" sz="2000" dirty="0" smtClean="0"/>
              <a:t> (LNEC) </a:t>
            </a:r>
            <a:r>
              <a:rPr lang="en-US" sz="2000" dirty="0" smtClean="0"/>
              <a:t>as </a:t>
            </a:r>
            <a:r>
              <a:rPr lang="en-US" sz="2000" dirty="0" smtClean="0">
                <a:hlinkClick r:id="rId5"/>
              </a:rPr>
              <a:t>WIFF</a:t>
            </a:r>
            <a:r>
              <a:rPr lang="en-US" sz="2000" dirty="0" smtClean="0"/>
              <a:t> </a:t>
            </a:r>
            <a:endParaRPr lang="en-US" sz="2000" dirty="0" smtClean="0"/>
          </a:p>
          <a:p>
            <a:r>
              <a:rPr lang="en-US" sz="2000" dirty="0" smtClean="0"/>
              <a:t>(</a:t>
            </a:r>
            <a:r>
              <a:rPr lang="en-US" sz="2000" dirty="0" smtClean="0"/>
              <a:t>Water Information </a:t>
            </a:r>
            <a:r>
              <a:rPr lang="en-US" sz="2000" dirty="0" smtClean="0"/>
              <a:t>Forecast Framework).</a:t>
            </a:r>
          </a:p>
          <a:p>
            <a:r>
              <a:rPr lang="en-US" sz="2000" dirty="0" smtClean="0"/>
              <a:t>Uses the</a:t>
            </a:r>
            <a:r>
              <a:rPr lang="en-US" sz="2000" dirty="0" smtClean="0"/>
              <a:t> </a:t>
            </a:r>
            <a:r>
              <a:rPr lang="en-US" sz="2000" dirty="0" smtClean="0">
                <a:hlinkClick r:id="rId6"/>
              </a:rPr>
              <a:t>SCHISM</a:t>
            </a:r>
            <a:r>
              <a:rPr lang="en-US" sz="2000" dirty="0" smtClean="0"/>
              <a:t> </a:t>
            </a:r>
            <a:r>
              <a:rPr lang="en-US" sz="2000" dirty="0" smtClean="0"/>
              <a:t>modeling </a:t>
            </a:r>
            <a:r>
              <a:rPr lang="en-US" sz="2000" dirty="0" smtClean="0"/>
              <a:t>system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r>
              <a:rPr lang="en-US" sz="2000" b="1" dirty="0" smtClean="0">
                <a:solidFill>
                  <a:srgbClr val="172983"/>
                </a:solidFill>
              </a:rPr>
              <a:t>It will be an European service to </a:t>
            </a:r>
          </a:p>
          <a:p>
            <a:r>
              <a:rPr lang="en-US" sz="2000" b="1" dirty="0" smtClean="0">
                <a:solidFill>
                  <a:srgbClr val="172983"/>
                </a:solidFill>
              </a:rPr>
              <a:t>be delivered within the EOSC in partnership with INCD.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82219</TotalTime>
  <Words>1415</Words>
  <Application>Microsoft Office PowerPoint</Application>
  <PresentationFormat>On-screen Show (4:3)</PresentationFormat>
  <Paragraphs>344</Paragraphs>
  <Slides>15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INCD</vt:lpstr>
      <vt:lpstr>Infraestrutura Nacional de Computação Distribuída</vt:lpstr>
      <vt:lpstr>Slide 3</vt:lpstr>
      <vt:lpstr>Utilizadores alvo</vt:lpstr>
      <vt:lpstr>Aproximação integrada</vt:lpstr>
      <vt:lpstr>Porfólio de serviços aberto </vt:lpstr>
      <vt:lpstr>Portal de biodiversidade GBIF PORBIOTA + INCD   http://dados.gbif.pt/</vt:lpstr>
      <vt:lpstr>Large Hadron Collider no CERN</vt:lpstr>
      <vt:lpstr>OPENCoastS</vt:lpstr>
      <vt:lpstr>Portais Galaxy para genoma IGC, Inst. Ricardo Jorge, F. Champalimaud</vt:lpstr>
      <vt:lpstr>Contexto</vt:lpstr>
      <vt:lpstr>Alguns utilizadores do piloto INCD</vt:lpstr>
      <vt:lpstr>Infraestruturas e sua utilização</vt:lpstr>
      <vt:lpstr>Desafios</vt:lpstr>
      <vt:lpstr>Conclusões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jorge-2</dc:creator>
  <cp:lastModifiedBy>jorge Gomes</cp:lastModifiedBy>
  <cp:revision>2458</cp:revision>
  <dcterms:created xsi:type="dcterms:W3CDTF">2015-03-16T14:13:15Z</dcterms:created>
  <dcterms:modified xsi:type="dcterms:W3CDTF">2017-07-04T09:33:47Z</dcterms:modified>
</cp:coreProperties>
</file>