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4" r:id="rId34"/>
  </p:sldMasterIdLst>
  <p:notesMasterIdLst>
    <p:notesMasterId r:id="rId51"/>
  </p:notesMasterIdLst>
  <p:handoutMasterIdLst>
    <p:handoutMasterId r:id="rId52"/>
  </p:handoutMasterIdLst>
  <p:sldIdLst>
    <p:sldId id="323" r:id="rId35"/>
    <p:sldId id="334" r:id="rId36"/>
    <p:sldId id="322" r:id="rId37"/>
    <p:sldId id="324" r:id="rId38"/>
    <p:sldId id="326" r:id="rId39"/>
    <p:sldId id="327" r:id="rId40"/>
    <p:sldId id="329" r:id="rId41"/>
    <p:sldId id="336" r:id="rId42"/>
    <p:sldId id="330" r:id="rId43"/>
    <p:sldId id="332" r:id="rId44"/>
    <p:sldId id="331" r:id="rId45"/>
    <p:sldId id="335" r:id="rId46"/>
    <p:sldId id="270" r:id="rId47"/>
    <p:sldId id="325" r:id="rId48"/>
    <p:sldId id="328" r:id="rId49"/>
    <p:sldId id="333" r:id="rId5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09" userDrawn="1">
          <p15:clr>
            <a:srgbClr val="A4A3A4"/>
          </p15:clr>
        </p15:guide>
        <p15:guide id="2" orient="horz" pos="806" userDrawn="1">
          <p15:clr>
            <a:srgbClr val="A4A3A4"/>
          </p15:clr>
        </p15:guide>
        <p15:guide id="3" orient="horz" pos="224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  <p15:guide id="5" pos="7295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007" userDrawn="1">
          <p15:clr>
            <a:srgbClr val="A4A3A4"/>
          </p15:clr>
        </p15:guide>
        <p15:guide id="8" pos="384" userDrawn="1">
          <p15:clr>
            <a:srgbClr val="A4A3A4"/>
          </p15:clr>
        </p15:guide>
        <p15:guide id="9" pos="26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0101"/>
    <a:srgbClr val="000000"/>
    <a:srgbClr val="A50D12"/>
    <a:srgbClr val="C4161C"/>
    <a:srgbClr val="0099CC"/>
    <a:srgbClr val="FFFFFF"/>
    <a:srgbClr val="7B6A62"/>
    <a:srgbClr val="006600"/>
    <a:srgbClr val="D5D2CA"/>
    <a:srgbClr val="766A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55" autoAdjust="0"/>
    <p:restoredTop sz="95428" autoAdjust="0"/>
  </p:normalViewPr>
  <p:slideViewPr>
    <p:cSldViewPr snapToGrid="0">
      <p:cViewPr varScale="1">
        <p:scale>
          <a:sx n="98" d="100"/>
          <a:sy n="98" d="100"/>
        </p:scale>
        <p:origin x="259" y="77"/>
      </p:cViewPr>
      <p:guideLst>
        <p:guide orient="horz" pos="3609"/>
        <p:guide orient="horz" pos="806"/>
        <p:guide orient="horz" pos="224"/>
        <p:guide orient="horz" pos="550"/>
        <p:guide pos="7295"/>
        <p:guide pos="3840"/>
        <p:guide pos="5007"/>
        <p:guide pos="384"/>
        <p:guide pos="267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5.xml"/><Relationship Id="rId21" Type="http://schemas.openxmlformats.org/officeDocument/2006/relationships/customXml" Target="../customXml/item21.xml"/><Relationship Id="rId34" Type="http://schemas.openxmlformats.org/officeDocument/2006/relationships/slideMaster" Target="slideMasters/slideMaster1.xml"/><Relationship Id="rId42" Type="http://schemas.openxmlformats.org/officeDocument/2006/relationships/slide" Target="slides/slide8.xml"/><Relationship Id="rId47" Type="http://schemas.openxmlformats.org/officeDocument/2006/relationships/slide" Target="slides/slide13.xml"/><Relationship Id="rId50" Type="http://schemas.openxmlformats.org/officeDocument/2006/relationships/slide" Target="slides/slide16.xml"/><Relationship Id="rId55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3.xml"/><Relationship Id="rId40" Type="http://schemas.openxmlformats.org/officeDocument/2006/relationships/slide" Target="slides/slide6.xml"/><Relationship Id="rId45" Type="http://schemas.openxmlformats.org/officeDocument/2006/relationships/slide" Target="slides/slide11.xml"/><Relationship Id="rId53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10.xml"/><Relationship Id="rId52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1.xml"/><Relationship Id="rId43" Type="http://schemas.openxmlformats.org/officeDocument/2006/relationships/slide" Target="slides/slide9.xml"/><Relationship Id="rId48" Type="http://schemas.openxmlformats.org/officeDocument/2006/relationships/slide" Target="slides/slide14.xml"/><Relationship Id="rId56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4.xml"/><Relationship Id="rId46" Type="http://schemas.openxmlformats.org/officeDocument/2006/relationships/slide" Target="slides/slide12.xml"/><Relationship Id="rId20" Type="http://schemas.openxmlformats.org/officeDocument/2006/relationships/customXml" Target="../customXml/item20.xml"/><Relationship Id="rId41" Type="http://schemas.openxmlformats.org/officeDocument/2006/relationships/slide" Target="slides/slide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2.xml"/><Relationship Id="rId49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720A-AA8A-A047-B15C-C491FF016378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B0CAD1-6B60-9649-8A6F-9F0C2A068A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419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AFF02-2EDD-CE4B-9EC5-77D39A7A8C29}" type="datetimeFigureOut">
              <a:rPr lang="pt-PT"/>
              <a:pPr/>
              <a:t>03/07/2017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89A88-9E67-2F47-A170-95285FC634C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946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6598B-69C2-C44B-BA2F-7292A55F9CB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694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1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3" name="Group 2"/>
          <p:cNvGrpSpPr/>
          <p:nvPr userDrawn="1"/>
        </p:nvGrpSpPr>
        <p:grpSpPr>
          <a:xfrm>
            <a:off x="0" y="0"/>
            <a:ext cx="12192000" cy="6857309"/>
            <a:chOff x="0" y="0"/>
            <a:chExt cx="12192000" cy="6857309"/>
          </a:xfrm>
        </p:grpSpPr>
        <p:pic>
          <p:nvPicPr>
            <p:cNvPr id="10" name="Picture 9" descr="capas_sem_imagem-03.png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7309"/>
            </a:xfrm>
            <a:prstGeom prst="rect">
              <a:avLst/>
            </a:prstGeom>
          </p:spPr>
        </p:pic>
        <p:pic>
          <p:nvPicPr>
            <p:cNvPr id="11" name="Picture 10" descr="capas_sem_imagem-02.png"/>
            <p:cNvPicPr>
              <a:picLocks noChangeAspect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2211"/>
            <a:stretch/>
          </p:blipFill>
          <p:spPr>
            <a:xfrm>
              <a:off x="9141306" y="0"/>
              <a:ext cx="3050694" cy="6857309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 userDrawn="1"/>
        </p:nvSpPr>
        <p:spPr>
          <a:xfrm>
            <a:off x="471192" y="6449394"/>
            <a:ext cx="22669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Arial"/>
                <a:cs typeface="Arial"/>
              </a:rPr>
              <a:t>© COPYRIGHT 2016 CRITICAL SOFTWARE</a:t>
            </a:r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6346320" y="4560958"/>
            <a:ext cx="5212705" cy="817217"/>
          </a:xfrm>
          <a:prstGeom prst="rect">
            <a:avLst/>
          </a:prstGeom>
        </p:spPr>
        <p:txBody>
          <a:bodyPr vert="horz" anchor="t"/>
          <a:lstStyle>
            <a:lvl1pPr marL="0" indent="0" algn="r">
              <a:buNone/>
              <a:defRPr sz="2000" b="1" i="0">
                <a:solidFill>
                  <a:srgbClr val="7B6A62"/>
                </a:solidFill>
                <a:latin typeface="Arial"/>
                <a:cs typeface="Arial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pt-PT" dirty="0"/>
              <a:t>CLICK TO ADD TITLE</a:t>
            </a:r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46320" y="5400262"/>
            <a:ext cx="5212705" cy="817217"/>
          </a:xfrm>
          <a:prstGeom prst="rect">
            <a:avLst/>
          </a:prstGeom>
        </p:spPr>
        <p:txBody>
          <a:bodyPr vert="horz" anchor="t"/>
          <a:lstStyle>
            <a:lvl1pPr marL="0" indent="0" algn="r">
              <a:buNone/>
              <a:defRPr sz="1400" baseline="0">
                <a:solidFill>
                  <a:srgbClr val="7B6A62"/>
                </a:solidFill>
                <a:latin typeface="Arial"/>
                <a:cs typeface="Arial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pt-PT" dirty="0"/>
              <a:t>Click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subtitle</a:t>
            </a:r>
            <a:endParaRPr lang="pt-PT" dirty="0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848843" y="2538002"/>
            <a:ext cx="2724707" cy="50288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900" baseline="0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add the Cliente/Partner logo</a:t>
            </a:r>
          </a:p>
        </p:txBody>
      </p:sp>
    </p:spTree>
    <p:extLst>
      <p:ext uri="{BB962C8B-B14F-4D97-AF65-F5344CB8AC3E}">
        <p14:creationId xmlns:p14="http://schemas.microsoft.com/office/powerpoint/2010/main" val="307777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merical Bulle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4475" cy="6848475"/>
          </a:xfrm>
          <a:prstGeom prst="rect">
            <a:avLst/>
          </a:prstGeom>
        </p:spPr>
      </p:pic>
      <p:sp>
        <p:nvSpPr>
          <p:cNvPr id="12" name="Title 3"/>
          <p:cNvSpPr>
            <a:spLocks noGrp="1"/>
          </p:cNvSpPr>
          <p:nvPr>
            <p:ph type="title" hasCustomPrompt="1"/>
          </p:nvPr>
        </p:nvSpPr>
        <p:spPr>
          <a:xfrm>
            <a:off x="1270001" y="131706"/>
            <a:ext cx="10468290" cy="620889"/>
          </a:xfrm>
          <a:prstGeom prst="rect">
            <a:avLst/>
          </a:prstGeom>
        </p:spPr>
        <p:txBody>
          <a:bodyPr vert="horz" anchor="ctr"/>
          <a:lstStyle>
            <a:lvl1pPr algn="l">
              <a:defRPr sz="2200" b="1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pt-PT" dirty="0"/>
              <a:t>CLICK TO ADD TITLE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199967" y="6476380"/>
            <a:ext cx="527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5024703-4AFA-0C44-9421-0AA378B16482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86010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algn="r"/>
              <a:t>‹#›</a:t>
            </a:fld>
            <a:endParaRPr lang="en-US" sz="1600" dirty="0">
              <a:solidFill>
                <a:srgbClr val="860101"/>
              </a:solidFill>
              <a:latin typeface="Arial"/>
              <a:cs typeface="Arial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quarter" idx="14"/>
          </p:nvPr>
        </p:nvSpPr>
        <p:spPr>
          <a:xfrm>
            <a:off x="368300" y="1211268"/>
            <a:ext cx="11359195" cy="5200795"/>
          </a:xfrm>
          <a:prstGeom prst="rect">
            <a:avLst/>
          </a:prstGeom>
        </p:spPr>
        <p:txBody>
          <a:bodyPr vert="horz"/>
          <a:lstStyle>
            <a:lvl1pPr marL="180000" indent="-18000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  <a:latin typeface="Segoe UI Light" panose="020B0502040204020203" pitchFamily="34" charset="0"/>
                <a:cs typeface="Arial"/>
              </a:defRPr>
            </a:lvl1pPr>
            <a:lvl2pPr marL="360000" indent="-180000">
              <a:lnSpc>
                <a:spcPct val="150000"/>
              </a:lnSpc>
              <a:spcBef>
                <a:spcPts val="200"/>
              </a:spcBef>
              <a:defRPr sz="1600">
                <a:solidFill>
                  <a:srgbClr val="000000"/>
                </a:solidFill>
                <a:latin typeface="Segoe UI Light" panose="020B0502040204020203" pitchFamily="34" charset="0"/>
                <a:cs typeface="Arial"/>
              </a:defRPr>
            </a:lvl2pPr>
            <a:lvl3pPr marL="540000" indent="-180000">
              <a:lnSpc>
                <a:spcPct val="150000"/>
              </a:lnSpc>
              <a:spcBef>
                <a:spcPts val="200"/>
              </a:spcBef>
              <a:buSzPct val="60000"/>
              <a:buFont typeface="Wingdings" charset="2"/>
              <a:buChar char="u"/>
              <a:defRPr sz="1400">
                <a:solidFill>
                  <a:srgbClr val="000000"/>
                </a:solidFill>
                <a:latin typeface="Segoe UI Light" panose="020B0502040204020203" pitchFamily="34" charset="0"/>
                <a:cs typeface="Arial"/>
              </a:defRPr>
            </a:lvl3pPr>
            <a:lvl4pPr marL="720000" indent="-180000">
              <a:lnSpc>
                <a:spcPct val="150000"/>
              </a:lnSpc>
              <a:spcBef>
                <a:spcPts val="200"/>
              </a:spcBef>
              <a:buFont typeface="Wingdings" charset="2"/>
              <a:buChar char="§"/>
              <a:defRPr sz="1200">
                <a:solidFill>
                  <a:srgbClr val="000000"/>
                </a:solidFill>
                <a:latin typeface="Segoe UI Light" panose="020B0502040204020203" pitchFamily="34" charset="0"/>
                <a:cs typeface="Arial"/>
              </a:defRPr>
            </a:lvl4pPr>
            <a:lvl5pPr marL="900000" indent="-180000">
              <a:lnSpc>
                <a:spcPct val="150000"/>
              </a:lnSpc>
              <a:spcBef>
                <a:spcPts val="200"/>
              </a:spcBef>
              <a:buFont typeface="Wingdings" charset="2"/>
              <a:buChar char="ü"/>
              <a:defRPr sz="1000">
                <a:solidFill>
                  <a:srgbClr val="000000"/>
                </a:solidFill>
                <a:latin typeface="Segoe UI Light" panose="020B0502040204020203" pitchFamily="34" charset="0"/>
                <a:cs typeface="Arial"/>
              </a:defRPr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pt-PT" noProof="1"/>
          </a:p>
        </p:txBody>
      </p:sp>
    </p:spTree>
    <p:extLst>
      <p:ext uri="{BB962C8B-B14F-4D97-AF65-F5344CB8AC3E}">
        <p14:creationId xmlns:p14="http://schemas.microsoft.com/office/powerpoint/2010/main" val="1028467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Opcao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4475" cy="68484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368300" y="1211263"/>
            <a:ext cx="11359193" cy="520060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800">
                <a:solidFill>
                  <a:srgbClr val="766A62"/>
                </a:solidFill>
                <a:latin typeface="Segoe UI Light" panose="020B0502040204020203" pitchFamily="34" charset="0"/>
                <a:cs typeface="Arial"/>
              </a:defRPr>
            </a:lvl1pPr>
            <a:lvl2pPr marL="360000" indent="-180000">
              <a:spcBef>
                <a:spcPts val="200"/>
              </a:spcBef>
              <a:defRPr sz="1600">
                <a:solidFill>
                  <a:srgbClr val="766A62"/>
                </a:solidFill>
                <a:latin typeface="Arial"/>
                <a:cs typeface="Arial"/>
              </a:defRPr>
            </a:lvl2pPr>
            <a:lvl3pPr marL="540000" indent="-180000">
              <a:spcBef>
                <a:spcPts val="200"/>
              </a:spcBef>
              <a:buFont typeface="Lucida Grande"/>
              <a:buChar char="&gt;"/>
              <a:defRPr sz="1400">
                <a:solidFill>
                  <a:srgbClr val="766A62"/>
                </a:solidFill>
                <a:latin typeface="Arial"/>
                <a:cs typeface="Arial"/>
              </a:defRPr>
            </a:lvl3pPr>
            <a:lvl4pPr marL="720000" indent="-180000">
              <a:spcBef>
                <a:spcPts val="200"/>
              </a:spcBef>
              <a:defRPr sz="1200">
                <a:solidFill>
                  <a:srgbClr val="766A62"/>
                </a:solidFill>
                <a:latin typeface="Arial"/>
                <a:cs typeface="Arial"/>
              </a:defRPr>
            </a:lvl4pPr>
            <a:lvl5pPr marL="900000" indent="-180000">
              <a:spcBef>
                <a:spcPts val="200"/>
              </a:spcBef>
              <a:defRPr sz="1000">
                <a:solidFill>
                  <a:srgbClr val="766A6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pt-PT" noProof="1"/>
              <a:t>Click to add text</a:t>
            </a:r>
          </a:p>
        </p:txBody>
      </p:sp>
      <p:sp>
        <p:nvSpPr>
          <p:cNvPr id="12" name="Title 3"/>
          <p:cNvSpPr>
            <a:spLocks noGrp="1"/>
          </p:cNvSpPr>
          <p:nvPr>
            <p:ph type="title" hasCustomPrompt="1"/>
          </p:nvPr>
        </p:nvSpPr>
        <p:spPr>
          <a:xfrm>
            <a:off x="1270001" y="131706"/>
            <a:ext cx="10457492" cy="620889"/>
          </a:xfrm>
          <a:prstGeom prst="rect">
            <a:avLst/>
          </a:prstGeom>
        </p:spPr>
        <p:txBody>
          <a:bodyPr vert="horz" anchor="ctr"/>
          <a:lstStyle>
            <a:lvl1pPr algn="l">
              <a:defRPr sz="2200" b="1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pt-PT" dirty="0"/>
              <a:t>CLICK TO ADD TITLE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10763" y="6492503"/>
            <a:ext cx="516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kumimoji="0" sz="1600" b="0" i="0" u="none" strike="noStrike" cap="none" spc="0" normalizeH="0" baseline="0">
                <a:ln>
                  <a:noFill/>
                </a:ln>
                <a:solidFill>
                  <a:srgbClr val="860101"/>
                </a:solidFill>
                <a:effectLst/>
                <a:uLnTx/>
                <a:uFillTx/>
                <a:latin typeface="Arial"/>
                <a:cs typeface="Arial"/>
              </a:defRPr>
            </a:lvl1pPr>
          </a:lstStyle>
          <a:p>
            <a:pPr lvl="0"/>
            <a:fld id="{15024703-4AFA-0C44-9421-0AA378B16482}" type="slidenum">
              <a:rPr lang="en-US" noProof="0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665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6831" y="9525"/>
            <a:ext cx="12185169" cy="6848475"/>
            <a:chOff x="6831" y="9525"/>
            <a:chExt cx="12185169" cy="6848475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865"/>
            <a:stretch/>
          </p:blipFill>
          <p:spPr>
            <a:xfrm>
              <a:off x="6831" y="9525"/>
              <a:ext cx="3757449" cy="6848475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63" r="57864"/>
            <a:stretch/>
          </p:blipFill>
          <p:spPr>
            <a:xfrm>
              <a:off x="3337559" y="9525"/>
              <a:ext cx="4016741" cy="684847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36"/>
            <a:stretch/>
          </p:blipFill>
          <p:spPr>
            <a:xfrm>
              <a:off x="6906414" y="9525"/>
              <a:ext cx="5285586" cy="6848475"/>
            </a:xfrm>
            <a:prstGeom prst="rect">
              <a:avLst/>
            </a:prstGeom>
          </p:spPr>
        </p:pic>
      </p:grp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29167" y="3114530"/>
            <a:ext cx="3683000" cy="43021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 baseline="0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pt-PT" dirty="0" err="1"/>
              <a:t>Click</a:t>
            </a:r>
            <a:r>
              <a:rPr lang="pt-PT" dirty="0"/>
              <a:t>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Name</a:t>
            </a:r>
            <a:r>
              <a:rPr lang="pt-PT" dirty="0"/>
              <a:t> </a:t>
            </a:r>
            <a:r>
              <a:rPr lang="pt-PT" dirty="0" err="1"/>
              <a:t>Surname</a:t>
            </a:r>
            <a:r>
              <a:rPr lang="pt-PT" dirty="0"/>
              <a:t>, email </a:t>
            </a:r>
            <a:r>
              <a:rPr lang="pt-PT" dirty="0" err="1"/>
              <a:t>and</a:t>
            </a:r>
            <a:r>
              <a:rPr lang="pt-PT" dirty="0"/>
              <a:t> </a:t>
            </a:r>
            <a:r>
              <a:rPr lang="pt-PT" dirty="0" err="1"/>
              <a:t>phone</a:t>
            </a:r>
            <a:r>
              <a:rPr lang="pt-PT" dirty="0"/>
              <a:t> </a:t>
            </a:r>
            <a:r>
              <a:rPr lang="pt-PT" dirty="0" err="1"/>
              <a:t>number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29167" y="2684317"/>
            <a:ext cx="3683000" cy="430213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1100" baseline="0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pt-PT"/>
              <a:t>Click to add Area/Department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530091" y="3578037"/>
            <a:ext cx="2295821" cy="21544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" dirty="0">
                <a:solidFill>
                  <a:srgbClr val="7B6A62"/>
                </a:solidFill>
                <a:latin typeface="Arial"/>
                <a:cs typeface="Arial"/>
              </a:rPr>
              <a:t>© COPYRIGHT 2016 CRITICAL SOFTWARE </a:t>
            </a:r>
          </a:p>
        </p:txBody>
      </p:sp>
    </p:spTree>
    <p:extLst>
      <p:ext uri="{BB962C8B-B14F-4D97-AF65-F5344CB8AC3E}">
        <p14:creationId xmlns:p14="http://schemas.microsoft.com/office/powerpoint/2010/main" val="6072272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ra-capa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29167" y="3114530"/>
            <a:ext cx="3683000" cy="43021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pt-PT" dirty="0" err="1"/>
              <a:t>Click</a:t>
            </a:r>
            <a:r>
              <a:rPr lang="pt-PT" dirty="0"/>
              <a:t>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Name</a:t>
            </a:r>
            <a:r>
              <a:rPr lang="pt-PT" dirty="0"/>
              <a:t> </a:t>
            </a:r>
            <a:r>
              <a:rPr lang="pt-PT" dirty="0" err="1"/>
              <a:t>Surname</a:t>
            </a:r>
            <a:r>
              <a:rPr lang="pt-PT" dirty="0"/>
              <a:t>, email </a:t>
            </a:r>
            <a:r>
              <a:rPr lang="pt-PT" dirty="0" err="1"/>
              <a:t>and</a:t>
            </a:r>
            <a:r>
              <a:rPr lang="pt-PT" dirty="0"/>
              <a:t> </a:t>
            </a:r>
            <a:r>
              <a:rPr lang="pt-PT" dirty="0" err="1"/>
              <a:t>phone</a:t>
            </a:r>
            <a:r>
              <a:rPr lang="pt-PT" dirty="0"/>
              <a:t> </a:t>
            </a:r>
            <a:r>
              <a:rPr lang="pt-PT" dirty="0" err="1"/>
              <a:t>number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29167" y="2684317"/>
            <a:ext cx="3683000" cy="430213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110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pt-PT"/>
              <a:t>Click to add Area/Department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530091" y="3578037"/>
            <a:ext cx="2295821" cy="21544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Arial"/>
                <a:cs typeface="Arial"/>
              </a:rPr>
              <a:t>© COPYRIGHT 2016 CRITICAL SOFTWARE </a:t>
            </a:r>
          </a:p>
        </p:txBody>
      </p:sp>
    </p:spTree>
    <p:extLst>
      <p:ext uri="{BB962C8B-B14F-4D97-AF65-F5344CB8AC3E}">
        <p14:creationId xmlns:p14="http://schemas.microsoft.com/office/powerpoint/2010/main" val="1062181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witd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27889" y="6449395"/>
            <a:ext cx="18838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n-lt"/>
                <a:cs typeface="Arial"/>
              </a:rPr>
              <a:t>© COPYRIGHT 2016 CRITICAL SOFTWARE</a:t>
            </a:r>
          </a:p>
        </p:txBody>
      </p:sp>
    </p:spTree>
    <p:extLst>
      <p:ext uri="{BB962C8B-B14F-4D97-AF65-F5344CB8AC3E}">
        <p14:creationId xmlns:p14="http://schemas.microsoft.com/office/powerpoint/2010/main" val="123398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witd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327889" y="6449395"/>
            <a:ext cx="18838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n-lt"/>
                <a:cs typeface="Arial"/>
              </a:rPr>
              <a:t>© COPYRIGHT 2016 CRITICAL SOFTWARE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2"/>
          <p:cNvSpPr>
            <a:spLocks noGrp="1"/>
          </p:cNvSpPr>
          <p:nvPr>
            <p:ph type="title" hasCustomPrompt="1"/>
          </p:nvPr>
        </p:nvSpPr>
        <p:spPr>
          <a:xfrm>
            <a:off x="2152650" y="2698592"/>
            <a:ext cx="7886700" cy="1460817"/>
          </a:xfrm>
          <a:prstGeom prst="rect">
            <a:avLst/>
          </a:prstGeom>
        </p:spPr>
        <p:txBody>
          <a:bodyPr anchor="ctr"/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insert sentence</a:t>
            </a:r>
          </a:p>
        </p:txBody>
      </p:sp>
    </p:spTree>
    <p:extLst>
      <p:ext uri="{BB962C8B-B14F-4D97-AF65-F5344CB8AC3E}">
        <p14:creationId xmlns:p14="http://schemas.microsoft.com/office/powerpoint/2010/main" val="2556884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blinkysastroblog.files.wordpress.com/2013/12/hargbhorseheadflame-final-image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1"/>
          <a:stretch/>
        </p:blipFill>
        <p:spPr bwMode="auto">
          <a:xfrm>
            <a:off x="-12700" y="0"/>
            <a:ext cx="8642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capas_sem_imagem-02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94" y="-1"/>
            <a:ext cx="9144000" cy="6857309"/>
          </a:xfrm>
          <a:prstGeom prst="rect">
            <a:avLst/>
          </a:prstGeom>
        </p:spPr>
      </p:pic>
      <p:pic>
        <p:nvPicPr>
          <p:cNvPr id="11" name="Picture 10" descr="capas_sem_imagem-02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211"/>
          <a:stretch/>
        </p:blipFill>
        <p:spPr>
          <a:xfrm>
            <a:off x="9141306" y="0"/>
            <a:ext cx="3050694" cy="6857309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71192" y="6449394"/>
            <a:ext cx="22669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Arial"/>
                <a:cs typeface="Arial"/>
              </a:rPr>
              <a:t>© COPYRIGHT 2016 CRITICAL SOFTWARE</a:t>
            </a:r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6346320" y="4560958"/>
            <a:ext cx="5212705" cy="817217"/>
          </a:xfrm>
          <a:prstGeom prst="rect">
            <a:avLst/>
          </a:prstGeom>
        </p:spPr>
        <p:txBody>
          <a:bodyPr vert="horz" anchor="t"/>
          <a:lstStyle>
            <a:lvl1pPr marL="0" indent="0" algn="r">
              <a:buNone/>
              <a:defRPr sz="2000" b="1" i="0">
                <a:solidFill>
                  <a:srgbClr val="7B6A62"/>
                </a:solidFill>
                <a:latin typeface="Arial"/>
                <a:cs typeface="Arial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pt-PT" dirty="0"/>
              <a:t>CLICK TO ADD TITLE</a:t>
            </a:r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46320" y="5400262"/>
            <a:ext cx="5212705" cy="817217"/>
          </a:xfrm>
          <a:prstGeom prst="rect">
            <a:avLst/>
          </a:prstGeom>
        </p:spPr>
        <p:txBody>
          <a:bodyPr vert="horz" anchor="t"/>
          <a:lstStyle>
            <a:lvl1pPr marL="0" indent="0" algn="r">
              <a:buNone/>
              <a:defRPr sz="1400" baseline="0">
                <a:solidFill>
                  <a:srgbClr val="7B6A62"/>
                </a:solidFill>
                <a:latin typeface="Arial"/>
                <a:cs typeface="Arial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pt-PT" dirty="0"/>
              <a:t>Click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subtitle</a:t>
            </a:r>
            <a:endParaRPr lang="pt-PT" dirty="0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848843" y="2538002"/>
            <a:ext cx="2724707" cy="50288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900" baseline="0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add the Cliente/Partner logo</a:t>
            </a:r>
          </a:p>
        </p:txBody>
      </p:sp>
    </p:spTree>
    <p:extLst>
      <p:ext uri="{BB962C8B-B14F-4D97-AF65-F5344CB8AC3E}">
        <p14:creationId xmlns:p14="http://schemas.microsoft.com/office/powerpoint/2010/main" val="26421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pic>
        <p:nvPicPr>
          <p:cNvPr id="13" name="Picture 12" descr="Cover_Clean_2-26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117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71192" y="6449394"/>
            <a:ext cx="22669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Arial"/>
                <a:cs typeface="Arial"/>
              </a:rPr>
              <a:t>© COPYRIGHT 2016 CRITICAL SOFTWARE</a:t>
            </a:r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7620000" y="4560958"/>
            <a:ext cx="4119154" cy="817217"/>
          </a:xfrm>
          <a:prstGeom prst="rect">
            <a:avLst/>
          </a:prstGeom>
        </p:spPr>
        <p:txBody>
          <a:bodyPr vert="horz" anchor="t"/>
          <a:lstStyle>
            <a:lvl1pPr marL="0" indent="0" algn="r">
              <a:buNone/>
              <a:defRPr sz="2000" b="1" i="0">
                <a:solidFill>
                  <a:srgbClr val="7B6A62"/>
                </a:solidFill>
                <a:latin typeface="Arial"/>
                <a:cs typeface="Arial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pt-PT" dirty="0"/>
              <a:t>CLICK TO ADD TITLE</a:t>
            </a:r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00" y="5400262"/>
            <a:ext cx="4119154" cy="817217"/>
          </a:xfrm>
          <a:prstGeom prst="rect">
            <a:avLst/>
          </a:prstGeom>
        </p:spPr>
        <p:txBody>
          <a:bodyPr vert="horz" anchor="t"/>
          <a:lstStyle>
            <a:lvl1pPr marL="0" indent="0" algn="r">
              <a:buNone/>
              <a:defRPr sz="1400" baseline="0">
                <a:solidFill>
                  <a:srgbClr val="7B6A62"/>
                </a:solidFill>
                <a:latin typeface="Arial"/>
                <a:cs typeface="Arial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pt-PT" dirty="0"/>
              <a:t>Click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subtitle</a:t>
            </a:r>
            <a:endParaRPr lang="pt-PT" dirty="0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9675223" y="2538001"/>
            <a:ext cx="1985136" cy="7451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900" baseline="0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add the Cliente/Partner logo</a:t>
            </a:r>
          </a:p>
        </p:txBody>
      </p:sp>
    </p:spTree>
    <p:extLst>
      <p:ext uri="{BB962C8B-B14F-4D97-AF65-F5344CB8AC3E}">
        <p14:creationId xmlns:p14="http://schemas.microsoft.com/office/powerpoint/2010/main" val="882165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Cover_Clean_2-26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117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71192" y="6449394"/>
            <a:ext cx="22669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Arial"/>
                <a:cs typeface="Arial"/>
              </a:rPr>
              <a:t>© COPYRIGHT 2016 CRITICAL SOFTWARE</a:t>
            </a:r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7620000" y="4560958"/>
            <a:ext cx="4119154" cy="817217"/>
          </a:xfrm>
          <a:prstGeom prst="rect">
            <a:avLst/>
          </a:prstGeom>
        </p:spPr>
        <p:txBody>
          <a:bodyPr vert="horz" anchor="t"/>
          <a:lstStyle>
            <a:lvl1pPr marL="0" indent="0" algn="r">
              <a:buNone/>
              <a:defRPr sz="2000" b="1" i="0">
                <a:solidFill>
                  <a:srgbClr val="7B6A62"/>
                </a:solidFill>
                <a:latin typeface="Arial"/>
                <a:cs typeface="Arial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pt-PT" dirty="0"/>
              <a:t>CLICK TO ADD TITLE</a:t>
            </a:r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00" y="5400262"/>
            <a:ext cx="4119154" cy="817217"/>
          </a:xfrm>
          <a:prstGeom prst="rect">
            <a:avLst/>
          </a:prstGeom>
        </p:spPr>
        <p:txBody>
          <a:bodyPr vert="horz" anchor="t"/>
          <a:lstStyle>
            <a:lvl1pPr marL="0" indent="0" algn="r">
              <a:buNone/>
              <a:defRPr sz="1400" baseline="0">
                <a:solidFill>
                  <a:srgbClr val="7B6A62"/>
                </a:solidFill>
                <a:latin typeface="Arial"/>
                <a:cs typeface="Arial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pt-PT" dirty="0"/>
              <a:t>Click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subtitle</a:t>
            </a:r>
            <a:endParaRPr lang="pt-PT" dirty="0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9675223" y="2538001"/>
            <a:ext cx="1985136" cy="7451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900" baseline="0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add the Cliente/Partner logo</a:t>
            </a:r>
          </a:p>
        </p:txBody>
      </p:sp>
    </p:spTree>
    <p:extLst>
      <p:ext uri="{BB962C8B-B14F-4D97-AF65-F5344CB8AC3E}">
        <p14:creationId xmlns:p14="http://schemas.microsoft.com/office/powerpoint/2010/main" val="1685370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_Rai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F1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7999" y="0"/>
            <a:ext cx="9144001" cy="6858000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0" y="-1386"/>
            <a:ext cx="12192000" cy="6859386"/>
            <a:chOff x="0" y="-1386"/>
            <a:chExt cx="12192000" cy="6859386"/>
          </a:xfrm>
        </p:grpSpPr>
        <p:pic>
          <p:nvPicPr>
            <p:cNvPr id="16" name="Picture 15" descr="agenda_sem_imagem-08.png"/>
            <p:cNvPicPr>
              <a:picLocks noChangeAspect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5833"/>
            <a:stretch/>
          </p:blipFill>
          <p:spPr>
            <a:xfrm>
              <a:off x="0" y="-693"/>
              <a:ext cx="3124200" cy="6857309"/>
            </a:xfrm>
            <a:prstGeom prst="rect">
              <a:avLst/>
            </a:prstGeom>
          </p:spPr>
        </p:pic>
        <p:pic>
          <p:nvPicPr>
            <p:cNvPr id="17" name="Picture 16" descr="agenda_sem_imagem-08.png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691"/>
              <a:ext cx="9144000" cy="6857309"/>
            </a:xfrm>
            <a:prstGeom prst="rect">
              <a:avLst/>
            </a:prstGeom>
          </p:spPr>
        </p:pic>
        <p:pic>
          <p:nvPicPr>
            <p:cNvPr id="18" name="Picture 17" descr="agenda_sem_imagem-08.png"/>
            <p:cNvPicPr>
              <a:picLocks noChangeAspect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399" r="65833"/>
            <a:stretch/>
          </p:blipFill>
          <p:spPr>
            <a:xfrm>
              <a:off x="2400299" y="-1386"/>
              <a:ext cx="1898959" cy="6857309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 userDrawn="1"/>
        </p:nvSpPr>
        <p:spPr>
          <a:xfrm>
            <a:off x="491460" y="6589030"/>
            <a:ext cx="176041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rgbClr val="7B6A62"/>
                </a:solidFill>
                <a:latin typeface="Arial"/>
                <a:cs typeface="Arial"/>
              </a:rPr>
              <a:t>© COPYRIGHT 2016 CRITICAL SOFTWARE 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1270000" y="131706"/>
            <a:ext cx="7952157" cy="620889"/>
          </a:xfrm>
          <a:prstGeom prst="rect">
            <a:avLst/>
          </a:prstGeom>
        </p:spPr>
        <p:txBody>
          <a:bodyPr vert="horz" anchor="ctr"/>
          <a:lstStyle>
            <a:lvl1pPr algn="l">
              <a:defRPr sz="2200" b="1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pt-PT" dirty="0"/>
              <a:t>CLICK TO ADD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30268" y="1167073"/>
            <a:ext cx="7037917" cy="4085535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1800" baseline="0">
                <a:solidFill>
                  <a:srgbClr val="7B6A62"/>
                </a:solidFill>
                <a:latin typeface="Arial"/>
                <a:cs typeface="Arial"/>
              </a:defRPr>
            </a:lvl1pPr>
            <a:lvl2pPr marL="800100" indent="-342900">
              <a:buFont typeface="+mj-lt"/>
              <a:buAutoNum type="alphaLcPeriod"/>
              <a:defRPr sz="1600">
                <a:solidFill>
                  <a:srgbClr val="7B6A62"/>
                </a:solidFill>
                <a:latin typeface="Arial"/>
                <a:cs typeface="Arial"/>
              </a:defRPr>
            </a:lvl2pPr>
            <a:lvl3pPr marL="1080000" indent="-285750">
              <a:buFont typeface="Arial"/>
              <a:buChar char="•"/>
              <a:defRPr sz="1400" baseline="0">
                <a:solidFill>
                  <a:srgbClr val="7B6A62"/>
                </a:solidFill>
                <a:latin typeface="Arial"/>
                <a:cs typeface="Arial"/>
              </a:defRPr>
            </a:lvl3pPr>
            <a:lvl4pPr marL="13716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4pPr>
            <a:lvl5pPr marL="18288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pt-PT" dirty="0" err="1"/>
              <a:t>Click</a:t>
            </a:r>
            <a:r>
              <a:rPr lang="pt-PT" dirty="0"/>
              <a:t>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Index</a:t>
            </a:r>
            <a:endParaRPr lang="pt-PT" dirty="0"/>
          </a:p>
          <a:p>
            <a:pPr lvl="1"/>
            <a:r>
              <a:rPr lang="pt-PT" sz="1600" dirty="0" err="1"/>
              <a:t>Click</a:t>
            </a:r>
            <a:r>
              <a:rPr lang="pt-PT" sz="1600" dirty="0"/>
              <a:t> to </a:t>
            </a:r>
            <a:r>
              <a:rPr lang="pt-PT" sz="1600" dirty="0" err="1"/>
              <a:t>add</a:t>
            </a:r>
            <a:r>
              <a:rPr lang="pt-PT" sz="1600" dirty="0"/>
              <a:t> </a:t>
            </a:r>
            <a:r>
              <a:rPr lang="pt-PT" sz="1600" dirty="0" err="1"/>
              <a:t>second</a:t>
            </a:r>
            <a:r>
              <a:rPr lang="pt-PT" sz="1600" dirty="0"/>
              <a:t> </a:t>
            </a:r>
            <a:r>
              <a:rPr lang="pt-PT" sz="1600" dirty="0" err="1"/>
              <a:t>level</a:t>
            </a:r>
            <a:r>
              <a:rPr lang="pt-PT" sz="1600" dirty="0"/>
              <a:t> </a:t>
            </a:r>
            <a:r>
              <a:rPr lang="pt-PT" sz="1600" dirty="0" err="1"/>
              <a:t>index</a:t>
            </a:r>
            <a:endParaRPr lang="pt-PT" sz="1600" dirty="0"/>
          </a:p>
          <a:p>
            <a:pPr lvl="2"/>
            <a:r>
              <a:rPr lang="en-US" dirty="0"/>
              <a:t>Click to add third level index</a:t>
            </a:r>
          </a:p>
        </p:txBody>
      </p:sp>
    </p:spTree>
    <p:extLst>
      <p:ext uri="{BB962C8B-B14F-4D97-AF65-F5344CB8AC3E}">
        <p14:creationId xmlns:p14="http://schemas.microsoft.com/office/powerpoint/2010/main" val="1758624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_Rai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blinkysastroblog.files.wordpress.com/2013/12/hargbhorseheadflame-final-image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r="31874"/>
          <a:stretch/>
        </p:blipFill>
        <p:spPr bwMode="auto">
          <a:xfrm>
            <a:off x="5041900" y="-2077"/>
            <a:ext cx="7150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agenda_sem_imagem-08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691"/>
            <a:ext cx="9144000" cy="6857309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0" y="-1386"/>
            <a:ext cx="4299258" cy="6858002"/>
            <a:chOff x="0" y="-1386"/>
            <a:chExt cx="4299258" cy="6858002"/>
          </a:xfrm>
        </p:grpSpPr>
        <p:pic>
          <p:nvPicPr>
            <p:cNvPr id="16" name="Picture 15" descr="agenda_sem_imagem-08.png"/>
            <p:cNvPicPr>
              <a:picLocks noChangeAspect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5833"/>
            <a:stretch/>
          </p:blipFill>
          <p:spPr>
            <a:xfrm>
              <a:off x="0" y="-693"/>
              <a:ext cx="3124200" cy="6857309"/>
            </a:xfrm>
            <a:prstGeom prst="rect">
              <a:avLst/>
            </a:prstGeom>
          </p:spPr>
        </p:pic>
        <p:pic>
          <p:nvPicPr>
            <p:cNvPr id="18" name="Picture 17" descr="agenda_sem_imagem-08.png"/>
            <p:cNvPicPr>
              <a:picLocks noChangeAspect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399" r="65833"/>
            <a:stretch/>
          </p:blipFill>
          <p:spPr>
            <a:xfrm>
              <a:off x="2400299" y="-1386"/>
              <a:ext cx="1898959" cy="6857309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 userDrawn="1"/>
        </p:nvSpPr>
        <p:spPr>
          <a:xfrm>
            <a:off x="491460" y="6589030"/>
            <a:ext cx="176041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rgbClr val="7B6A62"/>
                </a:solidFill>
                <a:latin typeface="Arial"/>
                <a:cs typeface="Arial"/>
              </a:rPr>
              <a:t>© COPYRIGHT 2016 CRITICAL SOFTWARE 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1270000" y="131706"/>
            <a:ext cx="7952157" cy="620889"/>
          </a:xfrm>
          <a:prstGeom prst="rect">
            <a:avLst/>
          </a:prstGeom>
        </p:spPr>
        <p:txBody>
          <a:bodyPr vert="horz" anchor="ctr"/>
          <a:lstStyle>
            <a:lvl1pPr algn="l">
              <a:defRPr sz="2200" b="1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pt-PT" dirty="0"/>
              <a:t>CLICK TO ADD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30268" y="1167073"/>
            <a:ext cx="7037917" cy="4085535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1800" baseline="0">
                <a:solidFill>
                  <a:srgbClr val="7B6A62"/>
                </a:solidFill>
                <a:latin typeface="Arial"/>
                <a:cs typeface="Arial"/>
              </a:defRPr>
            </a:lvl1pPr>
            <a:lvl2pPr marL="800100" indent="-342900">
              <a:buFont typeface="+mj-lt"/>
              <a:buAutoNum type="alphaLcPeriod"/>
              <a:defRPr sz="1600">
                <a:solidFill>
                  <a:srgbClr val="7B6A62"/>
                </a:solidFill>
                <a:latin typeface="Arial"/>
                <a:cs typeface="Arial"/>
              </a:defRPr>
            </a:lvl2pPr>
            <a:lvl3pPr marL="1080000" indent="-285750">
              <a:buFont typeface="Arial"/>
              <a:buChar char="•"/>
              <a:defRPr sz="1400" baseline="0">
                <a:solidFill>
                  <a:srgbClr val="7B6A62"/>
                </a:solidFill>
                <a:latin typeface="Arial"/>
                <a:cs typeface="Arial"/>
              </a:defRPr>
            </a:lvl3pPr>
            <a:lvl4pPr marL="13716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4pPr>
            <a:lvl5pPr marL="18288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pt-PT" dirty="0" err="1"/>
              <a:t>Click</a:t>
            </a:r>
            <a:r>
              <a:rPr lang="pt-PT" dirty="0"/>
              <a:t>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Index</a:t>
            </a:r>
            <a:endParaRPr lang="pt-PT" dirty="0"/>
          </a:p>
          <a:p>
            <a:pPr lvl="1"/>
            <a:r>
              <a:rPr lang="pt-PT" sz="1600" dirty="0" err="1"/>
              <a:t>Click</a:t>
            </a:r>
            <a:r>
              <a:rPr lang="pt-PT" sz="1600" dirty="0"/>
              <a:t> to </a:t>
            </a:r>
            <a:r>
              <a:rPr lang="pt-PT" sz="1600" dirty="0" err="1"/>
              <a:t>add</a:t>
            </a:r>
            <a:r>
              <a:rPr lang="pt-PT" sz="1600" dirty="0"/>
              <a:t> </a:t>
            </a:r>
            <a:r>
              <a:rPr lang="pt-PT" sz="1600" dirty="0" err="1"/>
              <a:t>second</a:t>
            </a:r>
            <a:r>
              <a:rPr lang="pt-PT" sz="1600" dirty="0"/>
              <a:t> </a:t>
            </a:r>
            <a:r>
              <a:rPr lang="pt-PT" sz="1600" dirty="0" err="1"/>
              <a:t>level</a:t>
            </a:r>
            <a:r>
              <a:rPr lang="pt-PT" sz="1600" dirty="0"/>
              <a:t> </a:t>
            </a:r>
            <a:r>
              <a:rPr lang="pt-PT" sz="1600" dirty="0" err="1"/>
              <a:t>index</a:t>
            </a:r>
            <a:endParaRPr lang="pt-PT" sz="1600" dirty="0"/>
          </a:p>
          <a:p>
            <a:pPr lvl="2"/>
            <a:r>
              <a:rPr lang="en-US" dirty="0"/>
              <a:t>Click to add third level index</a:t>
            </a:r>
          </a:p>
        </p:txBody>
      </p:sp>
    </p:spTree>
    <p:extLst>
      <p:ext uri="{BB962C8B-B14F-4D97-AF65-F5344CB8AC3E}">
        <p14:creationId xmlns:p14="http://schemas.microsoft.com/office/powerpoint/2010/main" val="39862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genda_Rai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4710" cy="6859524"/>
          </a:xfrm>
          <a:prstGeom prst="rect">
            <a:avLst/>
          </a:prstGeom>
        </p:spPr>
      </p:pic>
      <p:grpSp>
        <p:nvGrpSpPr>
          <p:cNvPr id="3" name="Group 2"/>
          <p:cNvGrpSpPr/>
          <p:nvPr userDrawn="1"/>
        </p:nvGrpSpPr>
        <p:grpSpPr>
          <a:xfrm>
            <a:off x="0" y="-1386"/>
            <a:ext cx="12192000" cy="6859386"/>
            <a:chOff x="0" y="-1386"/>
            <a:chExt cx="12192000" cy="6859386"/>
          </a:xfrm>
        </p:grpSpPr>
        <p:pic>
          <p:nvPicPr>
            <p:cNvPr id="15" name="Picture 14" descr="agenda_sem_imagem-08.png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0" y="691"/>
              <a:ext cx="9144000" cy="6857309"/>
            </a:xfrm>
            <a:prstGeom prst="rect">
              <a:avLst/>
            </a:prstGeom>
          </p:spPr>
        </p:pic>
        <p:grpSp>
          <p:nvGrpSpPr>
            <p:cNvPr id="17" name="Group 16"/>
            <p:cNvGrpSpPr/>
            <p:nvPr userDrawn="1"/>
          </p:nvGrpSpPr>
          <p:grpSpPr>
            <a:xfrm>
              <a:off x="0" y="-1386"/>
              <a:ext cx="4299258" cy="6858002"/>
              <a:chOff x="0" y="-1386"/>
              <a:chExt cx="4299258" cy="6858002"/>
            </a:xfrm>
          </p:grpSpPr>
          <p:pic>
            <p:nvPicPr>
              <p:cNvPr id="19" name="Picture 18" descr="agenda_sem_imagem-08.png"/>
              <p:cNvPicPr>
                <a:picLocks noChangeAspect="1"/>
              </p:cNvPicPr>
              <p:nvPr userDrawn="1"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65833"/>
              <a:stretch/>
            </p:blipFill>
            <p:spPr>
              <a:xfrm>
                <a:off x="0" y="-693"/>
                <a:ext cx="3124200" cy="6857309"/>
              </a:xfrm>
              <a:prstGeom prst="rect">
                <a:avLst/>
              </a:prstGeom>
            </p:spPr>
          </p:pic>
          <p:pic>
            <p:nvPicPr>
              <p:cNvPr id="20" name="Picture 19" descr="agenda_sem_imagem-08.png"/>
              <p:cNvPicPr>
                <a:picLocks noChangeAspect="1"/>
              </p:cNvPicPr>
              <p:nvPr userDrawn="1"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3399" r="65833"/>
              <a:stretch/>
            </p:blipFill>
            <p:spPr>
              <a:xfrm>
                <a:off x="2400299" y="-1386"/>
                <a:ext cx="1898959" cy="6857309"/>
              </a:xfrm>
              <a:prstGeom prst="rect">
                <a:avLst/>
              </a:prstGeom>
            </p:spPr>
          </p:pic>
        </p:grpSp>
      </p:grpSp>
      <p:sp>
        <p:nvSpPr>
          <p:cNvPr id="7" name="TextBox 6"/>
          <p:cNvSpPr txBox="1"/>
          <p:nvPr userDrawn="1"/>
        </p:nvSpPr>
        <p:spPr>
          <a:xfrm>
            <a:off x="491460" y="6589030"/>
            <a:ext cx="176041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rgbClr val="7B6A62"/>
                </a:solidFill>
                <a:latin typeface="Arial"/>
                <a:cs typeface="Arial"/>
              </a:rPr>
              <a:t>© COPYRIGHT 2016 CRITICAL SOFTWARE 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1270000" y="131706"/>
            <a:ext cx="7952157" cy="620889"/>
          </a:xfrm>
          <a:prstGeom prst="rect">
            <a:avLst/>
          </a:prstGeom>
        </p:spPr>
        <p:txBody>
          <a:bodyPr vert="horz" anchor="ctr"/>
          <a:lstStyle>
            <a:lvl1pPr algn="l">
              <a:defRPr sz="2200" b="1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pt-PT" dirty="0"/>
              <a:t>CLICK TO ADD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30268" y="1167073"/>
            <a:ext cx="7037917" cy="4085535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1800" baseline="0">
                <a:solidFill>
                  <a:srgbClr val="7B6A62"/>
                </a:solidFill>
                <a:latin typeface="Arial"/>
                <a:cs typeface="Arial"/>
              </a:defRPr>
            </a:lvl1pPr>
            <a:lvl2pPr marL="800100" indent="-342900">
              <a:buFont typeface="+mj-lt"/>
              <a:buAutoNum type="alphaLcPeriod"/>
              <a:defRPr sz="1600">
                <a:solidFill>
                  <a:srgbClr val="7B6A62"/>
                </a:solidFill>
                <a:latin typeface="Arial"/>
                <a:cs typeface="Arial"/>
              </a:defRPr>
            </a:lvl2pPr>
            <a:lvl3pPr marL="1080000" indent="-285750">
              <a:buFont typeface="Arial"/>
              <a:buChar char="•"/>
              <a:defRPr sz="1400" baseline="0">
                <a:solidFill>
                  <a:srgbClr val="7B6A62"/>
                </a:solidFill>
                <a:latin typeface="Arial"/>
                <a:cs typeface="Arial"/>
              </a:defRPr>
            </a:lvl3pPr>
            <a:lvl4pPr marL="13716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4pPr>
            <a:lvl5pPr marL="18288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pt-PT" dirty="0" err="1"/>
              <a:t>Click</a:t>
            </a:r>
            <a:r>
              <a:rPr lang="pt-PT" dirty="0"/>
              <a:t>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Index</a:t>
            </a:r>
            <a:endParaRPr lang="pt-PT" dirty="0"/>
          </a:p>
          <a:p>
            <a:pPr lvl="1"/>
            <a:r>
              <a:rPr lang="pt-PT" sz="1600" dirty="0" err="1"/>
              <a:t>Click</a:t>
            </a:r>
            <a:r>
              <a:rPr lang="pt-PT" sz="1600" dirty="0"/>
              <a:t> to </a:t>
            </a:r>
            <a:r>
              <a:rPr lang="pt-PT" sz="1600" dirty="0" err="1"/>
              <a:t>add</a:t>
            </a:r>
            <a:r>
              <a:rPr lang="pt-PT" sz="1600" dirty="0"/>
              <a:t> </a:t>
            </a:r>
            <a:r>
              <a:rPr lang="pt-PT" sz="1600" dirty="0" err="1"/>
              <a:t>second</a:t>
            </a:r>
            <a:r>
              <a:rPr lang="pt-PT" sz="1600" dirty="0"/>
              <a:t> </a:t>
            </a:r>
            <a:r>
              <a:rPr lang="pt-PT" sz="1600" dirty="0" err="1"/>
              <a:t>level</a:t>
            </a:r>
            <a:r>
              <a:rPr lang="pt-PT" sz="1600" dirty="0"/>
              <a:t> </a:t>
            </a:r>
            <a:r>
              <a:rPr lang="pt-PT" sz="1600" dirty="0" err="1"/>
              <a:t>index</a:t>
            </a:r>
            <a:endParaRPr lang="pt-PT" sz="1600" dirty="0"/>
          </a:p>
          <a:p>
            <a:pPr lvl="2"/>
            <a:r>
              <a:rPr lang="en-US" dirty="0"/>
              <a:t>Click to add third level index</a:t>
            </a:r>
          </a:p>
        </p:txBody>
      </p:sp>
    </p:spTree>
    <p:extLst>
      <p:ext uri="{BB962C8B-B14F-4D97-AF65-F5344CB8AC3E}">
        <p14:creationId xmlns:p14="http://schemas.microsoft.com/office/powerpoint/2010/main" val="1075682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genda_Rai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95557" y="0"/>
            <a:ext cx="7296443" cy="6858000"/>
          </a:xfrm>
          <a:prstGeom prst="rect">
            <a:avLst/>
          </a:prstGeom>
        </p:spPr>
      </p:pic>
      <p:pic>
        <p:nvPicPr>
          <p:cNvPr id="33" name="Picture 32" descr="Agenda_Clean-27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1" y="0"/>
            <a:ext cx="12181172" cy="6858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491460" y="6589030"/>
            <a:ext cx="176041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rgbClr val="7B6A62"/>
                </a:solidFill>
                <a:latin typeface="Arial"/>
                <a:cs typeface="Arial"/>
              </a:rPr>
              <a:t>© COPYRIGHT 2016 CRITICAL SOFTWARE 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1270000" y="131706"/>
            <a:ext cx="7952157" cy="620889"/>
          </a:xfrm>
          <a:prstGeom prst="rect">
            <a:avLst/>
          </a:prstGeom>
        </p:spPr>
        <p:txBody>
          <a:bodyPr vert="horz" anchor="ctr"/>
          <a:lstStyle>
            <a:lvl1pPr algn="l">
              <a:defRPr sz="2200" b="1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pt-PT" dirty="0"/>
              <a:t>CLICK TO ADD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30268" y="1167073"/>
            <a:ext cx="7037917" cy="4085535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1800" baseline="0">
                <a:solidFill>
                  <a:srgbClr val="7B6A62"/>
                </a:solidFill>
                <a:latin typeface="Arial"/>
                <a:cs typeface="Arial"/>
              </a:defRPr>
            </a:lvl1pPr>
            <a:lvl2pPr marL="800100" indent="-342900">
              <a:buFont typeface="+mj-lt"/>
              <a:buAutoNum type="alphaLcPeriod"/>
              <a:defRPr sz="1600">
                <a:solidFill>
                  <a:srgbClr val="7B6A62"/>
                </a:solidFill>
                <a:latin typeface="Arial"/>
                <a:cs typeface="Arial"/>
              </a:defRPr>
            </a:lvl2pPr>
            <a:lvl3pPr marL="1080000" indent="-285750">
              <a:buFont typeface="Arial"/>
              <a:buChar char="•"/>
              <a:defRPr sz="1400" baseline="0">
                <a:solidFill>
                  <a:srgbClr val="7B6A62"/>
                </a:solidFill>
                <a:latin typeface="Arial"/>
                <a:cs typeface="Arial"/>
              </a:defRPr>
            </a:lvl3pPr>
            <a:lvl4pPr marL="13716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4pPr>
            <a:lvl5pPr marL="18288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pt-PT" dirty="0" err="1"/>
              <a:t>Click</a:t>
            </a:r>
            <a:r>
              <a:rPr lang="pt-PT" dirty="0"/>
              <a:t>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Index</a:t>
            </a:r>
            <a:endParaRPr lang="pt-PT" dirty="0"/>
          </a:p>
          <a:p>
            <a:pPr lvl="1"/>
            <a:r>
              <a:rPr lang="pt-PT" sz="1600" dirty="0" err="1"/>
              <a:t>Click</a:t>
            </a:r>
            <a:r>
              <a:rPr lang="pt-PT" sz="1600" dirty="0"/>
              <a:t> to </a:t>
            </a:r>
            <a:r>
              <a:rPr lang="pt-PT" sz="1600" dirty="0" err="1"/>
              <a:t>add</a:t>
            </a:r>
            <a:r>
              <a:rPr lang="pt-PT" sz="1600" dirty="0"/>
              <a:t> </a:t>
            </a:r>
            <a:r>
              <a:rPr lang="pt-PT" sz="1600" dirty="0" err="1"/>
              <a:t>second</a:t>
            </a:r>
            <a:r>
              <a:rPr lang="pt-PT" sz="1600" dirty="0"/>
              <a:t> </a:t>
            </a:r>
            <a:r>
              <a:rPr lang="pt-PT" sz="1600" dirty="0" err="1"/>
              <a:t>level</a:t>
            </a:r>
            <a:r>
              <a:rPr lang="pt-PT" sz="1600" dirty="0"/>
              <a:t> </a:t>
            </a:r>
            <a:r>
              <a:rPr lang="pt-PT" sz="1600" dirty="0" err="1"/>
              <a:t>index</a:t>
            </a:r>
            <a:endParaRPr lang="pt-PT" sz="1600" dirty="0"/>
          </a:p>
          <a:p>
            <a:pPr lvl="2"/>
            <a:r>
              <a:rPr lang="en-US" dirty="0"/>
              <a:t>Click to add third level index</a:t>
            </a:r>
          </a:p>
        </p:txBody>
      </p:sp>
    </p:spTree>
    <p:extLst>
      <p:ext uri="{BB962C8B-B14F-4D97-AF65-F5344CB8AC3E}">
        <p14:creationId xmlns:p14="http://schemas.microsoft.com/office/powerpoint/2010/main" val="1548646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_Railway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genda_sem_imagem-08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691"/>
            <a:ext cx="9144000" cy="6857309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0" y="-1386"/>
            <a:ext cx="4299258" cy="6858002"/>
            <a:chOff x="0" y="-1386"/>
            <a:chExt cx="4299258" cy="6858002"/>
          </a:xfrm>
        </p:grpSpPr>
        <p:pic>
          <p:nvPicPr>
            <p:cNvPr id="16" name="Picture 15" descr="agenda_sem_imagem-08.png"/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5833"/>
            <a:stretch/>
          </p:blipFill>
          <p:spPr>
            <a:xfrm>
              <a:off x="0" y="-693"/>
              <a:ext cx="3124200" cy="6857309"/>
            </a:xfrm>
            <a:prstGeom prst="rect">
              <a:avLst/>
            </a:prstGeom>
          </p:spPr>
        </p:pic>
        <p:pic>
          <p:nvPicPr>
            <p:cNvPr id="18" name="Picture 17" descr="agenda_sem_imagem-08.png"/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399" r="65833"/>
            <a:stretch/>
          </p:blipFill>
          <p:spPr>
            <a:xfrm>
              <a:off x="2400299" y="-1386"/>
              <a:ext cx="1898959" cy="6857309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 userDrawn="1"/>
        </p:nvSpPr>
        <p:spPr>
          <a:xfrm>
            <a:off x="491460" y="6589030"/>
            <a:ext cx="176041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solidFill>
                  <a:srgbClr val="7B6A62"/>
                </a:solidFill>
                <a:latin typeface="Arial"/>
                <a:cs typeface="Arial"/>
              </a:rPr>
              <a:t>© COPYRIGHT 2016 CRITICAL SOFTWARE 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1270000" y="131706"/>
            <a:ext cx="7952157" cy="620889"/>
          </a:xfrm>
          <a:prstGeom prst="rect">
            <a:avLst/>
          </a:prstGeom>
        </p:spPr>
        <p:txBody>
          <a:bodyPr vert="horz" anchor="ctr"/>
          <a:lstStyle>
            <a:lvl1pPr algn="l">
              <a:defRPr sz="2200" b="1">
                <a:solidFill>
                  <a:srgbClr val="7B6A62"/>
                </a:solidFill>
                <a:latin typeface="Arial"/>
                <a:cs typeface="Arial"/>
              </a:defRPr>
            </a:lvl1pPr>
          </a:lstStyle>
          <a:p>
            <a:r>
              <a:rPr lang="pt-PT" dirty="0"/>
              <a:t>CLICK TO ADD 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30268" y="1167073"/>
            <a:ext cx="7037917" cy="4085535"/>
          </a:xfrm>
          <a:prstGeom prst="rect">
            <a:avLst/>
          </a:prstGeom>
        </p:spPr>
        <p:txBody>
          <a:bodyPr vert="horz"/>
          <a:lstStyle>
            <a:lvl1pPr marL="457200" indent="-457200">
              <a:buFont typeface="+mj-lt"/>
              <a:buAutoNum type="arabicPeriod"/>
              <a:defRPr sz="1800" baseline="0">
                <a:solidFill>
                  <a:srgbClr val="7B6A62"/>
                </a:solidFill>
                <a:latin typeface="Arial"/>
                <a:cs typeface="Arial"/>
              </a:defRPr>
            </a:lvl1pPr>
            <a:lvl2pPr marL="800100" indent="-342900">
              <a:buFont typeface="+mj-lt"/>
              <a:buAutoNum type="alphaLcPeriod"/>
              <a:defRPr sz="1600">
                <a:solidFill>
                  <a:srgbClr val="7B6A62"/>
                </a:solidFill>
                <a:latin typeface="Arial"/>
                <a:cs typeface="Arial"/>
              </a:defRPr>
            </a:lvl2pPr>
            <a:lvl3pPr marL="1080000" indent="-285750">
              <a:buFont typeface="Arial"/>
              <a:buChar char="•"/>
              <a:defRPr sz="1400" baseline="0">
                <a:solidFill>
                  <a:srgbClr val="7B6A62"/>
                </a:solidFill>
                <a:latin typeface="Arial"/>
                <a:cs typeface="Arial"/>
              </a:defRPr>
            </a:lvl3pPr>
            <a:lvl4pPr marL="13716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4pPr>
            <a:lvl5pPr marL="1828800" indent="0">
              <a:buFontTx/>
              <a:buNone/>
              <a:defRPr sz="40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pt-PT" dirty="0" err="1"/>
              <a:t>Click</a:t>
            </a:r>
            <a:r>
              <a:rPr lang="pt-PT" dirty="0"/>
              <a:t> to </a:t>
            </a:r>
            <a:r>
              <a:rPr lang="pt-PT" dirty="0" err="1"/>
              <a:t>add</a:t>
            </a:r>
            <a:r>
              <a:rPr lang="pt-PT" dirty="0"/>
              <a:t> </a:t>
            </a:r>
            <a:r>
              <a:rPr lang="pt-PT" dirty="0" err="1"/>
              <a:t>Index</a:t>
            </a:r>
            <a:endParaRPr lang="pt-PT" dirty="0"/>
          </a:p>
          <a:p>
            <a:pPr lvl="1"/>
            <a:r>
              <a:rPr lang="pt-PT" sz="1600" dirty="0" err="1"/>
              <a:t>Click</a:t>
            </a:r>
            <a:r>
              <a:rPr lang="pt-PT" sz="1600" dirty="0"/>
              <a:t> to </a:t>
            </a:r>
            <a:r>
              <a:rPr lang="pt-PT" sz="1600" dirty="0" err="1"/>
              <a:t>add</a:t>
            </a:r>
            <a:r>
              <a:rPr lang="pt-PT" sz="1600" dirty="0"/>
              <a:t> </a:t>
            </a:r>
            <a:r>
              <a:rPr lang="pt-PT" sz="1600" dirty="0" err="1"/>
              <a:t>second</a:t>
            </a:r>
            <a:r>
              <a:rPr lang="pt-PT" sz="1600" dirty="0"/>
              <a:t> </a:t>
            </a:r>
            <a:r>
              <a:rPr lang="pt-PT" sz="1600" dirty="0" err="1"/>
              <a:t>level</a:t>
            </a:r>
            <a:r>
              <a:rPr lang="pt-PT" sz="1600" dirty="0"/>
              <a:t> </a:t>
            </a:r>
            <a:r>
              <a:rPr lang="pt-PT" sz="1600" dirty="0" err="1"/>
              <a:t>index</a:t>
            </a:r>
            <a:endParaRPr lang="pt-PT" sz="1600" dirty="0"/>
          </a:p>
          <a:p>
            <a:pPr lvl="2"/>
            <a:r>
              <a:rPr lang="en-US" dirty="0"/>
              <a:t>Click to add third level index</a:t>
            </a:r>
          </a:p>
        </p:txBody>
      </p:sp>
    </p:spTree>
    <p:extLst>
      <p:ext uri="{BB962C8B-B14F-4D97-AF65-F5344CB8AC3E}">
        <p14:creationId xmlns:p14="http://schemas.microsoft.com/office/powerpoint/2010/main" val="2458106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9" r:id="rId2"/>
    <p:sldLayoutId id="2147483790" r:id="rId3"/>
    <p:sldLayoutId id="2147483794" r:id="rId4"/>
    <p:sldLayoutId id="2147483785" r:id="rId5"/>
    <p:sldLayoutId id="2147483788" r:id="rId6"/>
    <p:sldLayoutId id="2147483791" r:id="rId7"/>
    <p:sldLayoutId id="2147483795" r:id="rId8"/>
    <p:sldLayoutId id="2147483787" r:id="rId9"/>
    <p:sldLayoutId id="2147483760" r:id="rId10"/>
    <p:sldLayoutId id="2147483723" r:id="rId11"/>
    <p:sldLayoutId id="2147483677" r:id="rId12"/>
    <p:sldLayoutId id="2147483792" r:id="rId13"/>
    <p:sldLayoutId id="2147483793" r:id="rId14"/>
    <p:sldLayoutId id="2147483796" r:id="rId15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Big Data - Efficient SW Processing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April 3</a:t>
            </a:r>
            <a:r>
              <a:rPr lang="en-GB" baseline="30000" dirty="0"/>
              <a:t>rd</a:t>
            </a:r>
            <a:r>
              <a:rPr lang="en-GB" dirty="0"/>
              <a:t> 2017</a:t>
            </a:r>
          </a:p>
        </p:txBody>
      </p:sp>
      <p:pic>
        <p:nvPicPr>
          <p:cNvPr id="1028" name="Picture 4" descr="Resultado de imagem para ciência 20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854" y="2385210"/>
            <a:ext cx="2781300" cy="215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215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Limits to Parallelisation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Parallelisation is good but gains are all but linear, even when they seem linear as in the previous case</a:t>
            </a:r>
            <a:endParaRPr lang="en-TT" dirty="0"/>
          </a:p>
          <a:p>
            <a:r>
              <a:rPr lang="en-TT" dirty="0"/>
              <a:t>Time is required to partition the data set, distribute it and collect</a:t>
            </a:r>
            <a:br>
              <a:rPr lang="en-TT" dirty="0"/>
            </a:br>
            <a:r>
              <a:rPr lang="en-TT" dirty="0"/>
              <a:t>the results from the fractions – e.g. MapReduce time in Big Data</a:t>
            </a:r>
          </a:p>
          <a:p>
            <a:r>
              <a:rPr lang="en-TT" dirty="0"/>
              <a:t>We may also be limited about how many partitions we can allocate</a:t>
            </a:r>
            <a:br>
              <a:rPr lang="en-TT" dirty="0"/>
            </a:br>
            <a:r>
              <a:rPr lang="en-TT" dirty="0"/>
              <a:t>at once – e.g. 1, 2 and 4 cores are feasible but 3 are not</a:t>
            </a:r>
          </a:p>
          <a:p>
            <a:r>
              <a:rPr lang="en-TT" dirty="0"/>
              <a:t>The most important aspect to keep always in mind is that</a:t>
            </a:r>
            <a:br>
              <a:rPr lang="en-TT" dirty="0"/>
            </a:br>
            <a:r>
              <a:rPr lang="en-TT" dirty="0"/>
              <a:t>“</a:t>
            </a:r>
            <a:r>
              <a:rPr lang="en-TT" i="1" dirty="0">
                <a:solidFill>
                  <a:srgbClr val="860101"/>
                </a:solidFill>
              </a:rPr>
              <a:t>all computers wait at the same speed</a:t>
            </a:r>
            <a:r>
              <a:rPr lang="en-TT" dirty="0"/>
              <a:t>”!</a:t>
            </a:r>
          </a:p>
        </p:txBody>
      </p:sp>
      <p:pic>
        <p:nvPicPr>
          <p:cNvPr id="2050" name="Picture 2" descr="Ficheiro:AmdahlsLaw.sv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12"/>
          <a:stretch/>
        </p:blipFill>
        <p:spPr bwMode="auto">
          <a:xfrm>
            <a:off x="7094534" y="1680304"/>
            <a:ext cx="4632961" cy="397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6" name="Picture 5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15413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Big Data the same as High-Performance Computing?</a:t>
            </a:r>
            <a:endParaRPr lang="en-TT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Big Data and HPC are more alike than different, but have different roots – Big Data is more trendy now!</a:t>
            </a:r>
          </a:p>
          <a:p>
            <a:pPr lvl="1"/>
            <a:r>
              <a:rPr lang="en-US" dirty="0"/>
              <a:t>Big Data is an offspring of the Internet while HPC comes from the supercomputer world</a:t>
            </a:r>
          </a:p>
          <a:p>
            <a:pPr lvl="1"/>
            <a:r>
              <a:rPr lang="en-TT" dirty="0"/>
              <a:t>Big Data uses technologies such a Hadoop and Spark, while HPC heavily relies in MPI</a:t>
            </a:r>
          </a:p>
          <a:p>
            <a:pPr lvl="1"/>
            <a:r>
              <a:rPr lang="en-TT" dirty="0"/>
              <a:t>Big Data is more about detecting patterns out of user data while HPC is more about scientific computing</a:t>
            </a:r>
          </a:p>
          <a:p>
            <a:pPr lvl="1"/>
            <a:r>
              <a:rPr lang="en-TT" dirty="0"/>
              <a:t>The basic mean however are the same: map partitions, distribute workloads, collect partial results, calculate aggregated result.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850" y="3475107"/>
            <a:ext cx="7458093" cy="236284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6" name="Picture 5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46912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Concluding Thoughts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There is a fundamental difference between "as fast as possible" and "in real-time".</a:t>
            </a:r>
          </a:p>
          <a:p>
            <a:r>
              <a:rPr lang="en-US" dirty="0"/>
              <a:t>A multicore machine will not execute a SW any faster unless the SW is programmed to use multi-core.</a:t>
            </a:r>
          </a:p>
          <a:p>
            <a:r>
              <a:rPr lang="en-US" dirty="0"/>
              <a:t>The challenge is not in dealing with 2 or 2,000,000 cores, it is in dealing with one or more than one.</a:t>
            </a:r>
          </a:p>
          <a:p>
            <a:r>
              <a:rPr lang="en-US" dirty="0"/>
              <a:t>A parallel computing framework will not break the problem for you, it will only allow you do that.</a:t>
            </a:r>
            <a:endParaRPr lang="en-TT" dirty="0"/>
          </a:p>
        </p:txBody>
      </p:sp>
      <p:grpSp>
        <p:nvGrpSpPr>
          <p:cNvPr id="4" name="Group 3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5" name="Picture 4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98685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7200" dirty="0"/>
              <a:t>SKA</a:t>
            </a:r>
            <a:br>
              <a:rPr lang="en-GB" dirty="0"/>
            </a:br>
            <a:r>
              <a:rPr lang="en-GB" dirty="0"/>
              <a:t>Pushing New Boundaries</a:t>
            </a:r>
            <a:br>
              <a:rPr lang="en-GB" dirty="0"/>
            </a:br>
            <a:r>
              <a:rPr lang="en-GB" dirty="0"/>
              <a:t>of the</a:t>
            </a:r>
            <a:br>
              <a:rPr lang="en-GB" dirty="0"/>
            </a:br>
            <a:r>
              <a:rPr lang="en-GB" sz="7200" dirty="0"/>
              <a:t>Known</a:t>
            </a:r>
            <a:br>
              <a:rPr lang="en-GB" dirty="0"/>
            </a:br>
            <a:r>
              <a:rPr lang="en-GB" dirty="0"/>
              <a:t>and Uncovering the</a:t>
            </a:r>
            <a:br>
              <a:rPr lang="en-GB" dirty="0"/>
            </a:br>
            <a:r>
              <a:rPr lang="en-GB" sz="7200" dirty="0"/>
              <a:t>Unknown</a:t>
            </a:r>
            <a:endParaRPr lang="en-TT" dirty="0"/>
          </a:p>
        </p:txBody>
      </p:sp>
    </p:spTree>
    <p:extLst>
      <p:ext uri="{BB962C8B-B14F-4D97-AF65-F5344CB8AC3E}">
        <p14:creationId xmlns:p14="http://schemas.microsoft.com/office/powerpoint/2010/main" val="2140368559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SKA </a:t>
            </a:r>
            <a:r>
              <a:rPr lang="en-GB" dirty="0" err="1"/>
              <a:t>Ecossystem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292550" y="1211268"/>
            <a:ext cx="7440134" cy="5053068"/>
            <a:chOff x="686945" y="1103273"/>
            <a:chExt cx="7440134" cy="5053068"/>
          </a:xfrm>
        </p:grpSpPr>
        <p:sp>
          <p:nvSpPr>
            <p:cNvPr id="5" name="TextBox 4"/>
            <p:cNvSpPr txBox="1"/>
            <p:nvPr/>
          </p:nvSpPr>
          <p:spPr>
            <a:xfrm>
              <a:off x="760401" y="1640721"/>
              <a:ext cx="94288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rgbClr val="000000"/>
                  </a:solidFill>
                </a:rPr>
                <a:t>Centre for</a:t>
              </a:r>
              <a:br>
                <a:rPr lang="en-GB" sz="1000" b="1" dirty="0">
                  <a:solidFill>
                    <a:srgbClr val="000000"/>
                  </a:solidFill>
                </a:rPr>
              </a:br>
              <a:r>
                <a:rPr lang="en-GB" sz="1000" b="1" dirty="0">
                  <a:solidFill>
                    <a:srgbClr val="000000"/>
                  </a:solidFill>
                </a:rPr>
                <a:t>Processing </a:t>
              </a:r>
              <a:br>
                <a:rPr lang="en-GB" sz="1000" b="1" dirty="0">
                  <a:solidFill>
                    <a:srgbClr val="000000"/>
                  </a:solidFill>
                </a:rPr>
              </a:br>
              <a:r>
                <a:rPr lang="en-GB" sz="1000" b="1" dirty="0">
                  <a:solidFill>
                    <a:srgbClr val="000000"/>
                  </a:solidFill>
                </a:rPr>
                <a:t>&amp; Transit  (PT)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5513290" y="3574466"/>
              <a:ext cx="2026762" cy="1560155"/>
              <a:chOff x="5352484" y="3408224"/>
              <a:chExt cx="2026762" cy="1560155"/>
            </a:xfrm>
          </p:grpSpPr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5352484" y="3647112"/>
                <a:ext cx="880845" cy="880845"/>
              </a:xfrm>
              <a:prstGeom prst="rect">
                <a:avLst/>
              </a:prstGeom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5908156" y="4087534"/>
                <a:ext cx="880845" cy="880845"/>
              </a:xfrm>
              <a:prstGeom prst="rect">
                <a:avLst/>
              </a:prstGeom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6498401" y="3737777"/>
                <a:ext cx="880845" cy="880845"/>
              </a:xfrm>
              <a:prstGeom prst="rect">
                <a:avLst/>
              </a:prstGeom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5968258" y="3408224"/>
                <a:ext cx="880845" cy="880845"/>
              </a:xfrm>
              <a:prstGeom prst="rect">
                <a:avLst/>
              </a:prstGeom>
            </p:spPr>
          </p:pic>
        </p:grpSp>
        <p:grpSp>
          <p:nvGrpSpPr>
            <p:cNvPr id="7" name="Group 6"/>
            <p:cNvGrpSpPr/>
            <p:nvPr/>
          </p:nvGrpSpPr>
          <p:grpSpPr>
            <a:xfrm>
              <a:off x="3977485" y="5308693"/>
              <a:ext cx="1807919" cy="847648"/>
              <a:chOff x="4315771" y="4941115"/>
              <a:chExt cx="1807919" cy="847648"/>
            </a:xfrm>
            <a:gradFill>
              <a:gsLst>
                <a:gs pos="0">
                  <a:schemeClr val="bg2">
                    <a:lumMod val="75000"/>
                  </a:schemeClr>
                </a:gs>
                <a:gs pos="84000">
                  <a:srgbClr val="000000"/>
                </a:gs>
              </a:gsLst>
              <a:lin ang="2700000" scaled="1"/>
            </a:gradFill>
            <a:effectLst/>
          </p:grpSpPr>
          <p:sp>
            <p:nvSpPr>
              <p:cNvPr id="50" name="server"/>
              <p:cNvSpPr>
                <a:spLocks noEditPoints="1" noChangeArrowheads="1"/>
              </p:cNvSpPr>
              <p:nvPr/>
            </p:nvSpPr>
            <p:spPr bwMode="auto">
              <a:xfrm>
                <a:off x="4315771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server"/>
              <p:cNvSpPr>
                <a:spLocks noEditPoints="1" noChangeArrowheads="1"/>
              </p:cNvSpPr>
              <p:nvPr/>
            </p:nvSpPr>
            <p:spPr bwMode="auto">
              <a:xfrm>
                <a:off x="4680956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server"/>
              <p:cNvSpPr>
                <a:spLocks noEditPoints="1" noChangeArrowheads="1"/>
              </p:cNvSpPr>
              <p:nvPr/>
            </p:nvSpPr>
            <p:spPr bwMode="auto">
              <a:xfrm>
                <a:off x="5046141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server"/>
              <p:cNvSpPr>
                <a:spLocks noEditPoints="1" noChangeArrowheads="1"/>
              </p:cNvSpPr>
              <p:nvPr/>
            </p:nvSpPr>
            <p:spPr bwMode="auto">
              <a:xfrm>
                <a:off x="5411326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server"/>
              <p:cNvSpPr>
                <a:spLocks noEditPoints="1" noChangeArrowheads="1"/>
              </p:cNvSpPr>
              <p:nvPr/>
            </p:nvSpPr>
            <p:spPr bwMode="auto">
              <a:xfrm>
                <a:off x="5776511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973285" y="4093857"/>
              <a:ext cx="555672" cy="605315"/>
              <a:chOff x="4498683" y="3533163"/>
              <a:chExt cx="555672" cy="605315"/>
            </a:xfrm>
          </p:grpSpPr>
          <p:sp>
            <p:nvSpPr>
              <p:cNvPr id="45" name="modem"/>
              <p:cNvSpPr>
                <a:spLocks noEditPoints="1" noChangeArrowheads="1"/>
              </p:cNvSpPr>
              <p:nvPr/>
            </p:nvSpPr>
            <p:spPr bwMode="auto">
              <a:xfrm>
                <a:off x="4498683" y="4009938"/>
                <a:ext cx="555672" cy="128540"/>
              </a:xfrm>
              <a:custGeom>
                <a:avLst/>
                <a:gdLst>
                  <a:gd name="T0" fmla="*/ 0 w 21600"/>
                  <a:gd name="T1" fmla="*/ 5152 h 21600"/>
                  <a:gd name="T2" fmla="*/ 2941 w 21600"/>
                  <a:gd name="T3" fmla="*/ 0 h 21600"/>
                  <a:gd name="T4" fmla="*/ 18625 w 21600"/>
                  <a:gd name="T5" fmla="*/ 0 h 21600"/>
                  <a:gd name="T6" fmla="*/ 21600 w 21600"/>
                  <a:gd name="T7" fmla="*/ 5152 h 21600"/>
                  <a:gd name="T8" fmla="*/ 21600 w 21600"/>
                  <a:gd name="T9" fmla="*/ 21600 h 21600"/>
                  <a:gd name="T10" fmla="*/ 0 w 21600"/>
                  <a:gd name="T11" fmla="*/ 21600 h 21600"/>
                  <a:gd name="T12" fmla="*/ 10800 w 21600"/>
                  <a:gd name="T13" fmla="*/ 0 h 21600"/>
                  <a:gd name="T14" fmla="*/ 10800 w 21600"/>
                  <a:gd name="T15" fmla="*/ 21600 h 21600"/>
                  <a:gd name="T16" fmla="*/ 0 w 21600"/>
                  <a:gd name="T17" fmla="*/ 13376 h 21600"/>
                  <a:gd name="T18" fmla="*/ 21600 w 21600"/>
                  <a:gd name="T19" fmla="*/ 13376 h 21600"/>
                  <a:gd name="T20" fmla="*/ 400 w 21600"/>
                  <a:gd name="T21" fmla="*/ 22400 h 21600"/>
                  <a:gd name="T22" fmla="*/ 21200 w 21600"/>
                  <a:gd name="T23" fmla="*/ 300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 extrusionOk="0">
                    <a:moveTo>
                      <a:pt x="0" y="5152"/>
                    </a:moveTo>
                    <a:lnTo>
                      <a:pt x="2941" y="0"/>
                    </a:lnTo>
                    <a:lnTo>
                      <a:pt x="18625" y="0"/>
                    </a:lnTo>
                    <a:lnTo>
                      <a:pt x="21600" y="5152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5152"/>
                    </a:lnTo>
                    <a:close/>
                  </a:path>
                  <a:path w="21600" h="21600" extrusionOk="0">
                    <a:moveTo>
                      <a:pt x="0" y="5251"/>
                    </a:moveTo>
                    <a:lnTo>
                      <a:pt x="21600" y="5251"/>
                    </a:lnTo>
                    <a:moveTo>
                      <a:pt x="1961" y="11791"/>
                    </a:moveTo>
                    <a:lnTo>
                      <a:pt x="1961" y="14268"/>
                    </a:lnTo>
                    <a:lnTo>
                      <a:pt x="2806" y="14268"/>
                    </a:lnTo>
                    <a:lnTo>
                      <a:pt x="2806" y="11791"/>
                    </a:lnTo>
                    <a:lnTo>
                      <a:pt x="1961" y="11791"/>
                    </a:lnTo>
                    <a:close/>
                  </a:path>
                  <a:path w="21600" h="21600" extrusionOk="0">
                    <a:moveTo>
                      <a:pt x="3685" y="11791"/>
                    </a:moveTo>
                    <a:lnTo>
                      <a:pt x="3685" y="14268"/>
                    </a:lnTo>
                    <a:lnTo>
                      <a:pt x="4530" y="14268"/>
                    </a:lnTo>
                    <a:lnTo>
                      <a:pt x="4530" y="11791"/>
                    </a:lnTo>
                    <a:lnTo>
                      <a:pt x="3685" y="11791"/>
                    </a:lnTo>
                    <a:close/>
                  </a:path>
                  <a:path w="21600" h="21600" extrusionOk="0">
                    <a:moveTo>
                      <a:pt x="5408" y="11791"/>
                    </a:moveTo>
                    <a:lnTo>
                      <a:pt x="5408" y="14268"/>
                    </a:lnTo>
                    <a:lnTo>
                      <a:pt x="6254" y="14268"/>
                    </a:lnTo>
                    <a:lnTo>
                      <a:pt x="6254" y="11791"/>
                    </a:lnTo>
                    <a:lnTo>
                      <a:pt x="5408" y="11791"/>
                    </a:lnTo>
                    <a:close/>
                  </a:path>
                  <a:path w="21600" h="21600" extrusionOk="0">
                    <a:moveTo>
                      <a:pt x="7132" y="11791"/>
                    </a:moveTo>
                    <a:lnTo>
                      <a:pt x="7132" y="14268"/>
                    </a:lnTo>
                    <a:lnTo>
                      <a:pt x="7977" y="14268"/>
                    </a:lnTo>
                    <a:lnTo>
                      <a:pt x="7977" y="11791"/>
                    </a:lnTo>
                    <a:lnTo>
                      <a:pt x="7132" y="117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rgbClr val="5F5F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modem"/>
              <p:cNvSpPr>
                <a:spLocks noEditPoints="1" noChangeArrowheads="1"/>
              </p:cNvSpPr>
              <p:nvPr/>
            </p:nvSpPr>
            <p:spPr bwMode="auto">
              <a:xfrm>
                <a:off x="4498683" y="3890745"/>
                <a:ext cx="555672" cy="128540"/>
              </a:xfrm>
              <a:custGeom>
                <a:avLst/>
                <a:gdLst>
                  <a:gd name="T0" fmla="*/ 0 w 21600"/>
                  <a:gd name="T1" fmla="*/ 5152 h 21600"/>
                  <a:gd name="T2" fmla="*/ 2941 w 21600"/>
                  <a:gd name="T3" fmla="*/ 0 h 21600"/>
                  <a:gd name="T4" fmla="*/ 18625 w 21600"/>
                  <a:gd name="T5" fmla="*/ 0 h 21600"/>
                  <a:gd name="T6" fmla="*/ 21600 w 21600"/>
                  <a:gd name="T7" fmla="*/ 5152 h 21600"/>
                  <a:gd name="T8" fmla="*/ 21600 w 21600"/>
                  <a:gd name="T9" fmla="*/ 21600 h 21600"/>
                  <a:gd name="T10" fmla="*/ 0 w 21600"/>
                  <a:gd name="T11" fmla="*/ 21600 h 21600"/>
                  <a:gd name="T12" fmla="*/ 10800 w 21600"/>
                  <a:gd name="T13" fmla="*/ 0 h 21600"/>
                  <a:gd name="T14" fmla="*/ 10800 w 21600"/>
                  <a:gd name="T15" fmla="*/ 21600 h 21600"/>
                  <a:gd name="T16" fmla="*/ 0 w 21600"/>
                  <a:gd name="T17" fmla="*/ 13376 h 21600"/>
                  <a:gd name="T18" fmla="*/ 21600 w 21600"/>
                  <a:gd name="T19" fmla="*/ 13376 h 21600"/>
                  <a:gd name="T20" fmla="*/ 400 w 21600"/>
                  <a:gd name="T21" fmla="*/ 22400 h 21600"/>
                  <a:gd name="T22" fmla="*/ 21200 w 21600"/>
                  <a:gd name="T23" fmla="*/ 300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 extrusionOk="0">
                    <a:moveTo>
                      <a:pt x="0" y="5152"/>
                    </a:moveTo>
                    <a:lnTo>
                      <a:pt x="2941" y="0"/>
                    </a:lnTo>
                    <a:lnTo>
                      <a:pt x="18625" y="0"/>
                    </a:lnTo>
                    <a:lnTo>
                      <a:pt x="21600" y="5152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5152"/>
                    </a:lnTo>
                    <a:close/>
                  </a:path>
                  <a:path w="21600" h="21600" extrusionOk="0">
                    <a:moveTo>
                      <a:pt x="0" y="5251"/>
                    </a:moveTo>
                    <a:lnTo>
                      <a:pt x="21600" y="5251"/>
                    </a:lnTo>
                    <a:moveTo>
                      <a:pt x="1961" y="11791"/>
                    </a:moveTo>
                    <a:lnTo>
                      <a:pt x="1961" y="14268"/>
                    </a:lnTo>
                    <a:lnTo>
                      <a:pt x="2806" y="14268"/>
                    </a:lnTo>
                    <a:lnTo>
                      <a:pt x="2806" y="11791"/>
                    </a:lnTo>
                    <a:lnTo>
                      <a:pt x="1961" y="11791"/>
                    </a:lnTo>
                    <a:close/>
                  </a:path>
                  <a:path w="21600" h="21600" extrusionOk="0">
                    <a:moveTo>
                      <a:pt x="3685" y="11791"/>
                    </a:moveTo>
                    <a:lnTo>
                      <a:pt x="3685" y="14268"/>
                    </a:lnTo>
                    <a:lnTo>
                      <a:pt x="4530" y="14268"/>
                    </a:lnTo>
                    <a:lnTo>
                      <a:pt x="4530" y="11791"/>
                    </a:lnTo>
                    <a:lnTo>
                      <a:pt x="3685" y="11791"/>
                    </a:lnTo>
                    <a:close/>
                  </a:path>
                  <a:path w="21600" h="21600" extrusionOk="0">
                    <a:moveTo>
                      <a:pt x="5408" y="11791"/>
                    </a:moveTo>
                    <a:lnTo>
                      <a:pt x="5408" y="14268"/>
                    </a:lnTo>
                    <a:lnTo>
                      <a:pt x="6254" y="14268"/>
                    </a:lnTo>
                    <a:lnTo>
                      <a:pt x="6254" y="11791"/>
                    </a:lnTo>
                    <a:lnTo>
                      <a:pt x="5408" y="11791"/>
                    </a:lnTo>
                    <a:close/>
                  </a:path>
                  <a:path w="21600" h="21600" extrusionOk="0">
                    <a:moveTo>
                      <a:pt x="7132" y="11791"/>
                    </a:moveTo>
                    <a:lnTo>
                      <a:pt x="7132" y="14268"/>
                    </a:lnTo>
                    <a:lnTo>
                      <a:pt x="7977" y="14268"/>
                    </a:lnTo>
                    <a:lnTo>
                      <a:pt x="7977" y="11791"/>
                    </a:lnTo>
                    <a:lnTo>
                      <a:pt x="7132" y="117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rgbClr val="5F5F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modem"/>
              <p:cNvSpPr>
                <a:spLocks noEditPoints="1" noChangeArrowheads="1"/>
              </p:cNvSpPr>
              <p:nvPr/>
            </p:nvSpPr>
            <p:spPr bwMode="auto">
              <a:xfrm>
                <a:off x="4498683" y="3771551"/>
                <a:ext cx="555672" cy="128540"/>
              </a:xfrm>
              <a:custGeom>
                <a:avLst/>
                <a:gdLst>
                  <a:gd name="T0" fmla="*/ 0 w 21600"/>
                  <a:gd name="T1" fmla="*/ 5152 h 21600"/>
                  <a:gd name="T2" fmla="*/ 2941 w 21600"/>
                  <a:gd name="T3" fmla="*/ 0 h 21600"/>
                  <a:gd name="T4" fmla="*/ 18625 w 21600"/>
                  <a:gd name="T5" fmla="*/ 0 h 21600"/>
                  <a:gd name="T6" fmla="*/ 21600 w 21600"/>
                  <a:gd name="T7" fmla="*/ 5152 h 21600"/>
                  <a:gd name="T8" fmla="*/ 21600 w 21600"/>
                  <a:gd name="T9" fmla="*/ 21600 h 21600"/>
                  <a:gd name="T10" fmla="*/ 0 w 21600"/>
                  <a:gd name="T11" fmla="*/ 21600 h 21600"/>
                  <a:gd name="T12" fmla="*/ 10800 w 21600"/>
                  <a:gd name="T13" fmla="*/ 0 h 21600"/>
                  <a:gd name="T14" fmla="*/ 10800 w 21600"/>
                  <a:gd name="T15" fmla="*/ 21600 h 21600"/>
                  <a:gd name="T16" fmla="*/ 0 w 21600"/>
                  <a:gd name="T17" fmla="*/ 13376 h 21600"/>
                  <a:gd name="T18" fmla="*/ 21600 w 21600"/>
                  <a:gd name="T19" fmla="*/ 13376 h 21600"/>
                  <a:gd name="T20" fmla="*/ 400 w 21600"/>
                  <a:gd name="T21" fmla="*/ 22400 h 21600"/>
                  <a:gd name="T22" fmla="*/ 21200 w 21600"/>
                  <a:gd name="T23" fmla="*/ 300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 extrusionOk="0">
                    <a:moveTo>
                      <a:pt x="0" y="5152"/>
                    </a:moveTo>
                    <a:lnTo>
                      <a:pt x="2941" y="0"/>
                    </a:lnTo>
                    <a:lnTo>
                      <a:pt x="18625" y="0"/>
                    </a:lnTo>
                    <a:lnTo>
                      <a:pt x="21600" y="5152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5152"/>
                    </a:lnTo>
                    <a:close/>
                  </a:path>
                  <a:path w="21600" h="21600" extrusionOk="0">
                    <a:moveTo>
                      <a:pt x="0" y="5251"/>
                    </a:moveTo>
                    <a:lnTo>
                      <a:pt x="21600" y="5251"/>
                    </a:lnTo>
                    <a:moveTo>
                      <a:pt x="1961" y="11791"/>
                    </a:moveTo>
                    <a:lnTo>
                      <a:pt x="1961" y="14268"/>
                    </a:lnTo>
                    <a:lnTo>
                      <a:pt x="2806" y="14268"/>
                    </a:lnTo>
                    <a:lnTo>
                      <a:pt x="2806" y="11791"/>
                    </a:lnTo>
                    <a:lnTo>
                      <a:pt x="1961" y="11791"/>
                    </a:lnTo>
                    <a:close/>
                  </a:path>
                  <a:path w="21600" h="21600" extrusionOk="0">
                    <a:moveTo>
                      <a:pt x="3685" y="11791"/>
                    </a:moveTo>
                    <a:lnTo>
                      <a:pt x="3685" y="14268"/>
                    </a:lnTo>
                    <a:lnTo>
                      <a:pt x="4530" y="14268"/>
                    </a:lnTo>
                    <a:lnTo>
                      <a:pt x="4530" y="11791"/>
                    </a:lnTo>
                    <a:lnTo>
                      <a:pt x="3685" y="11791"/>
                    </a:lnTo>
                    <a:close/>
                  </a:path>
                  <a:path w="21600" h="21600" extrusionOk="0">
                    <a:moveTo>
                      <a:pt x="5408" y="11791"/>
                    </a:moveTo>
                    <a:lnTo>
                      <a:pt x="5408" y="14268"/>
                    </a:lnTo>
                    <a:lnTo>
                      <a:pt x="6254" y="14268"/>
                    </a:lnTo>
                    <a:lnTo>
                      <a:pt x="6254" y="11791"/>
                    </a:lnTo>
                    <a:lnTo>
                      <a:pt x="5408" y="11791"/>
                    </a:lnTo>
                    <a:close/>
                  </a:path>
                  <a:path w="21600" h="21600" extrusionOk="0">
                    <a:moveTo>
                      <a:pt x="7132" y="11791"/>
                    </a:moveTo>
                    <a:lnTo>
                      <a:pt x="7132" y="14268"/>
                    </a:lnTo>
                    <a:lnTo>
                      <a:pt x="7977" y="14268"/>
                    </a:lnTo>
                    <a:lnTo>
                      <a:pt x="7977" y="11791"/>
                    </a:lnTo>
                    <a:lnTo>
                      <a:pt x="7132" y="117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rgbClr val="5F5F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modem"/>
              <p:cNvSpPr>
                <a:spLocks noEditPoints="1" noChangeArrowheads="1"/>
              </p:cNvSpPr>
              <p:nvPr/>
            </p:nvSpPr>
            <p:spPr bwMode="auto">
              <a:xfrm>
                <a:off x="4498683" y="3652357"/>
                <a:ext cx="555672" cy="128540"/>
              </a:xfrm>
              <a:custGeom>
                <a:avLst/>
                <a:gdLst>
                  <a:gd name="T0" fmla="*/ 0 w 21600"/>
                  <a:gd name="T1" fmla="*/ 5152 h 21600"/>
                  <a:gd name="T2" fmla="*/ 2941 w 21600"/>
                  <a:gd name="T3" fmla="*/ 0 h 21600"/>
                  <a:gd name="T4" fmla="*/ 18625 w 21600"/>
                  <a:gd name="T5" fmla="*/ 0 h 21600"/>
                  <a:gd name="T6" fmla="*/ 21600 w 21600"/>
                  <a:gd name="T7" fmla="*/ 5152 h 21600"/>
                  <a:gd name="T8" fmla="*/ 21600 w 21600"/>
                  <a:gd name="T9" fmla="*/ 21600 h 21600"/>
                  <a:gd name="T10" fmla="*/ 0 w 21600"/>
                  <a:gd name="T11" fmla="*/ 21600 h 21600"/>
                  <a:gd name="T12" fmla="*/ 10800 w 21600"/>
                  <a:gd name="T13" fmla="*/ 0 h 21600"/>
                  <a:gd name="T14" fmla="*/ 10800 w 21600"/>
                  <a:gd name="T15" fmla="*/ 21600 h 21600"/>
                  <a:gd name="T16" fmla="*/ 0 w 21600"/>
                  <a:gd name="T17" fmla="*/ 13376 h 21600"/>
                  <a:gd name="T18" fmla="*/ 21600 w 21600"/>
                  <a:gd name="T19" fmla="*/ 13376 h 21600"/>
                  <a:gd name="T20" fmla="*/ 400 w 21600"/>
                  <a:gd name="T21" fmla="*/ 22400 h 21600"/>
                  <a:gd name="T22" fmla="*/ 21200 w 21600"/>
                  <a:gd name="T23" fmla="*/ 300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 extrusionOk="0">
                    <a:moveTo>
                      <a:pt x="0" y="5152"/>
                    </a:moveTo>
                    <a:lnTo>
                      <a:pt x="2941" y="0"/>
                    </a:lnTo>
                    <a:lnTo>
                      <a:pt x="18625" y="0"/>
                    </a:lnTo>
                    <a:lnTo>
                      <a:pt x="21600" y="5152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5152"/>
                    </a:lnTo>
                    <a:close/>
                  </a:path>
                  <a:path w="21600" h="21600" extrusionOk="0">
                    <a:moveTo>
                      <a:pt x="0" y="5251"/>
                    </a:moveTo>
                    <a:lnTo>
                      <a:pt x="21600" y="5251"/>
                    </a:lnTo>
                    <a:moveTo>
                      <a:pt x="1961" y="11791"/>
                    </a:moveTo>
                    <a:lnTo>
                      <a:pt x="1961" y="14268"/>
                    </a:lnTo>
                    <a:lnTo>
                      <a:pt x="2806" y="14268"/>
                    </a:lnTo>
                    <a:lnTo>
                      <a:pt x="2806" y="11791"/>
                    </a:lnTo>
                    <a:lnTo>
                      <a:pt x="1961" y="11791"/>
                    </a:lnTo>
                    <a:close/>
                  </a:path>
                  <a:path w="21600" h="21600" extrusionOk="0">
                    <a:moveTo>
                      <a:pt x="3685" y="11791"/>
                    </a:moveTo>
                    <a:lnTo>
                      <a:pt x="3685" y="14268"/>
                    </a:lnTo>
                    <a:lnTo>
                      <a:pt x="4530" y="14268"/>
                    </a:lnTo>
                    <a:lnTo>
                      <a:pt x="4530" y="11791"/>
                    </a:lnTo>
                    <a:lnTo>
                      <a:pt x="3685" y="11791"/>
                    </a:lnTo>
                    <a:close/>
                  </a:path>
                  <a:path w="21600" h="21600" extrusionOk="0">
                    <a:moveTo>
                      <a:pt x="5408" y="11791"/>
                    </a:moveTo>
                    <a:lnTo>
                      <a:pt x="5408" y="14268"/>
                    </a:lnTo>
                    <a:lnTo>
                      <a:pt x="6254" y="14268"/>
                    </a:lnTo>
                    <a:lnTo>
                      <a:pt x="6254" y="11791"/>
                    </a:lnTo>
                    <a:lnTo>
                      <a:pt x="5408" y="11791"/>
                    </a:lnTo>
                    <a:close/>
                  </a:path>
                  <a:path w="21600" h="21600" extrusionOk="0">
                    <a:moveTo>
                      <a:pt x="7132" y="11791"/>
                    </a:moveTo>
                    <a:lnTo>
                      <a:pt x="7132" y="14268"/>
                    </a:lnTo>
                    <a:lnTo>
                      <a:pt x="7977" y="14268"/>
                    </a:lnTo>
                    <a:lnTo>
                      <a:pt x="7977" y="11791"/>
                    </a:lnTo>
                    <a:lnTo>
                      <a:pt x="7132" y="117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rgbClr val="5F5F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modem"/>
              <p:cNvSpPr>
                <a:spLocks noEditPoints="1" noChangeArrowheads="1"/>
              </p:cNvSpPr>
              <p:nvPr/>
            </p:nvSpPr>
            <p:spPr bwMode="auto">
              <a:xfrm>
                <a:off x="4498683" y="3533163"/>
                <a:ext cx="555672" cy="128540"/>
              </a:xfrm>
              <a:custGeom>
                <a:avLst/>
                <a:gdLst>
                  <a:gd name="T0" fmla="*/ 0 w 21600"/>
                  <a:gd name="T1" fmla="*/ 5152 h 21600"/>
                  <a:gd name="T2" fmla="*/ 2941 w 21600"/>
                  <a:gd name="T3" fmla="*/ 0 h 21600"/>
                  <a:gd name="T4" fmla="*/ 18625 w 21600"/>
                  <a:gd name="T5" fmla="*/ 0 h 21600"/>
                  <a:gd name="T6" fmla="*/ 21600 w 21600"/>
                  <a:gd name="T7" fmla="*/ 5152 h 21600"/>
                  <a:gd name="T8" fmla="*/ 21600 w 21600"/>
                  <a:gd name="T9" fmla="*/ 21600 h 21600"/>
                  <a:gd name="T10" fmla="*/ 0 w 21600"/>
                  <a:gd name="T11" fmla="*/ 21600 h 21600"/>
                  <a:gd name="T12" fmla="*/ 10800 w 21600"/>
                  <a:gd name="T13" fmla="*/ 0 h 21600"/>
                  <a:gd name="T14" fmla="*/ 10800 w 21600"/>
                  <a:gd name="T15" fmla="*/ 21600 h 21600"/>
                  <a:gd name="T16" fmla="*/ 0 w 21600"/>
                  <a:gd name="T17" fmla="*/ 13376 h 21600"/>
                  <a:gd name="T18" fmla="*/ 21600 w 21600"/>
                  <a:gd name="T19" fmla="*/ 13376 h 21600"/>
                  <a:gd name="T20" fmla="*/ 400 w 21600"/>
                  <a:gd name="T21" fmla="*/ 22400 h 21600"/>
                  <a:gd name="T22" fmla="*/ 21200 w 21600"/>
                  <a:gd name="T23" fmla="*/ 300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 extrusionOk="0">
                    <a:moveTo>
                      <a:pt x="0" y="5152"/>
                    </a:moveTo>
                    <a:lnTo>
                      <a:pt x="2941" y="0"/>
                    </a:lnTo>
                    <a:lnTo>
                      <a:pt x="18625" y="0"/>
                    </a:lnTo>
                    <a:lnTo>
                      <a:pt x="21600" y="5152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5152"/>
                    </a:lnTo>
                    <a:close/>
                  </a:path>
                  <a:path w="21600" h="21600" extrusionOk="0">
                    <a:moveTo>
                      <a:pt x="0" y="5251"/>
                    </a:moveTo>
                    <a:lnTo>
                      <a:pt x="21600" y="5251"/>
                    </a:lnTo>
                    <a:moveTo>
                      <a:pt x="1961" y="11791"/>
                    </a:moveTo>
                    <a:lnTo>
                      <a:pt x="1961" y="14268"/>
                    </a:lnTo>
                    <a:lnTo>
                      <a:pt x="2806" y="14268"/>
                    </a:lnTo>
                    <a:lnTo>
                      <a:pt x="2806" y="11791"/>
                    </a:lnTo>
                    <a:lnTo>
                      <a:pt x="1961" y="11791"/>
                    </a:lnTo>
                    <a:close/>
                  </a:path>
                  <a:path w="21600" h="21600" extrusionOk="0">
                    <a:moveTo>
                      <a:pt x="3685" y="11791"/>
                    </a:moveTo>
                    <a:lnTo>
                      <a:pt x="3685" y="14268"/>
                    </a:lnTo>
                    <a:lnTo>
                      <a:pt x="4530" y="14268"/>
                    </a:lnTo>
                    <a:lnTo>
                      <a:pt x="4530" y="11791"/>
                    </a:lnTo>
                    <a:lnTo>
                      <a:pt x="3685" y="11791"/>
                    </a:lnTo>
                    <a:close/>
                  </a:path>
                  <a:path w="21600" h="21600" extrusionOk="0">
                    <a:moveTo>
                      <a:pt x="5408" y="11791"/>
                    </a:moveTo>
                    <a:lnTo>
                      <a:pt x="5408" y="14268"/>
                    </a:lnTo>
                    <a:lnTo>
                      <a:pt x="6254" y="14268"/>
                    </a:lnTo>
                    <a:lnTo>
                      <a:pt x="6254" y="11791"/>
                    </a:lnTo>
                    <a:lnTo>
                      <a:pt x="5408" y="11791"/>
                    </a:lnTo>
                    <a:close/>
                  </a:path>
                  <a:path w="21600" h="21600" extrusionOk="0">
                    <a:moveTo>
                      <a:pt x="7132" y="11791"/>
                    </a:moveTo>
                    <a:lnTo>
                      <a:pt x="7132" y="14268"/>
                    </a:lnTo>
                    <a:lnTo>
                      <a:pt x="7977" y="14268"/>
                    </a:lnTo>
                    <a:lnTo>
                      <a:pt x="7977" y="11791"/>
                    </a:lnTo>
                    <a:lnTo>
                      <a:pt x="7132" y="117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rgbClr val="5F5F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686945" y="2185236"/>
              <a:ext cx="1077549" cy="847648"/>
              <a:chOff x="4315771" y="4941115"/>
              <a:chExt cx="1077549" cy="847648"/>
            </a:xfrm>
            <a:gradFill>
              <a:gsLst>
                <a:gs pos="0">
                  <a:schemeClr val="bg2">
                    <a:lumMod val="75000"/>
                  </a:schemeClr>
                </a:gs>
                <a:gs pos="84000">
                  <a:srgbClr val="000000"/>
                </a:gs>
              </a:gsLst>
              <a:lin ang="2700000" scaled="1"/>
            </a:gradFill>
            <a:effectLst/>
          </p:grpSpPr>
          <p:sp>
            <p:nvSpPr>
              <p:cNvPr id="42" name="server"/>
              <p:cNvSpPr>
                <a:spLocks noEditPoints="1" noChangeArrowheads="1"/>
              </p:cNvSpPr>
              <p:nvPr/>
            </p:nvSpPr>
            <p:spPr bwMode="auto">
              <a:xfrm>
                <a:off x="4315771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server"/>
              <p:cNvSpPr>
                <a:spLocks noEditPoints="1" noChangeArrowheads="1"/>
              </p:cNvSpPr>
              <p:nvPr/>
            </p:nvSpPr>
            <p:spPr bwMode="auto">
              <a:xfrm>
                <a:off x="4680956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server"/>
              <p:cNvSpPr>
                <a:spLocks noEditPoints="1" noChangeArrowheads="1"/>
              </p:cNvSpPr>
              <p:nvPr/>
            </p:nvSpPr>
            <p:spPr bwMode="auto">
              <a:xfrm>
                <a:off x="5046141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2970618" y="1141833"/>
              <a:ext cx="1442734" cy="847648"/>
              <a:chOff x="4315771" y="4941115"/>
              <a:chExt cx="1442734" cy="847648"/>
            </a:xfrm>
            <a:gradFill>
              <a:gsLst>
                <a:gs pos="0">
                  <a:schemeClr val="bg2">
                    <a:lumMod val="75000"/>
                  </a:schemeClr>
                </a:gs>
                <a:gs pos="84000">
                  <a:srgbClr val="000000"/>
                </a:gs>
              </a:gsLst>
              <a:lin ang="2700000" scaled="1"/>
            </a:gradFill>
            <a:effectLst/>
          </p:grpSpPr>
          <p:sp>
            <p:nvSpPr>
              <p:cNvPr id="38" name="server"/>
              <p:cNvSpPr>
                <a:spLocks noEditPoints="1" noChangeArrowheads="1"/>
              </p:cNvSpPr>
              <p:nvPr/>
            </p:nvSpPr>
            <p:spPr bwMode="auto">
              <a:xfrm>
                <a:off x="4315771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server"/>
              <p:cNvSpPr>
                <a:spLocks noEditPoints="1" noChangeArrowheads="1"/>
              </p:cNvSpPr>
              <p:nvPr/>
            </p:nvSpPr>
            <p:spPr bwMode="auto">
              <a:xfrm>
                <a:off x="4680956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server"/>
              <p:cNvSpPr>
                <a:spLocks noEditPoints="1" noChangeArrowheads="1"/>
              </p:cNvSpPr>
              <p:nvPr/>
            </p:nvSpPr>
            <p:spPr bwMode="auto">
              <a:xfrm>
                <a:off x="5046141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server"/>
              <p:cNvSpPr>
                <a:spLocks noEditPoints="1" noChangeArrowheads="1"/>
              </p:cNvSpPr>
              <p:nvPr/>
            </p:nvSpPr>
            <p:spPr bwMode="auto">
              <a:xfrm>
                <a:off x="5411326" y="4941115"/>
                <a:ext cx="347179" cy="847648"/>
              </a:xfrm>
              <a:custGeom>
                <a:avLst/>
                <a:gdLst>
                  <a:gd name="T0" fmla="*/ 0 w 21600"/>
                  <a:gd name="T1" fmla="*/ 0 h 21600"/>
                  <a:gd name="T2" fmla="*/ 10800 w 21600"/>
                  <a:gd name="T3" fmla="*/ 0 h 21600"/>
                  <a:gd name="T4" fmla="*/ 21600 w 21600"/>
                  <a:gd name="T5" fmla="*/ 0 h 21600"/>
                  <a:gd name="T6" fmla="*/ 21600 w 21600"/>
                  <a:gd name="T7" fmla="*/ 10800 h 21600"/>
                  <a:gd name="T8" fmla="*/ 21600 w 21600"/>
                  <a:gd name="T9" fmla="*/ 2160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0 w 21600"/>
                  <a:gd name="T15" fmla="*/ 10800 h 21600"/>
                  <a:gd name="T16" fmla="*/ 761 w 21600"/>
                  <a:gd name="T17" fmla="*/ 22454 h 21600"/>
                  <a:gd name="T18" fmla="*/ 21069 w 21600"/>
                  <a:gd name="T19" fmla="*/ 2828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  <a:path w="21600" h="21600" extrusionOk="0">
                    <a:moveTo>
                      <a:pt x="1662" y="1709"/>
                    </a:moveTo>
                    <a:lnTo>
                      <a:pt x="9046" y="1709"/>
                    </a:lnTo>
                    <a:lnTo>
                      <a:pt x="9046" y="2331"/>
                    </a:lnTo>
                    <a:lnTo>
                      <a:pt x="1662" y="2331"/>
                    </a:lnTo>
                    <a:lnTo>
                      <a:pt x="1662" y="1709"/>
                    </a:lnTo>
                    <a:moveTo>
                      <a:pt x="0" y="4351"/>
                    </a:moveTo>
                    <a:lnTo>
                      <a:pt x="10892" y="4351"/>
                    </a:lnTo>
                    <a:lnTo>
                      <a:pt x="10892" y="14141"/>
                    </a:lnTo>
                    <a:lnTo>
                      <a:pt x="21600" y="14141"/>
                    </a:lnTo>
                    <a:moveTo>
                      <a:pt x="11631" y="1243"/>
                    </a:moveTo>
                    <a:lnTo>
                      <a:pt x="20492" y="1243"/>
                    </a:lnTo>
                    <a:lnTo>
                      <a:pt x="20492" y="1554"/>
                    </a:lnTo>
                    <a:lnTo>
                      <a:pt x="11631" y="1554"/>
                    </a:lnTo>
                    <a:lnTo>
                      <a:pt x="11631" y="1243"/>
                    </a:lnTo>
                    <a:moveTo>
                      <a:pt x="11631" y="3263"/>
                    </a:moveTo>
                    <a:lnTo>
                      <a:pt x="20492" y="3263"/>
                    </a:lnTo>
                    <a:lnTo>
                      <a:pt x="20492" y="3574"/>
                    </a:lnTo>
                    <a:lnTo>
                      <a:pt x="11631" y="3574"/>
                    </a:lnTo>
                    <a:lnTo>
                      <a:pt x="11631" y="3263"/>
                    </a:lnTo>
                    <a:moveTo>
                      <a:pt x="11631" y="6060"/>
                    </a:moveTo>
                    <a:lnTo>
                      <a:pt x="20492" y="6060"/>
                    </a:lnTo>
                    <a:lnTo>
                      <a:pt x="20492" y="6371"/>
                    </a:lnTo>
                    <a:lnTo>
                      <a:pt x="11631" y="6371"/>
                    </a:lnTo>
                    <a:lnTo>
                      <a:pt x="11631" y="6060"/>
                    </a:lnTo>
                    <a:moveTo>
                      <a:pt x="11631" y="8081"/>
                    </a:moveTo>
                    <a:lnTo>
                      <a:pt x="20308" y="8081"/>
                    </a:lnTo>
                    <a:lnTo>
                      <a:pt x="20308" y="8391"/>
                    </a:lnTo>
                    <a:lnTo>
                      <a:pt x="11631" y="8391"/>
                    </a:lnTo>
                    <a:lnTo>
                      <a:pt x="11631" y="8081"/>
                    </a:lnTo>
                    <a:moveTo>
                      <a:pt x="11631" y="4196"/>
                    </a:moveTo>
                    <a:lnTo>
                      <a:pt x="12369" y="4196"/>
                    </a:lnTo>
                    <a:lnTo>
                      <a:pt x="12369" y="4817"/>
                    </a:lnTo>
                    <a:lnTo>
                      <a:pt x="11631" y="4817"/>
                    </a:lnTo>
                    <a:lnTo>
                      <a:pt x="11631" y="4196"/>
                    </a:lnTo>
                    <a:moveTo>
                      <a:pt x="14400" y="4196"/>
                    </a:moveTo>
                    <a:lnTo>
                      <a:pt x="15138" y="4196"/>
                    </a:lnTo>
                    <a:lnTo>
                      <a:pt x="15138" y="4817"/>
                    </a:lnTo>
                    <a:lnTo>
                      <a:pt x="14400" y="4817"/>
                    </a:lnTo>
                    <a:lnTo>
                      <a:pt x="14400" y="4196"/>
                    </a:lnTo>
                    <a:moveTo>
                      <a:pt x="16985" y="4196"/>
                    </a:moveTo>
                    <a:lnTo>
                      <a:pt x="17723" y="4196"/>
                    </a:lnTo>
                    <a:lnTo>
                      <a:pt x="17723" y="4817"/>
                    </a:lnTo>
                    <a:lnTo>
                      <a:pt x="16985" y="4817"/>
                    </a:lnTo>
                    <a:lnTo>
                      <a:pt x="16985" y="4196"/>
                    </a:lnTo>
                    <a:moveTo>
                      <a:pt x="19754" y="4196"/>
                    </a:moveTo>
                    <a:lnTo>
                      <a:pt x="20492" y="4196"/>
                    </a:lnTo>
                    <a:lnTo>
                      <a:pt x="20492" y="4817"/>
                    </a:lnTo>
                    <a:lnTo>
                      <a:pt x="19754" y="4817"/>
                    </a:lnTo>
                    <a:lnTo>
                      <a:pt x="19754" y="4196"/>
                    </a:lnTo>
                    <a:moveTo>
                      <a:pt x="11631" y="9635"/>
                    </a:moveTo>
                    <a:lnTo>
                      <a:pt x="12369" y="9635"/>
                    </a:lnTo>
                    <a:lnTo>
                      <a:pt x="12369" y="10256"/>
                    </a:lnTo>
                    <a:lnTo>
                      <a:pt x="11631" y="10256"/>
                    </a:lnTo>
                    <a:lnTo>
                      <a:pt x="11631" y="9635"/>
                    </a:lnTo>
                    <a:moveTo>
                      <a:pt x="14400" y="9635"/>
                    </a:moveTo>
                    <a:lnTo>
                      <a:pt x="15138" y="9635"/>
                    </a:lnTo>
                    <a:lnTo>
                      <a:pt x="15138" y="10256"/>
                    </a:lnTo>
                    <a:lnTo>
                      <a:pt x="14400" y="10256"/>
                    </a:lnTo>
                    <a:lnTo>
                      <a:pt x="14400" y="9635"/>
                    </a:lnTo>
                    <a:moveTo>
                      <a:pt x="16985" y="9635"/>
                    </a:moveTo>
                    <a:lnTo>
                      <a:pt x="17723" y="9635"/>
                    </a:lnTo>
                    <a:lnTo>
                      <a:pt x="17723" y="10256"/>
                    </a:lnTo>
                    <a:lnTo>
                      <a:pt x="16985" y="10256"/>
                    </a:lnTo>
                    <a:lnTo>
                      <a:pt x="16985" y="9635"/>
                    </a:lnTo>
                    <a:moveTo>
                      <a:pt x="19754" y="9635"/>
                    </a:moveTo>
                    <a:lnTo>
                      <a:pt x="20492" y="9635"/>
                    </a:lnTo>
                    <a:lnTo>
                      <a:pt x="20492" y="10256"/>
                    </a:lnTo>
                    <a:lnTo>
                      <a:pt x="19754" y="10256"/>
                    </a:lnTo>
                    <a:lnTo>
                      <a:pt x="19754" y="9635"/>
                    </a:lnTo>
                    <a:moveTo>
                      <a:pt x="10892" y="14141"/>
                    </a:moveTo>
                    <a:lnTo>
                      <a:pt x="10892" y="15384"/>
                    </a:lnTo>
                    <a:lnTo>
                      <a:pt x="10892" y="20046"/>
                    </a:lnTo>
                    <a:lnTo>
                      <a:pt x="10892" y="21600"/>
                    </a:lnTo>
                    <a:lnTo>
                      <a:pt x="10892" y="14141"/>
                    </a:lnTo>
                    <a:moveTo>
                      <a:pt x="10892" y="4351"/>
                    </a:moveTo>
                    <a:lnTo>
                      <a:pt x="10892" y="3574"/>
                    </a:lnTo>
                    <a:lnTo>
                      <a:pt x="10892" y="932"/>
                    </a:lnTo>
                    <a:lnTo>
                      <a:pt x="10892" y="0"/>
                    </a:lnTo>
                    <a:lnTo>
                      <a:pt x="10892" y="4351"/>
                    </a:lnTo>
                  </a:path>
                </a:pathLst>
              </a:custGeom>
              <a:grpFill/>
              <a:ln w="9525" algn="ctr">
                <a:solidFill>
                  <a:srgbClr val="96969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2834879" y="3070635"/>
              <a:ext cx="553674" cy="564105"/>
              <a:chOff x="3481431" y="2816657"/>
              <a:chExt cx="553674" cy="564105"/>
            </a:xfrm>
          </p:grpSpPr>
          <p:sp>
            <p:nvSpPr>
              <p:cNvPr id="35" name="Flowchart: Magnetic Disk 34"/>
              <p:cNvSpPr/>
              <p:nvPr/>
            </p:nvSpPr>
            <p:spPr>
              <a:xfrm>
                <a:off x="3481431" y="3160590"/>
                <a:ext cx="553674" cy="220172"/>
              </a:xfrm>
              <a:prstGeom prst="flowChartMagneticDisk">
                <a:avLst/>
              </a:prstGeom>
              <a:gradFill flip="none" rotWithShape="1">
                <a:gsLst>
                  <a:gs pos="0">
                    <a:srgbClr val="7030A0"/>
                  </a:gs>
                  <a:gs pos="100000">
                    <a:schemeClr val="tx1">
                      <a:lumMod val="40000"/>
                      <a:lumOff val="60000"/>
                    </a:schemeClr>
                  </a:gs>
                </a:gsLst>
                <a:lin ang="13500000" scaled="1"/>
                <a:tileRect/>
              </a:gradFill>
              <a:ln>
                <a:solidFill>
                  <a:srgbClr val="7030A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6" name="Flowchart: Magnetic Disk 35"/>
              <p:cNvSpPr/>
              <p:nvPr/>
            </p:nvSpPr>
            <p:spPr>
              <a:xfrm>
                <a:off x="3481431" y="2985183"/>
                <a:ext cx="553674" cy="220172"/>
              </a:xfrm>
              <a:prstGeom prst="flowChartMagneticDisk">
                <a:avLst/>
              </a:prstGeom>
              <a:gradFill flip="none" rotWithShape="1">
                <a:gsLst>
                  <a:gs pos="0">
                    <a:srgbClr val="7030A0"/>
                  </a:gs>
                  <a:gs pos="100000">
                    <a:schemeClr val="tx1">
                      <a:lumMod val="40000"/>
                      <a:lumOff val="60000"/>
                    </a:schemeClr>
                  </a:gs>
                </a:gsLst>
                <a:lin ang="13500000" scaled="1"/>
                <a:tileRect/>
              </a:gradFill>
              <a:ln>
                <a:solidFill>
                  <a:srgbClr val="7030A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7" name="Flowchart: Magnetic Disk 36"/>
              <p:cNvSpPr/>
              <p:nvPr/>
            </p:nvSpPr>
            <p:spPr>
              <a:xfrm>
                <a:off x="3481431" y="2816657"/>
                <a:ext cx="553674" cy="220172"/>
              </a:xfrm>
              <a:prstGeom prst="flowChartMagneticDisk">
                <a:avLst/>
              </a:prstGeom>
              <a:gradFill flip="none" rotWithShape="1">
                <a:gsLst>
                  <a:gs pos="0">
                    <a:srgbClr val="7030A0"/>
                  </a:gs>
                  <a:gs pos="100000">
                    <a:schemeClr val="tx1">
                      <a:lumMod val="40000"/>
                      <a:lumOff val="60000"/>
                    </a:schemeClr>
                  </a:gs>
                </a:gsLst>
                <a:lin ang="13500000" scaled="1"/>
                <a:tileRect/>
              </a:gradFill>
              <a:ln>
                <a:solidFill>
                  <a:srgbClr val="7030A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cxnSp>
          <p:nvCxnSpPr>
            <p:cNvPr id="12" name="Connector: Curved 11"/>
            <p:cNvCxnSpPr>
              <a:stCxn id="56" idx="2"/>
              <a:endCxn id="54" idx="3"/>
            </p:cNvCxnSpPr>
            <p:nvPr/>
          </p:nvCxnSpPr>
          <p:spPr>
            <a:xfrm rot="5400000">
              <a:off x="5848446" y="5071579"/>
              <a:ext cx="597896" cy="723980"/>
            </a:xfrm>
            <a:prstGeom prst="curvedConnector2">
              <a:avLst/>
            </a:prstGeom>
            <a:ln w="19050">
              <a:solidFill>
                <a:srgbClr val="00000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or: Curved 12"/>
            <p:cNvCxnSpPr>
              <a:endCxn id="43" idx="5"/>
            </p:cNvCxnSpPr>
            <p:nvPr/>
          </p:nvCxnSpPr>
          <p:spPr>
            <a:xfrm rot="10800000">
              <a:off x="1225720" y="3032885"/>
              <a:ext cx="2720906" cy="2699635"/>
            </a:xfrm>
            <a:prstGeom prst="curvedConnector3">
              <a:avLst>
                <a:gd name="adj1" fmla="val 99850"/>
              </a:avLst>
            </a:prstGeom>
            <a:ln w="9525">
              <a:solidFill>
                <a:srgbClr val="00000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or: Curved 13"/>
            <p:cNvCxnSpPr>
              <a:stCxn id="44" idx="5"/>
              <a:endCxn id="47" idx="8"/>
            </p:cNvCxnSpPr>
            <p:nvPr/>
          </p:nvCxnSpPr>
          <p:spPr>
            <a:xfrm>
              <a:off x="1590905" y="3032884"/>
              <a:ext cx="2382380" cy="1378961"/>
            </a:xfrm>
            <a:prstGeom prst="curvedConnector3">
              <a:avLst>
                <a:gd name="adj1" fmla="val 183"/>
              </a:avLst>
            </a:prstGeom>
            <a:ln w="9525">
              <a:solidFill>
                <a:srgbClr val="A50D12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or: Curved 14"/>
            <p:cNvCxnSpPr>
              <a:stCxn id="44" idx="3"/>
              <a:endCxn id="37" idx="1"/>
            </p:cNvCxnSpPr>
            <p:nvPr/>
          </p:nvCxnSpPr>
          <p:spPr>
            <a:xfrm>
              <a:off x="1764494" y="2609060"/>
              <a:ext cx="1347222" cy="461575"/>
            </a:xfrm>
            <a:prstGeom prst="curvedConnector2">
              <a:avLst/>
            </a:prstGeom>
            <a:ln w="9525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47" idx="9"/>
            </p:cNvCxnSpPr>
            <p:nvPr/>
          </p:nvCxnSpPr>
          <p:spPr>
            <a:xfrm>
              <a:off x="4528957" y="4411845"/>
              <a:ext cx="1155563" cy="0"/>
            </a:xfrm>
            <a:prstGeom prst="straightConnector1">
              <a:avLst/>
            </a:prstGeom>
            <a:ln w="9525">
              <a:solidFill>
                <a:srgbClr val="A50D12"/>
              </a:solidFill>
              <a:headEnd type="arrow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2" descr="Resultado de imagem para ground telescope 3d model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7268" y="2634343"/>
              <a:ext cx="1104900" cy="1104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Resultado de imagem para xmm telescope illustrati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4834685" y="1155641"/>
              <a:ext cx="2318028" cy="873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9" name="Connector: Curved 18"/>
            <p:cNvCxnSpPr>
              <a:stCxn id="37" idx="4"/>
              <a:endCxn id="18" idx="0"/>
            </p:cNvCxnSpPr>
            <p:nvPr/>
          </p:nvCxnSpPr>
          <p:spPr>
            <a:xfrm flipV="1">
              <a:off x="3388553" y="2028765"/>
              <a:ext cx="2605146" cy="1151956"/>
            </a:xfrm>
            <a:prstGeom prst="curvedConnector2">
              <a:avLst/>
            </a:prstGeom>
            <a:ln w="9525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37" idx="4"/>
              <a:endCxn id="17" idx="1"/>
            </p:cNvCxnSpPr>
            <p:nvPr/>
          </p:nvCxnSpPr>
          <p:spPr>
            <a:xfrm>
              <a:off x="3388553" y="3180721"/>
              <a:ext cx="3548715" cy="6072"/>
            </a:xfrm>
            <a:prstGeom prst="straightConnector1">
              <a:avLst/>
            </a:prstGeom>
            <a:ln w="9525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644704" y="4688030"/>
              <a:ext cx="13790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rgbClr val="000000"/>
                  </a:solidFill>
                </a:rPr>
                <a:t>SKA</a:t>
              </a:r>
              <a:br>
                <a:rPr lang="en-GB" sz="1400" b="1" dirty="0">
                  <a:solidFill>
                    <a:srgbClr val="000000"/>
                  </a:solidFill>
                </a:rPr>
              </a:br>
              <a:r>
                <a:rPr lang="en-GB" sz="1400" b="1" dirty="0">
                  <a:solidFill>
                    <a:srgbClr val="000000"/>
                  </a:solidFill>
                </a:rPr>
                <a:t>Radio-telescope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24057" y="4901096"/>
              <a:ext cx="13147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rgbClr val="000000"/>
                  </a:solidFill>
                </a:rPr>
                <a:t>First Level Processing</a:t>
              </a:r>
              <a:br>
                <a:rPr lang="en-GB" sz="1000" b="1" dirty="0">
                  <a:solidFill>
                    <a:srgbClr val="000000"/>
                  </a:solidFill>
                </a:rPr>
              </a:br>
              <a:r>
                <a:rPr lang="en-GB" sz="1000" b="1" dirty="0">
                  <a:solidFill>
                    <a:srgbClr val="000000"/>
                  </a:solidFill>
                </a:rPr>
                <a:t>Centre (ZA)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52370" y="2080345"/>
              <a:ext cx="12747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rgbClr val="0070C0"/>
                  </a:solidFill>
                </a:rPr>
                <a:t>Complementary</a:t>
              </a:r>
              <a:br>
                <a:rPr lang="en-GB" sz="1000" b="1" dirty="0">
                  <a:solidFill>
                    <a:srgbClr val="0070C0"/>
                  </a:solidFill>
                </a:rPr>
              </a:br>
              <a:r>
                <a:rPr lang="en-GB" sz="1000" b="1" dirty="0">
                  <a:solidFill>
                    <a:srgbClr val="0070C0"/>
                  </a:solidFill>
                </a:rPr>
                <a:t>Ground Observatory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46234" y="1103273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rgbClr val="0070C0"/>
                  </a:solidFill>
                </a:rPr>
                <a:t>Complementary</a:t>
              </a:r>
              <a:br>
                <a:rPr lang="en-GB" sz="1000" b="1" dirty="0">
                  <a:solidFill>
                    <a:srgbClr val="0070C0"/>
                  </a:solidFill>
                </a:rPr>
              </a:br>
              <a:r>
                <a:rPr lang="en-GB" sz="1000" b="1" dirty="0">
                  <a:solidFill>
                    <a:srgbClr val="0070C0"/>
                  </a:solidFill>
                </a:rPr>
                <a:t>Space Observatory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125966" y="1993224"/>
              <a:ext cx="11320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rgbClr val="000000"/>
                  </a:solidFill>
                </a:rPr>
                <a:t>Processing Centre</a:t>
              </a:r>
              <a:br>
                <a:rPr lang="en-GB" sz="1000" b="1" dirty="0">
                  <a:solidFill>
                    <a:srgbClr val="000000"/>
                  </a:solidFill>
                </a:rPr>
              </a:br>
              <a:r>
                <a:rPr lang="en-GB" sz="1000" b="1" dirty="0">
                  <a:solidFill>
                    <a:srgbClr val="000000"/>
                  </a:solidFill>
                </a:rPr>
                <a:t>(other location)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81095" y="3703717"/>
              <a:ext cx="1140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rgbClr val="000000"/>
                  </a:solidFill>
                </a:rPr>
                <a:t>Telescope Control</a:t>
              </a:r>
              <a:br>
                <a:rPr lang="en-GB" sz="1000" b="1" dirty="0">
                  <a:solidFill>
                    <a:srgbClr val="000000"/>
                  </a:solidFill>
                </a:rPr>
              </a:br>
              <a:r>
                <a:rPr lang="en-GB" sz="1000" b="1" dirty="0">
                  <a:solidFill>
                    <a:srgbClr val="000000"/>
                  </a:solidFill>
                </a:rPr>
                <a:t>System (ZA)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493046" y="3604545"/>
              <a:ext cx="123303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rgbClr val="7030A0"/>
                  </a:solidFill>
                </a:rPr>
                <a:t>Virtual Observatory</a:t>
              </a:r>
              <a:br>
                <a:rPr lang="en-GB" sz="1000" b="1" dirty="0"/>
              </a:br>
              <a:r>
                <a:rPr lang="en-GB" sz="1000" b="1" dirty="0"/>
                <a:t>Astronomy Events</a:t>
              </a:r>
              <a:br>
                <a:rPr lang="en-GB" sz="1000" b="1" dirty="0"/>
              </a:br>
              <a:r>
                <a:rPr lang="en-GB" sz="1000" b="1" dirty="0"/>
                <a:t>Data Base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29300" y="5479289"/>
              <a:ext cx="11464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i="1" dirty="0">
                  <a:solidFill>
                    <a:srgbClr val="000000"/>
                  </a:solidFill>
                </a:rPr>
                <a:t>Primary Data Flow</a:t>
              </a:r>
              <a:br>
                <a:rPr lang="en-GB" sz="1000" i="1" dirty="0">
                  <a:solidFill>
                    <a:srgbClr val="000000"/>
                  </a:solidFill>
                </a:rPr>
              </a:br>
              <a:r>
                <a:rPr lang="en-GB" sz="1000" i="1" dirty="0">
                  <a:solidFill>
                    <a:srgbClr val="000000"/>
                  </a:solidFill>
                </a:rPr>
                <a:t>(exabytes/year)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56640" y="4906248"/>
              <a:ext cx="159851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i="1" dirty="0">
                  <a:solidFill>
                    <a:srgbClr val="000000"/>
                  </a:solidFill>
                </a:rPr>
                <a:t>Secondary Data Flow</a:t>
              </a:r>
              <a:br>
                <a:rPr lang="en-GB" sz="1000" i="1" dirty="0">
                  <a:solidFill>
                    <a:srgbClr val="000000"/>
                  </a:solidFill>
                </a:rPr>
              </a:br>
              <a:r>
                <a:rPr lang="en-GB" sz="1000" i="1" dirty="0">
                  <a:solidFill>
                    <a:srgbClr val="000000"/>
                  </a:solidFill>
                </a:rPr>
                <a:t>(2x300PBytes Year Total)</a:t>
              </a:r>
              <a:br>
                <a:rPr lang="en-GB" sz="1000" i="1" dirty="0">
                  <a:solidFill>
                    <a:srgbClr val="000000"/>
                  </a:solidFill>
                </a:rPr>
              </a:br>
              <a:r>
                <a:rPr lang="en-GB" sz="1000" i="1" dirty="0">
                  <a:solidFill>
                    <a:srgbClr val="000000"/>
                  </a:solidFill>
                </a:rPr>
                <a:t>(10-15PBytes Year para PT)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85529" y="4265603"/>
              <a:ext cx="1402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i="1" dirty="0">
                  <a:solidFill>
                    <a:srgbClr val="C00000"/>
                  </a:solidFill>
                </a:rPr>
                <a:t>Transient’s Coordinates</a:t>
              </a:r>
              <a:br>
                <a:rPr lang="en-GB" sz="1000" i="1" dirty="0">
                  <a:solidFill>
                    <a:srgbClr val="C00000"/>
                  </a:solidFill>
                </a:rPr>
              </a:br>
              <a:r>
                <a:rPr lang="en-GB" sz="1000" i="1" dirty="0">
                  <a:solidFill>
                    <a:srgbClr val="C00000"/>
                  </a:solidFill>
                </a:rPr>
                <a:t>(feedback for control)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059633" y="2428014"/>
              <a:ext cx="170912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i="1" dirty="0">
                  <a:solidFill>
                    <a:srgbClr val="0070C0"/>
                  </a:solidFill>
                </a:rPr>
                <a:t>Transient’s Coordinates</a:t>
              </a:r>
            </a:p>
            <a:p>
              <a:pPr algn="ctr"/>
              <a:r>
                <a:rPr lang="en-GB" sz="1000" i="1" dirty="0">
                  <a:solidFill>
                    <a:srgbClr val="0070C0"/>
                  </a:solidFill>
                </a:rPr>
                <a:t>(feedback for complementary</a:t>
              </a:r>
              <a:br>
                <a:rPr lang="en-GB" sz="1000" i="1" dirty="0">
                  <a:solidFill>
                    <a:srgbClr val="0070C0"/>
                  </a:solidFill>
                </a:rPr>
              </a:br>
              <a:r>
                <a:rPr lang="en-GB" sz="1000" i="1" dirty="0">
                  <a:solidFill>
                    <a:srgbClr val="0070C0"/>
                  </a:solidFill>
                </a:rPr>
                <a:t>observation means)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717166" y="4393022"/>
              <a:ext cx="7665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i="1" dirty="0">
                  <a:solidFill>
                    <a:srgbClr val="C00000"/>
                  </a:solidFill>
                </a:rPr>
                <a:t>Monitoring</a:t>
              </a:r>
              <a:br>
                <a:rPr lang="en-GB" sz="1000" i="1" dirty="0">
                  <a:solidFill>
                    <a:srgbClr val="C00000"/>
                  </a:solidFill>
                </a:rPr>
              </a:br>
              <a:r>
                <a:rPr lang="en-GB" sz="1000" i="1" dirty="0">
                  <a:solidFill>
                    <a:srgbClr val="C00000"/>
                  </a:solidFill>
                </a:rPr>
                <a:t>&amp; Control</a:t>
              </a:r>
            </a:p>
          </p:txBody>
        </p:sp>
        <p:cxnSp>
          <p:nvCxnSpPr>
            <p:cNvPr id="33" name="Straight Arrow Connector 32"/>
            <p:cNvCxnSpPr>
              <a:stCxn id="44" idx="3"/>
              <a:endCxn id="38" idx="7"/>
            </p:cNvCxnSpPr>
            <p:nvPr/>
          </p:nvCxnSpPr>
          <p:spPr>
            <a:xfrm flipV="1">
              <a:off x="1764494" y="1565657"/>
              <a:ext cx="1206124" cy="1043403"/>
            </a:xfrm>
            <a:prstGeom prst="straightConnector1">
              <a:avLst/>
            </a:prstGeom>
            <a:ln w="9525">
              <a:solidFill>
                <a:srgbClr val="000000"/>
              </a:solidFill>
              <a:headEnd type="arrow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780876" y="1601127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i="1" dirty="0">
                  <a:solidFill>
                    <a:srgbClr val="000000"/>
                  </a:solidFill>
                </a:rPr>
                <a:t>Pipeline I/O</a:t>
              </a:r>
              <a:br>
                <a:rPr lang="en-GB" sz="1000" i="1" dirty="0">
                  <a:solidFill>
                    <a:srgbClr val="000000"/>
                  </a:solidFill>
                </a:rPr>
              </a:br>
              <a:r>
                <a:rPr lang="en-GB" sz="1000" i="1" dirty="0">
                  <a:solidFill>
                    <a:srgbClr val="000000"/>
                  </a:solidFill>
                </a:rPr>
                <a:t>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8670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Slow Transients Pipeline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1513585" y="2367797"/>
            <a:ext cx="8865682" cy="3237420"/>
            <a:chOff x="114632" y="1828535"/>
            <a:chExt cx="8865682" cy="3237420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1260224" y="4244383"/>
              <a:ext cx="925380" cy="374730"/>
            </a:xfrm>
            <a:prstGeom prst="rect">
              <a:avLst/>
            </a:prstGeom>
            <a:solidFill>
              <a:srgbClr val="0E3954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200" dirty="0">
                  <a:solidFill>
                    <a:srgbClr val="FFFFFF"/>
                  </a:solidFill>
                  <a:latin typeface="Franklin Gothic Medium Cond" pitchFamily="34" charset="0"/>
                </a:rPr>
                <a:t>Subtract</a:t>
              </a:r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>
              <a:off x="4890865" y="2663310"/>
              <a:ext cx="819694" cy="0"/>
            </a:xfrm>
            <a:prstGeom prst="straightConnector1">
              <a:avLst/>
            </a:prstGeom>
            <a:ln w="12700">
              <a:solidFill>
                <a:srgbClr val="766A62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Elbow Connector 57"/>
            <p:cNvCxnSpPr>
              <a:stCxn id="10" idx="5"/>
              <a:endCxn id="5" idx="1"/>
            </p:cNvCxnSpPr>
            <p:nvPr/>
          </p:nvCxnSpPr>
          <p:spPr>
            <a:xfrm>
              <a:off x="972526" y="3981550"/>
              <a:ext cx="287698" cy="450198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766A62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>
              <a:stCxn id="5" idx="3"/>
              <a:endCxn id="12" idx="2"/>
            </p:cNvCxnSpPr>
            <p:nvPr/>
          </p:nvCxnSpPr>
          <p:spPr>
            <a:xfrm flipV="1">
              <a:off x="2185604" y="4429775"/>
              <a:ext cx="287699" cy="1973"/>
            </a:xfrm>
            <a:prstGeom prst="straightConnector1">
              <a:avLst/>
            </a:prstGeom>
            <a:ln w="12700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lowchart: Data 8"/>
            <p:cNvSpPr/>
            <p:nvPr/>
          </p:nvSpPr>
          <p:spPr>
            <a:xfrm>
              <a:off x="114632" y="4687278"/>
              <a:ext cx="953215" cy="378677"/>
            </a:xfrm>
            <a:prstGeom prst="flowChartInputOutpu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4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 anchorCtr="1">
              <a:noAutofit/>
            </a:bodyPr>
            <a:lstStyle/>
            <a:p>
              <a:pPr algn="ctr" defTabSz="914400"/>
              <a:r>
                <a:rPr lang="en-GB" sz="900" b="1" kern="0" dirty="0">
                  <a:solidFill>
                    <a:srgbClr val="000000"/>
                  </a:solidFill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rPr>
                <a:t>Global Sky Model</a:t>
              </a:r>
            </a:p>
          </p:txBody>
        </p:sp>
        <p:sp>
          <p:nvSpPr>
            <p:cNvPr id="10" name="Flowchart: Data 9"/>
            <p:cNvSpPr/>
            <p:nvPr/>
          </p:nvSpPr>
          <p:spPr>
            <a:xfrm>
              <a:off x="114632" y="3792211"/>
              <a:ext cx="953215" cy="378677"/>
            </a:xfrm>
            <a:prstGeom prst="flowChartInputOutpu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rgbClr val="766A62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 anchorCtr="1">
              <a:noAutofit/>
            </a:bodyPr>
            <a:lstStyle/>
            <a:p>
              <a:pPr algn="ctr" defTabSz="914400"/>
              <a:r>
                <a:rPr lang="en-GB" sz="900" b="1" kern="0" dirty="0">
                  <a:solidFill>
                    <a:srgbClr val="000000"/>
                  </a:solidFill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rPr>
                <a:t>Visibilities</a:t>
              </a:r>
            </a:p>
          </p:txBody>
        </p:sp>
        <p:cxnSp>
          <p:nvCxnSpPr>
            <p:cNvPr id="11" name="Elbow Connector 57"/>
            <p:cNvCxnSpPr>
              <a:stCxn id="9" idx="5"/>
              <a:endCxn id="5" idx="1"/>
            </p:cNvCxnSpPr>
            <p:nvPr/>
          </p:nvCxnSpPr>
          <p:spPr>
            <a:xfrm flipV="1">
              <a:off x="972526" y="4431748"/>
              <a:ext cx="287698" cy="444869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766A62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lowchart: Data 11"/>
            <p:cNvSpPr/>
            <p:nvPr/>
          </p:nvSpPr>
          <p:spPr>
            <a:xfrm>
              <a:off x="2377981" y="4240436"/>
              <a:ext cx="953215" cy="378677"/>
            </a:xfrm>
            <a:prstGeom prst="flowChartInputOutput">
              <a:avLst/>
            </a:prstGeom>
            <a:ln w="12700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 anchorCtr="1">
              <a:noAutofit/>
            </a:bodyPr>
            <a:lstStyle/>
            <a:p>
              <a:pPr algn="ctr" defTabSz="914400"/>
              <a:r>
                <a:rPr lang="en-GB" sz="900" b="1" kern="0" dirty="0">
                  <a:solidFill>
                    <a:srgbClr val="000000"/>
                  </a:solidFill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rPr>
                <a:t>Residual Visibilities</a:t>
              </a: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3523573" y="4244383"/>
              <a:ext cx="925380" cy="374730"/>
            </a:xfrm>
            <a:prstGeom prst="rect">
              <a:avLst/>
            </a:prstGeom>
            <a:solidFill>
              <a:srgbClr val="0E3954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200" dirty="0">
                  <a:solidFill>
                    <a:srgbClr val="FFFFFF"/>
                  </a:solidFill>
                  <a:latin typeface="Franklin Gothic Medium Cond" pitchFamily="34" charset="0"/>
                </a:rPr>
                <a:t>Gridding</a:t>
              </a: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4641330" y="4244383"/>
              <a:ext cx="925380" cy="374730"/>
            </a:xfrm>
            <a:prstGeom prst="rect">
              <a:avLst/>
            </a:prstGeom>
            <a:solidFill>
              <a:srgbClr val="0E3954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200" dirty="0">
                  <a:solidFill>
                    <a:srgbClr val="FFFFFF"/>
                  </a:solidFill>
                  <a:latin typeface="Franklin Gothic Medium Cond" pitchFamily="34" charset="0"/>
                </a:rPr>
                <a:t>FFT</a:t>
              </a:r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6904679" y="4244383"/>
              <a:ext cx="925380" cy="374730"/>
            </a:xfrm>
            <a:prstGeom prst="rect">
              <a:avLst/>
            </a:prstGeom>
            <a:solidFill>
              <a:srgbClr val="0E3954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200" dirty="0">
                  <a:solidFill>
                    <a:srgbClr val="FFFFFF"/>
                  </a:solidFill>
                  <a:latin typeface="Franklin Gothic Medium Cond" pitchFamily="34" charset="0"/>
                </a:rPr>
                <a:t>Find Sources</a:t>
              </a:r>
            </a:p>
          </p:txBody>
        </p:sp>
        <p:sp>
          <p:nvSpPr>
            <p:cNvPr id="16" name="Flowchart: Data 15"/>
            <p:cNvSpPr/>
            <p:nvPr/>
          </p:nvSpPr>
          <p:spPr>
            <a:xfrm>
              <a:off x="5759087" y="4240436"/>
              <a:ext cx="953215" cy="378677"/>
            </a:xfrm>
            <a:prstGeom prst="flowChartInputOutput">
              <a:avLst/>
            </a:prstGeom>
            <a:ln w="12700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 anchorCtr="1">
              <a:noAutofit/>
            </a:bodyPr>
            <a:lstStyle/>
            <a:p>
              <a:pPr algn="ctr" defTabSz="914400"/>
              <a:r>
                <a:rPr lang="en-GB" sz="900" b="1" kern="0" dirty="0">
                  <a:solidFill>
                    <a:srgbClr val="000000"/>
                  </a:solidFill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rPr>
                <a:t>Image</a:t>
              </a:r>
            </a:p>
          </p:txBody>
        </p:sp>
        <p:cxnSp>
          <p:nvCxnSpPr>
            <p:cNvPr id="17" name="Straight Arrow Connector 16"/>
            <p:cNvCxnSpPr>
              <a:stCxn id="12" idx="5"/>
              <a:endCxn id="13" idx="1"/>
            </p:cNvCxnSpPr>
            <p:nvPr/>
          </p:nvCxnSpPr>
          <p:spPr>
            <a:xfrm>
              <a:off x="3235875" y="4429775"/>
              <a:ext cx="287698" cy="1973"/>
            </a:xfrm>
            <a:prstGeom prst="straightConnector1">
              <a:avLst/>
            </a:prstGeom>
            <a:ln w="12700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3" idx="3"/>
              <a:endCxn id="14" idx="1"/>
            </p:cNvCxnSpPr>
            <p:nvPr/>
          </p:nvCxnSpPr>
          <p:spPr>
            <a:xfrm>
              <a:off x="4448953" y="4431748"/>
              <a:ext cx="192377" cy="0"/>
            </a:xfrm>
            <a:prstGeom prst="straightConnector1">
              <a:avLst/>
            </a:prstGeom>
            <a:ln w="12700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14" idx="3"/>
              <a:endCxn id="16" idx="2"/>
            </p:cNvCxnSpPr>
            <p:nvPr/>
          </p:nvCxnSpPr>
          <p:spPr>
            <a:xfrm flipV="1">
              <a:off x="5566710" y="4429775"/>
              <a:ext cx="287699" cy="1973"/>
            </a:xfrm>
            <a:prstGeom prst="straightConnector1">
              <a:avLst/>
            </a:prstGeom>
            <a:ln w="12700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6" idx="5"/>
              <a:endCxn id="15" idx="1"/>
            </p:cNvCxnSpPr>
            <p:nvPr/>
          </p:nvCxnSpPr>
          <p:spPr>
            <a:xfrm>
              <a:off x="6616981" y="4429775"/>
              <a:ext cx="287698" cy="1973"/>
            </a:xfrm>
            <a:prstGeom prst="straightConnector1">
              <a:avLst/>
            </a:prstGeom>
            <a:ln w="12700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15" idx="3"/>
              <a:endCxn id="22" idx="2"/>
            </p:cNvCxnSpPr>
            <p:nvPr/>
          </p:nvCxnSpPr>
          <p:spPr>
            <a:xfrm>
              <a:off x="7830059" y="4431748"/>
              <a:ext cx="292360" cy="1974"/>
            </a:xfrm>
            <a:prstGeom prst="straightConnector1">
              <a:avLst/>
            </a:prstGeom>
            <a:ln w="12700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lowchart: Data 21"/>
            <p:cNvSpPr/>
            <p:nvPr/>
          </p:nvSpPr>
          <p:spPr>
            <a:xfrm>
              <a:off x="8027097" y="4244383"/>
              <a:ext cx="953215" cy="378677"/>
            </a:xfrm>
            <a:prstGeom prst="flowChartInputOutput">
              <a:avLst/>
            </a:prstGeom>
            <a:solidFill>
              <a:srgbClr val="DBF1DE"/>
            </a:solidFill>
            <a:ln w="12700">
              <a:solidFill>
                <a:srgbClr val="00B05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 anchorCtr="1">
              <a:noAutofit/>
            </a:bodyPr>
            <a:lstStyle/>
            <a:p>
              <a:pPr algn="ctr" defTabSz="914400"/>
              <a:r>
                <a:rPr lang="en-GB" sz="900" b="1" kern="0" dirty="0">
                  <a:solidFill>
                    <a:srgbClr val="000000"/>
                  </a:solidFill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rPr>
                <a:t>Transient Sources</a:t>
              </a:r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3523573" y="3622244"/>
              <a:ext cx="925380" cy="374730"/>
            </a:xfrm>
            <a:prstGeom prst="rect">
              <a:avLst/>
            </a:prstGeom>
            <a:solidFill>
              <a:srgbClr val="0E3954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200" dirty="0">
                  <a:solidFill>
                    <a:srgbClr val="FFFFFF"/>
                  </a:solidFill>
                  <a:latin typeface="Franklin Gothic Medium Cond" pitchFamily="34" charset="0"/>
                </a:rPr>
                <a:t>Kernels</a:t>
              </a:r>
            </a:p>
          </p:txBody>
        </p:sp>
        <p:cxnSp>
          <p:nvCxnSpPr>
            <p:cNvPr id="24" name="Straight Arrow Connector 23"/>
            <p:cNvCxnSpPr>
              <a:stCxn id="23" idx="2"/>
              <a:endCxn id="13" idx="0"/>
            </p:cNvCxnSpPr>
            <p:nvPr/>
          </p:nvCxnSpPr>
          <p:spPr>
            <a:xfrm>
              <a:off x="3986263" y="3996974"/>
              <a:ext cx="0" cy="247409"/>
            </a:xfrm>
            <a:prstGeom prst="straightConnector1">
              <a:avLst/>
            </a:prstGeom>
            <a:ln w="12700">
              <a:solidFill>
                <a:srgbClr val="0070C0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5513290" y="1961694"/>
              <a:ext cx="880845" cy="880845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6068962" y="2402116"/>
              <a:ext cx="880845" cy="880845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6659207" y="2052359"/>
              <a:ext cx="880845" cy="880845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6644704" y="2836370"/>
              <a:ext cx="13790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rgbClr val="000000"/>
                  </a:solidFill>
                </a:rPr>
                <a:t>SKA</a:t>
              </a:r>
              <a:br>
                <a:rPr lang="en-GB" sz="1400" b="1" dirty="0">
                  <a:solidFill>
                    <a:srgbClr val="000000"/>
                  </a:solidFill>
                </a:rPr>
              </a:br>
              <a:r>
                <a:rPr lang="en-GB" sz="1400" b="1" dirty="0">
                  <a:solidFill>
                    <a:srgbClr val="000000"/>
                  </a:solidFill>
                </a:rPr>
                <a:t>Radio-telescope</a:t>
              </a:r>
            </a:p>
          </p:txBody>
        </p:sp>
        <p:sp>
          <p:nvSpPr>
            <p:cNvPr id="29" name="server"/>
            <p:cNvSpPr>
              <a:spLocks noEditPoints="1" noChangeArrowheads="1"/>
            </p:cNvSpPr>
            <p:nvPr/>
          </p:nvSpPr>
          <p:spPr bwMode="auto">
            <a:xfrm>
              <a:off x="3447488" y="2236132"/>
              <a:ext cx="347179" cy="847648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61 w 21600"/>
                <a:gd name="T17" fmla="*/ 22454 h 21600"/>
                <a:gd name="T18" fmla="*/ 21069 w 21600"/>
                <a:gd name="T19" fmla="*/ 28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  <a:path w="21600" h="21600" extrusionOk="0">
                  <a:moveTo>
                    <a:pt x="1662" y="1709"/>
                  </a:moveTo>
                  <a:lnTo>
                    <a:pt x="9046" y="1709"/>
                  </a:lnTo>
                  <a:lnTo>
                    <a:pt x="9046" y="2331"/>
                  </a:lnTo>
                  <a:lnTo>
                    <a:pt x="1662" y="2331"/>
                  </a:lnTo>
                  <a:lnTo>
                    <a:pt x="1662" y="1709"/>
                  </a:lnTo>
                  <a:moveTo>
                    <a:pt x="0" y="4351"/>
                  </a:moveTo>
                  <a:lnTo>
                    <a:pt x="10892" y="4351"/>
                  </a:lnTo>
                  <a:lnTo>
                    <a:pt x="10892" y="14141"/>
                  </a:lnTo>
                  <a:lnTo>
                    <a:pt x="21600" y="14141"/>
                  </a:lnTo>
                  <a:moveTo>
                    <a:pt x="11631" y="1243"/>
                  </a:moveTo>
                  <a:lnTo>
                    <a:pt x="20492" y="1243"/>
                  </a:lnTo>
                  <a:lnTo>
                    <a:pt x="20492" y="1554"/>
                  </a:lnTo>
                  <a:lnTo>
                    <a:pt x="11631" y="1554"/>
                  </a:lnTo>
                  <a:lnTo>
                    <a:pt x="11631" y="1243"/>
                  </a:lnTo>
                  <a:moveTo>
                    <a:pt x="11631" y="3263"/>
                  </a:moveTo>
                  <a:lnTo>
                    <a:pt x="20492" y="3263"/>
                  </a:lnTo>
                  <a:lnTo>
                    <a:pt x="20492" y="3574"/>
                  </a:lnTo>
                  <a:lnTo>
                    <a:pt x="11631" y="3574"/>
                  </a:lnTo>
                  <a:lnTo>
                    <a:pt x="11631" y="3263"/>
                  </a:lnTo>
                  <a:moveTo>
                    <a:pt x="11631" y="6060"/>
                  </a:moveTo>
                  <a:lnTo>
                    <a:pt x="20492" y="6060"/>
                  </a:lnTo>
                  <a:lnTo>
                    <a:pt x="20492" y="6371"/>
                  </a:lnTo>
                  <a:lnTo>
                    <a:pt x="11631" y="6371"/>
                  </a:lnTo>
                  <a:lnTo>
                    <a:pt x="11631" y="6060"/>
                  </a:lnTo>
                  <a:moveTo>
                    <a:pt x="11631" y="8081"/>
                  </a:moveTo>
                  <a:lnTo>
                    <a:pt x="20308" y="8081"/>
                  </a:lnTo>
                  <a:lnTo>
                    <a:pt x="20308" y="8391"/>
                  </a:lnTo>
                  <a:lnTo>
                    <a:pt x="11631" y="8391"/>
                  </a:lnTo>
                  <a:lnTo>
                    <a:pt x="11631" y="8081"/>
                  </a:lnTo>
                  <a:moveTo>
                    <a:pt x="11631" y="4196"/>
                  </a:moveTo>
                  <a:lnTo>
                    <a:pt x="12369" y="4196"/>
                  </a:lnTo>
                  <a:lnTo>
                    <a:pt x="12369" y="4817"/>
                  </a:lnTo>
                  <a:lnTo>
                    <a:pt x="11631" y="4817"/>
                  </a:lnTo>
                  <a:lnTo>
                    <a:pt x="11631" y="4196"/>
                  </a:lnTo>
                  <a:moveTo>
                    <a:pt x="14400" y="4196"/>
                  </a:moveTo>
                  <a:lnTo>
                    <a:pt x="15138" y="4196"/>
                  </a:lnTo>
                  <a:lnTo>
                    <a:pt x="15138" y="4817"/>
                  </a:lnTo>
                  <a:lnTo>
                    <a:pt x="14400" y="4817"/>
                  </a:lnTo>
                  <a:lnTo>
                    <a:pt x="14400" y="4196"/>
                  </a:lnTo>
                  <a:moveTo>
                    <a:pt x="16985" y="4196"/>
                  </a:moveTo>
                  <a:lnTo>
                    <a:pt x="17723" y="4196"/>
                  </a:lnTo>
                  <a:lnTo>
                    <a:pt x="17723" y="4817"/>
                  </a:lnTo>
                  <a:lnTo>
                    <a:pt x="16985" y="4817"/>
                  </a:lnTo>
                  <a:lnTo>
                    <a:pt x="16985" y="4196"/>
                  </a:lnTo>
                  <a:moveTo>
                    <a:pt x="19754" y="4196"/>
                  </a:moveTo>
                  <a:lnTo>
                    <a:pt x="20492" y="4196"/>
                  </a:lnTo>
                  <a:lnTo>
                    <a:pt x="20492" y="4817"/>
                  </a:lnTo>
                  <a:lnTo>
                    <a:pt x="19754" y="4817"/>
                  </a:lnTo>
                  <a:lnTo>
                    <a:pt x="19754" y="4196"/>
                  </a:lnTo>
                  <a:moveTo>
                    <a:pt x="11631" y="9635"/>
                  </a:moveTo>
                  <a:lnTo>
                    <a:pt x="12369" y="9635"/>
                  </a:lnTo>
                  <a:lnTo>
                    <a:pt x="12369" y="10256"/>
                  </a:lnTo>
                  <a:lnTo>
                    <a:pt x="11631" y="10256"/>
                  </a:lnTo>
                  <a:lnTo>
                    <a:pt x="11631" y="9635"/>
                  </a:lnTo>
                  <a:moveTo>
                    <a:pt x="14400" y="9635"/>
                  </a:moveTo>
                  <a:lnTo>
                    <a:pt x="15138" y="9635"/>
                  </a:lnTo>
                  <a:lnTo>
                    <a:pt x="15138" y="10256"/>
                  </a:lnTo>
                  <a:lnTo>
                    <a:pt x="14400" y="10256"/>
                  </a:lnTo>
                  <a:lnTo>
                    <a:pt x="14400" y="9635"/>
                  </a:lnTo>
                  <a:moveTo>
                    <a:pt x="16985" y="9635"/>
                  </a:moveTo>
                  <a:lnTo>
                    <a:pt x="17723" y="9635"/>
                  </a:lnTo>
                  <a:lnTo>
                    <a:pt x="17723" y="10256"/>
                  </a:lnTo>
                  <a:lnTo>
                    <a:pt x="16985" y="10256"/>
                  </a:lnTo>
                  <a:lnTo>
                    <a:pt x="16985" y="9635"/>
                  </a:lnTo>
                  <a:moveTo>
                    <a:pt x="19754" y="9635"/>
                  </a:moveTo>
                  <a:lnTo>
                    <a:pt x="20492" y="9635"/>
                  </a:lnTo>
                  <a:lnTo>
                    <a:pt x="20492" y="10256"/>
                  </a:lnTo>
                  <a:lnTo>
                    <a:pt x="19754" y="10256"/>
                  </a:lnTo>
                  <a:lnTo>
                    <a:pt x="19754" y="9635"/>
                  </a:lnTo>
                  <a:moveTo>
                    <a:pt x="10892" y="14141"/>
                  </a:moveTo>
                  <a:lnTo>
                    <a:pt x="10892" y="15384"/>
                  </a:lnTo>
                  <a:lnTo>
                    <a:pt x="10892" y="20046"/>
                  </a:lnTo>
                  <a:lnTo>
                    <a:pt x="10892" y="21600"/>
                  </a:lnTo>
                  <a:lnTo>
                    <a:pt x="10892" y="14141"/>
                  </a:lnTo>
                  <a:moveTo>
                    <a:pt x="10892" y="4351"/>
                  </a:moveTo>
                  <a:lnTo>
                    <a:pt x="10892" y="3574"/>
                  </a:lnTo>
                  <a:lnTo>
                    <a:pt x="10892" y="932"/>
                  </a:lnTo>
                  <a:lnTo>
                    <a:pt x="10892" y="0"/>
                  </a:lnTo>
                  <a:lnTo>
                    <a:pt x="10892" y="4351"/>
                  </a:lnTo>
                </a:path>
              </a:pathLst>
            </a:custGeom>
            <a:gradFill>
              <a:gsLst>
                <a:gs pos="0">
                  <a:schemeClr val="bg2">
                    <a:lumMod val="75000"/>
                  </a:schemeClr>
                </a:gs>
                <a:gs pos="84000">
                  <a:srgbClr val="000000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server"/>
            <p:cNvSpPr>
              <a:spLocks noEditPoints="1" noChangeArrowheads="1"/>
            </p:cNvSpPr>
            <p:nvPr/>
          </p:nvSpPr>
          <p:spPr bwMode="auto">
            <a:xfrm>
              <a:off x="3812673" y="2236132"/>
              <a:ext cx="347179" cy="847648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61 w 21600"/>
                <a:gd name="T17" fmla="*/ 22454 h 21600"/>
                <a:gd name="T18" fmla="*/ 21069 w 21600"/>
                <a:gd name="T19" fmla="*/ 28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  <a:path w="21600" h="21600" extrusionOk="0">
                  <a:moveTo>
                    <a:pt x="1662" y="1709"/>
                  </a:moveTo>
                  <a:lnTo>
                    <a:pt x="9046" y="1709"/>
                  </a:lnTo>
                  <a:lnTo>
                    <a:pt x="9046" y="2331"/>
                  </a:lnTo>
                  <a:lnTo>
                    <a:pt x="1662" y="2331"/>
                  </a:lnTo>
                  <a:lnTo>
                    <a:pt x="1662" y="1709"/>
                  </a:lnTo>
                  <a:moveTo>
                    <a:pt x="0" y="4351"/>
                  </a:moveTo>
                  <a:lnTo>
                    <a:pt x="10892" y="4351"/>
                  </a:lnTo>
                  <a:lnTo>
                    <a:pt x="10892" y="14141"/>
                  </a:lnTo>
                  <a:lnTo>
                    <a:pt x="21600" y="14141"/>
                  </a:lnTo>
                  <a:moveTo>
                    <a:pt x="11631" y="1243"/>
                  </a:moveTo>
                  <a:lnTo>
                    <a:pt x="20492" y="1243"/>
                  </a:lnTo>
                  <a:lnTo>
                    <a:pt x="20492" y="1554"/>
                  </a:lnTo>
                  <a:lnTo>
                    <a:pt x="11631" y="1554"/>
                  </a:lnTo>
                  <a:lnTo>
                    <a:pt x="11631" y="1243"/>
                  </a:lnTo>
                  <a:moveTo>
                    <a:pt x="11631" y="3263"/>
                  </a:moveTo>
                  <a:lnTo>
                    <a:pt x="20492" y="3263"/>
                  </a:lnTo>
                  <a:lnTo>
                    <a:pt x="20492" y="3574"/>
                  </a:lnTo>
                  <a:lnTo>
                    <a:pt x="11631" y="3574"/>
                  </a:lnTo>
                  <a:lnTo>
                    <a:pt x="11631" y="3263"/>
                  </a:lnTo>
                  <a:moveTo>
                    <a:pt x="11631" y="6060"/>
                  </a:moveTo>
                  <a:lnTo>
                    <a:pt x="20492" y="6060"/>
                  </a:lnTo>
                  <a:lnTo>
                    <a:pt x="20492" y="6371"/>
                  </a:lnTo>
                  <a:lnTo>
                    <a:pt x="11631" y="6371"/>
                  </a:lnTo>
                  <a:lnTo>
                    <a:pt x="11631" y="6060"/>
                  </a:lnTo>
                  <a:moveTo>
                    <a:pt x="11631" y="8081"/>
                  </a:moveTo>
                  <a:lnTo>
                    <a:pt x="20308" y="8081"/>
                  </a:lnTo>
                  <a:lnTo>
                    <a:pt x="20308" y="8391"/>
                  </a:lnTo>
                  <a:lnTo>
                    <a:pt x="11631" y="8391"/>
                  </a:lnTo>
                  <a:lnTo>
                    <a:pt x="11631" y="8081"/>
                  </a:lnTo>
                  <a:moveTo>
                    <a:pt x="11631" y="4196"/>
                  </a:moveTo>
                  <a:lnTo>
                    <a:pt x="12369" y="4196"/>
                  </a:lnTo>
                  <a:lnTo>
                    <a:pt x="12369" y="4817"/>
                  </a:lnTo>
                  <a:lnTo>
                    <a:pt x="11631" y="4817"/>
                  </a:lnTo>
                  <a:lnTo>
                    <a:pt x="11631" y="4196"/>
                  </a:lnTo>
                  <a:moveTo>
                    <a:pt x="14400" y="4196"/>
                  </a:moveTo>
                  <a:lnTo>
                    <a:pt x="15138" y="4196"/>
                  </a:lnTo>
                  <a:lnTo>
                    <a:pt x="15138" y="4817"/>
                  </a:lnTo>
                  <a:lnTo>
                    <a:pt x="14400" y="4817"/>
                  </a:lnTo>
                  <a:lnTo>
                    <a:pt x="14400" y="4196"/>
                  </a:lnTo>
                  <a:moveTo>
                    <a:pt x="16985" y="4196"/>
                  </a:moveTo>
                  <a:lnTo>
                    <a:pt x="17723" y="4196"/>
                  </a:lnTo>
                  <a:lnTo>
                    <a:pt x="17723" y="4817"/>
                  </a:lnTo>
                  <a:lnTo>
                    <a:pt x="16985" y="4817"/>
                  </a:lnTo>
                  <a:lnTo>
                    <a:pt x="16985" y="4196"/>
                  </a:lnTo>
                  <a:moveTo>
                    <a:pt x="19754" y="4196"/>
                  </a:moveTo>
                  <a:lnTo>
                    <a:pt x="20492" y="4196"/>
                  </a:lnTo>
                  <a:lnTo>
                    <a:pt x="20492" y="4817"/>
                  </a:lnTo>
                  <a:lnTo>
                    <a:pt x="19754" y="4817"/>
                  </a:lnTo>
                  <a:lnTo>
                    <a:pt x="19754" y="4196"/>
                  </a:lnTo>
                  <a:moveTo>
                    <a:pt x="11631" y="9635"/>
                  </a:moveTo>
                  <a:lnTo>
                    <a:pt x="12369" y="9635"/>
                  </a:lnTo>
                  <a:lnTo>
                    <a:pt x="12369" y="10256"/>
                  </a:lnTo>
                  <a:lnTo>
                    <a:pt x="11631" y="10256"/>
                  </a:lnTo>
                  <a:lnTo>
                    <a:pt x="11631" y="9635"/>
                  </a:lnTo>
                  <a:moveTo>
                    <a:pt x="14400" y="9635"/>
                  </a:moveTo>
                  <a:lnTo>
                    <a:pt x="15138" y="9635"/>
                  </a:lnTo>
                  <a:lnTo>
                    <a:pt x="15138" y="10256"/>
                  </a:lnTo>
                  <a:lnTo>
                    <a:pt x="14400" y="10256"/>
                  </a:lnTo>
                  <a:lnTo>
                    <a:pt x="14400" y="9635"/>
                  </a:lnTo>
                  <a:moveTo>
                    <a:pt x="16985" y="9635"/>
                  </a:moveTo>
                  <a:lnTo>
                    <a:pt x="17723" y="9635"/>
                  </a:lnTo>
                  <a:lnTo>
                    <a:pt x="17723" y="10256"/>
                  </a:lnTo>
                  <a:lnTo>
                    <a:pt x="16985" y="10256"/>
                  </a:lnTo>
                  <a:lnTo>
                    <a:pt x="16985" y="9635"/>
                  </a:lnTo>
                  <a:moveTo>
                    <a:pt x="19754" y="9635"/>
                  </a:moveTo>
                  <a:lnTo>
                    <a:pt x="20492" y="9635"/>
                  </a:lnTo>
                  <a:lnTo>
                    <a:pt x="20492" y="10256"/>
                  </a:lnTo>
                  <a:lnTo>
                    <a:pt x="19754" y="10256"/>
                  </a:lnTo>
                  <a:lnTo>
                    <a:pt x="19754" y="9635"/>
                  </a:lnTo>
                  <a:moveTo>
                    <a:pt x="10892" y="14141"/>
                  </a:moveTo>
                  <a:lnTo>
                    <a:pt x="10892" y="15384"/>
                  </a:lnTo>
                  <a:lnTo>
                    <a:pt x="10892" y="20046"/>
                  </a:lnTo>
                  <a:lnTo>
                    <a:pt x="10892" y="21600"/>
                  </a:lnTo>
                  <a:lnTo>
                    <a:pt x="10892" y="14141"/>
                  </a:lnTo>
                  <a:moveTo>
                    <a:pt x="10892" y="4351"/>
                  </a:moveTo>
                  <a:lnTo>
                    <a:pt x="10892" y="3574"/>
                  </a:lnTo>
                  <a:lnTo>
                    <a:pt x="10892" y="932"/>
                  </a:lnTo>
                  <a:lnTo>
                    <a:pt x="10892" y="0"/>
                  </a:lnTo>
                  <a:lnTo>
                    <a:pt x="10892" y="4351"/>
                  </a:lnTo>
                </a:path>
              </a:pathLst>
            </a:custGeom>
            <a:gradFill>
              <a:gsLst>
                <a:gs pos="0">
                  <a:schemeClr val="bg2">
                    <a:lumMod val="75000"/>
                  </a:schemeClr>
                </a:gs>
                <a:gs pos="84000">
                  <a:srgbClr val="000000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server"/>
            <p:cNvSpPr>
              <a:spLocks noEditPoints="1" noChangeArrowheads="1"/>
            </p:cNvSpPr>
            <p:nvPr/>
          </p:nvSpPr>
          <p:spPr bwMode="auto">
            <a:xfrm>
              <a:off x="4177858" y="2236132"/>
              <a:ext cx="347179" cy="847648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61 w 21600"/>
                <a:gd name="T17" fmla="*/ 22454 h 21600"/>
                <a:gd name="T18" fmla="*/ 21069 w 21600"/>
                <a:gd name="T19" fmla="*/ 28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  <a:path w="21600" h="21600" extrusionOk="0">
                  <a:moveTo>
                    <a:pt x="1662" y="1709"/>
                  </a:moveTo>
                  <a:lnTo>
                    <a:pt x="9046" y="1709"/>
                  </a:lnTo>
                  <a:lnTo>
                    <a:pt x="9046" y="2331"/>
                  </a:lnTo>
                  <a:lnTo>
                    <a:pt x="1662" y="2331"/>
                  </a:lnTo>
                  <a:lnTo>
                    <a:pt x="1662" y="1709"/>
                  </a:lnTo>
                  <a:moveTo>
                    <a:pt x="0" y="4351"/>
                  </a:moveTo>
                  <a:lnTo>
                    <a:pt x="10892" y="4351"/>
                  </a:lnTo>
                  <a:lnTo>
                    <a:pt x="10892" y="14141"/>
                  </a:lnTo>
                  <a:lnTo>
                    <a:pt x="21600" y="14141"/>
                  </a:lnTo>
                  <a:moveTo>
                    <a:pt x="11631" y="1243"/>
                  </a:moveTo>
                  <a:lnTo>
                    <a:pt x="20492" y="1243"/>
                  </a:lnTo>
                  <a:lnTo>
                    <a:pt x="20492" y="1554"/>
                  </a:lnTo>
                  <a:lnTo>
                    <a:pt x="11631" y="1554"/>
                  </a:lnTo>
                  <a:lnTo>
                    <a:pt x="11631" y="1243"/>
                  </a:lnTo>
                  <a:moveTo>
                    <a:pt x="11631" y="3263"/>
                  </a:moveTo>
                  <a:lnTo>
                    <a:pt x="20492" y="3263"/>
                  </a:lnTo>
                  <a:lnTo>
                    <a:pt x="20492" y="3574"/>
                  </a:lnTo>
                  <a:lnTo>
                    <a:pt x="11631" y="3574"/>
                  </a:lnTo>
                  <a:lnTo>
                    <a:pt x="11631" y="3263"/>
                  </a:lnTo>
                  <a:moveTo>
                    <a:pt x="11631" y="6060"/>
                  </a:moveTo>
                  <a:lnTo>
                    <a:pt x="20492" y="6060"/>
                  </a:lnTo>
                  <a:lnTo>
                    <a:pt x="20492" y="6371"/>
                  </a:lnTo>
                  <a:lnTo>
                    <a:pt x="11631" y="6371"/>
                  </a:lnTo>
                  <a:lnTo>
                    <a:pt x="11631" y="6060"/>
                  </a:lnTo>
                  <a:moveTo>
                    <a:pt x="11631" y="8081"/>
                  </a:moveTo>
                  <a:lnTo>
                    <a:pt x="20308" y="8081"/>
                  </a:lnTo>
                  <a:lnTo>
                    <a:pt x="20308" y="8391"/>
                  </a:lnTo>
                  <a:lnTo>
                    <a:pt x="11631" y="8391"/>
                  </a:lnTo>
                  <a:lnTo>
                    <a:pt x="11631" y="8081"/>
                  </a:lnTo>
                  <a:moveTo>
                    <a:pt x="11631" y="4196"/>
                  </a:moveTo>
                  <a:lnTo>
                    <a:pt x="12369" y="4196"/>
                  </a:lnTo>
                  <a:lnTo>
                    <a:pt x="12369" y="4817"/>
                  </a:lnTo>
                  <a:lnTo>
                    <a:pt x="11631" y="4817"/>
                  </a:lnTo>
                  <a:lnTo>
                    <a:pt x="11631" y="4196"/>
                  </a:lnTo>
                  <a:moveTo>
                    <a:pt x="14400" y="4196"/>
                  </a:moveTo>
                  <a:lnTo>
                    <a:pt x="15138" y="4196"/>
                  </a:lnTo>
                  <a:lnTo>
                    <a:pt x="15138" y="4817"/>
                  </a:lnTo>
                  <a:lnTo>
                    <a:pt x="14400" y="4817"/>
                  </a:lnTo>
                  <a:lnTo>
                    <a:pt x="14400" y="4196"/>
                  </a:lnTo>
                  <a:moveTo>
                    <a:pt x="16985" y="4196"/>
                  </a:moveTo>
                  <a:lnTo>
                    <a:pt x="17723" y="4196"/>
                  </a:lnTo>
                  <a:lnTo>
                    <a:pt x="17723" y="4817"/>
                  </a:lnTo>
                  <a:lnTo>
                    <a:pt x="16985" y="4817"/>
                  </a:lnTo>
                  <a:lnTo>
                    <a:pt x="16985" y="4196"/>
                  </a:lnTo>
                  <a:moveTo>
                    <a:pt x="19754" y="4196"/>
                  </a:moveTo>
                  <a:lnTo>
                    <a:pt x="20492" y="4196"/>
                  </a:lnTo>
                  <a:lnTo>
                    <a:pt x="20492" y="4817"/>
                  </a:lnTo>
                  <a:lnTo>
                    <a:pt x="19754" y="4817"/>
                  </a:lnTo>
                  <a:lnTo>
                    <a:pt x="19754" y="4196"/>
                  </a:lnTo>
                  <a:moveTo>
                    <a:pt x="11631" y="9635"/>
                  </a:moveTo>
                  <a:lnTo>
                    <a:pt x="12369" y="9635"/>
                  </a:lnTo>
                  <a:lnTo>
                    <a:pt x="12369" y="10256"/>
                  </a:lnTo>
                  <a:lnTo>
                    <a:pt x="11631" y="10256"/>
                  </a:lnTo>
                  <a:lnTo>
                    <a:pt x="11631" y="9635"/>
                  </a:lnTo>
                  <a:moveTo>
                    <a:pt x="14400" y="9635"/>
                  </a:moveTo>
                  <a:lnTo>
                    <a:pt x="15138" y="9635"/>
                  </a:lnTo>
                  <a:lnTo>
                    <a:pt x="15138" y="10256"/>
                  </a:lnTo>
                  <a:lnTo>
                    <a:pt x="14400" y="10256"/>
                  </a:lnTo>
                  <a:lnTo>
                    <a:pt x="14400" y="9635"/>
                  </a:lnTo>
                  <a:moveTo>
                    <a:pt x="16985" y="9635"/>
                  </a:moveTo>
                  <a:lnTo>
                    <a:pt x="17723" y="9635"/>
                  </a:lnTo>
                  <a:lnTo>
                    <a:pt x="17723" y="10256"/>
                  </a:lnTo>
                  <a:lnTo>
                    <a:pt x="16985" y="10256"/>
                  </a:lnTo>
                  <a:lnTo>
                    <a:pt x="16985" y="9635"/>
                  </a:lnTo>
                  <a:moveTo>
                    <a:pt x="19754" y="9635"/>
                  </a:moveTo>
                  <a:lnTo>
                    <a:pt x="20492" y="9635"/>
                  </a:lnTo>
                  <a:lnTo>
                    <a:pt x="20492" y="10256"/>
                  </a:lnTo>
                  <a:lnTo>
                    <a:pt x="19754" y="10256"/>
                  </a:lnTo>
                  <a:lnTo>
                    <a:pt x="19754" y="9635"/>
                  </a:lnTo>
                  <a:moveTo>
                    <a:pt x="10892" y="14141"/>
                  </a:moveTo>
                  <a:lnTo>
                    <a:pt x="10892" y="15384"/>
                  </a:lnTo>
                  <a:lnTo>
                    <a:pt x="10892" y="20046"/>
                  </a:lnTo>
                  <a:lnTo>
                    <a:pt x="10892" y="21600"/>
                  </a:lnTo>
                  <a:lnTo>
                    <a:pt x="10892" y="14141"/>
                  </a:lnTo>
                  <a:moveTo>
                    <a:pt x="10892" y="4351"/>
                  </a:moveTo>
                  <a:lnTo>
                    <a:pt x="10892" y="3574"/>
                  </a:lnTo>
                  <a:lnTo>
                    <a:pt x="10892" y="932"/>
                  </a:lnTo>
                  <a:lnTo>
                    <a:pt x="10892" y="0"/>
                  </a:lnTo>
                  <a:lnTo>
                    <a:pt x="10892" y="4351"/>
                  </a:lnTo>
                </a:path>
              </a:pathLst>
            </a:custGeom>
            <a:gradFill>
              <a:gsLst>
                <a:gs pos="0">
                  <a:schemeClr val="bg2">
                    <a:lumMod val="75000"/>
                  </a:schemeClr>
                </a:gs>
                <a:gs pos="84000">
                  <a:srgbClr val="000000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server"/>
            <p:cNvSpPr>
              <a:spLocks noEditPoints="1" noChangeArrowheads="1"/>
            </p:cNvSpPr>
            <p:nvPr/>
          </p:nvSpPr>
          <p:spPr bwMode="auto">
            <a:xfrm>
              <a:off x="4543043" y="2236132"/>
              <a:ext cx="347179" cy="847648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61 w 21600"/>
                <a:gd name="T17" fmla="*/ 22454 h 21600"/>
                <a:gd name="T18" fmla="*/ 21069 w 21600"/>
                <a:gd name="T19" fmla="*/ 28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  <a:path w="21600" h="21600" extrusionOk="0">
                  <a:moveTo>
                    <a:pt x="1662" y="1709"/>
                  </a:moveTo>
                  <a:lnTo>
                    <a:pt x="9046" y="1709"/>
                  </a:lnTo>
                  <a:lnTo>
                    <a:pt x="9046" y="2331"/>
                  </a:lnTo>
                  <a:lnTo>
                    <a:pt x="1662" y="2331"/>
                  </a:lnTo>
                  <a:lnTo>
                    <a:pt x="1662" y="1709"/>
                  </a:lnTo>
                  <a:moveTo>
                    <a:pt x="0" y="4351"/>
                  </a:moveTo>
                  <a:lnTo>
                    <a:pt x="10892" y="4351"/>
                  </a:lnTo>
                  <a:lnTo>
                    <a:pt x="10892" y="14141"/>
                  </a:lnTo>
                  <a:lnTo>
                    <a:pt x="21600" y="14141"/>
                  </a:lnTo>
                  <a:moveTo>
                    <a:pt x="11631" y="1243"/>
                  </a:moveTo>
                  <a:lnTo>
                    <a:pt x="20492" y="1243"/>
                  </a:lnTo>
                  <a:lnTo>
                    <a:pt x="20492" y="1554"/>
                  </a:lnTo>
                  <a:lnTo>
                    <a:pt x="11631" y="1554"/>
                  </a:lnTo>
                  <a:lnTo>
                    <a:pt x="11631" y="1243"/>
                  </a:lnTo>
                  <a:moveTo>
                    <a:pt x="11631" y="3263"/>
                  </a:moveTo>
                  <a:lnTo>
                    <a:pt x="20492" y="3263"/>
                  </a:lnTo>
                  <a:lnTo>
                    <a:pt x="20492" y="3574"/>
                  </a:lnTo>
                  <a:lnTo>
                    <a:pt x="11631" y="3574"/>
                  </a:lnTo>
                  <a:lnTo>
                    <a:pt x="11631" y="3263"/>
                  </a:lnTo>
                  <a:moveTo>
                    <a:pt x="11631" y="6060"/>
                  </a:moveTo>
                  <a:lnTo>
                    <a:pt x="20492" y="6060"/>
                  </a:lnTo>
                  <a:lnTo>
                    <a:pt x="20492" y="6371"/>
                  </a:lnTo>
                  <a:lnTo>
                    <a:pt x="11631" y="6371"/>
                  </a:lnTo>
                  <a:lnTo>
                    <a:pt x="11631" y="6060"/>
                  </a:lnTo>
                  <a:moveTo>
                    <a:pt x="11631" y="8081"/>
                  </a:moveTo>
                  <a:lnTo>
                    <a:pt x="20308" y="8081"/>
                  </a:lnTo>
                  <a:lnTo>
                    <a:pt x="20308" y="8391"/>
                  </a:lnTo>
                  <a:lnTo>
                    <a:pt x="11631" y="8391"/>
                  </a:lnTo>
                  <a:lnTo>
                    <a:pt x="11631" y="8081"/>
                  </a:lnTo>
                  <a:moveTo>
                    <a:pt x="11631" y="4196"/>
                  </a:moveTo>
                  <a:lnTo>
                    <a:pt x="12369" y="4196"/>
                  </a:lnTo>
                  <a:lnTo>
                    <a:pt x="12369" y="4817"/>
                  </a:lnTo>
                  <a:lnTo>
                    <a:pt x="11631" y="4817"/>
                  </a:lnTo>
                  <a:lnTo>
                    <a:pt x="11631" y="4196"/>
                  </a:lnTo>
                  <a:moveTo>
                    <a:pt x="14400" y="4196"/>
                  </a:moveTo>
                  <a:lnTo>
                    <a:pt x="15138" y="4196"/>
                  </a:lnTo>
                  <a:lnTo>
                    <a:pt x="15138" y="4817"/>
                  </a:lnTo>
                  <a:lnTo>
                    <a:pt x="14400" y="4817"/>
                  </a:lnTo>
                  <a:lnTo>
                    <a:pt x="14400" y="4196"/>
                  </a:lnTo>
                  <a:moveTo>
                    <a:pt x="16985" y="4196"/>
                  </a:moveTo>
                  <a:lnTo>
                    <a:pt x="17723" y="4196"/>
                  </a:lnTo>
                  <a:lnTo>
                    <a:pt x="17723" y="4817"/>
                  </a:lnTo>
                  <a:lnTo>
                    <a:pt x="16985" y="4817"/>
                  </a:lnTo>
                  <a:lnTo>
                    <a:pt x="16985" y="4196"/>
                  </a:lnTo>
                  <a:moveTo>
                    <a:pt x="19754" y="4196"/>
                  </a:moveTo>
                  <a:lnTo>
                    <a:pt x="20492" y="4196"/>
                  </a:lnTo>
                  <a:lnTo>
                    <a:pt x="20492" y="4817"/>
                  </a:lnTo>
                  <a:lnTo>
                    <a:pt x="19754" y="4817"/>
                  </a:lnTo>
                  <a:lnTo>
                    <a:pt x="19754" y="4196"/>
                  </a:lnTo>
                  <a:moveTo>
                    <a:pt x="11631" y="9635"/>
                  </a:moveTo>
                  <a:lnTo>
                    <a:pt x="12369" y="9635"/>
                  </a:lnTo>
                  <a:lnTo>
                    <a:pt x="12369" y="10256"/>
                  </a:lnTo>
                  <a:lnTo>
                    <a:pt x="11631" y="10256"/>
                  </a:lnTo>
                  <a:lnTo>
                    <a:pt x="11631" y="9635"/>
                  </a:lnTo>
                  <a:moveTo>
                    <a:pt x="14400" y="9635"/>
                  </a:moveTo>
                  <a:lnTo>
                    <a:pt x="15138" y="9635"/>
                  </a:lnTo>
                  <a:lnTo>
                    <a:pt x="15138" y="10256"/>
                  </a:lnTo>
                  <a:lnTo>
                    <a:pt x="14400" y="10256"/>
                  </a:lnTo>
                  <a:lnTo>
                    <a:pt x="14400" y="9635"/>
                  </a:lnTo>
                  <a:moveTo>
                    <a:pt x="16985" y="9635"/>
                  </a:moveTo>
                  <a:lnTo>
                    <a:pt x="17723" y="9635"/>
                  </a:lnTo>
                  <a:lnTo>
                    <a:pt x="17723" y="10256"/>
                  </a:lnTo>
                  <a:lnTo>
                    <a:pt x="16985" y="10256"/>
                  </a:lnTo>
                  <a:lnTo>
                    <a:pt x="16985" y="9635"/>
                  </a:lnTo>
                  <a:moveTo>
                    <a:pt x="19754" y="9635"/>
                  </a:moveTo>
                  <a:lnTo>
                    <a:pt x="20492" y="9635"/>
                  </a:lnTo>
                  <a:lnTo>
                    <a:pt x="20492" y="10256"/>
                  </a:lnTo>
                  <a:lnTo>
                    <a:pt x="19754" y="10256"/>
                  </a:lnTo>
                  <a:lnTo>
                    <a:pt x="19754" y="9635"/>
                  </a:lnTo>
                  <a:moveTo>
                    <a:pt x="10892" y="14141"/>
                  </a:moveTo>
                  <a:lnTo>
                    <a:pt x="10892" y="15384"/>
                  </a:lnTo>
                  <a:lnTo>
                    <a:pt x="10892" y="20046"/>
                  </a:lnTo>
                  <a:lnTo>
                    <a:pt x="10892" y="21600"/>
                  </a:lnTo>
                  <a:lnTo>
                    <a:pt x="10892" y="14141"/>
                  </a:lnTo>
                  <a:moveTo>
                    <a:pt x="10892" y="4351"/>
                  </a:moveTo>
                  <a:lnTo>
                    <a:pt x="10892" y="3574"/>
                  </a:lnTo>
                  <a:lnTo>
                    <a:pt x="10892" y="932"/>
                  </a:lnTo>
                  <a:lnTo>
                    <a:pt x="10892" y="0"/>
                  </a:lnTo>
                  <a:lnTo>
                    <a:pt x="10892" y="4351"/>
                  </a:lnTo>
                </a:path>
              </a:pathLst>
            </a:custGeom>
            <a:gradFill>
              <a:gsLst>
                <a:gs pos="0">
                  <a:schemeClr val="bg2">
                    <a:lumMod val="75000"/>
                  </a:schemeClr>
                </a:gs>
                <a:gs pos="84000">
                  <a:srgbClr val="000000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328874" y="1828535"/>
              <a:ext cx="13147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rgbClr val="000000"/>
                  </a:solidFill>
                </a:rPr>
                <a:t>First Level Processing</a:t>
              </a:r>
              <a:br>
                <a:rPr lang="en-GB" sz="1000" b="1" dirty="0">
                  <a:solidFill>
                    <a:srgbClr val="000000"/>
                  </a:solidFill>
                </a:rPr>
              </a:br>
              <a:r>
                <a:rPr lang="en-GB" sz="1000" b="1" dirty="0">
                  <a:solidFill>
                    <a:srgbClr val="000000"/>
                  </a:solidFill>
                </a:rPr>
                <a:t>Centre (ZA)</a:t>
              </a:r>
            </a:p>
          </p:txBody>
        </p:sp>
        <p:cxnSp>
          <p:nvCxnSpPr>
            <p:cNvPr id="34" name="Elbow Connector 57"/>
            <p:cNvCxnSpPr>
              <a:endCxn id="10" idx="0"/>
            </p:cNvCxnSpPr>
            <p:nvPr/>
          </p:nvCxnSpPr>
          <p:spPr>
            <a:xfrm rot="10800000" flipV="1">
              <a:off x="686561" y="2691461"/>
              <a:ext cx="2571940" cy="1100749"/>
            </a:xfrm>
            <a:prstGeom prst="bentConnector2">
              <a:avLst/>
            </a:prstGeom>
            <a:ln w="12700">
              <a:solidFill>
                <a:srgbClr val="766A62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server"/>
            <p:cNvSpPr>
              <a:spLocks noEditPoints="1" noChangeArrowheads="1"/>
            </p:cNvSpPr>
            <p:nvPr/>
          </p:nvSpPr>
          <p:spPr bwMode="auto">
            <a:xfrm>
              <a:off x="3082303" y="2236132"/>
              <a:ext cx="347179" cy="847648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61 w 21600"/>
                <a:gd name="T17" fmla="*/ 22454 h 21600"/>
                <a:gd name="T18" fmla="*/ 21069 w 21600"/>
                <a:gd name="T19" fmla="*/ 28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  <a:path w="21600" h="21600" extrusionOk="0">
                  <a:moveTo>
                    <a:pt x="1662" y="1709"/>
                  </a:moveTo>
                  <a:lnTo>
                    <a:pt x="9046" y="1709"/>
                  </a:lnTo>
                  <a:lnTo>
                    <a:pt x="9046" y="2331"/>
                  </a:lnTo>
                  <a:lnTo>
                    <a:pt x="1662" y="2331"/>
                  </a:lnTo>
                  <a:lnTo>
                    <a:pt x="1662" y="1709"/>
                  </a:lnTo>
                  <a:moveTo>
                    <a:pt x="0" y="4351"/>
                  </a:moveTo>
                  <a:lnTo>
                    <a:pt x="10892" y="4351"/>
                  </a:lnTo>
                  <a:lnTo>
                    <a:pt x="10892" y="14141"/>
                  </a:lnTo>
                  <a:lnTo>
                    <a:pt x="21600" y="14141"/>
                  </a:lnTo>
                  <a:moveTo>
                    <a:pt x="11631" y="1243"/>
                  </a:moveTo>
                  <a:lnTo>
                    <a:pt x="20492" y="1243"/>
                  </a:lnTo>
                  <a:lnTo>
                    <a:pt x="20492" y="1554"/>
                  </a:lnTo>
                  <a:lnTo>
                    <a:pt x="11631" y="1554"/>
                  </a:lnTo>
                  <a:lnTo>
                    <a:pt x="11631" y="1243"/>
                  </a:lnTo>
                  <a:moveTo>
                    <a:pt x="11631" y="3263"/>
                  </a:moveTo>
                  <a:lnTo>
                    <a:pt x="20492" y="3263"/>
                  </a:lnTo>
                  <a:lnTo>
                    <a:pt x="20492" y="3574"/>
                  </a:lnTo>
                  <a:lnTo>
                    <a:pt x="11631" y="3574"/>
                  </a:lnTo>
                  <a:lnTo>
                    <a:pt x="11631" y="3263"/>
                  </a:lnTo>
                  <a:moveTo>
                    <a:pt x="11631" y="6060"/>
                  </a:moveTo>
                  <a:lnTo>
                    <a:pt x="20492" y="6060"/>
                  </a:lnTo>
                  <a:lnTo>
                    <a:pt x="20492" y="6371"/>
                  </a:lnTo>
                  <a:lnTo>
                    <a:pt x="11631" y="6371"/>
                  </a:lnTo>
                  <a:lnTo>
                    <a:pt x="11631" y="6060"/>
                  </a:lnTo>
                  <a:moveTo>
                    <a:pt x="11631" y="8081"/>
                  </a:moveTo>
                  <a:lnTo>
                    <a:pt x="20308" y="8081"/>
                  </a:lnTo>
                  <a:lnTo>
                    <a:pt x="20308" y="8391"/>
                  </a:lnTo>
                  <a:lnTo>
                    <a:pt x="11631" y="8391"/>
                  </a:lnTo>
                  <a:lnTo>
                    <a:pt x="11631" y="8081"/>
                  </a:lnTo>
                  <a:moveTo>
                    <a:pt x="11631" y="4196"/>
                  </a:moveTo>
                  <a:lnTo>
                    <a:pt x="12369" y="4196"/>
                  </a:lnTo>
                  <a:lnTo>
                    <a:pt x="12369" y="4817"/>
                  </a:lnTo>
                  <a:lnTo>
                    <a:pt x="11631" y="4817"/>
                  </a:lnTo>
                  <a:lnTo>
                    <a:pt x="11631" y="4196"/>
                  </a:lnTo>
                  <a:moveTo>
                    <a:pt x="14400" y="4196"/>
                  </a:moveTo>
                  <a:lnTo>
                    <a:pt x="15138" y="4196"/>
                  </a:lnTo>
                  <a:lnTo>
                    <a:pt x="15138" y="4817"/>
                  </a:lnTo>
                  <a:lnTo>
                    <a:pt x="14400" y="4817"/>
                  </a:lnTo>
                  <a:lnTo>
                    <a:pt x="14400" y="4196"/>
                  </a:lnTo>
                  <a:moveTo>
                    <a:pt x="16985" y="4196"/>
                  </a:moveTo>
                  <a:lnTo>
                    <a:pt x="17723" y="4196"/>
                  </a:lnTo>
                  <a:lnTo>
                    <a:pt x="17723" y="4817"/>
                  </a:lnTo>
                  <a:lnTo>
                    <a:pt x="16985" y="4817"/>
                  </a:lnTo>
                  <a:lnTo>
                    <a:pt x="16985" y="4196"/>
                  </a:lnTo>
                  <a:moveTo>
                    <a:pt x="19754" y="4196"/>
                  </a:moveTo>
                  <a:lnTo>
                    <a:pt x="20492" y="4196"/>
                  </a:lnTo>
                  <a:lnTo>
                    <a:pt x="20492" y="4817"/>
                  </a:lnTo>
                  <a:lnTo>
                    <a:pt x="19754" y="4817"/>
                  </a:lnTo>
                  <a:lnTo>
                    <a:pt x="19754" y="4196"/>
                  </a:lnTo>
                  <a:moveTo>
                    <a:pt x="11631" y="9635"/>
                  </a:moveTo>
                  <a:lnTo>
                    <a:pt x="12369" y="9635"/>
                  </a:lnTo>
                  <a:lnTo>
                    <a:pt x="12369" y="10256"/>
                  </a:lnTo>
                  <a:lnTo>
                    <a:pt x="11631" y="10256"/>
                  </a:lnTo>
                  <a:lnTo>
                    <a:pt x="11631" y="9635"/>
                  </a:lnTo>
                  <a:moveTo>
                    <a:pt x="14400" y="9635"/>
                  </a:moveTo>
                  <a:lnTo>
                    <a:pt x="15138" y="9635"/>
                  </a:lnTo>
                  <a:lnTo>
                    <a:pt x="15138" y="10256"/>
                  </a:lnTo>
                  <a:lnTo>
                    <a:pt x="14400" y="10256"/>
                  </a:lnTo>
                  <a:lnTo>
                    <a:pt x="14400" y="9635"/>
                  </a:lnTo>
                  <a:moveTo>
                    <a:pt x="16985" y="9635"/>
                  </a:moveTo>
                  <a:lnTo>
                    <a:pt x="17723" y="9635"/>
                  </a:lnTo>
                  <a:lnTo>
                    <a:pt x="17723" y="10256"/>
                  </a:lnTo>
                  <a:lnTo>
                    <a:pt x="16985" y="10256"/>
                  </a:lnTo>
                  <a:lnTo>
                    <a:pt x="16985" y="9635"/>
                  </a:lnTo>
                  <a:moveTo>
                    <a:pt x="19754" y="9635"/>
                  </a:moveTo>
                  <a:lnTo>
                    <a:pt x="20492" y="9635"/>
                  </a:lnTo>
                  <a:lnTo>
                    <a:pt x="20492" y="10256"/>
                  </a:lnTo>
                  <a:lnTo>
                    <a:pt x="19754" y="10256"/>
                  </a:lnTo>
                  <a:lnTo>
                    <a:pt x="19754" y="9635"/>
                  </a:lnTo>
                  <a:moveTo>
                    <a:pt x="10892" y="14141"/>
                  </a:moveTo>
                  <a:lnTo>
                    <a:pt x="10892" y="15384"/>
                  </a:lnTo>
                  <a:lnTo>
                    <a:pt x="10892" y="20046"/>
                  </a:lnTo>
                  <a:lnTo>
                    <a:pt x="10892" y="21600"/>
                  </a:lnTo>
                  <a:lnTo>
                    <a:pt x="10892" y="14141"/>
                  </a:lnTo>
                  <a:moveTo>
                    <a:pt x="10892" y="4351"/>
                  </a:moveTo>
                  <a:lnTo>
                    <a:pt x="10892" y="3574"/>
                  </a:lnTo>
                  <a:lnTo>
                    <a:pt x="10892" y="932"/>
                  </a:lnTo>
                  <a:lnTo>
                    <a:pt x="10892" y="0"/>
                  </a:lnTo>
                  <a:lnTo>
                    <a:pt x="10892" y="4351"/>
                  </a:lnTo>
                </a:path>
              </a:pathLst>
            </a:custGeom>
            <a:gradFill>
              <a:gsLst>
                <a:gs pos="0">
                  <a:schemeClr val="bg2">
                    <a:lumMod val="75000"/>
                  </a:schemeClr>
                </a:gs>
                <a:gs pos="84000">
                  <a:srgbClr val="000000"/>
                </a:gs>
              </a:gsLst>
              <a:lin ang="2700000" scaled="1"/>
            </a:gradFill>
            <a:ln w="9525" algn="ctr">
              <a:solidFill>
                <a:srgbClr val="96969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Left Bracket 35"/>
            <p:cNvSpPr/>
            <p:nvPr/>
          </p:nvSpPr>
          <p:spPr>
            <a:xfrm rot="5400000">
              <a:off x="4429136" y="-844112"/>
              <a:ext cx="236673" cy="8865682"/>
            </a:xfrm>
            <a:prstGeom prst="leftBracket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165681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T" dirty="0"/>
              <a:t>Extra thoughts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Recursion is hard to grasp because in to understand recursion one first needs to understand recursion.</a:t>
            </a:r>
          </a:p>
          <a:p>
            <a:r>
              <a:rPr lang="en-US" dirty="0"/>
              <a:t>There is a fundamental difference between "as fast as possible" and "in real-time".</a:t>
            </a:r>
          </a:p>
          <a:p>
            <a:r>
              <a:rPr lang="en-US" dirty="0"/>
              <a:t>A multicore machine will not execute a SW any faster unless the SW is programmed to use multi-core.</a:t>
            </a:r>
          </a:p>
          <a:p>
            <a:r>
              <a:rPr lang="en-US" dirty="0"/>
              <a:t>The challenge is not in dealing with 2 or 2,000,000 cores, it is in dealing with one or more than one.</a:t>
            </a:r>
          </a:p>
          <a:p>
            <a:r>
              <a:rPr lang="en-US" dirty="0"/>
              <a:t>A parallel computing framework will not break the problem for you, it will only allow you do that.</a:t>
            </a:r>
            <a:endParaRPr lang="en-TT" dirty="0"/>
          </a:p>
        </p:txBody>
      </p:sp>
    </p:spTree>
    <p:extLst>
      <p:ext uri="{BB962C8B-B14F-4D97-AF65-F5344CB8AC3E}">
        <p14:creationId xmlns:p14="http://schemas.microsoft.com/office/powerpoint/2010/main" val="3179500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T" dirty="0"/>
              <a:t>Agenda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What is Big Data?</a:t>
            </a:r>
          </a:p>
          <a:p>
            <a:r>
              <a:rPr lang="en-US" dirty="0"/>
              <a:t>What makes Big Data a Thing?</a:t>
            </a:r>
          </a:p>
          <a:p>
            <a:r>
              <a:rPr lang="en-US" dirty="0"/>
              <a:t>Does SKA Qualifies as a Big Data System?</a:t>
            </a:r>
          </a:p>
          <a:p>
            <a:r>
              <a:rPr lang="en-GB" dirty="0"/>
              <a:t>Overview of the Slow Transients Pipeline</a:t>
            </a:r>
          </a:p>
          <a:p>
            <a:r>
              <a:rPr lang="en-TT" dirty="0"/>
              <a:t>Resources Available &amp; Implementation Challenges</a:t>
            </a:r>
          </a:p>
          <a:p>
            <a:r>
              <a:rPr lang="en-TT" dirty="0"/>
              <a:t>Very Simple Example on Parallel Computing</a:t>
            </a:r>
          </a:p>
          <a:p>
            <a:r>
              <a:rPr lang="en-GB" dirty="0"/>
              <a:t>Limits to Parallelisation</a:t>
            </a:r>
          </a:p>
          <a:p>
            <a:r>
              <a:rPr lang="en-US" dirty="0"/>
              <a:t>Is Big Data the same as High-Performance Computing?</a:t>
            </a:r>
            <a:endParaRPr lang="en-TT" dirty="0"/>
          </a:p>
        </p:txBody>
      </p:sp>
    </p:spTree>
    <p:extLst>
      <p:ext uri="{BB962C8B-B14F-4D97-AF65-F5344CB8AC3E}">
        <p14:creationId xmlns:p14="http://schemas.microsoft.com/office/powerpoint/2010/main" val="554406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Big Data?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b="1" dirty="0">
                <a:solidFill>
                  <a:srgbClr val="0070C0"/>
                </a:solidFill>
              </a:rPr>
              <a:t>A relatively new buzzword arising from the need to extract knowledge from the immense data volumes created by the ever increasing digitization of business and social life.</a:t>
            </a:r>
          </a:p>
          <a:p>
            <a:pPr marL="0" indent="0">
              <a:buNone/>
            </a:pPr>
            <a:r>
              <a:rPr lang="en-US" dirty="0"/>
              <a:t>Big Data can be seen as three </a:t>
            </a:r>
            <a:r>
              <a:rPr lang="en-US" b="1" dirty="0"/>
              <a:t>Vs</a:t>
            </a:r>
            <a:r>
              <a:rPr lang="en-US" dirty="0"/>
              <a:t>:</a:t>
            </a:r>
            <a:endParaRPr lang="en-GB" dirty="0"/>
          </a:p>
          <a:p>
            <a:r>
              <a:rPr lang="en-US" b="1" dirty="0"/>
              <a:t>Volume</a:t>
            </a:r>
          </a:p>
          <a:p>
            <a:pPr lvl="1"/>
            <a:r>
              <a:rPr lang="en-US" dirty="0"/>
              <a:t>In the order of terabytes, petabytes or more</a:t>
            </a:r>
          </a:p>
          <a:p>
            <a:r>
              <a:rPr lang="en-US" b="1" dirty="0"/>
              <a:t>Velocity</a:t>
            </a:r>
          </a:p>
          <a:p>
            <a:pPr lvl="1"/>
            <a:r>
              <a:rPr lang="en-US" dirty="0"/>
              <a:t>Real-time or near real-time processing</a:t>
            </a:r>
          </a:p>
          <a:p>
            <a:r>
              <a:rPr lang="en-US" b="1" dirty="0"/>
              <a:t>Variety</a:t>
            </a:r>
          </a:p>
          <a:p>
            <a:pPr lvl="1"/>
            <a:r>
              <a:rPr lang="en-US" dirty="0"/>
              <a:t>Social networks, e-business logs, sensor information, etc.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5" name="Picture 4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9" name="Picture 4" descr="Big Data - What is Big Data - 3 Vs of Big Data - Volume, Velocity and Variety - Day 2 of 21 3vs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322" y="2026792"/>
            <a:ext cx="4044173" cy="356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572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Big Data a Thing?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GB" b="1" dirty="0"/>
              <a:t>Network Capacity</a:t>
            </a:r>
          </a:p>
          <a:p>
            <a:pPr lvl="1"/>
            <a:r>
              <a:rPr lang="en-GB" dirty="0"/>
              <a:t>Over the 90s and 2000s, expanded at an incredible pace; companies</a:t>
            </a:r>
            <a:br>
              <a:rPr lang="en-GB" dirty="0"/>
            </a:br>
            <a:r>
              <a:rPr lang="en-GB" dirty="0"/>
              <a:t>raced to install land and submarine communication cables delivering a</a:t>
            </a:r>
            <a:br>
              <a:rPr lang="en-GB" dirty="0"/>
            </a:br>
            <a:r>
              <a:rPr lang="en-GB" dirty="0"/>
              <a:t>huge excess of bandwidth enabling interconnectivity as never seen before.</a:t>
            </a:r>
          </a:p>
          <a:p>
            <a:r>
              <a:rPr lang="en-GB" b="1" dirty="0"/>
              <a:t>Storage Capacity</a:t>
            </a:r>
          </a:p>
          <a:p>
            <a:pPr lvl="1"/>
            <a:r>
              <a:rPr lang="en-GB" dirty="0"/>
              <a:t>Storage capacity followed the pace of bandwidth; new discoveries such</a:t>
            </a:r>
            <a:br>
              <a:rPr lang="en-GB" dirty="0"/>
            </a:br>
            <a:r>
              <a:rPr lang="en-GB" dirty="0"/>
              <a:t>as giant magneto-resistance increased data density by orders of magnitude while</a:t>
            </a:r>
            <a:br>
              <a:rPr lang="en-GB" dirty="0"/>
            </a:br>
            <a:r>
              <a:rPr lang="en-GB" dirty="0"/>
              <a:t>data centres kept growing equally fast</a:t>
            </a:r>
          </a:p>
          <a:p>
            <a:r>
              <a:rPr lang="en-GB" b="1" dirty="0"/>
              <a:t>Processing Capacity</a:t>
            </a:r>
          </a:p>
          <a:p>
            <a:pPr lvl="1"/>
            <a:r>
              <a:rPr lang="en-US" dirty="0"/>
              <a:t>The stand-alone CPU reached a point where it could scale no more as before, but the multi-core and ever faster networks made the processing power capable to match data size evolution.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5" name="Picture 4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8" name="Picture 4" descr="Resultado de imagem para what is big dat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71" y="1732163"/>
            <a:ext cx="4110476" cy="218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756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7" name="Picture 6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Does SKA Qualifies as a Big Data System?</a:t>
            </a:r>
            <a:endParaRPr lang="en-TT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Exabytes/year from telescope array</a:t>
            </a:r>
          </a:p>
          <a:p>
            <a:r>
              <a:rPr lang="en-GB" dirty="0"/>
              <a:t>2x300 petabyte/year through submarine links</a:t>
            </a:r>
          </a:p>
          <a:p>
            <a:r>
              <a:rPr lang="en-GB" dirty="0"/>
              <a:t>Real-time closed-loop control</a:t>
            </a:r>
          </a:p>
          <a:p>
            <a:r>
              <a:rPr lang="en-GB" dirty="0"/>
              <a:t>Complex events processed every second or less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0981" y="1165860"/>
            <a:ext cx="6887310" cy="4737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0411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of the Slow Transients Pipeline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GB" dirty="0"/>
              <a:t>Slow transients last for hours, days or more than a week, but “slow” is misleading</a:t>
            </a:r>
          </a:p>
          <a:p>
            <a:r>
              <a:rPr lang="en-GB" dirty="0"/>
              <a:t>Samples must be processed fast – e.g. within a second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164" y="2372167"/>
            <a:ext cx="9081465" cy="3308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9" name="Group 38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40" name="Picture 39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Rectangle 40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920482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T" dirty="0"/>
              <a:t>Resources Available &amp; Implementation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b="1" dirty="0">
                <a:solidFill>
                  <a:srgbClr val="0070C0"/>
                </a:solidFill>
              </a:rPr>
              <a:t>The essential features of high-performance computing, even if at small scale, at are the hand of almost everyone</a:t>
            </a:r>
            <a:endParaRPr lang="en-GB" dirty="0"/>
          </a:p>
          <a:p>
            <a:r>
              <a:rPr lang="en-GB" dirty="0"/>
              <a:t>Multi-CPU and/or multi-core machines</a:t>
            </a:r>
          </a:p>
          <a:p>
            <a:r>
              <a:rPr lang="en-GB" dirty="0"/>
              <a:t>Parallel computing frameworks</a:t>
            </a:r>
          </a:p>
          <a:p>
            <a:r>
              <a:rPr lang="en-GB" dirty="0"/>
              <a:t>Optimised math libraries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b="1" dirty="0">
                <a:solidFill>
                  <a:srgbClr val="860101"/>
                </a:solidFill>
              </a:rPr>
              <a:t>There are important implementation challenges however:</a:t>
            </a:r>
          </a:p>
          <a:p>
            <a:r>
              <a:rPr lang="en-GB" dirty="0"/>
              <a:t>Partitioning of data sets</a:t>
            </a:r>
          </a:p>
          <a:p>
            <a:r>
              <a:rPr lang="en-GB" dirty="0"/>
              <a:t>Work distribution and orchestration</a:t>
            </a:r>
          </a:p>
          <a:p>
            <a:r>
              <a:rPr lang="en-GB" dirty="0"/>
              <a:t>Error recovery</a:t>
            </a:r>
          </a:p>
          <a:p>
            <a:r>
              <a:rPr lang="en-GB" dirty="0"/>
              <a:t>Scalability and management</a:t>
            </a:r>
          </a:p>
          <a:p>
            <a:r>
              <a:rPr lang="en-GB" dirty="0"/>
              <a:t>Usability of parallel computing technologies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757" y="2425148"/>
            <a:ext cx="5450825" cy="243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5" name="Group 44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46" name="Picture 45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Rectangle 46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3002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Technology used in </a:t>
            </a:r>
            <a:r>
              <a:rPr lang="en-GB" dirty="0"/>
              <a:t>the Slow Transients Pipeline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GB" dirty="0"/>
              <a:t>Parallelisation Technology</a:t>
            </a:r>
          </a:p>
          <a:p>
            <a:pPr lvl="1"/>
            <a:r>
              <a:rPr lang="en-GB" dirty="0"/>
              <a:t>Threading Building Blocks (TBB)</a:t>
            </a:r>
          </a:p>
          <a:p>
            <a:r>
              <a:rPr lang="en-GB" dirty="0"/>
              <a:t>Programming Languages</a:t>
            </a:r>
          </a:p>
          <a:p>
            <a:pPr lvl="1"/>
            <a:r>
              <a:rPr lang="en-GB" dirty="0"/>
              <a:t>C++11	</a:t>
            </a:r>
          </a:p>
          <a:p>
            <a:pPr lvl="1"/>
            <a:r>
              <a:rPr lang="en-GB" dirty="0"/>
              <a:t>Python</a:t>
            </a:r>
          </a:p>
          <a:p>
            <a:r>
              <a:rPr lang="en-GB" dirty="0"/>
              <a:t>Mathematical Libraries</a:t>
            </a:r>
          </a:p>
          <a:p>
            <a:pPr lvl="1"/>
            <a:r>
              <a:rPr lang="en-GB" dirty="0"/>
              <a:t>Armadillo</a:t>
            </a:r>
          </a:p>
          <a:p>
            <a:pPr lvl="1"/>
            <a:r>
              <a:rPr lang="en-GB" dirty="0"/>
              <a:t>LAPACK</a:t>
            </a:r>
          </a:p>
          <a:p>
            <a:pPr lvl="1"/>
            <a:r>
              <a:rPr lang="en-GB" dirty="0"/>
              <a:t>OpenBLAS</a:t>
            </a:r>
          </a:p>
          <a:p>
            <a:pPr lvl="1"/>
            <a:r>
              <a:rPr lang="en-GB" dirty="0"/>
              <a:t>FFTW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030" y="2223674"/>
            <a:ext cx="9081465" cy="3308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" name="Group 4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6" name="Picture 5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56583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T" dirty="0"/>
              <a:t>Very Simple Example on Parallel Computing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Given a random data set of size 12 we can calculate the average of</a:t>
            </a:r>
            <a:endParaRPr lang="en-TT" dirty="0"/>
          </a:p>
          <a:p>
            <a:pPr lvl="1"/>
            <a:r>
              <a:rPr lang="en-TT" dirty="0"/>
              <a:t>The entire data set or else,  the average of the average of</a:t>
            </a:r>
            <a:br>
              <a:rPr lang="en-TT" dirty="0"/>
            </a:br>
            <a:r>
              <a:rPr lang="en-TT" dirty="0"/>
              <a:t>non-overlapping subsets of sizes: 2, 3, 4 and 6</a:t>
            </a:r>
          </a:p>
          <a:p>
            <a:pPr lvl="1"/>
            <a:r>
              <a:rPr lang="en-TT" dirty="0"/>
              <a:t>The algorithm can be parallelised respective among: 1, 6, 4, 3 or 2</a:t>
            </a:r>
            <a:br>
              <a:rPr lang="en-TT" dirty="0"/>
            </a:br>
            <a:r>
              <a:rPr lang="en-TT" dirty="0"/>
              <a:t>computational cores, in a single machine or a cluster</a:t>
            </a:r>
          </a:p>
          <a:p>
            <a:endParaRPr lang="en-TT" dirty="0"/>
          </a:p>
          <a:p>
            <a:pPr marL="0" indent="0">
              <a:buNone/>
            </a:pPr>
            <a:r>
              <a:rPr lang="en-GB" b="1" dirty="0">
                <a:solidFill>
                  <a:srgbClr val="860101"/>
                </a:solidFill>
              </a:rPr>
              <a:t>On the other hand, this is not feasible for the standard deviation</a:t>
            </a:r>
            <a:endParaRPr lang="en-TT" dirty="0">
              <a:solidFill>
                <a:srgbClr val="860101"/>
              </a:solidFill>
            </a:endParaRPr>
          </a:p>
          <a:p>
            <a:pPr lvl="1"/>
            <a:r>
              <a:rPr lang="en-TT" dirty="0"/>
              <a:t>STDEV of the sub-averages is the same as STDEV of the initial set</a:t>
            </a:r>
          </a:p>
          <a:p>
            <a:pPr lvl="1"/>
            <a:r>
              <a:rPr lang="en-TT" dirty="0"/>
              <a:t>Algorithms depending from the full data set cannot be parallelised</a:t>
            </a:r>
          </a:p>
          <a:p>
            <a:pPr lvl="1"/>
            <a:r>
              <a:rPr lang="en-TT" dirty="0"/>
              <a:t>Dependency from previous iteration state also breaks parallelisation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9909" y="1422822"/>
            <a:ext cx="4357586" cy="368205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63471" y="5858359"/>
            <a:ext cx="11464024" cy="553704"/>
            <a:chOff x="263471" y="5858359"/>
            <a:chExt cx="11464024" cy="553704"/>
          </a:xfrm>
        </p:grpSpPr>
        <p:pic>
          <p:nvPicPr>
            <p:cNvPr id="6" name="Picture 5" descr="http://p1.pichost.me/i/52/175473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300" y="5858359"/>
              <a:ext cx="11359195" cy="55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263471" y="5858360"/>
              <a:ext cx="11464024" cy="19725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41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301351930"/>
      </p:ext>
    </p:extLst>
  </p:cSld>
  <p:clrMapOvr>
    <a:masterClrMapping/>
  </p:clrMapOvr>
</p:sld>
</file>

<file path=ppt/theme/theme1.xml><?xml version="1.0" encoding="utf-8"?>
<a:theme xmlns:a="http://schemas.openxmlformats.org/drawingml/2006/main" name="2014_CSW_Corporate_Presentation_EN">
  <a:themeElements>
    <a:clrScheme name="CRITICAL Software">
      <a:dk1>
        <a:srgbClr val="766A62"/>
      </a:dk1>
      <a:lt1>
        <a:sysClr val="window" lastClr="FFFFFF"/>
      </a:lt1>
      <a:dk2>
        <a:srgbClr val="670000"/>
      </a:dk2>
      <a:lt2>
        <a:srgbClr val="D5D2CA"/>
      </a:lt2>
      <a:accent1>
        <a:srgbClr val="C4161C"/>
      </a:accent1>
      <a:accent2>
        <a:srgbClr val="A50D12"/>
      </a:accent2>
      <a:accent3>
        <a:srgbClr val="860101"/>
      </a:accent3>
      <a:accent4>
        <a:srgbClr val="670000"/>
      </a:accent4>
      <a:accent5>
        <a:srgbClr val="D5D2CA"/>
      </a:accent5>
      <a:accent6>
        <a:srgbClr val="A59D95"/>
      </a:accent6>
      <a:hlink>
        <a:srgbClr val="67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XMLData TextToDisplay="RightsWATCHMark">67|CSW-CSW-PUBLIC|{00000000-0000-0000-0000-000000000000}</XMLData>
</file>

<file path=customXml/item10.xml><?xml version="1.0" encoding="utf-8"?>
<XMLData TextToDisplay="RightsWATCHMark">67|CSW-CSW-PUBLIC|{00000000-0000-0000-0000-000000000000}</XMLData>
</file>

<file path=customXml/item11.xml><?xml version="1.0" encoding="utf-8"?>
<XMLData TextToDisplay="RightsWATCHMark">67|CSW-CSW-PUBLIC|{00000000-0000-0000-0000-000000000000}</XMLData>
</file>

<file path=customXml/item12.xml><?xml version="1.0" encoding="utf-8"?>
<XMLData TextToDisplay="RightsWATCHMark">67|CSW-CSW-PUBLIC|{00000000-0000-0000-0000-000000000000}</XMLData>
</file>

<file path=customXml/item13.xml><?xml version="1.0" encoding="utf-8"?>
<XMLData TextToDisplay="RightsWATCHMark">67|CSW-CSW-PUBLIC|{00000000-0000-0000-0000-000000000000}</XMLData>
</file>

<file path=customXml/item14.xml><?xml version="1.0" encoding="utf-8"?>
<XMLData TextToDisplay="RightsWATCHMark">67|CSW-CSW-PUBLIC|{00000000-0000-0000-0000-000000000000}</XMLData>
</file>

<file path=customXml/item15.xml><?xml version="1.0" encoding="utf-8"?>
<XMLData TextToDisplay="RightsWATCHMark">67|CSW-CSW-PUBLIC|{00000000-0000-0000-0000-000000000000}</XMLData>
</file>

<file path=customXml/item16.xml><?xml version="1.0" encoding="utf-8"?>
<XMLData TextToDisplay="RightsWATCHMark">67|CSW-CSW-PUBLIC|{00000000-0000-0000-0000-000000000000}</XMLData>
</file>

<file path=customXml/item17.xml><?xml version="1.0" encoding="utf-8"?>
<XMLData TextToDisplay="RightsWATCHMark">67|CSW-CSW-PUBLIC|{00000000-0000-0000-0000-000000000000}</XMLData>
</file>

<file path=customXml/item18.xml><?xml version="1.0" encoding="utf-8"?>
<XMLData TextToDisplay="RightsWATCHMark">67|CSW-CSW-PUBLIC|{00000000-0000-0000-0000-000000000000}</XMLData>
</file>

<file path=customXml/item19.xml><?xml version="1.0" encoding="utf-8"?>
<XMLData TextToDisplay="RightsWATCHMark">67|CSW-CSW-PUBLIC|{00000000-0000-0000-0000-000000000000}</XMLData>
</file>

<file path=customXml/item2.xml><?xml version="1.0" encoding="utf-8"?>
<XMLData TextToDisplay="RightsWATCHMark">67|CSW-CSW-PUBLIC|{00000000-0000-0000-0000-000000000000}</XMLData>
</file>

<file path=customXml/item20.xml><?xml version="1.0" encoding="utf-8"?>
<XMLData TextToDisplay="RightsWATCHMark">67|CSW-CSW-PUBLIC|{00000000-0000-0000-0000-000000000000}</XMLData>
</file>

<file path=customXml/item21.xml><?xml version="1.0" encoding="utf-8"?>
<XMLData TextToDisplay="RightsWATCHMark">67|CSW-CSW-PUBLIC|{00000000-0000-0000-0000-000000000000}</XMLData>
</file>

<file path=customXml/item22.xml><?xml version="1.0" encoding="utf-8"?>
<XMLData TextToDisplay="RightsWATCHMark">67|CSW-CSW-PUBLIC|{00000000-0000-0000-0000-000000000000}</XMLData>
</file>

<file path=customXml/item23.xml><?xml version="1.0" encoding="utf-8"?>
<XMLData TextToDisplay="RightsWATCHMark">67|CSW-CSW-PUBLIC|{00000000-0000-0000-0000-000000000000}</XMLData>
</file>

<file path=customXml/item24.xml><?xml version="1.0" encoding="utf-8"?>
<XMLData TextToDisplay="RightsWATCHMark">67|CSW-CSW-PUBLIC|{00000000-0000-0000-0000-000000000000}</XMLData>
</file>

<file path=customXml/item25.xml><?xml version="1.0" encoding="utf-8"?>
<XMLData TextToDisplay="RightsWATCHMark">67|CSW-CSW-PUBLIC|{00000000-0000-0000-0000-000000000000}</XMLData>
</file>

<file path=customXml/item26.xml><?xml version="1.0" encoding="utf-8"?>
<XMLData TextToDisplay="RightsWATCHMark">67|CSW-CSW-PUBLIC|{00000000-0000-0000-0000-000000000000}</XMLData>
</file>

<file path=customXml/item27.xml><?xml version="1.0" encoding="utf-8"?>
<XMLData TextToDisplay="RightsWATCHMark">67|CSW-CSW-PUBLIC|{00000000-0000-0000-0000-000000000000}</XMLData>
</file>

<file path=customXml/item28.xml><?xml version="1.0" encoding="utf-8"?>
<XMLData TextToDisplay="RightsWATCHMark">67|CSW-CSW-PUBLIC|{00000000-0000-0000-0000-000000000000}</XMLData>
</file>

<file path=customXml/item29.xml><?xml version="1.0" encoding="utf-8"?>
<XMLData TextToDisplay="RightsWATCHMark">67|CSW-CSW-PUBLIC|{00000000-0000-0000-0000-000000000000}</XMLData>
</file>

<file path=customXml/item3.xml><?xml version="1.0" encoding="utf-8"?>
<XMLData TextToDisplay="RightsWATCHMark">67|CSW-CSW-PUBLIC|{00000000-0000-0000-0000-000000000000}</XMLData>
</file>

<file path=customXml/item30.xml><?xml version="1.0" encoding="utf-8"?>
<XMLData TextToDisplay="RightsWATCHMark">67|CSW-CSW-PUBLIC|{00000000-0000-0000-0000-000000000000}</XMLData>
</file>

<file path=customXml/item31.xml><?xml version="1.0" encoding="utf-8"?>
<XMLData TextToDisplay="RightsWATCHMark">67|CSW-CSW-PUBLIC|{00000000-0000-0000-0000-000000000000}</XMLData>
</file>

<file path=customXml/item32.xml><?xml version="1.0" encoding="utf-8"?>
<XMLData TextToDisplay="RightsWATCHMark">67|CSW-CSW-PUBLIC|{00000000-0000-0000-0000-000000000000}</XMLData>
</file>

<file path=customXml/item33.xml><?xml version="1.0" encoding="utf-8"?>
<XMLData TextToDisplay="RightsWATCHMark">67|CSW-CSW-PUBLIC|{00000000-0000-0000-0000-000000000000}</XMLData>
</file>

<file path=customXml/item4.xml><?xml version="1.0" encoding="utf-8"?>
<XMLData TextToDisplay="RightsWATCHMark">67|CSW-CSW-PUBLIC|{00000000-0000-0000-0000-000000000000}</XMLData>
</file>

<file path=customXml/item5.xml><?xml version="1.0" encoding="utf-8"?>
<XMLData TextToDisplay="RightsWATCHMark">67|CSW-CSW-PUBLIC|{00000000-0000-0000-0000-000000000000}</XMLData>
</file>

<file path=customXml/item6.xml><?xml version="1.0" encoding="utf-8"?>
<XMLData TextToDisplay="RightsWATCHMark">67|CSW-CSW-PUBLIC|{00000000-0000-0000-0000-000000000000}</XMLData>
</file>

<file path=customXml/item7.xml><?xml version="1.0" encoding="utf-8"?>
<XMLData TextToDisplay="RightsWATCHMark">67|CSW-CSW-PUBLIC|{00000000-0000-0000-0000-000000000000}</XMLData>
</file>

<file path=customXml/item8.xml><?xml version="1.0" encoding="utf-8"?>
<XMLData TextToDisplay="RightsWATCHMark">67|CSW-CSW-PUBLIC|{00000000-0000-0000-0000-000000000000}</XMLData>
</file>

<file path=customXml/item9.xml><?xml version="1.0" encoding="utf-8"?>
<XMLData TextToDisplay="RightsWATCHMark">67|CSW-CSW-PUBLIC|{00000000-0000-0000-0000-000000000000}</XMLData>
</file>

<file path=customXml/itemProps1.xml><?xml version="1.0" encoding="utf-8"?>
<ds:datastoreItem xmlns:ds="http://schemas.openxmlformats.org/officeDocument/2006/customXml" ds:itemID="{FC01EF42-06F0-4800-93D3-D2E4607E60BC}">
  <ds:schemaRefs/>
</ds:datastoreItem>
</file>

<file path=customXml/itemProps10.xml><?xml version="1.0" encoding="utf-8"?>
<ds:datastoreItem xmlns:ds="http://schemas.openxmlformats.org/officeDocument/2006/customXml" ds:itemID="{6765A33B-4E3A-4DCA-9BDA-AF0E008B5957}">
  <ds:schemaRefs/>
</ds:datastoreItem>
</file>

<file path=customXml/itemProps11.xml><?xml version="1.0" encoding="utf-8"?>
<ds:datastoreItem xmlns:ds="http://schemas.openxmlformats.org/officeDocument/2006/customXml" ds:itemID="{C46C083D-2CBA-4B1C-974F-AB70004CDB1B}">
  <ds:schemaRefs/>
</ds:datastoreItem>
</file>

<file path=customXml/itemProps12.xml><?xml version="1.0" encoding="utf-8"?>
<ds:datastoreItem xmlns:ds="http://schemas.openxmlformats.org/officeDocument/2006/customXml" ds:itemID="{B2161312-A458-44BB-B538-1FDE6FEDC463}">
  <ds:schemaRefs/>
</ds:datastoreItem>
</file>

<file path=customXml/itemProps13.xml><?xml version="1.0" encoding="utf-8"?>
<ds:datastoreItem xmlns:ds="http://schemas.openxmlformats.org/officeDocument/2006/customXml" ds:itemID="{B1C8ADAB-19C2-4BA8-AAF3-352F9CAD8A55}">
  <ds:schemaRefs/>
</ds:datastoreItem>
</file>

<file path=customXml/itemProps14.xml><?xml version="1.0" encoding="utf-8"?>
<ds:datastoreItem xmlns:ds="http://schemas.openxmlformats.org/officeDocument/2006/customXml" ds:itemID="{EB89C81C-E16A-48A1-837F-F586388822D3}">
  <ds:schemaRefs/>
</ds:datastoreItem>
</file>

<file path=customXml/itemProps15.xml><?xml version="1.0" encoding="utf-8"?>
<ds:datastoreItem xmlns:ds="http://schemas.openxmlformats.org/officeDocument/2006/customXml" ds:itemID="{C1D48FE9-E34D-4091-9532-50AE52A303C1}">
  <ds:schemaRefs/>
</ds:datastoreItem>
</file>

<file path=customXml/itemProps16.xml><?xml version="1.0" encoding="utf-8"?>
<ds:datastoreItem xmlns:ds="http://schemas.openxmlformats.org/officeDocument/2006/customXml" ds:itemID="{FF585FB6-897C-4510-ABA0-F39D10FF0052}">
  <ds:schemaRefs/>
</ds:datastoreItem>
</file>

<file path=customXml/itemProps17.xml><?xml version="1.0" encoding="utf-8"?>
<ds:datastoreItem xmlns:ds="http://schemas.openxmlformats.org/officeDocument/2006/customXml" ds:itemID="{5AEE4B21-D6E7-4036-A49C-8E4C8E114BE9}">
  <ds:schemaRefs/>
</ds:datastoreItem>
</file>

<file path=customXml/itemProps18.xml><?xml version="1.0" encoding="utf-8"?>
<ds:datastoreItem xmlns:ds="http://schemas.openxmlformats.org/officeDocument/2006/customXml" ds:itemID="{0E372E33-BB88-4430-8B72-7B9018ACF709}">
  <ds:schemaRefs/>
</ds:datastoreItem>
</file>

<file path=customXml/itemProps19.xml><?xml version="1.0" encoding="utf-8"?>
<ds:datastoreItem xmlns:ds="http://schemas.openxmlformats.org/officeDocument/2006/customXml" ds:itemID="{03F01799-00FA-4CEB-8052-250C765DF979}">
  <ds:schemaRefs/>
</ds:datastoreItem>
</file>

<file path=customXml/itemProps2.xml><?xml version="1.0" encoding="utf-8"?>
<ds:datastoreItem xmlns:ds="http://schemas.openxmlformats.org/officeDocument/2006/customXml" ds:itemID="{8B20D911-A578-498F-B3A7-B929EF12EA9E}">
  <ds:schemaRefs/>
</ds:datastoreItem>
</file>

<file path=customXml/itemProps20.xml><?xml version="1.0" encoding="utf-8"?>
<ds:datastoreItem xmlns:ds="http://schemas.openxmlformats.org/officeDocument/2006/customXml" ds:itemID="{91A28281-8FA8-44F0-AB44-58B3BBA5A45E}">
  <ds:schemaRefs/>
</ds:datastoreItem>
</file>

<file path=customXml/itemProps21.xml><?xml version="1.0" encoding="utf-8"?>
<ds:datastoreItem xmlns:ds="http://schemas.openxmlformats.org/officeDocument/2006/customXml" ds:itemID="{630D3EA2-4E47-4E74-B1C1-6CC050C3FB01}">
  <ds:schemaRefs/>
</ds:datastoreItem>
</file>

<file path=customXml/itemProps22.xml><?xml version="1.0" encoding="utf-8"?>
<ds:datastoreItem xmlns:ds="http://schemas.openxmlformats.org/officeDocument/2006/customXml" ds:itemID="{CB136CE3-91E0-4674-AB89-3441483358D7}">
  <ds:schemaRefs/>
</ds:datastoreItem>
</file>

<file path=customXml/itemProps23.xml><?xml version="1.0" encoding="utf-8"?>
<ds:datastoreItem xmlns:ds="http://schemas.openxmlformats.org/officeDocument/2006/customXml" ds:itemID="{EB999DCA-B9A9-49E8-81D1-F81E2A76A8B9}">
  <ds:schemaRefs/>
</ds:datastoreItem>
</file>

<file path=customXml/itemProps24.xml><?xml version="1.0" encoding="utf-8"?>
<ds:datastoreItem xmlns:ds="http://schemas.openxmlformats.org/officeDocument/2006/customXml" ds:itemID="{E2734AB9-308E-478D-BE4E-A14103BDA3BC}">
  <ds:schemaRefs/>
</ds:datastoreItem>
</file>

<file path=customXml/itemProps25.xml><?xml version="1.0" encoding="utf-8"?>
<ds:datastoreItem xmlns:ds="http://schemas.openxmlformats.org/officeDocument/2006/customXml" ds:itemID="{564651F4-5580-4A61-8351-8ABFFD5C148C}">
  <ds:schemaRefs/>
</ds:datastoreItem>
</file>

<file path=customXml/itemProps26.xml><?xml version="1.0" encoding="utf-8"?>
<ds:datastoreItem xmlns:ds="http://schemas.openxmlformats.org/officeDocument/2006/customXml" ds:itemID="{943B3800-4F5F-464D-9645-339B005944DF}">
  <ds:schemaRefs/>
</ds:datastoreItem>
</file>

<file path=customXml/itemProps27.xml><?xml version="1.0" encoding="utf-8"?>
<ds:datastoreItem xmlns:ds="http://schemas.openxmlformats.org/officeDocument/2006/customXml" ds:itemID="{0E151EAA-A10C-4927-8F4B-0501A753DACC}">
  <ds:schemaRefs/>
</ds:datastoreItem>
</file>

<file path=customXml/itemProps28.xml><?xml version="1.0" encoding="utf-8"?>
<ds:datastoreItem xmlns:ds="http://schemas.openxmlformats.org/officeDocument/2006/customXml" ds:itemID="{8D656C99-F2D8-40BF-A3A8-403C626FAF41}">
  <ds:schemaRefs/>
</ds:datastoreItem>
</file>

<file path=customXml/itemProps29.xml><?xml version="1.0" encoding="utf-8"?>
<ds:datastoreItem xmlns:ds="http://schemas.openxmlformats.org/officeDocument/2006/customXml" ds:itemID="{88466A30-9040-4D63-B632-94D5E820554B}">
  <ds:schemaRefs/>
</ds:datastoreItem>
</file>

<file path=customXml/itemProps3.xml><?xml version="1.0" encoding="utf-8"?>
<ds:datastoreItem xmlns:ds="http://schemas.openxmlformats.org/officeDocument/2006/customXml" ds:itemID="{5493052A-79ED-4AFA-9487-218DDC7902A8}">
  <ds:schemaRefs/>
</ds:datastoreItem>
</file>

<file path=customXml/itemProps30.xml><?xml version="1.0" encoding="utf-8"?>
<ds:datastoreItem xmlns:ds="http://schemas.openxmlformats.org/officeDocument/2006/customXml" ds:itemID="{098A7E72-FD0B-4272-99ED-9871CB84CFD6}">
  <ds:schemaRefs/>
</ds:datastoreItem>
</file>

<file path=customXml/itemProps31.xml><?xml version="1.0" encoding="utf-8"?>
<ds:datastoreItem xmlns:ds="http://schemas.openxmlformats.org/officeDocument/2006/customXml" ds:itemID="{2F9FF1CC-606A-4DAB-AA5F-7D3276E42261}">
  <ds:schemaRefs/>
</ds:datastoreItem>
</file>

<file path=customXml/itemProps32.xml><?xml version="1.0" encoding="utf-8"?>
<ds:datastoreItem xmlns:ds="http://schemas.openxmlformats.org/officeDocument/2006/customXml" ds:itemID="{ABB4021D-EC23-4C80-8416-7AC72A55402E}">
  <ds:schemaRefs/>
</ds:datastoreItem>
</file>

<file path=customXml/itemProps33.xml><?xml version="1.0" encoding="utf-8"?>
<ds:datastoreItem xmlns:ds="http://schemas.openxmlformats.org/officeDocument/2006/customXml" ds:itemID="{30C50CE7-B686-4844-AF13-494757EA3B90}">
  <ds:schemaRefs/>
</ds:datastoreItem>
</file>

<file path=customXml/itemProps4.xml><?xml version="1.0" encoding="utf-8"?>
<ds:datastoreItem xmlns:ds="http://schemas.openxmlformats.org/officeDocument/2006/customXml" ds:itemID="{C99881A8-70EE-4AAE-876B-DE292CDFB4C8}">
  <ds:schemaRefs/>
</ds:datastoreItem>
</file>

<file path=customXml/itemProps5.xml><?xml version="1.0" encoding="utf-8"?>
<ds:datastoreItem xmlns:ds="http://schemas.openxmlformats.org/officeDocument/2006/customXml" ds:itemID="{8B639ECB-ADA3-431A-994A-7194B8BAF776}">
  <ds:schemaRefs/>
</ds:datastoreItem>
</file>

<file path=customXml/itemProps6.xml><?xml version="1.0" encoding="utf-8"?>
<ds:datastoreItem xmlns:ds="http://schemas.openxmlformats.org/officeDocument/2006/customXml" ds:itemID="{1DD97CDB-FB34-4B71-ADE3-6447147FD3FC}">
  <ds:schemaRefs/>
</ds:datastoreItem>
</file>

<file path=customXml/itemProps7.xml><?xml version="1.0" encoding="utf-8"?>
<ds:datastoreItem xmlns:ds="http://schemas.openxmlformats.org/officeDocument/2006/customXml" ds:itemID="{F821FEEA-82A6-42C7-B989-29E086B7A3DF}">
  <ds:schemaRefs/>
</ds:datastoreItem>
</file>

<file path=customXml/itemProps8.xml><?xml version="1.0" encoding="utf-8"?>
<ds:datastoreItem xmlns:ds="http://schemas.openxmlformats.org/officeDocument/2006/customXml" ds:itemID="{4D586A30-13EF-49C9-998B-C8CC2D98E577}">
  <ds:schemaRefs/>
</ds:datastoreItem>
</file>

<file path=customXml/itemProps9.xml><?xml version="1.0" encoding="utf-8"?>
<ds:datastoreItem xmlns:ds="http://schemas.openxmlformats.org/officeDocument/2006/customXml" ds:itemID="{DA258B0E-A008-4DE3-B0DA-9A0C56CCF7F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2014_CSW_Corporate_Presentation_EN</Template>
  <TotalTime>9889</TotalTime>
  <Words>713</Words>
  <Application>Microsoft Office PowerPoint</Application>
  <PresentationFormat>Widescreen</PresentationFormat>
  <Paragraphs>124</Paragraphs>
  <Slides>16</Slides>
  <Notes>1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ＭＳ Ｐゴシック</vt:lpstr>
      <vt:lpstr>Arial</vt:lpstr>
      <vt:lpstr>Calibri</vt:lpstr>
      <vt:lpstr>Franklin Gothic Medium Cond</vt:lpstr>
      <vt:lpstr>Lucida Grande</vt:lpstr>
      <vt:lpstr>Segoe UI Light</vt:lpstr>
      <vt:lpstr>Wingdings</vt:lpstr>
      <vt:lpstr>2014_CSW_Corporate_Presentation_EN</vt:lpstr>
      <vt:lpstr>PowerPoint Presentation</vt:lpstr>
      <vt:lpstr>Agenda</vt:lpstr>
      <vt:lpstr>What is Big Data?</vt:lpstr>
      <vt:lpstr>What makes Big Data a Thing?</vt:lpstr>
      <vt:lpstr>Does SKA Qualifies as a Big Data System?</vt:lpstr>
      <vt:lpstr>Overview of the Slow Transients Pipeline</vt:lpstr>
      <vt:lpstr>Resources Available &amp; Implementation Challenges</vt:lpstr>
      <vt:lpstr>Technology used in the Slow Transients Pipeline</vt:lpstr>
      <vt:lpstr>Very Simple Example on Parallel Computing</vt:lpstr>
      <vt:lpstr>Limits to Parallelisation</vt:lpstr>
      <vt:lpstr>Is Big Data the same as High-Performance Computing?</vt:lpstr>
      <vt:lpstr>Concluding Thoughts</vt:lpstr>
      <vt:lpstr>SKA Pushing New Boundaries of the Known and Uncovering the Unknown</vt:lpstr>
      <vt:lpstr>SKA Ecossystem</vt:lpstr>
      <vt:lpstr>Slow Transients Pipeline</vt:lpstr>
      <vt:lpstr>Extra thoughts</vt:lpstr>
    </vt:vector>
  </TitlesOfParts>
  <Company>Critical S.G.P.S.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TUTORIAL - REMOVE THIS SLIDE</dc:title>
  <dc:creator>Luís Ricardo Gargaté</dc:creator>
  <cp:lastModifiedBy>João Esteves</cp:lastModifiedBy>
  <cp:revision>586</cp:revision>
  <dcterms:created xsi:type="dcterms:W3CDTF">2014-05-03T17:41:11Z</dcterms:created>
  <dcterms:modified xsi:type="dcterms:W3CDTF">2017-07-03T07:26:50Z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ightsWATCHMark">
    <vt:lpwstr>67|CSW-CSW-PUBLIC|{00000000-0000-0000-0000-000000000000}</vt:lpwstr>
  </property>
</Properties>
</file>