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346" r:id="rId2"/>
    <p:sldId id="347" r:id="rId3"/>
    <p:sldId id="312" r:id="rId4"/>
    <p:sldId id="344" r:id="rId5"/>
    <p:sldId id="340" r:id="rId6"/>
    <p:sldId id="332" r:id="rId7"/>
    <p:sldId id="314" r:id="rId8"/>
    <p:sldId id="322" r:id="rId9"/>
    <p:sldId id="323" r:id="rId10"/>
    <p:sldId id="313" r:id="rId11"/>
    <p:sldId id="333" r:id="rId12"/>
    <p:sldId id="343" r:id="rId13"/>
  </p:sldIdLst>
  <p:sldSz cx="12192000" cy="6858000"/>
  <p:notesSz cx="7099300" cy="10234613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117" userDrawn="1">
          <p15:clr>
            <a:srgbClr val="A4A3A4"/>
          </p15:clr>
        </p15:guide>
        <p15:guide id="4" pos="2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5700"/>
    <a:srgbClr val="FF9933"/>
    <a:srgbClr val="FF6600"/>
    <a:srgbClr val="0F2F7F"/>
    <a:srgbClr val="003399"/>
    <a:srgbClr val="000099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07" autoAdjust="0"/>
    <p:restoredTop sz="95280" autoAdjust="0"/>
  </p:normalViewPr>
  <p:slideViewPr>
    <p:cSldViewPr snapToGrid="0">
      <p:cViewPr varScale="1">
        <p:scale>
          <a:sx n="79" d="100"/>
          <a:sy n="79" d="100"/>
        </p:scale>
        <p:origin x="653" y="77"/>
      </p:cViewPr>
      <p:guideLst>
        <p:guide orient="horz" pos="2409"/>
        <p:guide pos="3840"/>
        <p:guide orient="horz" pos="1117"/>
        <p:guide pos="279"/>
      </p:guideLst>
    </p:cSldViewPr>
  </p:slideViewPr>
  <p:outlineViewPr>
    <p:cViewPr>
      <p:scale>
        <a:sx n="33" d="100"/>
        <a:sy n="33" d="100"/>
      </p:scale>
      <p:origin x="0" y="-26371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8"/>
          </a:xfrm>
          <a:prstGeom prst="rect">
            <a:avLst/>
          </a:prstGeom>
        </p:spPr>
        <p:txBody>
          <a:bodyPr vert="horz" lIns="95070" tIns="47535" rIns="95070" bIns="47535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295" y="0"/>
            <a:ext cx="3076363" cy="513508"/>
          </a:xfrm>
          <a:prstGeom prst="rect">
            <a:avLst/>
          </a:prstGeom>
        </p:spPr>
        <p:txBody>
          <a:bodyPr vert="horz" lIns="95070" tIns="47535" rIns="95070" bIns="47535" rtlCol="0"/>
          <a:lstStyle>
            <a:lvl1pPr algn="r">
              <a:defRPr sz="1200"/>
            </a:lvl1pPr>
          </a:lstStyle>
          <a:p>
            <a:fld id="{795F725F-D08B-49ED-A8FE-6DF0CFEDB4DD}" type="datetimeFigureOut">
              <a:rPr lang="en-GB" smtClean="0"/>
              <a:t>03/07/2017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721106"/>
            <a:ext cx="3076363" cy="513507"/>
          </a:xfrm>
          <a:prstGeom prst="rect">
            <a:avLst/>
          </a:prstGeom>
        </p:spPr>
        <p:txBody>
          <a:bodyPr vert="horz" lIns="95070" tIns="47535" rIns="95070" bIns="47535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5" y="9721106"/>
            <a:ext cx="3076363" cy="513507"/>
          </a:xfrm>
          <a:prstGeom prst="rect">
            <a:avLst/>
          </a:prstGeom>
        </p:spPr>
        <p:txBody>
          <a:bodyPr vert="horz" lIns="95070" tIns="47535" rIns="95070" bIns="47535" rtlCol="0" anchor="b"/>
          <a:lstStyle>
            <a:lvl1pPr algn="r">
              <a:defRPr sz="1200"/>
            </a:lvl1pPr>
          </a:lstStyle>
          <a:p>
            <a:fld id="{43C51DAD-E54B-4251-B96B-A34DD89A6D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18770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8"/>
          </a:xfrm>
          <a:prstGeom prst="rect">
            <a:avLst/>
          </a:prstGeom>
        </p:spPr>
        <p:txBody>
          <a:bodyPr vert="horz" lIns="95070" tIns="47535" rIns="95070" bIns="47535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5" y="0"/>
            <a:ext cx="3076363" cy="513508"/>
          </a:xfrm>
          <a:prstGeom prst="rect">
            <a:avLst/>
          </a:prstGeom>
        </p:spPr>
        <p:txBody>
          <a:bodyPr vert="horz" lIns="95070" tIns="47535" rIns="95070" bIns="47535" rtlCol="0"/>
          <a:lstStyle>
            <a:lvl1pPr algn="r">
              <a:defRPr sz="1200"/>
            </a:lvl1pPr>
          </a:lstStyle>
          <a:p>
            <a:fld id="{FA1DE448-37C9-4B8A-9044-B1826EF355DD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7838" y="1277938"/>
            <a:ext cx="6143625" cy="3455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070" tIns="47535" rIns="95070" bIns="47535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1" y="4925408"/>
            <a:ext cx="5679440" cy="4029879"/>
          </a:xfrm>
          <a:prstGeom prst="rect">
            <a:avLst/>
          </a:prstGeom>
        </p:spPr>
        <p:txBody>
          <a:bodyPr vert="horz" lIns="95070" tIns="47535" rIns="95070" bIns="4753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721106"/>
            <a:ext cx="3076363" cy="513507"/>
          </a:xfrm>
          <a:prstGeom prst="rect">
            <a:avLst/>
          </a:prstGeom>
        </p:spPr>
        <p:txBody>
          <a:bodyPr vert="horz" lIns="95070" tIns="47535" rIns="95070" bIns="47535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5" y="9721106"/>
            <a:ext cx="3076363" cy="513507"/>
          </a:xfrm>
          <a:prstGeom prst="rect">
            <a:avLst/>
          </a:prstGeom>
        </p:spPr>
        <p:txBody>
          <a:bodyPr vert="horz" lIns="95070" tIns="47535" rIns="95070" bIns="47535" rtlCol="0" anchor="b"/>
          <a:lstStyle>
            <a:lvl1pPr algn="r">
              <a:defRPr sz="1200"/>
            </a:lvl1pPr>
          </a:lstStyle>
          <a:p>
            <a:fld id="{CD44E1C8-B0EC-433D-9B16-5C1B6F619DA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5725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4E1C8-B0EC-433D-9B16-5C1B6F619DA6}" type="slidenum">
              <a:rPr lang="pt-PT" smtClean="0"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21100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" y="0"/>
            <a:ext cx="1230454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1" noProof="0">
              <a:latin typeface="Arial Unicode MS" panose="020B0604020202020204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GB" noProof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17" indent="0" algn="ctr">
              <a:buNone/>
              <a:defRPr sz="2000"/>
            </a:lvl2pPr>
            <a:lvl3pPr marL="914433" indent="0" algn="ctr">
              <a:buNone/>
              <a:defRPr sz="1801"/>
            </a:lvl3pPr>
            <a:lvl4pPr marL="1371652" indent="0" algn="ctr">
              <a:buNone/>
              <a:defRPr sz="1600"/>
            </a:lvl4pPr>
            <a:lvl5pPr marL="1828869" indent="0" algn="ctr">
              <a:buNone/>
              <a:defRPr sz="1600"/>
            </a:lvl5pPr>
            <a:lvl6pPr marL="2286086" indent="0" algn="ctr">
              <a:buNone/>
              <a:defRPr sz="1600"/>
            </a:lvl6pPr>
            <a:lvl7pPr marL="2743302" indent="0" algn="ctr">
              <a:buNone/>
              <a:defRPr sz="1600"/>
            </a:lvl7pPr>
            <a:lvl8pPr marL="3200521" indent="0" algn="ctr">
              <a:buNone/>
              <a:defRPr sz="1600"/>
            </a:lvl8pPr>
            <a:lvl9pPr marL="3657738" indent="0" algn="ctr">
              <a:buNone/>
              <a:defRPr sz="1600"/>
            </a:lvl9pPr>
          </a:lstStyle>
          <a:p>
            <a:r>
              <a:rPr lang="en-GB" noProof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A7580-CE4A-4B07-984F-9E49C850A009}" type="datetime1">
              <a:rPr lang="pt-PT" noProof="0" smtClean="0"/>
              <a:t>03/07/2017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CIÊNCIA 2017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3D320-53D3-4002-B302-8ED5AD6D5F66}" type="slidenum">
              <a:rPr lang="en-GB" noProof="0" smtClean="0"/>
              <a:t>‹#›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649545004"/>
      </p:ext>
    </p:extLst>
  </p:cSld>
  <p:clrMapOvr>
    <a:masterClrMapping/>
  </p:clrMapOvr>
  <p:transition spd="slow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9B022848-67AD-4F58-897B-2AB0216608B3}" type="datetime1">
              <a:rPr lang="pt-PT" smtClean="0"/>
              <a:t>03/07/2017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pt-PT"/>
              <a:t>3rd meeting DSM subgroup Digital Skills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C653D320-53D3-4002-B302-8ED5AD6D5F66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3545010"/>
      </p:ext>
    </p:extLst>
  </p:cSld>
  <p:clrMapOvr>
    <a:masterClrMapping/>
  </p:clrMapOvr>
  <p:transition spd="slow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Regular Bold" panose="0200080303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5" y="1463040"/>
            <a:ext cx="10515600" cy="4713923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latin typeface="Regular Regular" panose="02000503040000020003" pitchFamily="2" charset="0"/>
                <a:cs typeface="Arial Unicode MS" panose="020B0604020202020204" pitchFamily="34" charset="-128"/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  <a:latin typeface="Regular Regular" panose="02000503040000020003" pitchFamily="2" charset="0"/>
                <a:cs typeface="Arial Unicode MS" panose="020B0604020202020204" pitchFamily="34" charset="-128"/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  <a:latin typeface="Regular Regular" panose="02000503040000020003" pitchFamily="2" charset="0"/>
                <a:cs typeface="Arial Unicode MS" panose="020B0604020202020204" pitchFamily="34" charset="-128"/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  <a:latin typeface="Regular Regular" panose="02000503040000020003" pitchFamily="2" charset="0"/>
                <a:cs typeface="Arial Unicode MS" panose="020B0604020202020204" pitchFamily="34" charset="-128"/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  <a:latin typeface="Regular Regular" panose="02000503040000020003" pitchFamily="2" charset="0"/>
                <a:cs typeface="Arial Unicode MS" panose="020B0604020202020204" pitchFamily="34" charset="-128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t-P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E99726B9-8B29-4B84-AD6D-6FC9B31BCFE5}" type="datetime1">
              <a:rPr lang="pt-PT" smtClean="0"/>
              <a:t>03/07/2017</a:t>
            </a:fld>
            <a:endParaRPr lang="pt-P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C653D320-53D3-4002-B302-8ED5AD6D5F66}" type="slidenum">
              <a:rPr lang="pt-PT" smtClean="0"/>
              <a:pPr/>
              <a:t>‹#›</a:t>
            </a:fld>
            <a:endParaRPr lang="pt-PT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5" y="635635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75000"/>
                  </a:schemeClr>
                </a:solidFill>
                <a:latin typeface="Regular Bold" panose="02000803030000020003" pitchFamily="2" charset="0"/>
              </a:defRPr>
            </a:lvl1pPr>
          </a:lstStyle>
          <a:p>
            <a:r>
              <a:rPr lang="en-GB" dirty="0"/>
              <a:t>CIÊNCIA 2017</a:t>
            </a:r>
          </a:p>
        </p:txBody>
      </p:sp>
    </p:spTree>
    <p:extLst>
      <p:ext uri="{BB962C8B-B14F-4D97-AF65-F5344CB8AC3E}">
        <p14:creationId xmlns:p14="http://schemas.microsoft.com/office/powerpoint/2010/main" val="1811617984"/>
      </p:ext>
    </p:extLst>
  </p:cSld>
  <p:clrMapOvr>
    <a:masterClrMapping/>
  </p:clrMapOvr>
  <p:transition spd="slow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3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3" y="458946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1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33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3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52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73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15629-6123-45FE-A199-E664C4109548}" type="datetime1">
              <a:rPr lang="pt-PT" smtClean="0"/>
              <a:t>03/07/2017</a:t>
            </a:fld>
            <a:endParaRPr lang="pt-P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3D320-53D3-4002-B302-8ED5AD6D5F66}" type="slidenum">
              <a:rPr lang="pt-PT" smtClean="0"/>
              <a:t>‹#›</a:t>
            </a:fld>
            <a:endParaRPr lang="pt-PT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5" y="635635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75000"/>
                  </a:schemeClr>
                </a:solidFill>
                <a:latin typeface="Regular Bold" panose="02000803030000020003" pitchFamily="2" charset="0"/>
              </a:defRPr>
            </a:lvl1pPr>
          </a:lstStyle>
          <a:p>
            <a:r>
              <a:rPr lang="en-GB" dirty="0"/>
              <a:t>3</a:t>
            </a:r>
            <a:r>
              <a:rPr lang="en-GB" baseline="30000" dirty="0"/>
              <a:t>rd</a:t>
            </a:r>
            <a:r>
              <a:rPr lang="en-GB" dirty="0"/>
              <a:t> meeting DSM subgroup Digital Skills</a:t>
            </a:r>
          </a:p>
        </p:txBody>
      </p:sp>
    </p:spTree>
    <p:extLst>
      <p:ext uri="{BB962C8B-B14F-4D97-AF65-F5344CB8AC3E}">
        <p14:creationId xmlns:p14="http://schemas.microsoft.com/office/powerpoint/2010/main" val="304520016"/>
      </p:ext>
    </p:extLst>
  </p:cSld>
  <p:clrMapOvr>
    <a:masterClrMapping/>
  </p:clrMapOvr>
  <p:transition spd="slow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463040"/>
            <a:ext cx="5181600" cy="471392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t-PT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463040"/>
            <a:ext cx="5181600" cy="471392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t-PT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252FB-4B60-47B0-9DED-D1C3B8BF525A}" type="datetime1">
              <a:rPr lang="pt-PT" smtClean="0"/>
              <a:t>03/07/2017</a:t>
            </a:fld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3D320-53D3-4002-B302-8ED5AD6D5F66}" type="slidenum">
              <a:rPr lang="pt-PT" smtClean="0"/>
              <a:t>‹#›</a:t>
            </a:fld>
            <a:endParaRPr lang="pt-PT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5" y="635635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75000"/>
                  </a:schemeClr>
                </a:solidFill>
                <a:latin typeface="Regular Bold" panose="02000803030000020003" pitchFamily="2" charset="0"/>
              </a:defRPr>
            </a:lvl1pPr>
          </a:lstStyle>
          <a:p>
            <a:r>
              <a:rPr lang="en-GB" dirty="0"/>
              <a:t>3</a:t>
            </a:r>
            <a:r>
              <a:rPr lang="en-GB" baseline="30000" dirty="0"/>
              <a:t>rd</a:t>
            </a:r>
            <a:r>
              <a:rPr lang="en-GB" dirty="0"/>
              <a:t> meeting DSM subgroup Digital Skills</a:t>
            </a:r>
          </a:p>
        </p:txBody>
      </p:sp>
    </p:spTree>
    <p:extLst>
      <p:ext uri="{BB962C8B-B14F-4D97-AF65-F5344CB8AC3E}">
        <p14:creationId xmlns:p14="http://schemas.microsoft.com/office/powerpoint/2010/main" val="2858921307"/>
      </p:ext>
    </p:extLst>
  </p:cSld>
  <p:clrMapOvr>
    <a:masterClrMapping/>
  </p:clrMapOvr>
  <p:transition spd="slow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5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7" indent="0">
              <a:buNone/>
              <a:defRPr sz="2000" b="1"/>
            </a:lvl2pPr>
            <a:lvl3pPr marL="914433" indent="0">
              <a:buNone/>
              <a:defRPr sz="1801" b="1"/>
            </a:lvl3pPr>
            <a:lvl4pPr marL="1371652" indent="0">
              <a:buNone/>
              <a:defRPr sz="1600" b="1"/>
            </a:lvl4pPr>
            <a:lvl5pPr marL="1828869" indent="0">
              <a:buNone/>
              <a:defRPr sz="1600" b="1"/>
            </a:lvl5pPr>
            <a:lvl6pPr marL="2286086" indent="0">
              <a:buNone/>
              <a:defRPr sz="1600" b="1"/>
            </a:lvl6pPr>
            <a:lvl7pPr marL="2743302" indent="0">
              <a:buNone/>
              <a:defRPr sz="1600" b="1"/>
            </a:lvl7pPr>
            <a:lvl8pPr marL="3200521" indent="0">
              <a:buNone/>
              <a:defRPr sz="1600" b="1"/>
            </a:lvl8pPr>
            <a:lvl9pPr marL="365773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5" y="2505076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7" indent="0">
              <a:buNone/>
              <a:defRPr sz="2000" b="1"/>
            </a:lvl2pPr>
            <a:lvl3pPr marL="914433" indent="0">
              <a:buNone/>
              <a:defRPr sz="1801" b="1"/>
            </a:lvl3pPr>
            <a:lvl4pPr marL="1371652" indent="0">
              <a:buNone/>
              <a:defRPr sz="1600" b="1"/>
            </a:lvl4pPr>
            <a:lvl5pPr marL="1828869" indent="0">
              <a:buNone/>
              <a:defRPr sz="1600" b="1"/>
            </a:lvl5pPr>
            <a:lvl6pPr marL="2286086" indent="0">
              <a:buNone/>
              <a:defRPr sz="1600" b="1"/>
            </a:lvl6pPr>
            <a:lvl7pPr marL="2743302" indent="0">
              <a:buNone/>
              <a:defRPr sz="1600" b="1"/>
            </a:lvl7pPr>
            <a:lvl8pPr marL="3200521" indent="0">
              <a:buNone/>
              <a:defRPr sz="1600" b="1"/>
            </a:lvl8pPr>
            <a:lvl9pPr marL="365773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0D50-08CF-4140-B857-FA0347D06BBC}" type="datetime1">
              <a:rPr lang="pt-PT" smtClean="0"/>
              <a:t>03/07/2017</a:t>
            </a:fld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3D320-53D3-4002-B302-8ED5AD6D5F66}" type="slidenum">
              <a:rPr lang="pt-PT" smtClean="0"/>
              <a:t>‹#›</a:t>
            </a:fld>
            <a:endParaRPr lang="pt-PT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3"/>
          </p:nvPr>
        </p:nvSpPr>
        <p:spPr>
          <a:xfrm>
            <a:off x="4038605" y="635635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75000"/>
                  </a:schemeClr>
                </a:solidFill>
                <a:latin typeface="Regular Bold" panose="02000803030000020003" pitchFamily="2" charset="0"/>
              </a:defRPr>
            </a:lvl1pPr>
          </a:lstStyle>
          <a:p>
            <a:r>
              <a:rPr lang="en-GB" dirty="0"/>
              <a:t>3</a:t>
            </a:r>
            <a:r>
              <a:rPr lang="en-GB" baseline="30000" dirty="0"/>
              <a:t>rd</a:t>
            </a:r>
            <a:r>
              <a:rPr lang="en-GB" dirty="0"/>
              <a:t> meeting DSM subgroup Digital Skills</a:t>
            </a:r>
          </a:p>
        </p:txBody>
      </p:sp>
    </p:spTree>
    <p:extLst>
      <p:ext uri="{BB962C8B-B14F-4D97-AF65-F5344CB8AC3E}">
        <p14:creationId xmlns:p14="http://schemas.microsoft.com/office/powerpoint/2010/main" val="1725063402"/>
      </p:ext>
    </p:extLst>
  </p:cSld>
  <p:clrMapOvr>
    <a:masterClrMapping/>
  </p:clrMapOvr>
  <p:transition spd="slow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724DD8B9-BE84-4940-AD70-99D157091887}" type="datetime1">
              <a:rPr lang="pt-PT" smtClean="0"/>
              <a:t>03/07/2017</a:t>
            </a:fld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C653D320-53D3-4002-B302-8ED5AD6D5F66}" type="slidenum">
              <a:rPr lang="pt-PT" smtClean="0"/>
              <a:pPr/>
              <a:t>‹#›</a:t>
            </a:fld>
            <a:endParaRPr lang="pt-P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5" y="635635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75000"/>
                  </a:schemeClr>
                </a:solidFill>
                <a:latin typeface="Regular Bold" panose="02000803030000020003" pitchFamily="2" charset="0"/>
              </a:defRPr>
            </a:lvl1pPr>
          </a:lstStyle>
          <a:p>
            <a:r>
              <a:rPr lang="en-GB" dirty="0"/>
              <a:t>3</a:t>
            </a:r>
            <a:r>
              <a:rPr lang="en-GB" baseline="30000" dirty="0"/>
              <a:t>rd</a:t>
            </a:r>
            <a:r>
              <a:rPr lang="en-GB" dirty="0"/>
              <a:t> meeting DSM subgroup Digital Skills</a:t>
            </a:r>
          </a:p>
        </p:txBody>
      </p:sp>
    </p:spTree>
    <p:extLst>
      <p:ext uri="{BB962C8B-B14F-4D97-AF65-F5344CB8AC3E}">
        <p14:creationId xmlns:p14="http://schemas.microsoft.com/office/powerpoint/2010/main" val="231197396"/>
      </p:ext>
    </p:extLst>
  </p:cSld>
  <p:clrMapOvr>
    <a:masterClrMapping/>
  </p:clrMapOvr>
  <p:transition spd="slow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8A75CD98-4B85-4E3B-B040-A72FDD253C09}" type="datetime1">
              <a:rPr lang="pt-PT" smtClean="0"/>
              <a:t>03/07/2017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GB" dirty="0"/>
              <a:t>CIÊNCIA 2017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C653D320-53D3-4002-B302-8ED5AD6D5F66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44382558"/>
      </p:ext>
    </p:extLst>
  </p:cSld>
  <p:clrMapOvr>
    <a:masterClrMapping/>
  </p:clrMapOvr>
  <p:transition spd="slow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94" y="987427"/>
            <a:ext cx="6172201" cy="4873625"/>
          </a:xfrm>
        </p:spPr>
        <p:txBody>
          <a:bodyPr/>
          <a:lstStyle>
            <a:lvl1pPr>
              <a:defRPr sz="32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8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4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20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1">
                    <a:lumMod val="75000"/>
                  </a:schemeClr>
                </a:solidFill>
              </a:defRPr>
            </a:lvl1pPr>
            <a:lvl2pPr marL="457217" indent="0">
              <a:buNone/>
              <a:defRPr sz="1401"/>
            </a:lvl2pPr>
            <a:lvl3pPr marL="914433" indent="0">
              <a:buNone/>
              <a:defRPr sz="1200"/>
            </a:lvl3pPr>
            <a:lvl4pPr marL="1371652" indent="0">
              <a:buNone/>
              <a:defRPr sz="1001"/>
            </a:lvl4pPr>
            <a:lvl5pPr marL="1828869" indent="0">
              <a:buNone/>
              <a:defRPr sz="1001"/>
            </a:lvl5pPr>
            <a:lvl6pPr marL="2286086" indent="0">
              <a:buNone/>
              <a:defRPr sz="1001"/>
            </a:lvl6pPr>
            <a:lvl7pPr marL="2743302" indent="0">
              <a:buNone/>
              <a:defRPr sz="1001"/>
            </a:lvl7pPr>
            <a:lvl8pPr marL="3200521" indent="0">
              <a:buNone/>
              <a:defRPr sz="1001"/>
            </a:lvl8pPr>
            <a:lvl9pPr marL="3657738" indent="0">
              <a:buNone/>
              <a:defRPr sz="10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41665B8-CD8E-4892-9768-3861F9A88513}" type="datetime1">
              <a:rPr lang="pt-PT" smtClean="0"/>
              <a:t>03/07/2017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pt-PT"/>
              <a:t>3rd meeting DSM subgroup Digital Skills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C653D320-53D3-4002-B302-8ED5AD6D5F66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50568992"/>
      </p:ext>
    </p:extLst>
  </p:cSld>
  <p:clrMapOvr>
    <a:masterClrMapping/>
  </p:clrMapOvr>
  <p:transition spd="slow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94" y="987427"/>
            <a:ext cx="6172201" cy="4873625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>
                    <a:lumMod val="75000"/>
                  </a:schemeClr>
                </a:solidFill>
              </a:defRPr>
            </a:lvl1pPr>
            <a:lvl2pPr marL="457217" indent="0">
              <a:buNone/>
              <a:defRPr sz="2800"/>
            </a:lvl2pPr>
            <a:lvl3pPr marL="914433" indent="0">
              <a:buNone/>
              <a:defRPr sz="2400"/>
            </a:lvl3pPr>
            <a:lvl4pPr marL="1371652" indent="0">
              <a:buNone/>
              <a:defRPr sz="2000"/>
            </a:lvl4pPr>
            <a:lvl5pPr marL="1828869" indent="0">
              <a:buNone/>
              <a:defRPr sz="2000"/>
            </a:lvl5pPr>
            <a:lvl6pPr marL="2286086" indent="0">
              <a:buNone/>
              <a:defRPr sz="2000"/>
            </a:lvl6pPr>
            <a:lvl7pPr marL="2743302" indent="0">
              <a:buNone/>
              <a:defRPr sz="2000"/>
            </a:lvl7pPr>
            <a:lvl8pPr marL="3200521" indent="0">
              <a:buNone/>
              <a:defRPr sz="2000"/>
            </a:lvl8pPr>
            <a:lvl9pPr marL="3657738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1">
                    <a:lumMod val="75000"/>
                  </a:schemeClr>
                </a:solidFill>
              </a:defRPr>
            </a:lvl1pPr>
            <a:lvl2pPr marL="457217" indent="0">
              <a:buNone/>
              <a:defRPr sz="1401"/>
            </a:lvl2pPr>
            <a:lvl3pPr marL="914433" indent="0">
              <a:buNone/>
              <a:defRPr sz="1200"/>
            </a:lvl3pPr>
            <a:lvl4pPr marL="1371652" indent="0">
              <a:buNone/>
              <a:defRPr sz="1001"/>
            </a:lvl4pPr>
            <a:lvl5pPr marL="1828869" indent="0">
              <a:buNone/>
              <a:defRPr sz="1001"/>
            </a:lvl5pPr>
            <a:lvl6pPr marL="2286086" indent="0">
              <a:buNone/>
              <a:defRPr sz="1001"/>
            </a:lvl6pPr>
            <a:lvl7pPr marL="2743302" indent="0">
              <a:buNone/>
              <a:defRPr sz="1001"/>
            </a:lvl7pPr>
            <a:lvl8pPr marL="3200521" indent="0">
              <a:buNone/>
              <a:defRPr sz="1001"/>
            </a:lvl8pPr>
            <a:lvl9pPr marL="3657738" indent="0">
              <a:buNone/>
              <a:defRPr sz="10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C371FC44-A3DA-4B13-BECF-84367EAFBA7B}" type="datetime1">
              <a:rPr lang="pt-PT" smtClean="0"/>
              <a:t>03/07/2017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pt-PT"/>
              <a:t>3rd meeting DSM subgroup Digital Skills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C653D320-53D3-4002-B302-8ED5AD6D5F66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68415431"/>
      </p:ext>
    </p:extLst>
  </p:cSld>
  <p:clrMapOvr>
    <a:masterClrMapping/>
  </p:clrMapOvr>
  <p:transition spd="slow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5" y="365127"/>
            <a:ext cx="10515600" cy="9185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5" y="1463040"/>
            <a:ext cx="10515600" cy="47139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t-P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>
                    <a:lumMod val="75000"/>
                  </a:schemeClr>
                </a:solidFill>
                <a:latin typeface="Regular Bold" panose="02000803030000020003" pitchFamily="2" charset="0"/>
              </a:defRPr>
            </a:lvl1pPr>
          </a:lstStyle>
          <a:p>
            <a:fld id="{0DBED77B-DF09-4E95-B9C5-4323461A7D2F}" type="datetime1">
              <a:rPr lang="pt-PT" smtClean="0"/>
              <a:t>03/07/2017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5" y="635635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75000"/>
                  </a:schemeClr>
                </a:solidFill>
                <a:latin typeface="Regular Bold" panose="02000803030000020003" pitchFamily="2" charset="0"/>
              </a:defRPr>
            </a:lvl1pPr>
          </a:lstStyle>
          <a:p>
            <a:r>
              <a:rPr lang="en-GB" dirty="0"/>
              <a:t>CIÊNCIA 2017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>
                    <a:lumMod val="75000"/>
                  </a:schemeClr>
                </a:solidFill>
                <a:latin typeface="Regular Bold" panose="02000803030000020003" pitchFamily="2" charset="0"/>
              </a:defRPr>
            </a:lvl1pPr>
          </a:lstStyle>
          <a:p>
            <a:fld id="{C653D320-53D3-4002-B302-8ED5AD6D5F66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22793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ransition spd="slow">
    <p:comb/>
  </p:transition>
  <p:hf hdr="0" dt="0"/>
  <p:txStyles>
    <p:titleStyle>
      <a:lvl1pPr algn="l" defTabSz="914433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Regular Bold" panose="02000803030000020003" pitchFamily="2" charset="0"/>
          <a:ea typeface="+mj-ea"/>
          <a:cs typeface="+mj-cs"/>
        </a:defRPr>
      </a:lvl1pPr>
    </p:titleStyle>
    <p:bodyStyle>
      <a:lvl1pPr marL="228610" indent="-228610" algn="l" defTabSz="914433" rtl="0" eaLnBrk="1" latinLnBrk="0" hangingPunct="1">
        <a:lnSpc>
          <a:spcPct val="90000"/>
        </a:lnSpc>
        <a:spcBef>
          <a:spcPts val="1001"/>
        </a:spcBef>
        <a:buFont typeface="Wingdings" panose="05000000000000000000" pitchFamily="2" charset="2"/>
        <a:buChar char="§"/>
        <a:defRPr sz="2800" kern="1200">
          <a:solidFill>
            <a:schemeClr val="accent1">
              <a:lumMod val="75000"/>
            </a:schemeClr>
          </a:solidFill>
          <a:latin typeface="Regular Regular" panose="02000503040000020003" pitchFamily="2" charset="0"/>
          <a:ea typeface="+mn-ea"/>
          <a:cs typeface="+mn-cs"/>
        </a:defRPr>
      </a:lvl1pPr>
      <a:lvl2pPr marL="685826" indent="-228610" algn="l" defTabSz="9144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Regular Regular" panose="02000503040000020003" pitchFamily="2" charset="0"/>
          <a:ea typeface="+mn-ea"/>
          <a:cs typeface="+mn-cs"/>
        </a:defRPr>
      </a:lvl2pPr>
      <a:lvl3pPr marL="1143043" indent="-228610" algn="l" defTabSz="9144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Regular Regular" panose="02000503040000020003" pitchFamily="2" charset="0"/>
          <a:ea typeface="+mn-ea"/>
          <a:cs typeface="+mn-cs"/>
        </a:defRPr>
      </a:lvl3pPr>
      <a:lvl4pPr marL="1600260" indent="-228610" algn="l" defTabSz="9144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accent1">
              <a:lumMod val="75000"/>
            </a:schemeClr>
          </a:solidFill>
          <a:latin typeface="Regular Regular" panose="02000503040000020003" pitchFamily="2" charset="0"/>
          <a:ea typeface="+mn-ea"/>
          <a:cs typeface="+mn-cs"/>
        </a:defRPr>
      </a:lvl4pPr>
      <a:lvl5pPr marL="2057479" indent="-228610" algn="l" defTabSz="9144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accent1">
              <a:lumMod val="75000"/>
            </a:schemeClr>
          </a:solidFill>
          <a:latin typeface="Regular Regular" panose="02000503040000020003" pitchFamily="2" charset="0"/>
          <a:ea typeface="+mn-ea"/>
          <a:cs typeface="+mn-cs"/>
        </a:defRPr>
      </a:lvl5pPr>
      <a:lvl6pPr marL="2514696" indent="-228610" algn="l" defTabSz="9144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912" indent="-228610" algn="l" defTabSz="9144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129" indent="-228610" algn="l" defTabSz="9144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346" indent="-228610" algn="l" defTabSz="9144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3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7" algn="l" defTabSz="91443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33" algn="l" defTabSz="91443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52" algn="l" defTabSz="91443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69" algn="l" defTabSz="91443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86" algn="l" defTabSz="91443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302" algn="l" defTabSz="91443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521" algn="l" defTabSz="91443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738" algn="l" defTabSz="91443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mailto:amm@isep.ipp.pt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hyperlink" Target="mailto:angelo.martins@inesctec.pt" TargetMode="External"/><Relationship Id="rId9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117C-719D-4559-915C-95242B6221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C3C30F-34A6-4482-B037-937653DA36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noProof="0" dirty="0"/>
              <a:t>Project-Based Learning para </a:t>
            </a:r>
            <a:r>
              <a:rPr lang="en-GB" noProof="0" dirty="0" err="1"/>
              <a:t>acelerar</a:t>
            </a:r>
            <a:r>
              <a:rPr lang="en-GB" noProof="0" dirty="0"/>
              <a:t> a (Re)</a:t>
            </a:r>
            <a:r>
              <a:rPr lang="en-GB" noProof="0" dirty="0" err="1"/>
              <a:t>Qualificação</a:t>
            </a:r>
            <a:r>
              <a:rPr lang="en-GB" noProof="0" dirty="0"/>
              <a:t> de </a:t>
            </a:r>
            <a:r>
              <a:rPr lang="en-GB" noProof="0" dirty="0" err="1"/>
              <a:t>licenciados</a:t>
            </a:r>
            <a:r>
              <a:rPr lang="en-GB" noProof="0" dirty="0"/>
              <a:t> para a </a:t>
            </a:r>
            <a:r>
              <a:rPr lang="en-GB" noProof="0" dirty="0" err="1"/>
              <a:t>área</a:t>
            </a:r>
            <a:r>
              <a:rPr lang="en-GB" noProof="0" dirty="0"/>
              <a:t> de </a:t>
            </a:r>
            <a:r>
              <a:rPr lang="en-GB" noProof="0" dirty="0" err="1"/>
              <a:t>Informática</a:t>
            </a:r>
            <a:endParaRPr lang="en-GB" noProof="0" dirty="0"/>
          </a:p>
          <a:p>
            <a:endParaRPr lang="en-GB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487F4A-221C-4F44-8997-123524FC9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3D320-53D3-4002-B302-8ED5AD6D5F66}" type="slidenum">
              <a:rPr lang="en-GB" noProof="0" smtClean="0"/>
              <a:t>1</a:t>
            </a:fld>
            <a:endParaRPr lang="en-GB" noProof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06985D9-2E2C-488B-935B-06A346E70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695" y="2006298"/>
            <a:ext cx="6252869" cy="1342273"/>
          </a:xfrm>
          <a:prstGeom prst="rect">
            <a:avLst/>
          </a:prstGeom>
        </p:spPr>
      </p:pic>
      <p:pic>
        <p:nvPicPr>
          <p:cNvPr id="7" name="Picture 10" descr="http://www.portotechhub.com/assets/img/isep_logo.png">
            <a:extLst>
              <a:ext uri="{FF2B5EF4-FFF2-40B4-BE49-F238E27FC236}">
                <a16:creationId xmlns:a16="http://schemas.microsoft.com/office/drawing/2014/main" id="{5C4B4B80-1AD8-48E1-93EE-9075A9A1B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945"/>
            <a:ext cx="5303150" cy="1914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5AD663B-F0A2-496F-BE05-72BF2EFF7F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401" y="5654920"/>
            <a:ext cx="2680164" cy="9983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EB1AF9E-6E7C-4256-BC73-E6BE382E407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275" y="5685057"/>
            <a:ext cx="2533438" cy="9983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6235AD-17FD-4174-A117-3828D77320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130" y="5828272"/>
            <a:ext cx="2912718" cy="639741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02415068-1EFB-4B27-96DB-E8BADEA62A4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8265" y="5648960"/>
            <a:ext cx="2357953" cy="103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3620706"/>
      </p:ext>
    </p:extLst>
  </p:cSld>
  <p:clrMapOvr>
    <a:masterClrMapping/>
  </p:clrMapOvr>
  <p:transition spd="slow">
    <p:comb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7768" y="11571"/>
            <a:ext cx="3065842" cy="40138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705137"/>
            <a:ext cx="10515600" cy="985551"/>
          </a:xfrm>
        </p:spPr>
        <p:txBody>
          <a:bodyPr/>
          <a:lstStyle/>
          <a:p>
            <a:r>
              <a:rPr lang="en-GB" b="1" noProof="0" dirty="0">
                <a:latin typeface="Calibri" panose="020F0502020204030204" pitchFamily="34" charset="0"/>
              </a:rPr>
              <a:t>Transdisciplinary approach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35125"/>
            <a:ext cx="11841018" cy="4351338"/>
          </a:xfrm>
        </p:spPr>
        <p:txBody>
          <a:bodyPr>
            <a:normAutofit/>
          </a:bodyPr>
          <a:lstStyle/>
          <a:p>
            <a:r>
              <a:rPr lang="en-GB" noProof="0" dirty="0">
                <a:latin typeface="Calibri" panose="020F0502020204030204" pitchFamily="34" charset="0"/>
              </a:rPr>
              <a:t>3 simultaneous courses each semester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1 core software engineering and programming course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1 technical course covering key supporting technologies and competencies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1 project course to develop a product for a client</a:t>
            </a:r>
          </a:p>
          <a:p>
            <a:r>
              <a:rPr lang="en-GB" noProof="0" dirty="0">
                <a:latin typeface="Calibri" panose="020F0502020204030204" pitchFamily="34" charset="0"/>
              </a:rPr>
              <a:t>All work is done in the context of the project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There are several competence and knowledge areas</a:t>
            </a:r>
          </a:p>
          <a:p>
            <a:pPr lvl="1"/>
            <a:r>
              <a:rPr lang="en-GB" dirty="0">
                <a:latin typeface="Calibri" panose="020F0502020204030204" pitchFamily="34" charset="0"/>
              </a:rPr>
              <a:t>Each u</a:t>
            </a:r>
            <a:r>
              <a:rPr lang="en-GB" noProof="0" dirty="0" err="1">
                <a:latin typeface="Calibri" panose="020F0502020204030204" pitchFamily="34" charset="0"/>
              </a:rPr>
              <a:t>ser</a:t>
            </a:r>
            <a:r>
              <a:rPr lang="en-GB" noProof="0" dirty="0">
                <a:latin typeface="Calibri" panose="020F0502020204030204" pitchFamily="34" charset="0"/>
              </a:rPr>
              <a:t> story is awarded effort points in the C&amp;K areas</a:t>
            </a:r>
          </a:p>
          <a:p>
            <a:pPr lvl="1"/>
            <a:r>
              <a:rPr lang="en-GB" dirty="0">
                <a:latin typeface="Calibri" panose="020F0502020204030204" pitchFamily="34" charset="0"/>
              </a:rPr>
              <a:t>By the end of the semester, a student must fulfil a predefined minimum of effort points in each area</a:t>
            </a:r>
          </a:p>
          <a:p>
            <a:r>
              <a:rPr lang="en-GB" noProof="0" dirty="0">
                <a:latin typeface="Calibri" panose="020F0502020204030204" pitchFamily="34" charset="0"/>
              </a:rPr>
              <a:t>There is only a global grade (weighted average of the work in the areas)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3D320-53D3-4002-B302-8ED5AD6D5F66}" type="slidenum">
              <a:rPr lang="pt-PT" smtClean="0"/>
              <a:pPr/>
              <a:t>10</a:t>
            </a:fld>
            <a:endParaRPr lang="pt-PT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7998909-9F83-406D-A1AA-CF73FD2015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491" y="6243113"/>
            <a:ext cx="1285753" cy="5066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9409649-7722-4E09-A23E-70A00E90C0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4065" y="105098"/>
            <a:ext cx="2359545" cy="506512"/>
          </a:xfrm>
          <a:prstGeom prst="rect">
            <a:avLst/>
          </a:prstGeom>
        </p:spPr>
      </p:pic>
      <p:pic>
        <p:nvPicPr>
          <p:cNvPr id="14" name="Picture 10" descr="http://www.portotechhub.com/assets/img/isep_logo.png">
            <a:extLst>
              <a:ext uri="{FF2B5EF4-FFF2-40B4-BE49-F238E27FC236}">
                <a16:creationId xmlns:a16="http://schemas.microsoft.com/office/drawing/2014/main" id="{AEF45659-2EC9-43DB-8280-617B9B7D70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12"/>
            <a:ext cx="2759244" cy="99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0684338-C6C7-410B-A865-5440A47A2C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663" y="6259965"/>
            <a:ext cx="1238959" cy="46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21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7768" y="11571"/>
            <a:ext cx="3065842" cy="40138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705137"/>
            <a:ext cx="10515600" cy="985551"/>
          </a:xfrm>
        </p:spPr>
        <p:txBody>
          <a:bodyPr/>
          <a:lstStyle/>
          <a:p>
            <a:r>
              <a:rPr lang="en-GB" b="1" noProof="0" dirty="0">
                <a:latin typeface="Calibri" panose="020F0502020204030204" pitchFamily="34" charset="0"/>
              </a:rPr>
              <a:t>Programme structure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-1" y="1627505"/>
            <a:ext cx="11789923" cy="4351338"/>
          </a:xfrm>
        </p:spPr>
        <p:txBody>
          <a:bodyPr>
            <a:normAutofit/>
          </a:bodyPr>
          <a:lstStyle/>
          <a:p>
            <a:r>
              <a:rPr lang="en-GB" noProof="0" dirty="0">
                <a:latin typeface="Calibri" panose="020F0502020204030204" pitchFamily="34" charset="0"/>
              </a:rPr>
              <a:t>1</a:t>
            </a:r>
            <a:r>
              <a:rPr lang="en-GB" baseline="30000" noProof="0" dirty="0">
                <a:latin typeface="Calibri" panose="020F0502020204030204" pitchFamily="34" charset="0"/>
              </a:rPr>
              <a:t>st</a:t>
            </a:r>
            <a:r>
              <a:rPr lang="en-GB" noProof="0" dirty="0">
                <a:latin typeface="Calibri" panose="020F0502020204030204" pitchFamily="34" charset="0"/>
              </a:rPr>
              <a:t> semester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Iterative agile software development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Computing systems and networks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Databases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Project I</a:t>
            </a:r>
          </a:p>
          <a:p>
            <a:r>
              <a:rPr lang="en-GB" noProof="0" dirty="0">
                <a:latin typeface="Calibri" panose="020F0502020204030204" pitchFamily="34" charset="0"/>
              </a:rPr>
              <a:t>2</a:t>
            </a:r>
            <a:r>
              <a:rPr lang="en-GB" baseline="30000" noProof="0" dirty="0">
                <a:latin typeface="Calibri" panose="020F0502020204030204" pitchFamily="34" charset="0"/>
              </a:rPr>
              <a:t>nd</a:t>
            </a:r>
            <a:r>
              <a:rPr lang="en-GB" noProof="0" dirty="0">
                <a:latin typeface="Calibri" panose="020F0502020204030204" pitchFamily="34" charset="0"/>
              </a:rPr>
              <a:t> semester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Component-based programming &amp; SOA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DevOps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Project II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3D320-53D3-4002-B302-8ED5AD6D5F66}" type="slidenum">
              <a:rPr lang="pt-PT" smtClean="0"/>
              <a:pPr/>
              <a:t>11</a:t>
            </a:fld>
            <a:endParaRPr lang="pt-PT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6DB32EE-9D47-4995-91BB-EB0F465CA1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491" y="6243113"/>
            <a:ext cx="1285753" cy="5066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248987-BA2D-47B3-8103-E004DC3F01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4065" y="105098"/>
            <a:ext cx="2359545" cy="506512"/>
          </a:xfrm>
          <a:prstGeom prst="rect">
            <a:avLst/>
          </a:prstGeom>
        </p:spPr>
      </p:pic>
      <p:pic>
        <p:nvPicPr>
          <p:cNvPr id="14" name="Picture 10" descr="http://www.portotechhub.com/assets/img/isep_logo.png">
            <a:extLst>
              <a:ext uri="{FF2B5EF4-FFF2-40B4-BE49-F238E27FC236}">
                <a16:creationId xmlns:a16="http://schemas.microsoft.com/office/drawing/2014/main" id="{C56C1944-9568-4139-9E01-0BA9F7A27F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12"/>
            <a:ext cx="2759244" cy="99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7D9F32-084A-4ED8-8888-C416444224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663" y="6259965"/>
            <a:ext cx="1238959" cy="46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83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noProof="0" dirty="0"/>
              <a:t>Thank you!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noProof="0" dirty="0"/>
              <a:t>Angelo Martins</a:t>
            </a:r>
          </a:p>
          <a:p>
            <a:r>
              <a:rPr lang="en-GB" noProof="0" dirty="0">
                <a:hlinkClick r:id="rId3"/>
              </a:rPr>
              <a:t>amm@isep.ipp.pt</a:t>
            </a:r>
            <a:endParaRPr lang="en-GB" noProof="0" dirty="0"/>
          </a:p>
          <a:p>
            <a:r>
              <a:rPr lang="en-GB" noProof="0" dirty="0">
                <a:hlinkClick r:id="rId4"/>
              </a:rPr>
              <a:t>angelo.martins@inesctec.pt</a:t>
            </a:r>
            <a:r>
              <a:rPr lang="en-GB" noProof="0" dirty="0"/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3D320-53D3-4002-B302-8ED5AD6D5F66}" type="slidenum">
              <a:rPr lang="en-GB" noProof="0" smtClean="0"/>
              <a:t>12</a:t>
            </a:fld>
            <a:endParaRPr lang="en-GB" noProof="0"/>
          </a:p>
        </p:txBody>
      </p:sp>
      <p:pic>
        <p:nvPicPr>
          <p:cNvPr id="7" name="Picture 10" descr="http://www.portotechhub.com/assets/img/isep_logo.png">
            <a:extLst>
              <a:ext uri="{FF2B5EF4-FFF2-40B4-BE49-F238E27FC236}">
                <a16:creationId xmlns:a16="http://schemas.microsoft.com/office/drawing/2014/main" id="{DBB40758-6816-4DC3-856E-91637D306D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945"/>
            <a:ext cx="5303150" cy="1914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5137BAC-F36A-439D-B464-F01718B2D5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9401" y="5654920"/>
            <a:ext cx="2680164" cy="9983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09D8DD1-0BBB-4576-8E9E-B54C201206D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275" y="5685057"/>
            <a:ext cx="2533438" cy="9983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CC41E7D-087E-4E17-97EB-B4AD44E20CD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130" y="5828272"/>
            <a:ext cx="2912718" cy="639741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212D2653-6A1E-444C-B011-80EDF8AEAC7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8265" y="5648960"/>
            <a:ext cx="2357953" cy="103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1573210"/>
      </p:ext>
    </p:extLst>
  </p:cSld>
  <p:clrMapOvr>
    <a:masterClrMapping/>
  </p:clrMapOvr>
  <p:transition spd="slow">
    <p:comb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7768" y="11571"/>
            <a:ext cx="3065842" cy="40138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705137"/>
            <a:ext cx="10515600" cy="985551"/>
          </a:xfrm>
        </p:spPr>
        <p:txBody>
          <a:bodyPr/>
          <a:lstStyle/>
          <a:p>
            <a:r>
              <a:rPr lang="en-GB" b="1" noProof="0" dirty="0">
                <a:latin typeface="Calibri" panose="020F0502020204030204" pitchFamily="34" charset="0"/>
              </a:rPr>
              <a:t>The challenge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-1" y="1825625"/>
            <a:ext cx="11951855" cy="4351338"/>
          </a:xfrm>
        </p:spPr>
        <p:txBody>
          <a:bodyPr/>
          <a:lstStyle/>
          <a:p>
            <a:r>
              <a:rPr lang="en-GB" noProof="0" dirty="0">
                <a:latin typeface="Calibri" panose="020F0502020204030204" pitchFamily="34" charset="0"/>
              </a:rPr>
              <a:t>Qualify 100 graduates with a STEM background to have a career in software development</a:t>
            </a:r>
          </a:p>
          <a:p>
            <a:r>
              <a:rPr lang="en-GB" noProof="0" dirty="0">
                <a:latin typeface="Calibri" panose="020F0502020204030204" pitchFamily="34" charset="0"/>
              </a:rPr>
              <a:t>To promote their fast integration in IT companies</a:t>
            </a:r>
          </a:p>
          <a:p>
            <a:endParaRPr lang="en-GB" noProof="0" dirty="0">
              <a:latin typeface="Calibri" panose="020F0502020204030204" pitchFamily="34" charset="0"/>
            </a:endParaRPr>
          </a:p>
          <a:p>
            <a:r>
              <a:rPr lang="en-GB" noProof="0" dirty="0">
                <a:latin typeface="Calibri" panose="020F0502020204030204" pitchFamily="34" charset="0"/>
              </a:rPr>
              <a:t>Past experience</a:t>
            </a:r>
          </a:p>
          <a:p>
            <a:pPr lvl="1"/>
            <a:r>
              <a:rPr lang="en-GB" noProof="0" dirty="0" err="1">
                <a:latin typeface="Calibri" panose="020F0502020204030204" pitchFamily="34" charset="0"/>
              </a:rPr>
              <a:t>Acertar</a:t>
            </a:r>
            <a:r>
              <a:rPr lang="en-GB" noProof="0" dirty="0">
                <a:latin typeface="Calibri" panose="020F0502020204030204" pitchFamily="34" charset="0"/>
              </a:rPr>
              <a:t> o </a:t>
            </a:r>
            <a:r>
              <a:rPr lang="en-GB" noProof="0" dirty="0" err="1">
                <a:latin typeface="Calibri" panose="020F0502020204030204" pitchFamily="34" charset="0"/>
              </a:rPr>
              <a:t>Rumo</a:t>
            </a:r>
            <a:r>
              <a:rPr lang="en-GB" noProof="0" dirty="0">
                <a:latin typeface="Calibri" panose="020F0502020204030204" pitchFamily="34" charset="0"/>
              </a:rPr>
              <a:t> programme</a:t>
            </a:r>
          </a:p>
          <a:p>
            <a:pPr lvl="2"/>
            <a:r>
              <a:rPr lang="en-GB" noProof="0" dirty="0">
                <a:latin typeface="Calibri" panose="020F0502020204030204" pitchFamily="34" charset="0"/>
              </a:rPr>
              <a:t>Partnership between Critical Software and U. Coimbra</a:t>
            </a:r>
          </a:p>
          <a:p>
            <a:pPr lvl="2"/>
            <a:r>
              <a:rPr lang="en-GB" noProof="0" dirty="0">
                <a:latin typeface="Calibri" panose="020F0502020204030204" pitchFamily="34" charset="0"/>
              </a:rPr>
              <a:t>4 editions</a:t>
            </a:r>
          </a:p>
          <a:p>
            <a:pPr lvl="2"/>
            <a:r>
              <a:rPr lang="en-GB" noProof="0" dirty="0">
                <a:latin typeface="Calibri" panose="020F0502020204030204" pitchFamily="34" charset="0"/>
              </a:rPr>
              <a:t>22 students/edition</a:t>
            </a:r>
          </a:p>
          <a:p>
            <a:pPr lvl="2"/>
            <a:r>
              <a:rPr lang="en-GB" noProof="0" dirty="0">
                <a:latin typeface="Calibri" panose="020F0502020204030204" pitchFamily="34" charset="0"/>
              </a:rPr>
              <a:t>Over 90% success rate</a:t>
            </a:r>
          </a:p>
          <a:p>
            <a:pPr lvl="2"/>
            <a:endParaRPr lang="en-GB" noProof="0" dirty="0">
              <a:latin typeface="Calibri" panose="020F0502020204030204" pitchFamily="34" charset="0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3D320-53D3-4002-B302-8ED5AD6D5F66}" type="slidenum">
              <a:rPr lang="pt-PT" smtClean="0"/>
              <a:pPr/>
              <a:t>2</a:t>
            </a:fld>
            <a:endParaRPr lang="pt-PT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BF64D87-DFCF-4136-9BE4-26FC2D2531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491" y="6243113"/>
            <a:ext cx="1285753" cy="5066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8EEFB5-40B4-435E-A265-5A8502589C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4065" y="105098"/>
            <a:ext cx="2359545" cy="506512"/>
          </a:xfrm>
          <a:prstGeom prst="rect">
            <a:avLst/>
          </a:prstGeom>
        </p:spPr>
      </p:pic>
      <p:pic>
        <p:nvPicPr>
          <p:cNvPr id="8" name="Picture 10" descr="http://www.portotechhub.com/assets/img/isep_logo.png">
            <a:extLst>
              <a:ext uri="{FF2B5EF4-FFF2-40B4-BE49-F238E27FC236}">
                <a16:creationId xmlns:a16="http://schemas.microsoft.com/office/drawing/2014/main" id="{D4522C77-ACD0-4D10-B8D7-6E91F3CAEE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12"/>
            <a:ext cx="2759244" cy="99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5EBB870-F69C-4F2F-852B-AEDE4303FD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663" y="6259965"/>
            <a:ext cx="1238959" cy="46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99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7768" y="11571"/>
            <a:ext cx="3065842" cy="4013883"/>
          </a:xfrm>
          <a:prstGeom prst="rect">
            <a:avLst/>
          </a:prstGeom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3D320-53D3-4002-B302-8ED5AD6D5F66}" type="slidenum">
              <a:rPr lang="pt-PT" smtClean="0"/>
              <a:pPr/>
              <a:t>3</a:t>
            </a:fld>
            <a:endParaRPr lang="pt-PT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705137"/>
            <a:ext cx="10515600" cy="985551"/>
          </a:xfrm>
        </p:spPr>
        <p:txBody>
          <a:bodyPr/>
          <a:lstStyle/>
          <a:p>
            <a:r>
              <a:rPr lang="en-GB" b="1" noProof="0" dirty="0">
                <a:latin typeface="Calibri" panose="020F0502020204030204" pitchFamily="34" charset="0"/>
              </a:rPr>
              <a:t>The team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589088"/>
            <a:ext cx="10515600" cy="4587875"/>
          </a:xfrm>
        </p:spPr>
        <p:txBody>
          <a:bodyPr/>
          <a:lstStyle/>
          <a:p>
            <a:r>
              <a:rPr lang="en-GB" noProof="0" dirty="0" err="1">
                <a:latin typeface="Calibri" panose="020F0502020204030204" pitchFamily="34" charset="0"/>
              </a:rPr>
              <a:t>Iniciativa</a:t>
            </a:r>
            <a:r>
              <a:rPr lang="en-GB" noProof="0" dirty="0">
                <a:latin typeface="Calibri" panose="020F0502020204030204" pitchFamily="34" charset="0"/>
              </a:rPr>
              <a:t> </a:t>
            </a:r>
            <a:r>
              <a:rPr lang="en-GB" noProof="0" dirty="0" err="1">
                <a:latin typeface="Calibri" panose="020F0502020204030204" pitchFamily="34" charset="0"/>
              </a:rPr>
              <a:t>Competências</a:t>
            </a:r>
            <a:r>
              <a:rPr lang="en-GB" noProof="0" dirty="0">
                <a:latin typeface="Calibri" panose="020F0502020204030204" pitchFamily="34" charset="0"/>
              </a:rPr>
              <a:t> </a:t>
            </a:r>
            <a:r>
              <a:rPr lang="en-GB" noProof="0" dirty="0" err="1">
                <a:latin typeface="Calibri" panose="020F0502020204030204" pitchFamily="34" charset="0"/>
              </a:rPr>
              <a:t>Digitais</a:t>
            </a:r>
            <a:r>
              <a:rPr lang="en-GB" noProof="0" dirty="0">
                <a:latin typeface="Calibri" panose="020F0502020204030204" pitchFamily="34" charset="0"/>
              </a:rPr>
              <a:t> (INCoDe.2030)  – Government of Portugal</a:t>
            </a:r>
          </a:p>
          <a:p>
            <a:r>
              <a:rPr lang="en-GB" noProof="0" dirty="0">
                <a:latin typeface="Calibri" panose="020F0502020204030204" pitchFamily="34" charset="0"/>
              </a:rPr>
              <a:t>Porto Tech Hub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An interest group of several large national and multinational IT companies</a:t>
            </a:r>
          </a:p>
          <a:p>
            <a:r>
              <a:rPr lang="en-GB" noProof="0" dirty="0">
                <a:latin typeface="Calibri" panose="020F0502020204030204" pitchFamily="34" charset="0"/>
              </a:rPr>
              <a:t>ISEP – Porto Polytechnic School of Engineering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Member of the CDIO Initiative since 2008</a:t>
            </a:r>
          </a:p>
          <a:p>
            <a:pPr lvl="2"/>
            <a:r>
              <a:rPr lang="en-GB" noProof="0" dirty="0">
                <a:latin typeface="Calibri" panose="020F0502020204030204" pitchFamily="34" charset="0"/>
              </a:rPr>
              <a:t>CDIO was created by MIT, Chalmers, KTH, Linköping around 2002</a:t>
            </a:r>
          </a:p>
          <a:p>
            <a:pPr lvl="2"/>
            <a:r>
              <a:rPr lang="en-GB" noProof="0" dirty="0">
                <a:latin typeface="Calibri" panose="020F0502020204030204" pitchFamily="34" charset="0"/>
              </a:rPr>
              <a:t>Today includes over 130 leading engineering schools all over the world (cdio.org)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Over 10 EUR-ACE accredited programmes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The Informatics Engineering Master is pending ABET accreditation (July 2017)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491" y="6243113"/>
            <a:ext cx="1285753" cy="5066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4065" y="105098"/>
            <a:ext cx="2359545" cy="506512"/>
          </a:xfrm>
          <a:prstGeom prst="rect">
            <a:avLst/>
          </a:prstGeom>
        </p:spPr>
      </p:pic>
      <p:pic>
        <p:nvPicPr>
          <p:cNvPr id="9" name="Picture 10" descr="http://www.portotechhub.com/assets/img/isep_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12"/>
            <a:ext cx="2759244" cy="99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43156D2-3CC7-4BC4-BCCF-711F1203C3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663" y="6259965"/>
            <a:ext cx="1238959" cy="46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24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7768" y="11571"/>
            <a:ext cx="3065842" cy="40138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705137"/>
            <a:ext cx="10515600" cy="985551"/>
          </a:xfrm>
        </p:spPr>
        <p:txBody>
          <a:bodyPr/>
          <a:lstStyle/>
          <a:p>
            <a:r>
              <a:rPr lang="en-GB" b="1" noProof="0" dirty="0">
                <a:latin typeface="Calibri" panose="020F0502020204030204" pitchFamily="34" charset="0"/>
              </a:rPr>
              <a:t>Goals defined by Porto Tech Hub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825625"/>
            <a:ext cx="11556460" cy="4351338"/>
          </a:xfrm>
        </p:spPr>
        <p:txBody>
          <a:bodyPr/>
          <a:lstStyle/>
          <a:p>
            <a:r>
              <a:rPr lang="en-GB" noProof="0" dirty="0">
                <a:latin typeface="Calibri" panose="020F0502020204030204" pitchFamily="34" charset="0"/>
              </a:rPr>
              <a:t>To make a graduate with a STEM background to be able to: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Understand and apply an iterative and incremental/agile software development process</a:t>
            </a:r>
          </a:p>
          <a:p>
            <a:pPr lvl="2"/>
            <a:r>
              <a:rPr lang="en-GB" noProof="0" dirty="0">
                <a:latin typeface="Calibri" panose="020F0502020204030204" pitchFamily="34" charset="0"/>
              </a:rPr>
              <a:t>Analyse the requirements of a problem presented by a client and, as a team, specify a solution</a:t>
            </a:r>
          </a:p>
          <a:p>
            <a:pPr lvl="2"/>
            <a:r>
              <a:rPr lang="en-GB" noProof="0" dirty="0">
                <a:latin typeface="Calibri" panose="020F0502020204030204" pitchFamily="34" charset="0"/>
              </a:rPr>
              <a:t>Design the solution using appropriate architectural and design patterns </a:t>
            </a:r>
          </a:p>
          <a:p>
            <a:pPr lvl="2"/>
            <a:r>
              <a:rPr lang="en-GB" noProof="0" dirty="0">
                <a:latin typeface="Calibri" panose="020F0502020204030204" pitchFamily="34" charset="0"/>
              </a:rPr>
              <a:t>Implement the solution in Java/JavaScript using Test Driven Development (TDD) and Continuous Integration (CI)</a:t>
            </a:r>
          </a:p>
          <a:p>
            <a:pPr lvl="1"/>
            <a:endParaRPr lang="en-GB" noProof="0" dirty="0">
              <a:latin typeface="Calibri" panose="020F0502020204030204" pitchFamily="34" charset="0"/>
            </a:endParaRP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Know and apply the essential technologies and best practices to be productive in a OO (Java) or web development team using CI</a:t>
            </a:r>
          </a:p>
          <a:p>
            <a:pPr lvl="2"/>
            <a:endParaRPr lang="en-GB" noProof="0" dirty="0">
              <a:latin typeface="Calibri" panose="020F0502020204030204" pitchFamily="34" charset="0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3D320-53D3-4002-B302-8ED5AD6D5F66}" type="slidenum">
              <a:rPr lang="pt-PT" smtClean="0"/>
              <a:pPr/>
              <a:t>4</a:t>
            </a:fld>
            <a:endParaRPr lang="pt-PT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042D846-5872-4E04-AE58-83239698B0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491" y="6243113"/>
            <a:ext cx="1285753" cy="5066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9557950-C5D8-490B-AFF2-DAD1269152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4065" y="105098"/>
            <a:ext cx="2359545" cy="506512"/>
          </a:xfrm>
          <a:prstGeom prst="rect">
            <a:avLst/>
          </a:prstGeom>
        </p:spPr>
      </p:pic>
      <p:pic>
        <p:nvPicPr>
          <p:cNvPr id="13" name="Picture 10" descr="http://www.portotechhub.com/assets/img/isep_logo.png">
            <a:extLst>
              <a:ext uri="{FF2B5EF4-FFF2-40B4-BE49-F238E27FC236}">
                <a16:creationId xmlns:a16="http://schemas.microsoft.com/office/drawing/2014/main" id="{07FBDC98-1141-4F4C-B3F2-7C6B69BBA6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12"/>
            <a:ext cx="2759244" cy="99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86668F9-CD73-4E44-B653-BAB5BE9CC6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663" y="6259965"/>
            <a:ext cx="1238959" cy="46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75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7768" y="11571"/>
            <a:ext cx="3065842" cy="40138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705137"/>
            <a:ext cx="10515600" cy="985551"/>
          </a:xfrm>
        </p:spPr>
        <p:txBody>
          <a:bodyPr/>
          <a:lstStyle/>
          <a:p>
            <a:r>
              <a:rPr lang="en-GB" b="1" noProof="0" dirty="0">
                <a:latin typeface="Calibri" panose="020F0502020204030204" pitchFamily="34" charset="0"/>
              </a:rPr>
              <a:t>The </a:t>
            </a:r>
            <a:r>
              <a:rPr lang="en-GB" b="1" noProof="0" dirty="0" err="1">
                <a:latin typeface="Calibri" panose="020F0502020204030204" pitchFamily="34" charset="0"/>
              </a:rPr>
              <a:t>SWitCH</a:t>
            </a:r>
            <a:r>
              <a:rPr lang="en-GB" b="1" noProof="0" dirty="0">
                <a:latin typeface="Calibri" panose="020F0502020204030204" pitchFamily="34" charset="0"/>
              </a:rPr>
              <a:t> approach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825625"/>
            <a:ext cx="11702374" cy="4351338"/>
          </a:xfrm>
        </p:spPr>
        <p:txBody>
          <a:bodyPr>
            <a:normAutofit/>
          </a:bodyPr>
          <a:lstStyle/>
          <a:p>
            <a:r>
              <a:rPr lang="en-GB" noProof="0" dirty="0">
                <a:latin typeface="Calibri" panose="020F0502020204030204" pitchFamily="34" charset="0"/>
              </a:rPr>
              <a:t>Switch combines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A one-year intensive hands-on programme (60 ECTS)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A one-year paid internship in a IT company</a:t>
            </a:r>
          </a:p>
          <a:p>
            <a:r>
              <a:rPr lang="en-GB" noProof="0" dirty="0">
                <a:latin typeface="Calibri" panose="020F0502020204030204" pitchFamily="34" charset="0"/>
              </a:rPr>
              <a:t>It is aimed at higher education graduates without a job or that want to switch careers (underemployed)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Careful selection of candidate by a specialized HR company</a:t>
            </a:r>
          </a:p>
          <a:p>
            <a:r>
              <a:rPr lang="en-GB" noProof="0" dirty="0">
                <a:latin typeface="Calibri" panose="020F0502020204030204" pitchFamily="34" charset="0"/>
              </a:rPr>
              <a:t>It is auto-financed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Students pay the real cost of the programme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The companies providing the internships pay a salary to the interns</a:t>
            </a:r>
          </a:p>
          <a:p>
            <a:pPr lvl="2"/>
            <a:r>
              <a:rPr lang="en-GB" noProof="0" dirty="0">
                <a:latin typeface="Calibri" panose="020F0502020204030204" pitchFamily="34" charset="0"/>
              </a:rPr>
              <a:t> The salary is the national reference value of an internship for a BSc – 750€/month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3D320-53D3-4002-B302-8ED5AD6D5F66}" type="slidenum">
              <a:rPr lang="pt-PT" smtClean="0"/>
              <a:pPr/>
              <a:t>5</a:t>
            </a:fld>
            <a:endParaRPr lang="pt-PT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FBD16B7-B2DA-4A9F-B8F4-89CA778C26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491" y="6243113"/>
            <a:ext cx="1285753" cy="5066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2DDB04A-5008-4815-A314-1997A76BDA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4065" y="105098"/>
            <a:ext cx="2359545" cy="506512"/>
          </a:xfrm>
          <a:prstGeom prst="rect">
            <a:avLst/>
          </a:prstGeom>
        </p:spPr>
      </p:pic>
      <p:pic>
        <p:nvPicPr>
          <p:cNvPr id="13" name="Picture 10" descr="http://www.portotechhub.com/assets/img/isep_logo.png">
            <a:extLst>
              <a:ext uri="{FF2B5EF4-FFF2-40B4-BE49-F238E27FC236}">
                <a16:creationId xmlns:a16="http://schemas.microsoft.com/office/drawing/2014/main" id="{3B2CF550-7C1B-45B0-9A1E-93FFDF29FF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12"/>
            <a:ext cx="2759244" cy="99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7987274-72DE-4581-846E-660E593758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663" y="6259965"/>
            <a:ext cx="1238959" cy="46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93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7768" y="11571"/>
            <a:ext cx="3065842" cy="40138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705137"/>
            <a:ext cx="10515600" cy="985551"/>
          </a:xfrm>
        </p:spPr>
        <p:txBody>
          <a:bodyPr/>
          <a:lstStyle/>
          <a:p>
            <a:r>
              <a:rPr lang="en-GB" b="1" noProof="0" dirty="0">
                <a:latin typeface="Calibri" panose="020F0502020204030204" pitchFamily="34" charset="0"/>
              </a:rPr>
              <a:t>The </a:t>
            </a:r>
            <a:r>
              <a:rPr lang="en-GB" b="1" noProof="0" dirty="0" err="1">
                <a:latin typeface="Calibri" panose="020F0502020204030204" pitchFamily="34" charset="0"/>
              </a:rPr>
              <a:t>SWitCH</a:t>
            </a:r>
            <a:r>
              <a:rPr lang="en-GB" b="1" noProof="0" dirty="0">
                <a:latin typeface="Calibri" panose="020F0502020204030204" pitchFamily="34" charset="0"/>
              </a:rPr>
              <a:t> programme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-1" y="1825625"/>
            <a:ext cx="11868727" cy="4351338"/>
          </a:xfrm>
        </p:spPr>
        <p:txBody>
          <a:bodyPr/>
          <a:lstStyle/>
          <a:p>
            <a:r>
              <a:rPr lang="en-GB" noProof="0" dirty="0">
                <a:latin typeface="Calibri" panose="020F0502020204030204" pitchFamily="34" charset="0"/>
              </a:rPr>
              <a:t>In order to fulfil this objective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1 school year (32 weeks of classes)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A MVP* approach, focusing on the minimum content necessary for the students to be successful in the typical professional environment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A transdisciplinary pedagogical approach based on project based learning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A semi-professional work environment based on teamwork, peer-learning and Scrum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IT companies active involvement as Product Owners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Focused and intensive: 35 hours/week</a:t>
            </a:r>
          </a:p>
          <a:p>
            <a:pPr lvl="1"/>
            <a:endParaRPr lang="en-GB" noProof="0" dirty="0">
              <a:latin typeface="Calibri" panose="020F0502020204030204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3D320-53D3-4002-B302-8ED5AD6D5F66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2DCCC8-C02C-4356-88EC-E9CDC42B1EB6}"/>
              </a:ext>
            </a:extLst>
          </p:cNvPr>
          <p:cNvSpPr txBox="1"/>
          <p:nvPr/>
        </p:nvSpPr>
        <p:spPr>
          <a:xfrm>
            <a:off x="8811491" y="5992297"/>
            <a:ext cx="3194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MVP – Minimum Viable Product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EB8B46B-080C-44C3-B913-A8F6A61690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491" y="6243113"/>
            <a:ext cx="1285753" cy="50668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191DB33-340C-45EF-9B61-6478A88172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4065" y="105098"/>
            <a:ext cx="2359545" cy="506512"/>
          </a:xfrm>
          <a:prstGeom prst="rect">
            <a:avLst/>
          </a:prstGeom>
        </p:spPr>
      </p:pic>
      <p:pic>
        <p:nvPicPr>
          <p:cNvPr id="15" name="Picture 10" descr="http://www.portotechhub.com/assets/img/isep_logo.png">
            <a:extLst>
              <a:ext uri="{FF2B5EF4-FFF2-40B4-BE49-F238E27FC236}">
                <a16:creationId xmlns:a16="http://schemas.microsoft.com/office/drawing/2014/main" id="{774DD8FB-0BB2-48FD-ADB6-B887E51F6D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12"/>
            <a:ext cx="2759244" cy="99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1253C91-2EB6-4EDF-B4F4-388140442C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663" y="6259965"/>
            <a:ext cx="1238959" cy="46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62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7768" y="11571"/>
            <a:ext cx="3065842" cy="40138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705137"/>
            <a:ext cx="10515600" cy="985551"/>
          </a:xfrm>
        </p:spPr>
        <p:txBody>
          <a:bodyPr/>
          <a:lstStyle/>
          <a:p>
            <a:r>
              <a:rPr lang="en-GB" b="1" noProof="0" dirty="0">
                <a:latin typeface="Calibri" panose="020F0502020204030204" pitchFamily="34" charset="0"/>
              </a:rPr>
              <a:t>Pedagogical approach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825625"/>
            <a:ext cx="12044218" cy="4351338"/>
          </a:xfrm>
        </p:spPr>
        <p:txBody>
          <a:bodyPr>
            <a:normAutofit/>
          </a:bodyPr>
          <a:lstStyle/>
          <a:p>
            <a:r>
              <a:rPr lang="en-GB" noProof="0" dirty="0">
                <a:latin typeface="Calibri" panose="020F0502020204030204" pitchFamily="34" charset="0"/>
              </a:rPr>
              <a:t>We call it CDIO-IL and it is a transdisciplinary approach combining</a:t>
            </a:r>
          </a:p>
          <a:p>
            <a:pPr lvl="3"/>
            <a:endParaRPr lang="en-GB" noProof="0" dirty="0">
              <a:latin typeface="Calibri" panose="020F0502020204030204" pitchFamily="34" charset="0"/>
            </a:endParaRP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Disciplinary teaching (33%)</a:t>
            </a:r>
          </a:p>
          <a:p>
            <a:pPr lvl="2"/>
            <a:r>
              <a:rPr lang="en-GB" noProof="0" dirty="0">
                <a:latin typeface="Calibri" panose="020F0502020204030204" pitchFamily="34" charset="0"/>
              </a:rPr>
              <a:t>Lectures and “regular” lab classes</a:t>
            </a:r>
          </a:p>
          <a:p>
            <a:pPr lvl="3"/>
            <a:endParaRPr lang="en-GB" noProof="0" dirty="0">
              <a:latin typeface="Calibri" panose="020F0502020204030204" pitchFamily="34" charset="0"/>
            </a:endParaRP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Project Based Learning (67%)</a:t>
            </a:r>
          </a:p>
          <a:p>
            <a:pPr lvl="2"/>
            <a:r>
              <a:rPr lang="en-GB" noProof="0" dirty="0">
                <a:latin typeface="Calibri" panose="020F0502020204030204" pitchFamily="34" charset="0"/>
              </a:rPr>
              <a:t>Project development in a team of 8 to 11 elements</a:t>
            </a:r>
          </a:p>
          <a:p>
            <a:pPr lvl="2"/>
            <a:r>
              <a:rPr lang="en-GB" noProof="0" dirty="0">
                <a:latin typeface="Calibri" panose="020F0502020204030204" pitchFamily="34" charset="0"/>
              </a:rPr>
              <a:t>Scrum software development process (2-weeks sprints)</a:t>
            </a:r>
          </a:p>
          <a:p>
            <a:pPr lvl="2"/>
            <a:r>
              <a:rPr lang="en-GB" noProof="0" dirty="0">
                <a:latin typeface="Calibri" panose="020F0502020204030204" pitchFamily="34" charset="0"/>
              </a:rPr>
              <a:t>Project is supplied by a real software company (product owner)</a:t>
            </a:r>
          </a:p>
          <a:p>
            <a:pPr lvl="2"/>
            <a:r>
              <a:rPr lang="en-GB" noProof="0" dirty="0">
                <a:latin typeface="Calibri" panose="020F0502020204030204" pitchFamily="34" charset="0"/>
              </a:rPr>
              <a:t>Global backlog of user stories and sprints’ backlogs adapted to the learning process’ needs</a:t>
            </a:r>
          </a:p>
          <a:p>
            <a:pPr lvl="1"/>
            <a:endParaRPr lang="en-GB" noProof="0" dirty="0">
              <a:latin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982" y="2704642"/>
            <a:ext cx="3289222" cy="972868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3D320-53D3-4002-B302-8ED5AD6D5F66}" type="slidenum">
              <a:rPr lang="pt-PT" smtClean="0"/>
              <a:pPr/>
              <a:t>7</a:t>
            </a:fld>
            <a:endParaRPr lang="pt-PT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82A9818-89EE-470F-8B75-718EA4103B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491" y="6243113"/>
            <a:ext cx="1285753" cy="50668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2B78C52-B4B3-4AA7-9353-4B9B14DFB0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4065" y="105098"/>
            <a:ext cx="2359545" cy="506512"/>
          </a:xfrm>
          <a:prstGeom prst="rect">
            <a:avLst/>
          </a:prstGeom>
        </p:spPr>
      </p:pic>
      <p:pic>
        <p:nvPicPr>
          <p:cNvPr id="15" name="Picture 10" descr="http://www.portotechhub.com/assets/img/isep_logo.png">
            <a:extLst>
              <a:ext uri="{FF2B5EF4-FFF2-40B4-BE49-F238E27FC236}">
                <a16:creationId xmlns:a16="http://schemas.microsoft.com/office/drawing/2014/main" id="{5D5042B5-27C5-4156-86CD-9743CDE7F1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12"/>
            <a:ext cx="2759244" cy="99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86C2FB0-588D-4C80-A1E5-6051B0EA54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0663" y="6259965"/>
            <a:ext cx="1238959" cy="46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01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7768" y="11571"/>
            <a:ext cx="3065842" cy="40138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705137"/>
            <a:ext cx="10515600" cy="985551"/>
          </a:xfrm>
        </p:spPr>
        <p:txBody>
          <a:bodyPr/>
          <a:lstStyle/>
          <a:p>
            <a:r>
              <a:rPr lang="en-GB" b="1" noProof="0" dirty="0">
                <a:latin typeface="Calibri" panose="020F0502020204030204" pitchFamily="34" charset="0"/>
              </a:rPr>
              <a:t>Pedagogical approach (II)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-1" y="1660249"/>
            <a:ext cx="11850255" cy="4351338"/>
          </a:xfrm>
        </p:spPr>
        <p:txBody>
          <a:bodyPr>
            <a:normAutofit/>
          </a:bodyPr>
          <a:lstStyle/>
          <a:p>
            <a:r>
              <a:rPr lang="en-GB" noProof="0" dirty="0">
                <a:latin typeface="Calibri" panose="020F0502020204030204" pitchFamily="34" charset="0"/>
              </a:rPr>
              <a:t>How can it be so fast and effective?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By the careful application of selected active learning pedagogical patterns and project based learning</a:t>
            </a:r>
          </a:p>
          <a:p>
            <a:pPr lvl="1"/>
            <a:endParaRPr lang="en-GB" noProof="0" dirty="0">
              <a:latin typeface="Calibri" panose="020F0502020204030204" pitchFamily="34" charset="0"/>
            </a:endParaRP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Learn by example</a:t>
            </a:r>
          </a:p>
          <a:p>
            <a:pPr lvl="2"/>
            <a:r>
              <a:rPr lang="en-GB" noProof="0" dirty="0">
                <a:latin typeface="Calibri" panose="020F0502020204030204" pitchFamily="34" charset="0"/>
              </a:rPr>
              <a:t>Providing solutions upfront help the student scaffolding knowledge</a:t>
            </a:r>
          </a:p>
          <a:p>
            <a:pPr lvl="1"/>
            <a:endParaRPr lang="en-GB" noProof="0" dirty="0">
              <a:latin typeface="Calibri" panose="020F0502020204030204" pitchFamily="34" charset="0"/>
            </a:endParaRP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Learn by doing/Experiential Learning (Kolb)</a:t>
            </a:r>
          </a:p>
          <a:p>
            <a:pPr lvl="2"/>
            <a:r>
              <a:rPr lang="en-GB" noProof="0" dirty="0">
                <a:latin typeface="Calibri" panose="020F0502020204030204" pitchFamily="34" charset="0"/>
              </a:rPr>
              <a:t>All work is to be produced in the context of the project, including in regular classes</a:t>
            </a:r>
          </a:p>
          <a:p>
            <a:pPr lvl="2"/>
            <a:r>
              <a:rPr lang="en-GB" noProof="0" dirty="0">
                <a:latin typeface="Calibri" panose="020F0502020204030204" pitchFamily="34" charset="0"/>
              </a:rPr>
              <a:t>The immediate application of new knowledge in a real complex context helps the students cement the knowledge and learn more effectively (Reflective Observation – Kolb)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3D320-53D3-4002-B302-8ED5AD6D5F66}" type="slidenum">
              <a:rPr lang="pt-PT" smtClean="0"/>
              <a:pPr/>
              <a:t>8</a:t>
            </a:fld>
            <a:endParaRPr lang="pt-PT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708A4D-AAB5-43F3-945E-B6DBA76B9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491" y="6243113"/>
            <a:ext cx="1285753" cy="5066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3A1708D-7E56-4D1A-BE2E-4284097B0E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4065" y="105098"/>
            <a:ext cx="2359545" cy="506512"/>
          </a:xfrm>
          <a:prstGeom prst="rect">
            <a:avLst/>
          </a:prstGeom>
        </p:spPr>
      </p:pic>
      <p:pic>
        <p:nvPicPr>
          <p:cNvPr id="14" name="Picture 10" descr="http://www.portotechhub.com/assets/img/isep_logo.png">
            <a:extLst>
              <a:ext uri="{FF2B5EF4-FFF2-40B4-BE49-F238E27FC236}">
                <a16:creationId xmlns:a16="http://schemas.microsoft.com/office/drawing/2014/main" id="{5C0BFA46-BB76-417A-9EAF-EA5ECAAEC2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12"/>
            <a:ext cx="2759244" cy="99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D445836-80B8-4CC1-BBFF-07F4C3B2A6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663" y="6259965"/>
            <a:ext cx="1238959" cy="46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32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7768" y="11571"/>
            <a:ext cx="3065842" cy="40138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762313"/>
            <a:ext cx="10515600" cy="928375"/>
          </a:xfrm>
        </p:spPr>
        <p:txBody>
          <a:bodyPr/>
          <a:lstStyle/>
          <a:p>
            <a:r>
              <a:rPr lang="en-GB" b="1" noProof="0" dirty="0">
                <a:latin typeface="Calibri" panose="020F0502020204030204" pitchFamily="34" charset="0"/>
              </a:rPr>
              <a:t>Pedagogical approach (III)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587953"/>
            <a:ext cx="11785600" cy="4351338"/>
          </a:xfrm>
        </p:spPr>
        <p:txBody>
          <a:bodyPr>
            <a:normAutofit/>
          </a:bodyPr>
          <a:lstStyle/>
          <a:p>
            <a:r>
              <a:rPr lang="en-GB" noProof="0" dirty="0">
                <a:latin typeface="Calibri" panose="020F0502020204030204" pitchFamily="34" charset="0"/>
              </a:rPr>
              <a:t>How can it be so fast and effective?</a:t>
            </a: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Teamwork and Peer-learning</a:t>
            </a:r>
          </a:p>
          <a:p>
            <a:pPr lvl="2"/>
            <a:r>
              <a:rPr lang="en-GB" noProof="0" dirty="0">
                <a:latin typeface="Calibri" panose="020F0502020204030204" pitchFamily="34" charset="0"/>
              </a:rPr>
              <a:t>Provides a first support network and helps the student consolidate learning </a:t>
            </a:r>
          </a:p>
          <a:p>
            <a:pPr lvl="1"/>
            <a:endParaRPr lang="en-GB" noProof="0" dirty="0">
              <a:latin typeface="Calibri" panose="020F0502020204030204" pitchFamily="34" charset="0"/>
            </a:endParaRP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Feedback</a:t>
            </a:r>
          </a:p>
          <a:p>
            <a:pPr lvl="2"/>
            <a:r>
              <a:rPr lang="en-GB" noProof="0" dirty="0">
                <a:latin typeface="Calibri" panose="020F0502020204030204" pitchFamily="34" charset="0"/>
              </a:rPr>
              <a:t>The teacher’s main role is to provide quality feedback, promoting rework and improvement</a:t>
            </a:r>
          </a:p>
          <a:p>
            <a:pPr lvl="1"/>
            <a:endParaRPr lang="en-GB" noProof="0" dirty="0">
              <a:latin typeface="Calibri" panose="020F0502020204030204" pitchFamily="34" charset="0"/>
            </a:endParaRPr>
          </a:p>
          <a:p>
            <a:pPr lvl="1"/>
            <a:r>
              <a:rPr lang="en-GB" noProof="0" dirty="0">
                <a:latin typeface="Calibri" panose="020F0502020204030204" pitchFamily="34" charset="0"/>
              </a:rPr>
              <a:t>Focus on quality of work done</a:t>
            </a:r>
          </a:p>
          <a:p>
            <a:pPr lvl="2"/>
            <a:r>
              <a:rPr lang="en-GB" noProof="0" dirty="0">
                <a:latin typeface="Calibri" panose="020F0502020204030204" pitchFamily="34" charset="0"/>
              </a:rPr>
              <a:t>Grades reflect quality (below standards, met the standards, noteworthy)</a:t>
            </a:r>
          </a:p>
          <a:p>
            <a:pPr lvl="2"/>
            <a:r>
              <a:rPr lang="en-GB" noProof="0" dirty="0">
                <a:latin typeface="Calibri" panose="020F0502020204030204" pitchFamily="34" charset="0"/>
              </a:rPr>
              <a:t>Deliveries that don’t meet the requirements and minimum quality standards are not accepted</a:t>
            </a:r>
            <a:r>
              <a:rPr lang="en-GB" dirty="0">
                <a:latin typeface="Calibri" panose="020F0502020204030204" pitchFamily="34" charset="0"/>
              </a:rPr>
              <a:t> and may have to be redone in the following sprint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3D320-53D3-4002-B302-8ED5AD6D5F66}" type="slidenum">
              <a:rPr lang="pt-PT" smtClean="0"/>
              <a:pPr/>
              <a:t>9</a:t>
            </a:fld>
            <a:endParaRPr lang="pt-PT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195BA5B-975E-4388-862C-228A6725D4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491" y="6243113"/>
            <a:ext cx="1285753" cy="5066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804284B-27F0-4B85-8963-72281A104F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4065" y="105098"/>
            <a:ext cx="2359545" cy="506512"/>
          </a:xfrm>
          <a:prstGeom prst="rect">
            <a:avLst/>
          </a:prstGeom>
        </p:spPr>
      </p:pic>
      <p:pic>
        <p:nvPicPr>
          <p:cNvPr id="14" name="Picture 10" descr="http://www.portotechhub.com/assets/img/isep_logo.png">
            <a:extLst>
              <a:ext uri="{FF2B5EF4-FFF2-40B4-BE49-F238E27FC236}">
                <a16:creationId xmlns:a16="http://schemas.microsoft.com/office/drawing/2014/main" id="{D2C0A987-937B-4500-9D92-5EB3A7787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12"/>
            <a:ext cx="2759244" cy="99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9B061B9-7DC6-42FD-8A34-DA595BEB3D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663" y="6259965"/>
            <a:ext cx="1238959" cy="46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78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1_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8341</TotalTime>
  <Words>836</Words>
  <Application>Microsoft Office PowerPoint</Application>
  <PresentationFormat>Widescreen</PresentationFormat>
  <Paragraphs>117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Arial Unicode MS</vt:lpstr>
      <vt:lpstr>Calibri</vt:lpstr>
      <vt:lpstr>Regular Bold</vt:lpstr>
      <vt:lpstr>Regular Regular</vt:lpstr>
      <vt:lpstr>Wingdings</vt:lpstr>
      <vt:lpstr>1_Office Theme</vt:lpstr>
      <vt:lpstr>PowerPoint Presentation</vt:lpstr>
      <vt:lpstr>The challenge</vt:lpstr>
      <vt:lpstr>The team</vt:lpstr>
      <vt:lpstr>Goals defined by Porto Tech Hub</vt:lpstr>
      <vt:lpstr>The SWitCH approach</vt:lpstr>
      <vt:lpstr>The SWitCH programme</vt:lpstr>
      <vt:lpstr>Pedagogical approach</vt:lpstr>
      <vt:lpstr>Pedagogical approach (II)</vt:lpstr>
      <vt:lpstr>Pedagogical approach (III)</vt:lpstr>
      <vt:lpstr>Transdisciplinary approach</vt:lpstr>
      <vt:lpstr>Programme structure </vt:lpstr>
      <vt:lpstr>Thank you!</vt:lpstr>
    </vt:vector>
  </TitlesOfParts>
  <Company>Porto Tech Hub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Paulo Faria | Luis Ribeiro | Paula Gomes Costa</dc:creator>
  <cp:lastModifiedBy>Angelo Martins</cp:lastModifiedBy>
  <cp:revision>309</cp:revision>
  <cp:lastPrinted>2017-03-28T20:40:29Z</cp:lastPrinted>
  <dcterms:created xsi:type="dcterms:W3CDTF">2015-05-22T18:43:25Z</dcterms:created>
  <dcterms:modified xsi:type="dcterms:W3CDTF">2017-07-03T08:39:11Z</dcterms:modified>
</cp:coreProperties>
</file>