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58" r:id="rId4"/>
    <p:sldId id="263" r:id="rId5"/>
    <p:sldId id="265" r:id="rId6"/>
  </p:sldIdLst>
  <p:sldSz cx="9144000" cy="6858000" type="screen4x3"/>
  <p:notesSz cx="6858000" cy="9144000"/>
  <p:defaultTextStyle>
    <a:defPPr>
      <a:defRPr lang="pt-PT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02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3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92F74C-52D1-4439-94A1-CC074CACA31A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2FDE51BF-D98F-46C7-AD3A-9E2B09A54437}">
      <dgm:prSet phldrT="[Text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pt-PT" sz="1400" dirty="0" smtClean="0">
              <a:solidFill>
                <a:schemeClr val="tx2"/>
              </a:solidFill>
            </a:rPr>
            <a:t>Clusters  Associações Produtores Autarquias  Centros de Formação Escolas</a:t>
          </a:r>
          <a:endParaRPr lang="pt-PT" sz="1400" dirty="0">
            <a:solidFill>
              <a:schemeClr val="tx2"/>
            </a:solidFill>
          </a:endParaRPr>
        </a:p>
      </dgm:t>
    </dgm:pt>
    <dgm:pt modelId="{BF598951-1A7F-46E9-8388-4F4AF3AFEF2E}" type="parTrans" cxnId="{2E766D6E-B9DC-46E7-B708-122BBB4174C4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97B05F3B-0776-41E7-A71B-199571462EF0}" type="sibTrans" cxnId="{2E766D6E-B9DC-46E7-B708-122BBB4174C4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0E8C40C4-7F54-484A-A3E8-6DC830037FA6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pt-PT" sz="1400" dirty="0" smtClean="0">
              <a:solidFill>
                <a:schemeClr val="tx2"/>
              </a:solidFill>
            </a:rPr>
            <a:t>Produção Produtos Processos Organizações Social e Territorial</a:t>
          </a:r>
          <a:endParaRPr lang="pt-PT" sz="1400" dirty="0">
            <a:solidFill>
              <a:schemeClr val="tx2"/>
            </a:solidFill>
          </a:endParaRPr>
        </a:p>
      </dgm:t>
    </dgm:pt>
    <dgm:pt modelId="{A34AB8F3-CA53-4904-8988-9B8630DCE34D}" type="parTrans" cxnId="{7DA6EA6B-EEED-4415-ACB7-1923EE220DF3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0E1023C5-41EB-4969-A766-94C5D80E443F}" type="sibTrans" cxnId="{7DA6EA6B-EEED-4415-ACB7-1923EE220DF3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35E98F13-598D-4310-B023-B96925703CD7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pt-PT" sz="1400" dirty="0" smtClean="0">
              <a:solidFill>
                <a:schemeClr val="tx2"/>
              </a:solidFill>
            </a:rPr>
            <a:t>Parceiros IDI e Tecnológicos</a:t>
          </a:r>
          <a:endParaRPr lang="pt-PT" sz="1400" dirty="0">
            <a:solidFill>
              <a:schemeClr val="tx2"/>
            </a:solidFill>
          </a:endParaRPr>
        </a:p>
      </dgm:t>
    </dgm:pt>
    <dgm:pt modelId="{FEE58B3A-11EE-423C-B712-C6079E6E3920}" type="parTrans" cxnId="{BC5968F6-B857-4022-96AE-9521175D282E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712DF2C6-A4FD-4032-AF74-8A17985A2D5B}" type="sibTrans" cxnId="{BC5968F6-B857-4022-96AE-9521175D282E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27D009EB-0247-444B-992F-D727C545C39C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pt-PT" sz="1400" b="1" dirty="0" smtClean="0">
              <a:solidFill>
                <a:schemeClr val="tx1"/>
              </a:solidFill>
            </a:rPr>
            <a:t>Ciência Cidadã</a:t>
          </a:r>
          <a:endParaRPr lang="pt-PT" sz="1400" b="1" dirty="0">
            <a:solidFill>
              <a:schemeClr val="tx1"/>
            </a:solidFill>
          </a:endParaRPr>
        </a:p>
      </dgm:t>
    </dgm:pt>
    <dgm:pt modelId="{0C24B28E-FE1D-40C3-BAE7-9441C8BFC6C8}" type="parTrans" cxnId="{D627BF7D-5FFE-473B-9F6F-32EAA3185555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2BE56868-7FEB-40C1-A6F2-75F0041855C2}" type="sibTrans" cxnId="{D627BF7D-5FFE-473B-9F6F-32EAA3185555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C308E84B-239F-4990-B7D7-1EAC94A5D861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pt-PT" sz="1400" b="1" dirty="0" smtClean="0">
              <a:solidFill>
                <a:schemeClr val="tx1"/>
              </a:solidFill>
            </a:rPr>
            <a:t>Acesso aos dados</a:t>
          </a:r>
        </a:p>
        <a:p>
          <a:r>
            <a:rPr lang="pt-PT" sz="1400" b="1" dirty="0" smtClean="0">
              <a:solidFill>
                <a:schemeClr val="tx1"/>
              </a:solidFill>
            </a:rPr>
            <a:t>Acesso à formação</a:t>
          </a:r>
          <a:endParaRPr lang="pt-PT" sz="1400" b="1" dirty="0">
            <a:solidFill>
              <a:schemeClr val="tx1"/>
            </a:solidFill>
          </a:endParaRPr>
        </a:p>
      </dgm:t>
    </dgm:pt>
    <dgm:pt modelId="{AD95D376-DCB8-4553-91FA-7B22593E5986}" type="parTrans" cxnId="{0F13BF71-4A67-483E-A259-E314F87CA5F5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2F234103-79A1-4CE9-B9F7-D18CE6B67FAB}" type="sibTrans" cxnId="{0F13BF71-4A67-483E-A259-E314F87CA5F5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3EF1D8A2-D7DD-49E9-BBD1-04CAE033888E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pt-PT" sz="1400" dirty="0" smtClean="0">
              <a:solidFill>
                <a:schemeClr val="tx2"/>
              </a:solidFill>
            </a:rPr>
            <a:t>Desafios</a:t>
          </a:r>
          <a:endParaRPr lang="pt-PT" sz="1400" dirty="0">
            <a:solidFill>
              <a:schemeClr val="tx2"/>
            </a:solidFill>
          </a:endParaRPr>
        </a:p>
      </dgm:t>
    </dgm:pt>
    <dgm:pt modelId="{BCC2782D-120C-4802-81B0-AEC22CEAEAFE}" type="parTrans" cxnId="{5CA1591D-15FF-45EC-8915-40772FA7D14B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538D0125-A5C3-42A8-A0D7-8E1B80102279}" type="sibTrans" cxnId="{5CA1591D-15FF-45EC-8915-40772FA7D14B}">
      <dgm:prSet/>
      <dgm:spPr/>
      <dgm:t>
        <a:bodyPr/>
        <a:lstStyle/>
        <a:p>
          <a:endParaRPr lang="pt-PT" sz="1400">
            <a:solidFill>
              <a:schemeClr val="tx2"/>
            </a:solidFill>
          </a:endParaRPr>
        </a:p>
      </dgm:t>
    </dgm:pt>
    <dgm:pt modelId="{4FC20BC4-08F9-42D0-A85A-B1ACAC62B985}" type="pres">
      <dgm:prSet presAssocID="{E592F74C-52D1-4439-94A1-CC074CACA31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9793D41-8630-413B-9BEC-429B885D80C7}" type="pres">
      <dgm:prSet presAssocID="{E592F74C-52D1-4439-94A1-CC074CACA31A}" presName="wedge1" presStyleLbl="node1" presStyleIdx="0" presStyleCnt="6"/>
      <dgm:spPr/>
      <dgm:t>
        <a:bodyPr/>
        <a:lstStyle/>
        <a:p>
          <a:endParaRPr lang="pt-PT"/>
        </a:p>
      </dgm:t>
    </dgm:pt>
    <dgm:pt modelId="{738210FF-2335-4812-B08F-F5CA3C606A5B}" type="pres">
      <dgm:prSet presAssocID="{E592F74C-52D1-4439-94A1-CC074CACA31A}" presName="dummy1a" presStyleCnt="0"/>
      <dgm:spPr/>
    </dgm:pt>
    <dgm:pt modelId="{3DC83E2C-D23B-4798-A539-973D174A0E33}" type="pres">
      <dgm:prSet presAssocID="{E592F74C-52D1-4439-94A1-CC074CACA31A}" presName="dummy1b" presStyleCnt="0"/>
      <dgm:spPr/>
    </dgm:pt>
    <dgm:pt modelId="{0E3433C4-3963-42E8-A4C2-D508DA490858}" type="pres">
      <dgm:prSet presAssocID="{E592F74C-52D1-4439-94A1-CC074CACA31A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5B90842-64E9-4DD5-B019-710A828730B0}" type="pres">
      <dgm:prSet presAssocID="{E592F74C-52D1-4439-94A1-CC074CACA31A}" presName="wedge2" presStyleLbl="node1" presStyleIdx="1" presStyleCnt="6"/>
      <dgm:spPr/>
      <dgm:t>
        <a:bodyPr/>
        <a:lstStyle/>
        <a:p>
          <a:endParaRPr lang="pt-PT"/>
        </a:p>
      </dgm:t>
    </dgm:pt>
    <dgm:pt modelId="{5846E06C-5D02-424C-AF26-418E76F9FAE7}" type="pres">
      <dgm:prSet presAssocID="{E592F74C-52D1-4439-94A1-CC074CACA31A}" presName="dummy2a" presStyleCnt="0"/>
      <dgm:spPr/>
    </dgm:pt>
    <dgm:pt modelId="{EDC96CCD-75EE-450D-BAA8-9A9861B42731}" type="pres">
      <dgm:prSet presAssocID="{E592F74C-52D1-4439-94A1-CC074CACA31A}" presName="dummy2b" presStyleCnt="0"/>
      <dgm:spPr/>
    </dgm:pt>
    <dgm:pt modelId="{025FE2CD-76E1-422D-A2C9-C59A1FE6C06A}" type="pres">
      <dgm:prSet presAssocID="{E592F74C-52D1-4439-94A1-CC074CACA31A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AFFB1F4-74B6-421E-AA7F-8171A1A002C2}" type="pres">
      <dgm:prSet presAssocID="{E592F74C-52D1-4439-94A1-CC074CACA31A}" presName="wedge3" presStyleLbl="node1" presStyleIdx="2" presStyleCnt="6"/>
      <dgm:spPr/>
      <dgm:t>
        <a:bodyPr/>
        <a:lstStyle/>
        <a:p>
          <a:endParaRPr lang="pt-PT"/>
        </a:p>
      </dgm:t>
    </dgm:pt>
    <dgm:pt modelId="{FA69A0C8-4279-4E38-B1F3-99B3884768E0}" type="pres">
      <dgm:prSet presAssocID="{E592F74C-52D1-4439-94A1-CC074CACA31A}" presName="dummy3a" presStyleCnt="0"/>
      <dgm:spPr/>
    </dgm:pt>
    <dgm:pt modelId="{2A1401F7-C607-45DE-AFAE-37DA56352A1D}" type="pres">
      <dgm:prSet presAssocID="{E592F74C-52D1-4439-94A1-CC074CACA31A}" presName="dummy3b" presStyleCnt="0"/>
      <dgm:spPr/>
    </dgm:pt>
    <dgm:pt modelId="{EB332B82-9F7A-4583-8D34-5FCB6BDF786D}" type="pres">
      <dgm:prSet presAssocID="{E592F74C-52D1-4439-94A1-CC074CACA31A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E7B9F32-008A-4C5F-A1CF-7A10282FE466}" type="pres">
      <dgm:prSet presAssocID="{E592F74C-52D1-4439-94A1-CC074CACA31A}" presName="wedge4" presStyleLbl="node1" presStyleIdx="3" presStyleCnt="6"/>
      <dgm:spPr/>
      <dgm:t>
        <a:bodyPr/>
        <a:lstStyle/>
        <a:p>
          <a:endParaRPr lang="pt-PT"/>
        </a:p>
      </dgm:t>
    </dgm:pt>
    <dgm:pt modelId="{C6C281E3-EC51-40CC-B93D-E095A419B944}" type="pres">
      <dgm:prSet presAssocID="{E592F74C-52D1-4439-94A1-CC074CACA31A}" presName="dummy4a" presStyleCnt="0"/>
      <dgm:spPr/>
    </dgm:pt>
    <dgm:pt modelId="{284DD4D0-47C9-459F-A171-7BBE06D7A1E6}" type="pres">
      <dgm:prSet presAssocID="{E592F74C-52D1-4439-94A1-CC074CACA31A}" presName="dummy4b" presStyleCnt="0"/>
      <dgm:spPr/>
    </dgm:pt>
    <dgm:pt modelId="{786247E2-C199-4AFA-8AEA-0B2DBB083D15}" type="pres">
      <dgm:prSet presAssocID="{E592F74C-52D1-4439-94A1-CC074CACA31A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03BCEAD-2BA7-489D-B0D9-2C0B22D19895}" type="pres">
      <dgm:prSet presAssocID="{E592F74C-52D1-4439-94A1-CC074CACA31A}" presName="wedge5" presStyleLbl="node1" presStyleIdx="4" presStyleCnt="6"/>
      <dgm:spPr/>
      <dgm:t>
        <a:bodyPr/>
        <a:lstStyle/>
        <a:p>
          <a:endParaRPr lang="pt-PT"/>
        </a:p>
      </dgm:t>
    </dgm:pt>
    <dgm:pt modelId="{01ECCCE6-830E-40D0-9A84-EB193746339F}" type="pres">
      <dgm:prSet presAssocID="{E592F74C-52D1-4439-94A1-CC074CACA31A}" presName="dummy5a" presStyleCnt="0"/>
      <dgm:spPr/>
    </dgm:pt>
    <dgm:pt modelId="{CEC8B8B2-7739-4FF3-B80D-19230D393259}" type="pres">
      <dgm:prSet presAssocID="{E592F74C-52D1-4439-94A1-CC074CACA31A}" presName="dummy5b" presStyleCnt="0"/>
      <dgm:spPr/>
    </dgm:pt>
    <dgm:pt modelId="{A1052529-80BD-4199-A04C-A20C46E29594}" type="pres">
      <dgm:prSet presAssocID="{E592F74C-52D1-4439-94A1-CC074CACA31A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5C168F6-18BC-4514-B17C-946155D03889}" type="pres">
      <dgm:prSet presAssocID="{E592F74C-52D1-4439-94A1-CC074CACA31A}" presName="wedge6" presStyleLbl="node1" presStyleIdx="5" presStyleCnt="6"/>
      <dgm:spPr/>
      <dgm:t>
        <a:bodyPr/>
        <a:lstStyle/>
        <a:p>
          <a:endParaRPr lang="pt-PT"/>
        </a:p>
      </dgm:t>
    </dgm:pt>
    <dgm:pt modelId="{7678442E-D045-4EDF-867C-1F068AAB953A}" type="pres">
      <dgm:prSet presAssocID="{E592F74C-52D1-4439-94A1-CC074CACA31A}" presName="dummy6a" presStyleCnt="0"/>
      <dgm:spPr/>
    </dgm:pt>
    <dgm:pt modelId="{98F797AC-81DD-4E6E-989A-C09749D8D239}" type="pres">
      <dgm:prSet presAssocID="{E592F74C-52D1-4439-94A1-CC074CACA31A}" presName="dummy6b" presStyleCnt="0"/>
      <dgm:spPr/>
    </dgm:pt>
    <dgm:pt modelId="{E0F14B4F-8EBE-42A9-AF8D-014EA9D558EE}" type="pres">
      <dgm:prSet presAssocID="{E592F74C-52D1-4439-94A1-CC074CACA31A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C224E97-E026-4F60-A77E-55C66517FDB1}" type="pres">
      <dgm:prSet presAssocID="{97B05F3B-0776-41E7-A71B-199571462EF0}" presName="arrowWedge1" presStyleLbl="fgSibTrans2D1" presStyleIdx="0" presStyleCnt="6"/>
      <dgm:spPr>
        <a:solidFill>
          <a:schemeClr val="accent1">
            <a:lumMod val="40000"/>
            <a:lumOff val="60000"/>
          </a:schemeClr>
        </a:solidFill>
      </dgm:spPr>
    </dgm:pt>
    <dgm:pt modelId="{E022A754-7834-4005-BB50-1016F1D69213}" type="pres">
      <dgm:prSet presAssocID="{712DF2C6-A4FD-4032-AF74-8A17985A2D5B}" presName="arrowWedge2" presStyleLbl="fgSibTrans2D1" presStyleIdx="1" presStyleCnt="6"/>
      <dgm:spPr/>
    </dgm:pt>
    <dgm:pt modelId="{42BD0F0C-F329-467B-8246-014E6A136956}" type="pres">
      <dgm:prSet presAssocID="{2BE56868-7FEB-40C1-A6F2-75F0041855C2}" presName="arrowWedge3" presStyleLbl="fgSibTrans2D1" presStyleIdx="2" presStyleCnt="6"/>
      <dgm:spPr/>
    </dgm:pt>
    <dgm:pt modelId="{D332EA06-9BA6-4A3F-833F-A8B396516B21}" type="pres">
      <dgm:prSet presAssocID="{2F234103-79A1-4CE9-B9F7-D18CE6B67FAB}" presName="arrowWedge4" presStyleLbl="fgSibTrans2D1" presStyleIdx="3" presStyleCnt="6"/>
      <dgm:spPr>
        <a:solidFill>
          <a:schemeClr val="accent2">
            <a:lumMod val="60000"/>
            <a:lumOff val="40000"/>
          </a:schemeClr>
        </a:solidFill>
      </dgm:spPr>
    </dgm:pt>
    <dgm:pt modelId="{6D638BAB-62AF-4E02-9856-8E4D3945B24B}" type="pres">
      <dgm:prSet presAssocID="{0E1023C5-41EB-4969-A766-94C5D80E443F}" presName="arrowWedge5" presStyleLbl="fgSibTrans2D1" presStyleIdx="4" presStyleCnt="6"/>
      <dgm:spPr/>
    </dgm:pt>
    <dgm:pt modelId="{34F67668-F80A-46D2-B7F4-82B11A5DF8FB}" type="pres">
      <dgm:prSet presAssocID="{538D0125-A5C3-42A8-A0D7-8E1B80102279}" presName="arrowWedge6" presStyleLbl="fgSibTrans2D1" presStyleIdx="5" presStyleCnt="6"/>
      <dgm:spPr>
        <a:solidFill>
          <a:schemeClr val="tx2">
            <a:lumMod val="60000"/>
            <a:lumOff val="40000"/>
          </a:schemeClr>
        </a:solidFill>
      </dgm:spPr>
    </dgm:pt>
  </dgm:ptLst>
  <dgm:cxnLst>
    <dgm:cxn modelId="{F9754ACA-0B4A-4EF5-A1AF-BF106A2B3AE2}" type="presOf" srcId="{E592F74C-52D1-4439-94A1-CC074CACA31A}" destId="{4FC20BC4-08F9-42D0-A85A-B1ACAC62B985}" srcOrd="0" destOrd="0" presId="urn:microsoft.com/office/officeart/2005/8/layout/cycle8"/>
    <dgm:cxn modelId="{934F19F7-377D-4EB9-BB83-B0ED47F8EF02}" type="presOf" srcId="{27D009EB-0247-444B-992F-D727C545C39C}" destId="{BAFFB1F4-74B6-421E-AA7F-8171A1A002C2}" srcOrd="0" destOrd="0" presId="urn:microsoft.com/office/officeart/2005/8/layout/cycle8"/>
    <dgm:cxn modelId="{D9B0624A-370E-4DE2-BA61-CF307C27123A}" type="presOf" srcId="{3EF1D8A2-D7DD-49E9-BBD1-04CAE033888E}" destId="{95C168F6-18BC-4514-B17C-946155D03889}" srcOrd="0" destOrd="0" presId="urn:microsoft.com/office/officeart/2005/8/layout/cycle8"/>
    <dgm:cxn modelId="{2E766D6E-B9DC-46E7-B708-122BBB4174C4}" srcId="{E592F74C-52D1-4439-94A1-CC074CACA31A}" destId="{2FDE51BF-D98F-46C7-AD3A-9E2B09A54437}" srcOrd="0" destOrd="0" parTransId="{BF598951-1A7F-46E9-8388-4F4AF3AFEF2E}" sibTransId="{97B05F3B-0776-41E7-A71B-199571462EF0}"/>
    <dgm:cxn modelId="{8AA81191-3A41-4FB3-8C11-CFCCBE4469E6}" type="presOf" srcId="{C308E84B-239F-4990-B7D7-1EAC94A5D861}" destId="{4E7B9F32-008A-4C5F-A1CF-7A10282FE466}" srcOrd="0" destOrd="0" presId="urn:microsoft.com/office/officeart/2005/8/layout/cycle8"/>
    <dgm:cxn modelId="{A924F59E-CEF7-40CC-9E2E-5D5A20D0C9E2}" type="presOf" srcId="{27D009EB-0247-444B-992F-D727C545C39C}" destId="{EB332B82-9F7A-4583-8D34-5FCB6BDF786D}" srcOrd="1" destOrd="0" presId="urn:microsoft.com/office/officeart/2005/8/layout/cycle8"/>
    <dgm:cxn modelId="{08E7C2F5-68B4-46FB-BBD8-D39BE4805847}" type="presOf" srcId="{0E8C40C4-7F54-484A-A3E8-6DC830037FA6}" destId="{503BCEAD-2BA7-489D-B0D9-2C0B22D19895}" srcOrd="0" destOrd="0" presId="urn:microsoft.com/office/officeart/2005/8/layout/cycle8"/>
    <dgm:cxn modelId="{5CA1591D-15FF-45EC-8915-40772FA7D14B}" srcId="{E592F74C-52D1-4439-94A1-CC074CACA31A}" destId="{3EF1D8A2-D7DD-49E9-BBD1-04CAE033888E}" srcOrd="5" destOrd="0" parTransId="{BCC2782D-120C-4802-81B0-AEC22CEAEAFE}" sibTransId="{538D0125-A5C3-42A8-A0D7-8E1B80102279}"/>
    <dgm:cxn modelId="{0F13BF71-4A67-483E-A259-E314F87CA5F5}" srcId="{E592F74C-52D1-4439-94A1-CC074CACA31A}" destId="{C308E84B-239F-4990-B7D7-1EAC94A5D861}" srcOrd="3" destOrd="0" parTransId="{AD95D376-DCB8-4553-91FA-7B22593E5986}" sibTransId="{2F234103-79A1-4CE9-B9F7-D18CE6B67FAB}"/>
    <dgm:cxn modelId="{7DA6EA6B-EEED-4415-ACB7-1923EE220DF3}" srcId="{E592F74C-52D1-4439-94A1-CC074CACA31A}" destId="{0E8C40C4-7F54-484A-A3E8-6DC830037FA6}" srcOrd="4" destOrd="0" parTransId="{A34AB8F3-CA53-4904-8988-9B8630DCE34D}" sibTransId="{0E1023C5-41EB-4969-A766-94C5D80E443F}"/>
    <dgm:cxn modelId="{0B431B0E-F4E5-460D-B5EA-772D7889B5D2}" type="presOf" srcId="{2FDE51BF-D98F-46C7-AD3A-9E2B09A54437}" destId="{E9793D41-8630-413B-9BEC-429B885D80C7}" srcOrd="0" destOrd="0" presId="urn:microsoft.com/office/officeart/2005/8/layout/cycle8"/>
    <dgm:cxn modelId="{8FD6E46F-BFD1-4CE9-9FCC-21DC370AB75E}" type="presOf" srcId="{35E98F13-598D-4310-B023-B96925703CD7}" destId="{05B90842-64E9-4DD5-B019-710A828730B0}" srcOrd="0" destOrd="0" presId="urn:microsoft.com/office/officeart/2005/8/layout/cycle8"/>
    <dgm:cxn modelId="{29CB5126-C1CD-44E5-B20A-30E56ABCFC80}" type="presOf" srcId="{C308E84B-239F-4990-B7D7-1EAC94A5D861}" destId="{786247E2-C199-4AFA-8AEA-0B2DBB083D15}" srcOrd="1" destOrd="0" presId="urn:microsoft.com/office/officeart/2005/8/layout/cycle8"/>
    <dgm:cxn modelId="{02DB0699-791B-48F1-83FA-7D6C77FAAAA2}" type="presOf" srcId="{0E8C40C4-7F54-484A-A3E8-6DC830037FA6}" destId="{A1052529-80BD-4199-A04C-A20C46E29594}" srcOrd="1" destOrd="0" presId="urn:microsoft.com/office/officeart/2005/8/layout/cycle8"/>
    <dgm:cxn modelId="{BC5968F6-B857-4022-96AE-9521175D282E}" srcId="{E592F74C-52D1-4439-94A1-CC074CACA31A}" destId="{35E98F13-598D-4310-B023-B96925703CD7}" srcOrd="1" destOrd="0" parTransId="{FEE58B3A-11EE-423C-B712-C6079E6E3920}" sibTransId="{712DF2C6-A4FD-4032-AF74-8A17985A2D5B}"/>
    <dgm:cxn modelId="{630D8CB7-2EB7-44FD-8A21-6454CAF7AC7B}" type="presOf" srcId="{35E98F13-598D-4310-B023-B96925703CD7}" destId="{025FE2CD-76E1-422D-A2C9-C59A1FE6C06A}" srcOrd="1" destOrd="0" presId="urn:microsoft.com/office/officeart/2005/8/layout/cycle8"/>
    <dgm:cxn modelId="{483E08FE-B469-4526-B825-B7B97FF66344}" type="presOf" srcId="{3EF1D8A2-D7DD-49E9-BBD1-04CAE033888E}" destId="{E0F14B4F-8EBE-42A9-AF8D-014EA9D558EE}" srcOrd="1" destOrd="0" presId="urn:microsoft.com/office/officeart/2005/8/layout/cycle8"/>
    <dgm:cxn modelId="{D627BF7D-5FFE-473B-9F6F-32EAA3185555}" srcId="{E592F74C-52D1-4439-94A1-CC074CACA31A}" destId="{27D009EB-0247-444B-992F-D727C545C39C}" srcOrd="2" destOrd="0" parTransId="{0C24B28E-FE1D-40C3-BAE7-9441C8BFC6C8}" sibTransId="{2BE56868-7FEB-40C1-A6F2-75F0041855C2}"/>
    <dgm:cxn modelId="{99DA8482-915B-4EFB-A3E0-B1B14A5A75FA}" type="presOf" srcId="{2FDE51BF-D98F-46C7-AD3A-9E2B09A54437}" destId="{0E3433C4-3963-42E8-A4C2-D508DA490858}" srcOrd="1" destOrd="0" presId="urn:microsoft.com/office/officeart/2005/8/layout/cycle8"/>
    <dgm:cxn modelId="{C17AFBCF-4A4C-45FC-BD51-7B326E44B1D8}" type="presParOf" srcId="{4FC20BC4-08F9-42D0-A85A-B1ACAC62B985}" destId="{E9793D41-8630-413B-9BEC-429B885D80C7}" srcOrd="0" destOrd="0" presId="urn:microsoft.com/office/officeart/2005/8/layout/cycle8"/>
    <dgm:cxn modelId="{33F34C77-2445-470B-8F37-09BA216A6E56}" type="presParOf" srcId="{4FC20BC4-08F9-42D0-A85A-B1ACAC62B985}" destId="{738210FF-2335-4812-B08F-F5CA3C606A5B}" srcOrd="1" destOrd="0" presId="urn:microsoft.com/office/officeart/2005/8/layout/cycle8"/>
    <dgm:cxn modelId="{4795DE93-41C1-4C19-BB9A-EAE0A0B342DF}" type="presParOf" srcId="{4FC20BC4-08F9-42D0-A85A-B1ACAC62B985}" destId="{3DC83E2C-D23B-4798-A539-973D174A0E33}" srcOrd="2" destOrd="0" presId="urn:microsoft.com/office/officeart/2005/8/layout/cycle8"/>
    <dgm:cxn modelId="{96BE1A31-5863-4BBB-B34D-472FCF3B8B5E}" type="presParOf" srcId="{4FC20BC4-08F9-42D0-A85A-B1ACAC62B985}" destId="{0E3433C4-3963-42E8-A4C2-D508DA490858}" srcOrd="3" destOrd="0" presId="urn:microsoft.com/office/officeart/2005/8/layout/cycle8"/>
    <dgm:cxn modelId="{E073655B-447B-40A9-A30E-100F97B9386E}" type="presParOf" srcId="{4FC20BC4-08F9-42D0-A85A-B1ACAC62B985}" destId="{05B90842-64E9-4DD5-B019-710A828730B0}" srcOrd="4" destOrd="0" presId="urn:microsoft.com/office/officeart/2005/8/layout/cycle8"/>
    <dgm:cxn modelId="{9CB1A295-62C7-403B-9B91-68A6A1603015}" type="presParOf" srcId="{4FC20BC4-08F9-42D0-A85A-B1ACAC62B985}" destId="{5846E06C-5D02-424C-AF26-418E76F9FAE7}" srcOrd="5" destOrd="0" presId="urn:microsoft.com/office/officeart/2005/8/layout/cycle8"/>
    <dgm:cxn modelId="{1B20D035-088F-44CA-ADC4-68DC6EE78047}" type="presParOf" srcId="{4FC20BC4-08F9-42D0-A85A-B1ACAC62B985}" destId="{EDC96CCD-75EE-450D-BAA8-9A9861B42731}" srcOrd="6" destOrd="0" presId="urn:microsoft.com/office/officeart/2005/8/layout/cycle8"/>
    <dgm:cxn modelId="{D8D29E80-31D6-486F-9AA5-DA85F8059FF1}" type="presParOf" srcId="{4FC20BC4-08F9-42D0-A85A-B1ACAC62B985}" destId="{025FE2CD-76E1-422D-A2C9-C59A1FE6C06A}" srcOrd="7" destOrd="0" presId="urn:microsoft.com/office/officeart/2005/8/layout/cycle8"/>
    <dgm:cxn modelId="{9031B17F-4179-4B4C-9DC1-575514F4E8D3}" type="presParOf" srcId="{4FC20BC4-08F9-42D0-A85A-B1ACAC62B985}" destId="{BAFFB1F4-74B6-421E-AA7F-8171A1A002C2}" srcOrd="8" destOrd="0" presId="urn:microsoft.com/office/officeart/2005/8/layout/cycle8"/>
    <dgm:cxn modelId="{046E5231-6E59-46BB-B83D-AC452E3CF796}" type="presParOf" srcId="{4FC20BC4-08F9-42D0-A85A-B1ACAC62B985}" destId="{FA69A0C8-4279-4E38-B1F3-99B3884768E0}" srcOrd="9" destOrd="0" presId="urn:microsoft.com/office/officeart/2005/8/layout/cycle8"/>
    <dgm:cxn modelId="{4081DAEC-9496-4A9C-A963-A32BA0AFBAA3}" type="presParOf" srcId="{4FC20BC4-08F9-42D0-A85A-B1ACAC62B985}" destId="{2A1401F7-C607-45DE-AFAE-37DA56352A1D}" srcOrd="10" destOrd="0" presId="urn:microsoft.com/office/officeart/2005/8/layout/cycle8"/>
    <dgm:cxn modelId="{02B5E270-6208-4FE0-8A06-134CCE850BC2}" type="presParOf" srcId="{4FC20BC4-08F9-42D0-A85A-B1ACAC62B985}" destId="{EB332B82-9F7A-4583-8D34-5FCB6BDF786D}" srcOrd="11" destOrd="0" presId="urn:microsoft.com/office/officeart/2005/8/layout/cycle8"/>
    <dgm:cxn modelId="{82646CF7-8FB4-443F-8B21-59E010EABC1F}" type="presParOf" srcId="{4FC20BC4-08F9-42D0-A85A-B1ACAC62B985}" destId="{4E7B9F32-008A-4C5F-A1CF-7A10282FE466}" srcOrd="12" destOrd="0" presId="urn:microsoft.com/office/officeart/2005/8/layout/cycle8"/>
    <dgm:cxn modelId="{35B3A79F-D9BB-475B-9014-3FDD2FECA35C}" type="presParOf" srcId="{4FC20BC4-08F9-42D0-A85A-B1ACAC62B985}" destId="{C6C281E3-EC51-40CC-B93D-E095A419B944}" srcOrd="13" destOrd="0" presId="urn:microsoft.com/office/officeart/2005/8/layout/cycle8"/>
    <dgm:cxn modelId="{7D6A5730-8E57-4861-A414-BF91B1C0C205}" type="presParOf" srcId="{4FC20BC4-08F9-42D0-A85A-B1ACAC62B985}" destId="{284DD4D0-47C9-459F-A171-7BBE06D7A1E6}" srcOrd="14" destOrd="0" presId="urn:microsoft.com/office/officeart/2005/8/layout/cycle8"/>
    <dgm:cxn modelId="{7B923612-1F65-4598-A33D-3DA70799AD98}" type="presParOf" srcId="{4FC20BC4-08F9-42D0-A85A-B1ACAC62B985}" destId="{786247E2-C199-4AFA-8AEA-0B2DBB083D15}" srcOrd="15" destOrd="0" presId="urn:microsoft.com/office/officeart/2005/8/layout/cycle8"/>
    <dgm:cxn modelId="{F915E453-E889-4D41-8E3A-1214072505FF}" type="presParOf" srcId="{4FC20BC4-08F9-42D0-A85A-B1ACAC62B985}" destId="{503BCEAD-2BA7-489D-B0D9-2C0B22D19895}" srcOrd="16" destOrd="0" presId="urn:microsoft.com/office/officeart/2005/8/layout/cycle8"/>
    <dgm:cxn modelId="{9737CCA9-2FDF-431F-B56C-709AFC7EAA79}" type="presParOf" srcId="{4FC20BC4-08F9-42D0-A85A-B1ACAC62B985}" destId="{01ECCCE6-830E-40D0-9A84-EB193746339F}" srcOrd="17" destOrd="0" presId="urn:microsoft.com/office/officeart/2005/8/layout/cycle8"/>
    <dgm:cxn modelId="{E5F47B52-0315-4B0D-B3D1-5EB0850D22EB}" type="presParOf" srcId="{4FC20BC4-08F9-42D0-A85A-B1ACAC62B985}" destId="{CEC8B8B2-7739-4FF3-B80D-19230D393259}" srcOrd="18" destOrd="0" presId="urn:microsoft.com/office/officeart/2005/8/layout/cycle8"/>
    <dgm:cxn modelId="{E91ED691-E80B-4128-A124-90BA474AC611}" type="presParOf" srcId="{4FC20BC4-08F9-42D0-A85A-B1ACAC62B985}" destId="{A1052529-80BD-4199-A04C-A20C46E29594}" srcOrd="19" destOrd="0" presId="urn:microsoft.com/office/officeart/2005/8/layout/cycle8"/>
    <dgm:cxn modelId="{20242C1F-7694-4034-AE8C-1B1D858FF403}" type="presParOf" srcId="{4FC20BC4-08F9-42D0-A85A-B1ACAC62B985}" destId="{95C168F6-18BC-4514-B17C-946155D03889}" srcOrd="20" destOrd="0" presId="urn:microsoft.com/office/officeart/2005/8/layout/cycle8"/>
    <dgm:cxn modelId="{7D4F0AB1-58CC-401E-BBAC-6F9C791AFCB3}" type="presParOf" srcId="{4FC20BC4-08F9-42D0-A85A-B1ACAC62B985}" destId="{7678442E-D045-4EDF-867C-1F068AAB953A}" srcOrd="21" destOrd="0" presId="urn:microsoft.com/office/officeart/2005/8/layout/cycle8"/>
    <dgm:cxn modelId="{455BD1A8-4ADE-4070-A85D-A34DD414D4C4}" type="presParOf" srcId="{4FC20BC4-08F9-42D0-A85A-B1ACAC62B985}" destId="{98F797AC-81DD-4E6E-989A-C09749D8D239}" srcOrd="22" destOrd="0" presId="urn:microsoft.com/office/officeart/2005/8/layout/cycle8"/>
    <dgm:cxn modelId="{2258A677-7C8E-4F1C-8D80-86B52ED7ECD5}" type="presParOf" srcId="{4FC20BC4-08F9-42D0-A85A-B1ACAC62B985}" destId="{E0F14B4F-8EBE-42A9-AF8D-014EA9D558EE}" srcOrd="23" destOrd="0" presId="urn:microsoft.com/office/officeart/2005/8/layout/cycle8"/>
    <dgm:cxn modelId="{3BA7A1F5-13FB-476B-83E5-3E03A784F819}" type="presParOf" srcId="{4FC20BC4-08F9-42D0-A85A-B1ACAC62B985}" destId="{7C224E97-E026-4F60-A77E-55C66517FDB1}" srcOrd="24" destOrd="0" presId="urn:microsoft.com/office/officeart/2005/8/layout/cycle8"/>
    <dgm:cxn modelId="{34878908-D6D2-4463-9C07-3017629FB306}" type="presParOf" srcId="{4FC20BC4-08F9-42D0-A85A-B1ACAC62B985}" destId="{E022A754-7834-4005-BB50-1016F1D69213}" srcOrd="25" destOrd="0" presId="urn:microsoft.com/office/officeart/2005/8/layout/cycle8"/>
    <dgm:cxn modelId="{85BDCEA1-AAD5-4917-9D5D-7B7B41D9C86F}" type="presParOf" srcId="{4FC20BC4-08F9-42D0-A85A-B1ACAC62B985}" destId="{42BD0F0C-F329-467B-8246-014E6A136956}" srcOrd="26" destOrd="0" presId="urn:microsoft.com/office/officeart/2005/8/layout/cycle8"/>
    <dgm:cxn modelId="{3E7D668E-D2FB-4D1B-AC51-A2DC018C316F}" type="presParOf" srcId="{4FC20BC4-08F9-42D0-A85A-B1ACAC62B985}" destId="{D332EA06-9BA6-4A3F-833F-A8B396516B21}" srcOrd="27" destOrd="0" presId="urn:microsoft.com/office/officeart/2005/8/layout/cycle8"/>
    <dgm:cxn modelId="{CA889DA0-D83A-401E-8E3D-5FF355525F36}" type="presParOf" srcId="{4FC20BC4-08F9-42D0-A85A-B1ACAC62B985}" destId="{6D638BAB-62AF-4E02-9856-8E4D3945B24B}" srcOrd="28" destOrd="0" presId="urn:microsoft.com/office/officeart/2005/8/layout/cycle8"/>
    <dgm:cxn modelId="{E14FC56D-7EBF-4686-859F-54BFE69A1EFB}" type="presParOf" srcId="{4FC20BC4-08F9-42D0-A85A-B1ACAC62B985}" destId="{34F67668-F80A-46D2-B7F4-82B11A5DF8FB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93D41-8630-413B-9BEC-429B885D80C7}">
      <dsp:nvSpPr>
        <dsp:cNvPr id="0" name=""/>
        <dsp:cNvSpPr/>
      </dsp:nvSpPr>
      <dsp:spPr>
        <a:xfrm>
          <a:off x="1908382" y="330460"/>
          <a:ext cx="4668363" cy="4668363"/>
        </a:xfrm>
        <a:prstGeom prst="pie">
          <a:avLst>
            <a:gd name="adj1" fmla="val 16200000"/>
            <a:gd name="adj2" fmla="val 1980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2"/>
              </a:solidFill>
            </a:rPr>
            <a:t>Clusters  Associações Produtores Autarquias  Centros de Formação Escolas</a:t>
          </a:r>
          <a:endParaRPr lang="pt-PT" sz="1400" kern="1200" dirty="0">
            <a:solidFill>
              <a:schemeClr val="tx2"/>
            </a:solidFill>
          </a:endParaRPr>
        </a:p>
      </dsp:txBody>
      <dsp:txXfrm>
        <a:off x="4353716" y="926787"/>
        <a:ext cx="1222666" cy="944787"/>
      </dsp:txXfrm>
    </dsp:sp>
    <dsp:sp modelId="{05B90842-64E9-4DD5-B019-710A828730B0}">
      <dsp:nvSpPr>
        <dsp:cNvPr id="0" name=""/>
        <dsp:cNvSpPr/>
      </dsp:nvSpPr>
      <dsp:spPr>
        <a:xfrm>
          <a:off x="1963958" y="426606"/>
          <a:ext cx="4668363" cy="4668363"/>
        </a:xfrm>
        <a:prstGeom prst="pie">
          <a:avLst>
            <a:gd name="adj1" fmla="val 19800000"/>
            <a:gd name="adj2" fmla="val 1800000"/>
          </a:avLst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2"/>
              </a:solidFill>
            </a:rPr>
            <a:t>Parceiros IDI e Tecnológicos</a:t>
          </a:r>
          <a:endParaRPr lang="pt-PT" sz="1400" kern="1200" dirty="0">
            <a:solidFill>
              <a:schemeClr val="tx2"/>
            </a:solidFill>
          </a:endParaRPr>
        </a:p>
      </dsp:txBody>
      <dsp:txXfrm>
        <a:off x="5131776" y="2316181"/>
        <a:ext cx="1278242" cy="917000"/>
      </dsp:txXfrm>
    </dsp:sp>
    <dsp:sp modelId="{BAFFB1F4-74B6-421E-AA7F-8171A1A002C2}">
      <dsp:nvSpPr>
        <dsp:cNvPr id="0" name=""/>
        <dsp:cNvSpPr/>
      </dsp:nvSpPr>
      <dsp:spPr>
        <a:xfrm>
          <a:off x="1908382" y="522752"/>
          <a:ext cx="4668363" cy="4668363"/>
        </a:xfrm>
        <a:prstGeom prst="pie">
          <a:avLst>
            <a:gd name="adj1" fmla="val 1800000"/>
            <a:gd name="adj2" fmla="val 540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tx1"/>
              </a:solidFill>
            </a:rPr>
            <a:t>Ciência Cidadã</a:t>
          </a:r>
          <a:endParaRPr lang="pt-PT" sz="1400" b="1" kern="1200" dirty="0">
            <a:solidFill>
              <a:schemeClr val="tx1"/>
            </a:solidFill>
          </a:endParaRPr>
        </a:p>
      </dsp:txBody>
      <dsp:txXfrm>
        <a:off x="4353716" y="3677788"/>
        <a:ext cx="1222666" cy="944787"/>
      </dsp:txXfrm>
    </dsp:sp>
    <dsp:sp modelId="{4E7B9F32-008A-4C5F-A1CF-7A10282FE466}">
      <dsp:nvSpPr>
        <dsp:cNvPr id="0" name=""/>
        <dsp:cNvSpPr/>
      </dsp:nvSpPr>
      <dsp:spPr>
        <a:xfrm>
          <a:off x="1797231" y="522752"/>
          <a:ext cx="4668363" cy="4668363"/>
        </a:xfrm>
        <a:prstGeom prst="pie">
          <a:avLst>
            <a:gd name="adj1" fmla="val 5400000"/>
            <a:gd name="adj2" fmla="val 900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tx1"/>
              </a:solidFill>
            </a:rPr>
            <a:t>Acesso aos dados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tx1"/>
              </a:solidFill>
            </a:rPr>
            <a:t>Acesso à formação</a:t>
          </a:r>
          <a:endParaRPr lang="pt-PT" sz="1400" b="1" kern="1200" dirty="0">
            <a:solidFill>
              <a:schemeClr val="tx1"/>
            </a:solidFill>
          </a:endParaRPr>
        </a:p>
      </dsp:txBody>
      <dsp:txXfrm>
        <a:off x="2797595" y="3677788"/>
        <a:ext cx="1222666" cy="944787"/>
      </dsp:txXfrm>
    </dsp:sp>
    <dsp:sp modelId="{503BCEAD-2BA7-489D-B0D9-2C0B22D19895}">
      <dsp:nvSpPr>
        <dsp:cNvPr id="0" name=""/>
        <dsp:cNvSpPr/>
      </dsp:nvSpPr>
      <dsp:spPr>
        <a:xfrm>
          <a:off x="1741655" y="426606"/>
          <a:ext cx="4668363" cy="4668363"/>
        </a:xfrm>
        <a:prstGeom prst="pie">
          <a:avLst>
            <a:gd name="adj1" fmla="val 9000000"/>
            <a:gd name="adj2" fmla="val 1260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2"/>
              </a:solidFill>
            </a:rPr>
            <a:t>Produção Produtos Processos Organizações Social e Territorial</a:t>
          </a:r>
          <a:endParaRPr lang="pt-PT" sz="1400" kern="1200" dirty="0">
            <a:solidFill>
              <a:schemeClr val="tx2"/>
            </a:solidFill>
          </a:endParaRPr>
        </a:p>
      </dsp:txBody>
      <dsp:txXfrm>
        <a:off x="1963958" y="2316181"/>
        <a:ext cx="1278242" cy="917000"/>
      </dsp:txXfrm>
    </dsp:sp>
    <dsp:sp modelId="{95C168F6-18BC-4514-B17C-946155D03889}">
      <dsp:nvSpPr>
        <dsp:cNvPr id="0" name=""/>
        <dsp:cNvSpPr/>
      </dsp:nvSpPr>
      <dsp:spPr>
        <a:xfrm>
          <a:off x="1797231" y="330460"/>
          <a:ext cx="4668363" cy="4668363"/>
        </a:xfrm>
        <a:prstGeom prst="pie">
          <a:avLst>
            <a:gd name="adj1" fmla="val 12600000"/>
            <a:gd name="adj2" fmla="val 16200000"/>
          </a:avLst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tx2"/>
              </a:solidFill>
            </a:rPr>
            <a:t>Desafios</a:t>
          </a:r>
          <a:endParaRPr lang="pt-PT" sz="1400" kern="1200" dirty="0">
            <a:solidFill>
              <a:schemeClr val="tx2"/>
            </a:solidFill>
          </a:endParaRPr>
        </a:p>
      </dsp:txBody>
      <dsp:txXfrm>
        <a:off x="2797595" y="926787"/>
        <a:ext cx="1222666" cy="944787"/>
      </dsp:txXfrm>
    </dsp:sp>
    <dsp:sp modelId="{7C224E97-E026-4F60-A77E-55C66517FDB1}">
      <dsp:nvSpPr>
        <dsp:cNvPr id="0" name=""/>
        <dsp:cNvSpPr/>
      </dsp:nvSpPr>
      <dsp:spPr>
        <a:xfrm>
          <a:off x="1619218" y="41466"/>
          <a:ext cx="5246351" cy="5246351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22A754-7834-4005-BB50-1016F1D69213}">
      <dsp:nvSpPr>
        <dsp:cNvPr id="0" name=""/>
        <dsp:cNvSpPr/>
      </dsp:nvSpPr>
      <dsp:spPr>
        <a:xfrm>
          <a:off x="1674794" y="137612"/>
          <a:ext cx="5246351" cy="5246351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BD0F0C-F329-467B-8246-014E6A136956}">
      <dsp:nvSpPr>
        <dsp:cNvPr id="0" name=""/>
        <dsp:cNvSpPr/>
      </dsp:nvSpPr>
      <dsp:spPr>
        <a:xfrm>
          <a:off x="1619218" y="233758"/>
          <a:ext cx="5246351" cy="5246351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32EA06-9BA6-4A3F-833F-A8B396516B21}">
      <dsp:nvSpPr>
        <dsp:cNvPr id="0" name=""/>
        <dsp:cNvSpPr/>
      </dsp:nvSpPr>
      <dsp:spPr>
        <a:xfrm>
          <a:off x="1508407" y="233758"/>
          <a:ext cx="5246351" cy="5246351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38BAB-62AF-4E02-9856-8E4D3945B24B}">
      <dsp:nvSpPr>
        <dsp:cNvPr id="0" name=""/>
        <dsp:cNvSpPr/>
      </dsp:nvSpPr>
      <dsp:spPr>
        <a:xfrm>
          <a:off x="1452832" y="137612"/>
          <a:ext cx="5246351" cy="5246351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F67668-F80A-46D2-B7F4-82B11A5DF8FB}">
      <dsp:nvSpPr>
        <dsp:cNvPr id="0" name=""/>
        <dsp:cNvSpPr/>
      </dsp:nvSpPr>
      <dsp:spPr>
        <a:xfrm>
          <a:off x="1508407" y="41466"/>
          <a:ext cx="5246351" cy="5246351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3476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31253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8821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350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29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377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1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274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38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9038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266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DA5AD-6645-487B-B34C-601D5FB2422B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3D66D-4158-447A-A259-1306F44AC79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092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31720" r="4361" b="20832"/>
          <a:stretch/>
        </p:blipFill>
        <p:spPr bwMode="auto">
          <a:xfrm>
            <a:off x="6156176" y="275690"/>
            <a:ext cx="2573511" cy="7720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447" y="337867"/>
            <a:ext cx="1495425" cy="6191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7867"/>
            <a:ext cx="2990850" cy="647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4" y="2406894"/>
            <a:ext cx="7913078" cy="4451106"/>
          </a:xfrm>
          <a:prstGeom prst="rect">
            <a:avLst/>
          </a:prstGeom>
        </p:spPr>
      </p:pic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1182353" y="1548910"/>
            <a:ext cx="6747611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1pPr>
            <a:lvl2pPr marL="742950" indent="-285750" eaLnBrk="0" hangingPunct="0"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2pPr>
            <a:lvl3pPr marL="1143000" indent="-228600" eaLnBrk="0" hangingPunct="0"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3pPr>
            <a:lvl4pPr marL="1600200" indent="-228600" eaLnBrk="0" hangingPunct="0"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4pPr>
            <a:lvl5pPr marL="2057400" indent="-228600" eaLnBrk="0" hangingPunct="0"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rgbClr val="004C73"/>
                </a:solidFill>
                <a:latin typeface="Arial" pitchFamily="34" charset="0"/>
                <a:ea typeface="Geneva"/>
                <a:cs typeface="Geneva"/>
              </a:defRPr>
            </a:lvl9pPr>
          </a:lstStyle>
          <a:p>
            <a:pPr lvl="0" algn="ctr" eaLnBrk="1" hangingPunct="1">
              <a:spcAft>
                <a:spcPts val="600"/>
              </a:spcAft>
              <a:defRPr/>
            </a:pPr>
            <a:endParaRPr lang="pt-PT" altLang="pt-PT" sz="2800" b="1" kern="0" baseline="0" dirty="0" smtClean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pPr lvl="0" algn="ctr" eaLnBrk="1" hangingPunct="1">
              <a:spcAft>
                <a:spcPts val="600"/>
              </a:spcAft>
              <a:defRPr/>
            </a:pPr>
            <a:r>
              <a:rPr lang="pt-PT" altLang="pt-PT" sz="2800" b="1" kern="0" baseline="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Ciência aberta no contexto </a:t>
            </a:r>
            <a:r>
              <a:rPr lang="pt-PT" altLang="pt-PT" sz="2800" b="1" kern="0" baseline="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agroambiental  </a:t>
            </a:r>
          </a:p>
          <a:p>
            <a:pPr lvl="0" algn="ctr" eaLnBrk="1" hangingPunct="1">
              <a:spcAft>
                <a:spcPts val="600"/>
              </a:spcAft>
              <a:defRPr/>
            </a:pPr>
            <a:r>
              <a:rPr lang="pt-PT" altLang="pt-PT" sz="2000" b="1" kern="0" baseline="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Joana </a:t>
            </a:r>
            <a:r>
              <a:rPr lang="pt-PT" altLang="pt-PT" sz="2000" b="1" kern="0" baseline="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Costa </a:t>
            </a:r>
            <a:r>
              <a:rPr lang="pt-PT" altLang="pt-PT" sz="2000" b="1" kern="0" baseline="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|CEF </a:t>
            </a:r>
            <a:r>
              <a:rPr lang="pt-PT" altLang="pt-PT" sz="2000" b="1" kern="0" baseline="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U. </a:t>
            </a:r>
            <a:r>
              <a:rPr lang="pt-PT" altLang="pt-PT" sz="2000" b="1" kern="0" baseline="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Coimbra</a:t>
            </a:r>
            <a:endParaRPr lang="pt-PT" altLang="pt-PT" sz="2000" b="1" kern="0" baseline="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93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7384"/>
            <a:ext cx="4833376" cy="6858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" t="13811" r="11700" b="37241"/>
          <a:stretch/>
        </p:blipFill>
        <p:spPr>
          <a:xfrm>
            <a:off x="5029199" y="1777979"/>
            <a:ext cx="3982453" cy="33568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96852" y="5606878"/>
            <a:ext cx="424714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/>
              <a:t>CEF desenvolve </a:t>
            </a:r>
            <a:r>
              <a:rPr lang="pt-PT" b="1" dirty="0" smtClean="0"/>
              <a:t>Investigação e Inovação </a:t>
            </a:r>
            <a:r>
              <a:rPr lang="pt-PT" dirty="0" smtClean="0"/>
              <a:t>na área Mediterrânea para </a:t>
            </a:r>
            <a:r>
              <a:rPr lang="pt-PT" dirty="0" smtClean="0"/>
              <a:t>valorizar </a:t>
            </a:r>
            <a:r>
              <a:rPr lang="pt-PT" b="1" dirty="0" smtClean="0"/>
              <a:t>recursos </a:t>
            </a:r>
            <a:r>
              <a:rPr lang="pt-PT" b="1" dirty="0" smtClean="0"/>
              <a:t>endógenos </a:t>
            </a:r>
            <a:r>
              <a:rPr lang="pt-PT" dirty="0" smtClean="0"/>
              <a:t>em </a:t>
            </a:r>
            <a:r>
              <a:rPr lang="pt-PT" b="1" dirty="0" smtClean="0"/>
              <a:t>sistemas agroambientais sustentáveis e resilientes </a:t>
            </a:r>
            <a:r>
              <a:rPr lang="pt-PT" dirty="0" smtClean="0"/>
              <a:t>num contexto de </a:t>
            </a:r>
            <a:r>
              <a:rPr lang="pt-PT" b="1" dirty="0" smtClean="0"/>
              <a:t>alterações climáticas</a:t>
            </a:r>
            <a:r>
              <a:rPr lang="pt-PT" dirty="0" smtClean="0"/>
              <a:t>, promovendo o </a:t>
            </a:r>
            <a:r>
              <a:rPr lang="pt-PT" b="1" dirty="0" smtClean="0"/>
              <a:t>modo de vida Mediterrâneo</a:t>
            </a:r>
            <a:r>
              <a:rPr lang="pt-PT" dirty="0" smtClean="0"/>
              <a:t>.</a:t>
            </a:r>
            <a:endParaRPr lang="pt-PT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640" y="234943"/>
            <a:ext cx="2092012" cy="45304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012" y="234943"/>
            <a:ext cx="1220753" cy="50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5"/>
          <p:cNvSpPr/>
          <p:nvPr/>
        </p:nvSpPr>
        <p:spPr>
          <a:xfrm>
            <a:off x="624128" y="1157424"/>
            <a:ext cx="3849116" cy="1791202"/>
          </a:xfrm>
          <a:prstGeom prst="rect">
            <a:avLst/>
          </a:prstGeom>
          <a:solidFill>
            <a:schemeClr val="accent6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900"/>
              </a:spcAft>
            </a:pPr>
            <a:r>
              <a:rPr lang="pt-PT" sz="1200" b="1" dirty="0">
                <a:solidFill>
                  <a:schemeClr val="tx1"/>
                </a:solidFill>
                <a:latin typeface="+mj-lt"/>
              </a:rPr>
              <a:t>FORÇAS</a:t>
            </a:r>
          </a:p>
          <a:p>
            <a:pPr>
              <a:spcAft>
                <a:spcPts val="450"/>
              </a:spcAft>
            </a:pPr>
            <a:r>
              <a:rPr lang="pt-PT" sz="1200" dirty="0">
                <a:solidFill>
                  <a:schemeClr val="tx1"/>
                </a:solidFill>
                <a:latin typeface="+mj-lt"/>
              </a:rPr>
              <a:t>•Posicionamento geográfico estratégico</a:t>
            </a:r>
          </a:p>
          <a:p>
            <a:pPr>
              <a:spcAft>
                <a:spcPts val="450"/>
              </a:spcAft>
            </a:pPr>
            <a:r>
              <a:rPr lang="pt-PT" sz="1200" dirty="0">
                <a:solidFill>
                  <a:schemeClr val="tx1"/>
                </a:solidFill>
                <a:latin typeface="+mj-lt"/>
              </a:rPr>
              <a:t>•Diversidade em recursos genéticos endógenos </a:t>
            </a:r>
          </a:p>
          <a:p>
            <a:pPr>
              <a:spcAft>
                <a:spcPts val="450"/>
              </a:spcAft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•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Centros de competências, investigação e tecnologia</a:t>
            </a:r>
          </a:p>
          <a:p>
            <a:pPr>
              <a:spcAft>
                <a:spcPts val="450"/>
              </a:spcAft>
            </a:pPr>
            <a:r>
              <a:rPr lang="pt-PT" sz="1200" dirty="0">
                <a:solidFill>
                  <a:schemeClr val="tx1"/>
                </a:solidFill>
                <a:latin typeface="+mj-lt"/>
              </a:rPr>
              <a:t>•Organização do setor produtivos em associações e clusters</a:t>
            </a:r>
          </a:p>
        </p:txBody>
      </p:sp>
      <p:sp>
        <p:nvSpPr>
          <p:cNvPr id="12" name="Retângulo 12"/>
          <p:cNvSpPr/>
          <p:nvPr/>
        </p:nvSpPr>
        <p:spPr>
          <a:xfrm>
            <a:off x="4564618" y="1152423"/>
            <a:ext cx="4218916" cy="1796346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50"/>
              </a:spcAft>
            </a:pPr>
            <a:endParaRPr lang="pt-PT" sz="1200" dirty="0" smtClean="0">
              <a:solidFill>
                <a:schemeClr val="tx1"/>
              </a:solidFill>
              <a:latin typeface="+mj-lt"/>
            </a:endParaRPr>
          </a:p>
          <a:p>
            <a:pPr>
              <a:spcAft>
                <a:spcPts val="450"/>
              </a:spcAft>
            </a:pPr>
            <a:r>
              <a:rPr lang="pt-PT" sz="1200" b="1" dirty="0" smtClean="0">
                <a:solidFill>
                  <a:schemeClr val="tx1"/>
                </a:solidFill>
                <a:latin typeface="+mj-lt"/>
              </a:rPr>
              <a:t>•</a:t>
            </a:r>
            <a:r>
              <a:rPr lang="pt-PT" sz="1200" b="1" dirty="0">
                <a:solidFill>
                  <a:schemeClr val="tx1"/>
                </a:solidFill>
                <a:latin typeface="+mj-lt"/>
              </a:rPr>
              <a:t>Territórios de baixa </a:t>
            </a:r>
            <a:r>
              <a:rPr lang="pt-PT" sz="1200" b="1" dirty="0" smtClean="0">
                <a:solidFill>
                  <a:schemeClr val="tx1"/>
                </a:solidFill>
                <a:latin typeface="+mj-lt"/>
              </a:rPr>
              <a:t>densidade</a:t>
            </a:r>
          </a:p>
          <a:p>
            <a:pPr>
              <a:spcAft>
                <a:spcPts val="450"/>
              </a:spcAft>
            </a:pPr>
            <a:r>
              <a:rPr lang="pt-PT" sz="1200" b="1" dirty="0">
                <a:solidFill>
                  <a:schemeClr val="tx1"/>
                </a:solidFill>
              </a:rPr>
              <a:t>•Abandono de áreas de exploração agrícola</a:t>
            </a:r>
          </a:p>
          <a:p>
            <a:pPr>
              <a:spcAft>
                <a:spcPts val="450"/>
              </a:spcAft>
            </a:pPr>
            <a:r>
              <a:rPr lang="pt-PT" sz="1200" b="1" dirty="0">
                <a:solidFill>
                  <a:schemeClr val="tx1"/>
                </a:solidFill>
              </a:rPr>
              <a:t>•Desvalorização do valor setor primário como veículo de crescimento económico</a:t>
            </a:r>
          </a:p>
          <a:p>
            <a:pPr>
              <a:spcAft>
                <a:spcPts val="450"/>
              </a:spcAft>
            </a:pPr>
            <a:r>
              <a:rPr lang="pt-PT" sz="1200" b="1" dirty="0">
                <a:solidFill>
                  <a:schemeClr val="tx1"/>
                </a:solidFill>
              </a:rPr>
              <a:t>•Incapacidade para fixar massa crítica</a:t>
            </a:r>
          </a:p>
          <a:p>
            <a:pPr>
              <a:spcAft>
                <a:spcPts val="450"/>
              </a:spcAft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•Poucos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programas de financiamento sustentável em ID@I</a:t>
            </a:r>
          </a:p>
          <a:p>
            <a:pPr algn="ctr">
              <a:spcAft>
                <a:spcPts val="450"/>
              </a:spcAft>
            </a:pPr>
            <a:endParaRPr lang="pt-PT" sz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Retângulo 2"/>
          <p:cNvSpPr/>
          <p:nvPr/>
        </p:nvSpPr>
        <p:spPr>
          <a:xfrm>
            <a:off x="624126" y="2997280"/>
            <a:ext cx="3849118" cy="2028141"/>
          </a:xfrm>
          <a:prstGeom prst="rect">
            <a:avLst/>
          </a:prstGeom>
          <a:solidFill>
            <a:schemeClr val="accent2">
              <a:lumMod val="60000"/>
              <a:lumOff val="40000"/>
              <a:alpha val="4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450"/>
              </a:spcAft>
            </a:pPr>
            <a:endParaRPr lang="pt-PT" sz="1200" dirty="0" smtClean="0">
              <a:solidFill>
                <a:schemeClr val="tx1"/>
              </a:solidFill>
              <a:latin typeface="+mj-lt"/>
            </a:endParaRPr>
          </a:p>
          <a:p>
            <a:pPr>
              <a:spcAft>
                <a:spcPts val="450"/>
              </a:spcAft>
            </a:pPr>
            <a:r>
              <a:rPr lang="pt-PT" sz="1200" b="1" dirty="0" smtClean="0">
                <a:solidFill>
                  <a:schemeClr val="tx1"/>
                </a:solidFill>
              </a:rPr>
              <a:t>•</a:t>
            </a:r>
            <a:r>
              <a:rPr lang="pt-PT" sz="1200" b="1" dirty="0">
                <a:solidFill>
                  <a:schemeClr val="tx1"/>
                </a:solidFill>
              </a:rPr>
              <a:t>Degradação ambiental</a:t>
            </a:r>
          </a:p>
          <a:p>
            <a:pPr>
              <a:spcAft>
                <a:spcPts val="450"/>
              </a:spcAft>
            </a:pPr>
            <a:r>
              <a:rPr lang="pt-PT" sz="1200" b="1" dirty="0">
                <a:solidFill>
                  <a:schemeClr val="tx1"/>
                </a:solidFill>
              </a:rPr>
              <a:t>•Exploração não sustentável dos ecossistemas </a:t>
            </a:r>
            <a:r>
              <a:rPr lang="pt-PT" sz="1200" b="1" dirty="0" smtClean="0">
                <a:solidFill>
                  <a:schemeClr val="tx1"/>
                </a:solidFill>
              </a:rPr>
              <a:t>agrícolas</a:t>
            </a:r>
          </a:p>
          <a:p>
            <a:pPr>
              <a:spcAft>
                <a:spcPts val="450"/>
              </a:spcAft>
            </a:pPr>
            <a:r>
              <a:rPr lang="pt-PT" sz="1200" dirty="0">
                <a:solidFill>
                  <a:schemeClr val="tx1"/>
                </a:solidFill>
              </a:rPr>
              <a:t>•Segurança alimentar</a:t>
            </a:r>
          </a:p>
          <a:p>
            <a:pPr>
              <a:spcAft>
                <a:spcPts val="450"/>
              </a:spcAft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•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Alterações </a:t>
            </a: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climáticas</a:t>
            </a:r>
          </a:p>
          <a:p>
            <a:pPr>
              <a:spcAft>
                <a:spcPts val="450"/>
              </a:spcAft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•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Globalização de bens e </a:t>
            </a: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serviços</a:t>
            </a:r>
          </a:p>
          <a:p>
            <a:pPr>
              <a:spcAft>
                <a:spcPts val="450"/>
              </a:spcAft>
            </a:pPr>
            <a:r>
              <a:rPr lang="pt-PT" sz="1200" dirty="0">
                <a:solidFill>
                  <a:schemeClr val="tx1"/>
                </a:solidFill>
              </a:rPr>
              <a:t>•</a:t>
            </a:r>
            <a:r>
              <a:rPr lang="pt-PT" sz="1200" b="1" dirty="0">
                <a:solidFill>
                  <a:schemeClr val="tx1"/>
                </a:solidFill>
              </a:rPr>
              <a:t>Despovoamento</a:t>
            </a:r>
          </a:p>
          <a:p>
            <a:pPr>
              <a:spcAft>
                <a:spcPts val="450"/>
              </a:spcAft>
            </a:pPr>
            <a:r>
              <a:rPr lang="pt-PT" sz="1200" dirty="0" smtClean="0">
                <a:solidFill>
                  <a:schemeClr val="tx1"/>
                </a:solidFill>
              </a:rPr>
              <a:t>• </a:t>
            </a:r>
            <a:r>
              <a:rPr lang="pt-PT" sz="1200" b="1" dirty="0">
                <a:solidFill>
                  <a:schemeClr val="tx1"/>
                </a:solidFill>
              </a:rPr>
              <a:t>Abandono da dieta Mediterrânea</a:t>
            </a:r>
          </a:p>
          <a:p>
            <a:pPr>
              <a:spcAft>
                <a:spcPts val="450"/>
              </a:spcAft>
            </a:pPr>
            <a:endParaRPr lang="pt-PT" sz="1200" dirty="0">
              <a:solidFill>
                <a:schemeClr val="tx1"/>
              </a:solidFill>
              <a:latin typeface="+mj-lt"/>
            </a:endParaRPr>
          </a:p>
          <a:p>
            <a:pPr>
              <a:spcAft>
                <a:spcPts val="450"/>
              </a:spcAft>
            </a:pPr>
            <a:endParaRPr lang="pt-PT" sz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4126" y="1157424"/>
            <a:ext cx="3849118" cy="2180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900"/>
              </a:spcAft>
            </a:pPr>
            <a:r>
              <a:rPr lang="pt-PT" sz="1200" b="1" dirty="0">
                <a:solidFill>
                  <a:schemeClr val="tx1"/>
                </a:solidFill>
              </a:rPr>
              <a:t>FORÇAS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64618" y="1143631"/>
            <a:ext cx="4218916" cy="2180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900"/>
              </a:spcAft>
            </a:pPr>
            <a:r>
              <a:rPr lang="pt-PT" sz="1200" b="1" dirty="0">
                <a:solidFill>
                  <a:schemeClr val="tx1"/>
                </a:solidFill>
              </a:rPr>
              <a:t>FRAQUEZAS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4126" y="2967688"/>
            <a:ext cx="3849118" cy="2180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900"/>
              </a:spcAft>
            </a:pPr>
            <a:r>
              <a:rPr lang="pt-PT" sz="1200" b="1" dirty="0">
                <a:solidFill>
                  <a:schemeClr val="tx1"/>
                </a:solidFill>
              </a:rPr>
              <a:t>AMEAÇAS</a:t>
            </a:r>
          </a:p>
        </p:txBody>
      </p:sp>
      <p:sp>
        <p:nvSpPr>
          <p:cNvPr id="19" name="CaixaDeTexto 9"/>
          <p:cNvSpPr txBox="1"/>
          <p:nvPr/>
        </p:nvSpPr>
        <p:spPr>
          <a:xfrm>
            <a:off x="1436116" y="249160"/>
            <a:ext cx="608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kern="0" dirty="0">
                <a:solidFill>
                  <a:schemeClr val="accent5">
                    <a:lumMod val="50000"/>
                  </a:schemeClr>
                </a:solidFill>
                <a:ea typeface="Geneva"/>
                <a:cs typeface="Geneva"/>
              </a:rPr>
              <a:t>SETOR</a:t>
            </a:r>
            <a:r>
              <a:rPr lang="pt-PT" sz="1200" b="1" dirty="0">
                <a:ea typeface="Arial Narrow" charset="0"/>
                <a:cs typeface="Arial Narrow" charset="0"/>
              </a:rPr>
              <a:t> </a:t>
            </a:r>
            <a:r>
              <a:rPr lang="pt-PT" sz="2000" b="1" kern="0" dirty="0">
                <a:solidFill>
                  <a:schemeClr val="accent5">
                    <a:lumMod val="50000"/>
                  </a:schemeClr>
                </a:solidFill>
                <a:ea typeface="Geneva"/>
                <a:cs typeface="Geneva"/>
              </a:rPr>
              <a:t>AGROAMBIENTAL DA REGIÃO CENTRO</a:t>
            </a:r>
            <a:endParaRPr lang="en-GB" sz="2000" b="1" kern="0" dirty="0">
              <a:solidFill>
                <a:schemeClr val="accent5">
                  <a:lumMod val="50000"/>
                </a:schemeClr>
              </a:solidFill>
              <a:ea typeface="Geneva"/>
              <a:cs typeface="Geneva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8" y="234943"/>
            <a:ext cx="2092012" cy="45304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1" y="5319751"/>
            <a:ext cx="2153916" cy="1211578"/>
          </a:xfrm>
          <a:prstGeom prst="rect">
            <a:avLst/>
          </a:prstGeom>
        </p:spPr>
      </p:pic>
      <p:pic>
        <p:nvPicPr>
          <p:cNvPr id="25" name="Picture 5" descr="http://www.maca.pt/Sites/maca/Imagens/MacaAlcobaca/OQ-03-0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4408" y="5293944"/>
            <a:ext cx="2668887" cy="1215031"/>
          </a:xfrm>
          <a:prstGeom prst="rect">
            <a:avLst/>
          </a:prstGeom>
          <a:noFill/>
        </p:spPr>
      </p:pic>
      <p:pic>
        <p:nvPicPr>
          <p:cNvPr id="26" name="Picture 7" descr="http://www.paranacentro.com.br/fotos/noticias/jf84347.jpg"/>
          <p:cNvPicPr>
            <a:picLocks noChangeAspect="1" noChangeArrowheads="1"/>
          </p:cNvPicPr>
          <p:nvPr/>
        </p:nvPicPr>
        <p:blipFill>
          <a:blip r:embed="rId5" cstate="print"/>
          <a:srcRect l="15129"/>
          <a:stretch>
            <a:fillRect/>
          </a:stretch>
        </p:blipFill>
        <p:spPr bwMode="auto">
          <a:xfrm>
            <a:off x="7437659" y="5293944"/>
            <a:ext cx="1588646" cy="1237385"/>
          </a:xfrm>
          <a:prstGeom prst="rect">
            <a:avLst/>
          </a:prstGeom>
          <a:noFill/>
        </p:spPr>
      </p:pic>
      <p:pic>
        <p:nvPicPr>
          <p:cNvPr id="27" name="Picture 11" descr="http://www.agroportal.pt/x/agronoticias/fotos/vinha_PSetubal_G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8411" y="5297589"/>
            <a:ext cx="1821633" cy="1211386"/>
          </a:xfrm>
          <a:prstGeom prst="rect">
            <a:avLst/>
          </a:prstGeom>
          <a:noFill/>
        </p:spPr>
      </p:pic>
      <p:sp>
        <p:nvSpPr>
          <p:cNvPr id="28" name="Retângulo 3"/>
          <p:cNvSpPr/>
          <p:nvPr/>
        </p:nvSpPr>
        <p:spPr>
          <a:xfrm>
            <a:off x="4564618" y="3002997"/>
            <a:ext cx="4218915" cy="1998935"/>
          </a:xfrm>
          <a:prstGeom prst="rect">
            <a:avLst/>
          </a:prstGeom>
          <a:solidFill>
            <a:schemeClr val="accent4">
              <a:lumMod val="40000"/>
              <a:lumOff val="6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fontAlgn="ctr">
              <a:spcAft>
                <a:spcPts val="600"/>
              </a:spcAft>
            </a:pPr>
            <a:endParaRPr lang="pt-PT" sz="1200" dirty="0" smtClean="0">
              <a:solidFill>
                <a:schemeClr val="tx1"/>
              </a:solidFill>
              <a:latin typeface="+mj-lt"/>
            </a:endParaRPr>
          </a:p>
          <a:p>
            <a:pPr indent="14288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Diversificação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e expansão do setor agroalimentar</a:t>
            </a:r>
          </a:p>
          <a:p>
            <a:pPr lvl="0" indent="14288" fontAlgn="ctr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Conservação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e valorização do sistema agroambiental</a:t>
            </a:r>
          </a:p>
          <a:p>
            <a:pPr lvl="0" indent="14288" fontAlgn="ctr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Fixação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de massa crítica alicerçando atividades de ID&amp;I</a:t>
            </a:r>
          </a:p>
          <a:p>
            <a:pPr lvl="0" indent="14288" fontAlgn="ctr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Capacitação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dos diversos polos de competência</a:t>
            </a:r>
          </a:p>
          <a:p>
            <a:pPr lvl="0" indent="14288" fontAlgn="ctr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t-PT" sz="1200" dirty="0" smtClean="0">
                <a:solidFill>
                  <a:schemeClr val="tx1"/>
                </a:solidFill>
                <a:latin typeface="+mj-lt"/>
              </a:rPr>
              <a:t>Valorização </a:t>
            </a:r>
            <a:r>
              <a:rPr lang="pt-PT" sz="1200" dirty="0">
                <a:solidFill>
                  <a:schemeClr val="tx1"/>
                </a:solidFill>
                <a:latin typeface="+mj-lt"/>
              </a:rPr>
              <a:t>da perceção do valor socioeconómico do setor primário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64619" y="2967688"/>
            <a:ext cx="4218914" cy="2180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pt-PT" sz="1200" b="1" dirty="0" smtClean="0">
                <a:solidFill>
                  <a:schemeClr val="tx1"/>
                </a:solidFill>
              </a:rPr>
              <a:t>OPORTUNIDADES</a:t>
            </a:r>
            <a:endParaRPr lang="pt-PT" sz="1200" b="1" i="1" dirty="0">
              <a:solidFill>
                <a:schemeClr val="tx1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12" y="211055"/>
            <a:ext cx="1220753" cy="50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22191249"/>
              </p:ext>
            </p:extLst>
          </p:nvPr>
        </p:nvGraphicFramePr>
        <p:xfrm>
          <a:off x="402134" y="1035729"/>
          <a:ext cx="8373978" cy="5557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360145" y="785989"/>
            <a:ext cx="2574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Abertura do processo </a:t>
            </a:r>
            <a:r>
              <a:rPr lang="pt-PT" sz="1400" b="1" dirty="0" smtClean="0"/>
              <a:t>científico</a:t>
            </a:r>
            <a:endParaRPr lang="pt-PT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01868" y="2220054"/>
            <a:ext cx="2180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Responsabilidade Científica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01868" y="4974039"/>
            <a:ext cx="2141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 smtClean="0"/>
              <a:t>Envolvimento da Sociedade em ID</a:t>
            </a:r>
            <a:endParaRPr lang="pt-PT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29175" y="6439416"/>
            <a:ext cx="4119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Translação do conhecimento para a sociedade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9013" y="4930894"/>
            <a:ext cx="1981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PT"/>
            </a:defPPr>
            <a:lvl1pPr algn="ctr">
              <a:defRPr sz="1200"/>
            </a:lvl1pPr>
          </a:lstStyle>
          <a:p>
            <a:r>
              <a:rPr lang="pt-PT" sz="1400" b="1" dirty="0"/>
              <a:t>Envolvimento da Sociedade em </a:t>
            </a:r>
            <a:r>
              <a:rPr lang="pt-PT" sz="1400" b="1" dirty="0" smtClean="0"/>
              <a:t>Inovação</a:t>
            </a:r>
            <a:endParaRPr lang="pt-PT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90585" y="1293268"/>
            <a:ext cx="1599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PT"/>
            </a:defPPr>
            <a:lvl1pPr algn="ctr">
              <a:defRPr sz="1200"/>
            </a:lvl1pPr>
          </a:lstStyle>
          <a:p>
            <a:r>
              <a:rPr lang="pt-PT" sz="1400" dirty="0" smtClean="0"/>
              <a:t>RIS3 Agendas 2030 PRIMA</a:t>
            </a:r>
            <a:endParaRPr lang="pt-PT" sz="1400" dirty="0"/>
          </a:p>
        </p:txBody>
      </p:sp>
      <p:sp>
        <p:nvSpPr>
          <p:cNvPr id="11" name="CaixaDeTexto 9"/>
          <p:cNvSpPr txBox="1"/>
          <p:nvPr/>
        </p:nvSpPr>
        <p:spPr>
          <a:xfrm>
            <a:off x="1273904" y="237191"/>
            <a:ext cx="608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PT"/>
            </a:defPPr>
            <a:lvl1pPr algn="ctr">
              <a:defRPr sz="2000" b="1" kern="0">
                <a:solidFill>
                  <a:schemeClr val="accent5">
                    <a:lumMod val="50000"/>
                  </a:schemeClr>
                </a:solidFill>
                <a:ea typeface="Geneva"/>
                <a:cs typeface="Geneva"/>
              </a:defRPr>
            </a:lvl1pPr>
          </a:lstStyle>
          <a:p>
            <a:r>
              <a:rPr lang="pt-PT" dirty="0" smtClean="0"/>
              <a:t>CIÊNCIA ABERTA NO CONTEXTO AGROAMBIENTAL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8" y="234943"/>
            <a:ext cx="2092012" cy="4530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12" y="211055"/>
            <a:ext cx="1220753" cy="5054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2112" y="2277312"/>
            <a:ext cx="220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b="1" dirty="0"/>
              <a:t>Translação </a:t>
            </a:r>
            <a:r>
              <a:rPr lang="pt-PT" sz="1400" b="1" dirty="0" smtClean="0"/>
              <a:t>da inovação para </a:t>
            </a:r>
            <a:r>
              <a:rPr lang="pt-PT" sz="1400" b="1" dirty="0"/>
              <a:t>a sociedade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2112" y="5631670"/>
            <a:ext cx="950742" cy="11155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6" name="Picture 2" descr="https://static.wixstatic.com/media/a8bd7c_d45c11e73a1f41038e2185f03b66d31b~mv2.png/v1/fill/w_149,h_173,al_c,usm_0.66_1.00_0.01/a8bd7c_d45c11e73a1f41038e2185f03b66d31b~mv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3" y="5734851"/>
            <a:ext cx="780512" cy="90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2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9"/>
          <p:cNvSpPr txBox="1"/>
          <p:nvPr/>
        </p:nvSpPr>
        <p:spPr>
          <a:xfrm>
            <a:off x="1436116" y="249160"/>
            <a:ext cx="608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kern="0" dirty="0" smtClean="0">
                <a:solidFill>
                  <a:schemeClr val="accent5">
                    <a:lumMod val="50000"/>
                  </a:schemeClr>
                </a:solidFill>
                <a:ea typeface="Geneva"/>
                <a:cs typeface="Geneva"/>
              </a:rPr>
              <a:t>Ciência aberta no CEF-UC</a:t>
            </a:r>
            <a:endParaRPr lang="en-GB" sz="2000" b="1" kern="0" dirty="0">
              <a:solidFill>
                <a:schemeClr val="accent5">
                  <a:lumMod val="50000"/>
                </a:schemeClr>
              </a:solidFill>
              <a:ea typeface="Geneva"/>
              <a:cs typeface="Genev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98" y="234943"/>
            <a:ext cx="2092012" cy="4530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12" y="211055"/>
            <a:ext cx="1220753" cy="505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8851" t="11842" b="35398"/>
          <a:stretch/>
        </p:blipFill>
        <p:spPr>
          <a:xfrm>
            <a:off x="282112" y="1714601"/>
            <a:ext cx="8669383" cy="282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5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2444</TotalTime>
  <Words>250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Geneva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Joana Costa</dc:creator>
  <cp:lastModifiedBy>Joana Costa</cp:lastModifiedBy>
  <cp:revision>23</cp:revision>
  <dcterms:created xsi:type="dcterms:W3CDTF">2017-06-16T14:43:44Z</dcterms:created>
  <dcterms:modified xsi:type="dcterms:W3CDTF">2017-07-03T10:19:51Z</dcterms:modified>
</cp:coreProperties>
</file>