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7" r:id="rId2"/>
    <p:sldId id="266" r:id="rId3"/>
    <p:sldId id="258" r:id="rId4"/>
    <p:sldId id="259" r:id="rId5"/>
    <p:sldId id="267" r:id="rId6"/>
    <p:sldId id="260" r:id="rId7"/>
    <p:sldId id="261" r:id="rId8"/>
    <p:sldId id="262" r:id="rId9"/>
    <p:sldId id="268" r:id="rId10"/>
    <p:sldId id="263" r:id="rId11"/>
    <p:sldId id="269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43" d="100"/>
          <a:sy n="143" d="100"/>
        </p:scale>
        <p:origin x="-797" y="-15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9D9C88-20B1-42CD-A1B0-5A6EAEF04BD1}" type="datetimeFigureOut">
              <a:rPr lang="es-ES" smtClean="0"/>
              <a:t>03/07/2017</a:t>
            </a:fld>
            <a:endParaRPr lang="es-ES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s-E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F459B9-8137-4D39-9319-3B2053AD12D1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974246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96319" y="802299"/>
            <a:ext cx="5618515" cy="2541431"/>
          </a:xfrm>
        </p:spPr>
        <p:txBody>
          <a:bodyPr bIns="0" anchor="b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96319" y="3531205"/>
            <a:ext cx="5618515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600" b="0" cap="all" baseline="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36396-8F0D-4E7D-B331-D8BFF0DDEDE2}" type="datetimeFigureOut">
              <a:rPr lang="es-ES" smtClean="0"/>
              <a:t>03/07/2017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96319" y="329308"/>
            <a:ext cx="3086292" cy="309201"/>
          </a:xfrm>
        </p:spPr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4703" y="798973"/>
            <a:ext cx="802005" cy="503578"/>
          </a:xfrm>
        </p:spPr>
        <p:txBody>
          <a:bodyPr/>
          <a:lstStyle/>
          <a:p>
            <a:fld id="{C97ABE2D-2496-4F8D-9D0F-9C8396153CF8}" type="slidenum">
              <a:rPr lang="es-ES" smtClean="0"/>
              <a:t>‹#›</a:t>
            </a:fld>
            <a:endParaRPr lang="es-E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396319" y="3528542"/>
            <a:ext cx="5618515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8305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36396-8F0D-4E7D-B331-D8BFF0DDEDE2}" type="datetimeFigureOut">
              <a:rPr lang="es-ES" smtClean="0"/>
              <a:t>03/07/2017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ABE2D-2496-4F8D-9D0F-9C8396153CF8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49501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18028" y="798974"/>
            <a:ext cx="1103027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3491" y="798974"/>
            <a:ext cx="5301095" cy="46598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36396-8F0D-4E7D-B331-D8BFF0DDEDE2}" type="datetimeFigureOut">
              <a:rPr lang="es-ES" smtClean="0"/>
              <a:t>03/07/2017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ABE2D-2496-4F8D-9D0F-9C8396153CF8}" type="slidenum">
              <a:rPr lang="es-ES" smtClean="0"/>
              <a:t>‹#›</a:t>
            </a:fld>
            <a:endParaRPr lang="es-ES"/>
          </a:p>
        </p:txBody>
      </p:sp>
      <p:cxnSp>
        <p:nvCxnSpPr>
          <p:cNvPr id="15" name="Straight Connector 14"/>
          <p:cNvCxnSpPr/>
          <p:nvPr/>
        </p:nvCxnSpPr>
        <p:spPr>
          <a:xfrm>
            <a:off x="6918028" y="798974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9858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36396-8F0D-4E7D-B331-D8BFF0DDEDE2}" type="datetimeFigureOut">
              <a:rPr lang="es-ES" smtClean="0"/>
              <a:t>03/07/2017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ABE2D-2496-4F8D-9D0F-9C8396153CF8}" type="slidenum">
              <a:rPr lang="es-ES" smtClean="0"/>
              <a:t>‹#›</a:t>
            </a:fld>
            <a:endParaRPr lang="es-E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0355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1756130"/>
            <a:ext cx="5617002" cy="1887950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2" y="3806196"/>
            <a:ext cx="5617002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36396-8F0D-4E7D-B331-D8BFF0DDEDE2}" type="datetimeFigureOut">
              <a:rPr lang="es-ES" smtClean="0"/>
              <a:t>03/07/2017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ABE2D-2496-4F8D-9D0F-9C8396153CF8}" type="slidenum">
              <a:rPr lang="es-ES" smtClean="0"/>
              <a:t>‹#›</a:t>
            </a:fld>
            <a:endParaRPr lang="es-E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43491" y="3804985"/>
            <a:ext cx="561700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4598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804890"/>
            <a:ext cx="6571343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3490" y="2013936"/>
            <a:ext cx="3125871" cy="34375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89182" y="2013936"/>
            <a:ext cx="3125652" cy="343755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36396-8F0D-4E7D-B331-D8BFF0DDEDE2}" type="datetimeFigureOut">
              <a:rPr lang="es-ES" smtClean="0"/>
              <a:t>03/07/2017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ABE2D-2496-4F8D-9D0F-9C8396153CF8}" type="slidenum">
              <a:rPr lang="es-ES" smtClean="0"/>
              <a:t>‹#›</a:t>
            </a:fld>
            <a:endParaRPr lang="es-E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3622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Straight Connector 35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804164"/>
            <a:ext cx="6571344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1" y="2019550"/>
            <a:ext cx="3125766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3491" y="2824270"/>
            <a:ext cx="3125766" cy="26444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9182" y="2023004"/>
            <a:ext cx="31256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89182" y="2821491"/>
            <a:ext cx="3125652" cy="263737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36396-8F0D-4E7D-B331-D8BFF0DDEDE2}" type="datetimeFigureOut">
              <a:rPr lang="es-ES" smtClean="0"/>
              <a:t>03/07/2017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ABE2D-2496-4F8D-9D0F-9C8396153CF8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9795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Straight Connector 31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36396-8F0D-4E7D-B331-D8BFF0DDEDE2}" type="datetimeFigureOut">
              <a:rPr lang="es-ES" smtClean="0"/>
              <a:t>03/07/2017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ABE2D-2496-4F8D-9D0F-9C8396153CF8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91828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36396-8F0D-4E7D-B331-D8BFF0DDEDE2}" type="datetimeFigureOut">
              <a:rPr lang="es-ES" smtClean="0"/>
              <a:t>03/07/2017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ABE2D-2496-4F8D-9D0F-9C8396153CF8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04636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9042" y="798973"/>
            <a:ext cx="2425950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6656" y="798974"/>
            <a:ext cx="3828178" cy="46588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9042" y="3205492"/>
            <a:ext cx="2427369" cy="2248181"/>
          </a:xfrm>
        </p:spPr>
        <p:txBody>
          <a:bodyPr>
            <a:normAutofit/>
          </a:bodyPr>
          <a:lstStyle>
            <a:lvl1pPr marL="0" indent="0" algn="l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36396-8F0D-4E7D-B331-D8BFF0DDEDE2}" type="datetimeFigureOut">
              <a:rPr lang="es-ES" smtClean="0"/>
              <a:t>03/07/2017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ABE2D-2496-4F8D-9D0F-9C8396153CF8}" type="slidenum">
              <a:rPr lang="es-ES" smtClean="0"/>
              <a:t>‹#›</a:t>
            </a:fld>
            <a:endParaRPr lang="es-ES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1748" y="3205491"/>
            <a:ext cx="242327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1460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4996501" y="482171"/>
            <a:ext cx="3511387" cy="5149101"/>
            <a:chOff x="6852919" y="583365"/>
            <a:chExt cx="4681849" cy="5181928"/>
          </a:xfrm>
        </p:grpSpPr>
        <p:sp>
          <p:nvSpPr>
            <p:cNvPr id="14" name="Rectangle 13"/>
            <p:cNvSpPr/>
            <p:nvPr/>
          </p:nvSpPr>
          <p:spPr>
            <a:xfrm>
              <a:off x="6852919" y="583365"/>
              <a:ext cx="4681849" cy="5181928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14"/>
            <p:cNvSpPr/>
            <p:nvPr/>
          </p:nvSpPr>
          <p:spPr>
            <a:xfrm>
              <a:off x="7273787" y="915806"/>
              <a:ext cx="3844017" cy="4507918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148" y="1129513"/>
            <a:ext cx="3244935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40128" y="1122543"/>
            <a:ext cx="2234998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3492" y="3145992"/>
            <a:ext cx="3240286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36664" y="5469857"/>
            <a:ext cx="3252420" cy="320123"/>
          </a:xfrm>
        </p:spPr>
        <p:txBody>
          <a:bodyPr/>
          <a:lstStyle>
            <a:lvl1pPr algn="l">
              <a:defRPr/>
            </a:lvl1pPr>
          </a:lstStyle>
          <a:p>
            <a:fld id="{9D936396-8F0D-4E7D-B331-D8BFF0DDEDE2}" type="datetimeFigureOut">
              <a:rPr lang="es-ES" smtClean="0"/>
              <a:t>03/07/2017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37530" y="318641"/>
            <a:ext cx="3251553" cy="320931"/>
          </a:xfrm>
        </p:spPr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ABE2D-2496-4F8D-9D0F-9C8396153CF8}" type="slidenum">
              <a:rPr lang="es-ES" smtClean="0"/>
              <a:t>‹#›</a:t>
            </a:fld>
            <a:endParaRPr lang="es-E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1281" y="3143605"/>
            <a:ext cx="3242014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6483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015734"/>
            <a:ext cx="9144000" cy="407952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1538" r="12500" b="-1538"/>
          <a:stretch/>
        </p:blipFill>
        <p:spPr>
          <a:xfrm>
            <a:off x="-1" y="6095253"/>
            <a:ext cx="9144001" cy="774727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0" y="6101127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43491" y="804520"/>
            <a:ext cx="6571343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1" y="2015733"/>
            <a:ext cx="6571343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46542" y="330370"/>
            <a:ext cx="2368292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936396-8F0D-4E7D-B331-D8BFF0DDEDE2}" type="datetimeFigureOut">
              <a:rPr lang="es-ES" smtClean="0"/>
              <a:t>03/07/2017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3491" y="329308"/>
            <a:ext cx="4034004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7725" y="798973"/>
            <a:ext cx="795746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C97ABE2D-2496-4F8D-9D0F-9C8396153CF8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34120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3929063" y="5013325"/>
            <a:ext cx="1800225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pt-PT" sz="1600">
                <a:solidFill>
                  <a:srgbClr val="663300"/>
                </a:solidFill>
                <a:latin typeface="Agency FB" pitchFamily="34" charset="0"/>
              </a:rPr>
              <a:t>Centro de Geociências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pt-PT" sz="1600">
                <a:solidFill>
                  <a:srgbClr val="663300"/>
                </a:solidFill>
                <a:latin typeface="Agency FB" pitchFamily="34" charset="0"/>
              </a:rPr>
              <a:t>Universidade de Coimbra</a:t>
            </a:r>
          </a:p>
        </p:txBody>
      </p:sp>
      <p:sp>
        <p:nvSpPr>
          <p:cNvPr id="2053" name="Text Box 7"/>
          <p:cNvSpPr txBox="1">
            <a:spLocks noChangeArrowheads="1"/>
          </p:cNvSpPr>
          <p:nvPr/>
        </p:nvSpPr>
        <p:spPr bwMode="auto">
          <a:xfrm>
            <a:off x="8172450" y="6294438"/>
            <a:ext cx="506413" cy="338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PT" altLang="pt-PT" sz="1600" b="1">
                <a:solidFill>
                  <a:srgbClr val="CC3300"/>
                </a:solidFill>
                <a:latin typeface="Agency FB" pitchFamily="34" charset="0"/>
              </a:rPr>
              <a:t>2017</a:t>
            </a: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59" y="116632"/>
            <a:ext cx="1235772" cy="9533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6165304"/>
            <a:ext cx="1065171" cy="62200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9" descr="C:\Users\Helena Henriques\Desktop\disco_Jan_2017\Imagens_Animadas_Fundos\GifAnimations\Chain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1986756" y="3390106"/>
            <a:ext cx="6858000" cy="7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ângulo 2"/>
          <p:cNvSpPr/>
          <p:nvPr/>
        </p:nvSpPr>
        <p:spPr>
          <a:xfrm>
            <a:off x="1907704" y="1850397"/>
            <a:ext cx="6624736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2800" dirty="0">
                <a:solidFill>
                  <a:srgbClr val="CC3300"/>
                </a:solidFill>
                <a:latin typeface="Agency FB" pitchFamily="34" charset="0"/>
              </a:rPr>
              <a:t>Gestão de Territórios e Desenvolvimento Social: </a:t>
            </a:r>
          </a:p>
          <a:p>
            <a:pPr algn="ctr"/>
            <a:endParaRPr lang="pt-PT" sz="2800" dirty="0">
              <a:solidFill>
                <a:srgbClr val="CC3300"/>
              </a:solidFill>
              <a:latin typeface="Agency FB" pitchFamily="34" charset="0"/>
            </a:endParaRPr>
          </a:p>
          <a:p>
            <a:pPr algn="ctr"/>
            <a:r>
              <a:rPr lang="pt-PT" sz="2800" b="1" dirty="0">
                <a:solidFill>
                  <a:srgbClr val="CC3300"/>
                </a:solidFill>
                <a:latin typeface="Agency FB" pitchFamily="34" charset="0"/>
              </a:rPr>
              <a:t>A Pesquisa de Hidrocarbonetos em Portugal –</a:t>
            </a:r>
            <a:r>
              <a:rPr lang="pt-PT" sz="2800" dirty="0">
                <a:solidFill>
                  <a:srgbClr val="CC3300"/>
                </a:solidFill>
                <a:latin typeface="Agency FB" pitchFamily="34" charset="0"/>
              </a:rPr>
              <a:t>Oportunidades, Desafios e Limitações</a:t>
            </a:r>
          </a:p>
          <a:p>
            <a:pPr algn="ctr"/>
            <a:endParaRPr lang="pt-PT" b="1" dirty="0">
              <a:solidFill>
                <a:srgbClr val="663300"/>
              </a:solidFill>
              <a:latin typeface="Agency FB" pitchFamily="34" charset="0"/>
            </a:endParaRPr>
          </a:p>
          <a:p>
            <a:pPr algn="ctr"/>
            <a:endParaRPr lang="pt-PT" b="1" dirty="0">
              <a:solidFill>
                <a:srgbClr val="663300"/>
              </a:solidFill>
              <a:latin typeface="Agency FB" pitchFamily="34" charset="0"/>
            </a:endParaRPr>
          </a:p>
          <a:p>
            <a:pPr algn="ctr"/>
            <a:endParaRPr lang="pt-PT" b="1" dirty="0">
              <a:solidFill>
                <a:srgbClr val="663300"/>
              </a:solidFill>
              <a:latin typeface="Agency FB" pitchFamily="34" charset="0"/>
            </a:endParaRPr>
          </a:p>
          <a:p>
            <a:pPr algn="ctr"/>
            <a:r>
              <a:rPr lang="pt-PT" b="1" dirty="0">
                <a:solidFill>
                  <a:srgbClr val="663300"/>
                </a:solidFill>
                <a:latin typeface="Agency FB" pitchFamily="34" charset="0"/>
              </a:rPr>
              <a:t>Rui Pena dos Reis, Nuno Pimentel e Roberto </a:t>
            </a:r>
            <a:r>
              <a:rPr lang="pt-PT" b="1" dirty="0" err="1">
                <a:solidFill>
                  <a:srgbClr val="663300"/>
                </a:solidFill>
                <a:latin typeface="Agency FB" pitchFamily="34" charset="0"/>
              </a:rPr>
              <a:t>Fainstein</a:t>
            </a:r>
            <a:r>
              <a:rPr lang="pt-PT" b="1" dirty="0">
                <a:solidFill>
                  <a:srgbClr val="663300"/>
                </a:solidFill>
                <a:latin typeface="Agency FB" pitchFamily="34" charset="0"/>
              </a:rPr>
              <a:t>, </a:t>
            </a:r>
          </a:p>
        </p:txBody>
      </p:sp>
    </p:spTree>
    <p:extLst>
      <p:ext uri="{BB962C8B-B14F-4D97-AF65-F5344CB8AC3E}">
        <p14:creationId xmlns:p14="http://schemas.microsoft.com/office/powerpoint/2010/main" val="2020455726"/>
      </p:ext>
    </p:extLst>
  </p:cSld>
  <p:clrMapOvr>
    <a:masterClrMapping/>
  </p:clrMapOvr>
  <p:transition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"/>
          <p:cNvSpPr/>
          <p:nvPr/>
        </p:nvSpPr>
        <p:spPr>
          <a:xfrm>
            <a:off x="365745" y="265367"/>
            <a:ext cx="8412510" cy="295465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pt-PT" b="1" u="sng" dirty="0"/>
              <a:t>CONCLUSÕES</a:t>
            </a:r>
            <a:endParaRPr lang="pt-PT" dirty="0"/>
          </a:p>
          <a:p>
            <a:pPr algn="just">
              <a:lnSpc>
                <a:spcPct val="150000"/>
              </a:lnSpc>
            </a:pPr>
            <a:r>
              <a:rPr lang="pt-PT" sz="1600" dirty="0"/>
              <a:t>Para diminuir a dependência energética de Portugal nas próximas décadas, haverá que apostar nos recursos endógenos, renováveis e não-renováveis. </a:t>
            </a:r>
          </a:p>
          <a:p>
            <a:pPr algn="just">
              <a:lnSpc>
                <a:spcPct val="150000"/>
              </a:lnSpc>
            </a:pPr>
            <a:r>
              <a:rPr lang="pt-PT" sz="1600" dirty="0"/>
              <a:t>Nestes, os hidrocarbonetos poderão ter um papel importante, atendendo ao elevado potencial do território nacional.</a:t>
            </a:r>
          </a:p>
          <a:p>
            <a:pPr algn="just">
              <a:lnSpc>
                <a:spcPct val="150000"/>
              </a:lnSpc>
            </a:pPr>
            <a:r>
              <a:rPr lang="pt-PT" sz="1600" dirty="0"/>
              <a:t>Para tal, haverá que definir estratégias claras de atração de investimento, o que inclui a consolidação, expansão e divulgação do conhecimento técnico e científico (muito dele na posse do Estado e das Universidades) que alicerça o potencial e atratibilidade do território.</a:t>
            </a:r>
          </a:p>
        </p:txBody>
      </p:sp>
      <p:pic>
        <p:nvPicPr>
          <p:cNvPr id="2050" name="Picture 2" descr="Resultado de imagem para oil and gas logo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393287"/>
            <a:ext cx="6336704" cy="2527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C6831DE3-749C-4427-9501-EAA57E85112E}"/>
              </a:ext>
            </a:extLst>
          </p:cNvPr>
          <p:cNvGrpSpPr/>
          <p:nvPr/>
        </p:nvGrpSpPr>
        <p:grpSpPr>
          <a:xfrm>
            <a:off x="7288308" y="6165304"/>
            <a:ext cx="1623175" cy="614563"/>
            <a:chOff x="176847" y="6140452"/>
            <a:chExt cx="1623175" cy="614563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F312D19-2998-45BA-9B32-EC2A5FD6164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847" y="6140452"/>
              <a:ext cx="796655" cy="61456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7A8AB2C-5287-4487-945E-7E9F215EAB4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6091" y="6237312"/>
              <a:ext cx="703931" cy="4110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0066643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0A52B1C-9A02-4081-BA7B-13EF34556E64}"/>
              </a:ext>
            </a:extLst>
          </p:cNvPr>
          <p:cNvSpPr txBox="1"/>
          <p:nvPr/>
        </p:nvSpPr>
        <p:spPr>
          <a:xfrm>
            <a:off x="7199784" y="5013176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/>
              <a:t>Obrigado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13E5995-3DA6-49C1-A919-A65824E29BF0}"/>
              </a:ext>
            </a:extLst>
          </p:cNvPr>
          <p:cNvGrpSpPr/>
          <p:nvPr/>
        </p:nvGrpSpPr>
        <p:grpSpPr>
          <a:xfrm>
            <a:off x="7288308" y="6165304"/>
            <a:ext cx="1623175" cy="614563"/>
            <a:chOff x="176847" y="6140452"/>
            <a:chExt cx="1623175" cy="614563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95E58286-9B82-42AC-9BE0-5317858FC0F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847" y="6140452"/>
              <a:ext cx="796655" cy="61456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3580896-0540-4C06-B29D-CF8FA875657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6091" y="6237312"/>
              <a:ext cx="703931" cy="4110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0ECA0B65-85EA-4674-A5AC-2E3BE80A0B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3696" y="2197755"/>
            <a:ext cx="6804248" cy="2462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867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B3D63BB-6387-45F3-8A9F-E0E6844E246F}"/>
              </a:ext>
            </a:extLst>
          </p:cNvPr>
          <p:cNvSpPr/>
          <p:nvPr/>
        </p:nvSpPr>
        <p:spPr>
          <a:xfrm>
            <a:off x="2123729" y="1397319"/>
            <a:ext cx="5472608" cy="180049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PT" sz="2000" b="1" dirty="0">
                <a:solidFill>
                  <a:srgbClr val="0070C0"/>
                </a:solidFill>
              </a:rPr>
              <a:t>Linhas temáticas de Investigação</a:t>
            </a:r>
          </a:p>
          <a:p>
            <a:pPr algn="just">
              <a:lnSpc>
                <a:spcPct val="150000"/>
              </a:lnSpc>
            </a:pPr>
            <a:r>
              <a:rPr lang="pt-PT" dirty="0">
                <a:solidFill>
                  <a:srgbClr val="0070C0"/>
                </a:solidFill>
              </a:rPr>
              <a:t>- </a:t>
            </a:r>
            <a:r>
              <a:rPr lang="pt-PT" u="sng" dirty="0">
                <a:solidFill>
                  <a:srgbClr val="0070C0"/>
                </a:solidFill>
              </a:rPr>
              <a:t>Estratigrafia e Recursos Geológicos</a:t>
            </a:r>
          </a:p>
          <a:p>
            <a:pPr algn="just">
              <a:lnSpc>
                <a:spcPct val="150000"/>
              </a:lnSpc>
            </a:pPr>
            <a:r>
              <a:rPr lang="pt-PT" dirty="0">
                <a:solidFill>
                  <a:srgbClr val="0070C0"/>
                </a:solidFill>
              </a:rPr>
              <a:t>- Geologia, Ambiente e Comportamento Humano</a:t>
            </a:r>
          </a:p>
          <a:p>
            <a:pPr algn="just">
              <a:lnSpc>
                <a:spcPct val="150000"/>
              </a:lnSpc>
            </a:pPr>
            <a:r>
              <a:rPr lang="pt-PT" dirty="0">
                <a:solidFill>
                  <a:srgbClr val="0070C0"/>
                </a:solidFill>
              </a:rPr>
              <a:t>- Socialização do Conhecimento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D8B5472-C400-4F9C-83ED-8E5B5C1A5B01}"/>
              </a:ext>
            </a:extLst>
          </p:cNvPr>
          <p:cNvSpPr/>
          <p:nvPr/>
        </p:nvSpPr>
        <p:spPr>
          <a:xfrm>
            <a:off x="2123727" y="3429000"/>
            <a:ext cx="5472609" cy="1800493"/>
          </a:xfrm>
          <a:prstGeom prst="rect">
            <a:avLst/>
          </a:prstGeom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000" b="1" dirty="0">
                <a:solidFill>
                  <a:srgbClr val="00B050"/>
                </a:solidFill>
              </a:rPr>
              <a:t>Grupos de Investigação</a:t>
            </a:r>
          </a:p>
          <a:p>
            <a:pPr>
              <a:lnSpc>
                <a:spcPct val="150000"/>
              </a:lnSpc>
            </a:pPr>
            <a:r>
              <a:rPr lang="pt-PT" dirty="0">
                <a:solidFill>
                  <a:srgbClr val="00B050"/>
                </a:solidFill>
              </a:rPr>
              <a:t>- </a:t>
            </a:r>
            <a:r>
              <a:rPr lang="pt-PT" u="sng" dirty="0">
                <a:solidFill>
                  <a:srgbClr val="00B050"/>
                </a:solidFill>
              </a:rPr>
              <a:t>Energia Fóssil e Desenvolvimento Sustentável  </a:t>
            </a:r>
          </a:p>
          <a:p>
            <a:pPr>
              <a:lnSpc>
                <a:spcPct val="150000"/>
              </a:lnSpc>
            </a:pPr>
            <a:r>
              <a:rPr lang="pt-PT" dirty="0">
                <a:solidFill>
                  <a:srgbClr val="00B050"/>
                </a:solidFill>
              </a:rPr>
              <a:t>- </a:t>
            </a:r>
            <a:r>
              <a:rPr lang="pt-PT" dirty="0" err="1">
                <a:solidFill>
                  <a:srgbClr val="00B050"/>
                </a:solidFill>
              </a:rPr>
              <a:t>Geotecnologias</a:t>
            </a:r>
            <a:r>
              <a:rPr lang="pt-PT" dirty="0">
                <a:solidFill>
                  <a:srgbClr val="00B050"/>
                </a:solidFill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pt-PT" dirty="0">
                <a:solidFill>
                  <a:srgbClr val="00B050"/>
                </a:solidFill>
              </a:rPr>
              <a:t>- Quaternário e Pré-história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971600" y="5452169"/>
            <a:ext cx="7423323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pt-PT" sz="2000" b="1" i="1" dirty="0">
                <a:sym typeface="Wingdings" panose="05000000000000000000" pitchFamily="2" charset="2"/>
              </a:rPr>
              <a:t> </a:t>
            </a:r>
            <a:r>
              <a:rPr lang="pt-PT" sz="2000" b="1" i="1" dirty="0"/>
              <a:t>identificação e caracterização de recursos energéticos fósseis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2951820" y="247804"/>
            <a:ext cx="3816424" cy="101566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PT" sz="2000" dirty="0"/>
              <a:t>Centro de Geociências </a:t>
            </a:r>
          </a:p>
          <a:p>
            <a:pPr algn="ctr"/>
            <a:r>
              <a:rPr lang="pt-PT" sz="2000" dirty="0"/>
              <a:t>da Universidade de Coimbra (CGEO)</a:t>
            </a:r>
            <a:endParaRPr lang="es-ES" sz="20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DB13AFE-769B-4F84-9493-8D01493B2C1B}"/>
              </a:ext>
            </a:extLst>
          </p:cNvPr>
          <p:cNvGrpSpPr/>
          <p:nvPr/>
        </p:nvGrpSpPr>
        <p:grpSpPr>
          <a:xfrm>
            <a:off x="7288308" y="6165304"/>
            <a:ext cx="1623175" cy="614563"/>
            <a:chOff x="176847" y="6140452"/>
            <a:chExt cx="1623175" cy="614563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A75D46E-EE69-4887-9C8F-5ABF026B013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847" y="6140452"/>
              <a:ext cx="796655" cy="61456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AE4FC429-9A67-4D37-BA40-F78EC0625E6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6091" y="6237312"/>
              <a:ext cx="703931" cy="4110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070039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"/>
          <p:cNvSpPr/>
          <p:nvPr/>
        </p:nvSpPr>
        <p:spPr>
          <a:xfrm>
            <a:off x="323528" y="260648"/>
            <a:ext cx="3265476" cy="532453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pt-PT" b="1" u="sng" dirty="0"/>
              <a:t>CONTEXTO</a:t>
            </a:r>
          </a:p>
          <a:p>
            <a:pPr algn="just"/>
            <a:endParaRPr lang="pt-PT" dirty="0"/>
          </a:p>
          <a:p>
            <a:pPr algn="just"/>
            <a:r>
              <a:rPr lang="pt-PT" sz="1600" dirty="0"/>
              <a:t>A dependência da União Europeia em energias fósseis tem vindo a aumentar desde 1990, apesar da diminuição do seu peso realativo no consumo. </a:t>
            </a:r>
          </a:p>
          <a:p>
            <a:pPr algn="just"/>
            <a:endParaRPr lang="pt-PT" sz="1600" dirty="0"/>
          </a:p>
          <a:p>
            <a:pPr algn="just"/>
            <a:r>
              <a:rPr lang="pt-PT" sz="1600" dirty="0"/>
              <a:t>Portugal apresenta, para 2018, uma dependência energética da ordem de 70%, incluídas as fontes renováveis (19% do total).</a:t>
            </a:r>
          </a:p>
          <a:p>
            <a:pPr algn="just"/>
            <a:r>
              <a:rPr lang="pt-PT" sz="1600" dirty="0"/>
              <a:t>Num cenário optimista, essa dependência baixará para 65% em 2030.</a:t>
            </a:r>
          </a:p>
          <a:p>
            <a:pPr algn="just"/>
            <a:endParaRPr lang="pt-PT" sz="1600" dirty="0"/>
          </a:p>
          <a:p>
            <a:pPr algn="just"/>
            <a:r>
              <a:rPr lang="pt-PT" sz="1600" dirty="0"/>
              <a:t>Esta realidade, previsível por várias décadas futuras, aponta para uma estratégia de segurança energética baseada na conjugação de várias fontes (fósseis e renováveis). 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37" t="34969" r="29121" b="26103"/>
          <a:stretch/>
        </p:blipFill>
        <p:spPr bwMode="auto">
          <a:xfrm>
            <a:off x="3707904" y="271559"/>
            <a:ext cx="4824536" cy="266374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C746206-CBC1-413A-986E-4A31257A1E5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196" t="29001" r="14368" b="26900"/>
          <a:stretch/>
        </p:blipFill>
        <p:spPr>
          <a:xfrm>
            <a:off x="3707904" y="3213987"/>
            <a:ext cx="4824537" cy="238388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0F5D57C-BA71-42B9-A72F-D83659858BE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910" t="9050" r="33808" b="85700"/>
          <a:stretch/>
        </p:blipFill>
        <p:spPr>
          <a:xfrm>
            <a:off x="3707904" y="5653140"/>
            <a:ext cx="4824536" cy="33907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8532921-FD3C-4F74-ADBE-71B8CBA8DF6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6671" t="-10057"/>
          <a:stretch/>
        </p:blipFill>
        <p:spPr>
          <a:xfrm>
            <a:off x="6588224" y="3231064"/>
            <a:ext cx="1763623" cy="395871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BF0F3057-88A1-472A-B55C-F2F1CFB85D9E}"/>
              </a:ext>
            </a:extLst>
          </p:cNvPr>
          <p:cNvGrpSpPr/>
          <p:nvPr/>
        </p:nvGrpSpPr>
        <p:grpSpPr>
          <a:xfrm>
            <a:off x="7288308" y="6165304"/>
            <a:ext cx="1623175" cy="614563"/>
            <a:chOff x="176847" y="6140452"/>
            <a:chExt cx="1623175" cy="614563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70F5D7D1-F644-4891-82C4-5ACE88A7DB4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847" y="6140452"/>
              <a:ext cx="796655" cy="61456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D257381D-A036-40BB-8044-70D5FAEC5BC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6091" y="6237312"/>
              <a:ext cx="703931" cy="4110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19298E5A-EA3B-46B6-A7C5-4CF8E990AFF7}"/>
              </a:ext>
            </a:extLst>
          </p:cNvPr>
          <p:cNvSpPr txBox="1"/>
          <p:nvPr/>
        </p:nvSpPr>
        <p:spPr>
          <a:xfrm>
            <a:off x="3707904" y="494116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72AF8E1-6CC3-4F76-9031-DB14EBD8F1A7}"/>
              </a:ext>
            </a:extLst>
          </p:cNvPr>
          <p:cNvSpPr txBox="1"/>
          <p:nvPr/>
        </p:nvSpPr>
        <p:spPr>
          <a:xfrm>
            <a:off x="8233676" y="5013176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/>
              <a:t>60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27E3D91-0577-4FE1-BF86-F6EDA6E37F1C}"/>
              </a:ext>
            </a:extLst>
          </p:cNvPr>
          <p:cNvSpPr txBox="1"/>
          <p:nvPr/>
        </p:nvSpPr>
        <p:spPr>
          <a:xfrm>
            <a:off x="7991528" y="1267527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50</a:t>
            </a:r>
          </a:p>
        </p:txBody>
      </p:sp>
    </p:spTree>
    <p:extLst>
      <p:ext uri="{BB962C8B-B14F-4D97-AF65-F5344CB8AC3E}">
        <p14:creationId xmlns:p14="http://schemas.microsoft.com/office/powerpoint/2010/main" val="14201689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"/>
          <p:cNvSpPr/>
          <p:nvPr/>
        </p:nvSpPr>
        <p:spPr>
          <a:xfrm>
            <a:off x="176846" y="214405"/>
            <a:ext cx="2715951" cy="467820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pt-PT" b="1" u="sng" dirty="0"/>
              <a:t>HIDROCARBONETOS EM PORTUGAL</a:t>
            </a:r>
          </a:p>
          <a:p>
            <a:pPr algn="just"/>
            <a:endParaRPr lang="pt-PT" b="1" dirty="0"/>
          </a:p>
          <a:p>
            <a:pPr marL="342900" indent="-342900" algn="just">
              <a:buAutoNum type="alphaLcParenR"/>
            </a:pPr>
            <a:r>
              <a:rPr lang="pt-PT" b="1" dirty="0"/>
              <a:t>Pesquisa</a:t>
            </a:r>
          </a:p>
          <a:p>
            <a:pPr algn="just"/>
            <a:endParaRPr lang="pt-PT" b="1" dirty="0"/>
          </a:p>
          <a:p>
            <a:pPr algn="just"/>
            <a:r>
              <a:rPr lang="pt-PT" sz="1600" dirty="0"/>
              <a:t>A pesquisa de hidro-carbonetos em Portugal, à escala industrial começa a partir de 1938.</a:t>
            </a:r>
          </a:p>
          <a:p>
            <a:pPr algn="just"/>
            <a:endParaRPr lang="pt-PT" sz="1600" dirty="0"/>
          </a:p>
          <a:p>
            <a:pPr algn="just"/>
            <a:r>
              <a:rPr lang="pt-PT" sz="1600" dirty="0"/>
              <a:t>Ao longo de décadas foram feitos trabalhos de pesquisa e identificadas descobertas, quer de petróleo (numerosas) quer de gás natural, ainda que até agora sem dimensões comerciais. </a:t>
            </a:r>
          </a:p>
          <a:p>
            <a:pPr algn="just"/>
            <a:endParaRPr lang="pt-PT" sz="1600" dirty="0"/>
          </a:p>
        </p:txBody>
      </p:sp>
      <p:pic>
        <p:nvPicPr>
          <p:cNvPr id="4" name="Picture 2" descr="Aquisição Sísmica em Portuga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36621" y="212014"/>
            <a:ext cx="2773297" cy="170149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048" name="Picture 2047">
            <a:extLst>
              <a:ext uri="{FF2B5EF4-FFF2-40B4-BE49-F238E27FC236}">
                <a16:creationId xmlns:a16="http://schemas.microsoft.com/office/drawing/2014/main" id="{BFFCB49D-60EF-42EC-8E8C-5AD9F179499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0182"/>
          <a:stretch/>
        </p:blipFill>
        <p:spPr>
          <a:xfrm>
            <a:off x="5932467" y="188640"/>
            <a:ext cx="2874442" cy="3654248"/>
          </a:xfrm>
          <a:prstGeom prst="rect">
            <a:avLst/>
          </a:prstGeom>
        </p:spPr>
      </p:pic>
      <p:pic>
        <p:nvPicPr>
          <p:cNvPr id="2049" name="Picture 2048">
            <a:extLst>
              <a:ext uri="{FF2B5EF4-FFF2-40B4-BE49-F238E27FC236}">
                <a16:creationId xmlns:a16="http://schemas.microsoft.com/office/drawing/2014/main" id="{C58C9E4E-0C9E-4D28-B9FB-13D1A3BC518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960" t="2320" r="3477" b="32313"/>
          <a:stretch/>
        </p:blipFill>
        <p:spPr>
          <a:xfrm>
            <a:off x="3049279" y="2060848"/>
            <a:ext cx="2760639" cy="385522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51" name="Picture 2050">
            <a:extLst>
              <a:ext uri="{FF2B5EF4-FFF2-40B4-BE49-F238E27FC236}">
                <a16:creationId xmlns:a16="http://schemas.microsoft.com/office/drawing/2014/main" id="{740D24FB-63F9-4ECA-85BD-58E14B460B2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139" t="84114" r="40280" b="2010"/>
          <a:stretch/>
        </p:blipFill>
        <p:spPr>
          <a:xfrm>
            <a:off x="3046349" y="2060848"/>
            <a:ext cx="1063943" cy="354648"/>
          </a:xfrm>
          <a:prstGeom prst="rect">
            <a:avLst/>
          </a:prstGeom>
        </p:spPr>
      </p:pic>
      <p:pic>
        <p:nvPicPr>
          <p:cNvPr id="2052" name="Picture 2051">
            <a:extLst>
              <a:ext uri="{FF2B5EF4-FFF2-40B4-BE49-F238E27FC236}">
                <a16:creationId xmlns:a16="http://schemas.microsoft.com/office/drawing/2014/main" id="{1B5E4825-E110-47D7-A3F4-B4FF9DBBD28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4561" b="10253"/>
          <a:stretch/>
        </p:blipFill>
        <p:spPr>
          <a:xfrm>
            <a:off x="7369688" y="3908192"/>
            <a:ext cx="1437221" cy="200787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BB12F43-0472-4476-A00E-7E7384D8965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71390" t="69265"/>
          <a:stretch/>
        </p:blipFill>
        <p:spPr>
          <a:xfrm>
            <a:off x="5960923" y="3908192"/>
            <a:ext cx="1343487" cy="128091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053" name="TextBox 2052">
            <a:extLst>
              <a:ext uri="{FF2B5EF4-FFF2-40B4-BE49-F238E27FC236}">
                <a16:creationId xmlns:a16="http://schemas.microsoft.com/office/drawing/2014/main" id="{FBA8A81D-5113-444C-80E6-FF58CAC7B7B0}"/>
              </a:ext>
            </a:extLst>
          </p:cNvPr>
          <p:cNvSpPr txBox="1"/>
          <p:nvPr/>
        </p:nvSpPr>
        <p:spPr>
          <a:xfrm>
            <a:off x="5809918" y="5297765"/>
            <a:ext cx="30049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/>
              <a:t>Fonte: www.ENMC.pt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77E04FB-43AE-4288-80F5-C408F69F5DD1}"/>
              </a:ext>
            </a:extLst>
          </p:cNvPr>
          <p:cNvGrpSpPr/>
          <p:nvPr/>
        </p:nvGrpSpPr>
        <p:grpSpPr>
          <a:xfrm>
            <a:off x="7288308" y="6165304"/>
            <a:ext cx="1623175" cy="614563"/>
            <a:chOff x="176847" y="6140452"/>
            <a:chExt cx="1623175" cy="614563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2FE9D661-6DBE-43AB-AD5B-381445587AB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847" y="6140452"/>
              <a:ext cx="796655" cy="61456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8B3615A-AF98-451C-A6FA-1A2AA5D1685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6091" y="6237312"/>
              <a:ext cx="703931" cy="4110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347574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m relacionada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6000"/>
                    </a14:imgEffect>
                    <a14:imgEffect>
                      <a14:brightnessContrast contrast="-2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5" y="284361"/>
            <a:ext cx="3312368" cy="4498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8F096A2-61C2-4412-8241-91612207104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45000"/>
                    </a14:imgEffect>
                    <a14:imgEffect>
                      <a14:brightnessContrast contrast="-31000"/>
                    </a14:imgEffect>
                  </a14:imgLayer>
                </a14:imgProps>
              </a:ext>
            </a:extLst>
          </a:blip>
          <a:srcRect l="27141" t="2542" r="4331" b="28597"/>
          <a:stretch/>
        </p:blipFill>
        <p:spPr>
          <a:xfrm>
            <a:off x="3923928" y="2780928"/>
            <a:ext cx="2880320" cy="390067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7BBE9AA-ACE8-47AB-813F-608E58026200}"/>
              </a:ext>
            </a:extLst>
          </p:cNvPr>
          <p:cNvSpPr/>
          <p:nvPr/>
        </p:nvSpPr>
        <p:spPr>
          <a:xfrm>
            <a:off x="323528" y="284361"/>
            <a:ext cx="3240360" cy="535531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pt-PT" b="1" u="sng" dirty="0"/>
              <a:t>HIDROCARBONETOS EM PORTUGAL</a:t>
            </a:r>
          </a:p>
          <a:p>
            <a:pPr algn="just"/>
            <a:endParaRPr lang="pt-PT" b="1" dirty="0"/>
          </a:p>
          <a:p>
            <a:pPr algn="just"/>
            <a:r>
              <a:rPr lang="pt-PT" b="1" dirty="0"/>
              <a:t>b) Situação actual</a:t>
            </a:r>
          </a:p>
          <a:p>
            <a:pPr algn="just"/>
            <a:endParaRPr lang="pt-PT" b="1" dirty="0"/>
          </a:p>
          <a:p>
            <a:pPr algn="just"/>
            <a:r>
              <a:rPr lang="pt-PT" dirty="0"/>
              <a:t>A partir dos anos ‘70, e não obstante as variações erráticas nos preços nos mercados internacionais, tem havido um grande interesse por parte da indústria dos hidrocarbonetos no nosso território, expresso pela atribuição de numerosas concessões a algumas das grandes empresas globais, em particular na última década (ENI, Repsol, Petrobras, Galp, Kosmos, etc.).</a:t>
            </a:r>
          </a:p>
          <a:p>
            <a:pPr marL="342900" indent="-342900" algn="just">
              <a:buAutoNum type="alphaLcParenR"/>
            </a:pPr>
            <a:endParaRPr lang="pt-PT" b="1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323703C-D5CB-4F12-BA4C-787A91FA4F99}"/>
              </a:ext>
            </a:extLst>
          </p:cNvPr>
          <p:cNvGrpSpPr/>
          <p:nvPr/>
        </p:nvGrpSpPr>
        <p:grpSpPr>
          <a:xfrm>
            <a:off x="7288308" y="6165304"/>
            <a:ext cx="1623175" cy="614563"/>
            <a:chOff x="176847" y="6140452"/>
            <a:chExt cx="1623175" cy="614563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D7BE90C-D3C1-487F-8A02-B36AAB84ADE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847" y="6140452"/>
              <a:ext cx="796655" cy="61456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853C19F5-7C62-4B63-9312-D71C2619DF3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6091" y="6237312"/>
              <a:ext cx="703931" cy="4110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3556979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"/>
          <p:cNvSpPr/>
          <p:nvPr/>
        </p:nvSpPr>
        <p:spPr>
          <a:xfrm>
            <a:off x="395536" y="332656"/>
            <a:ext cx="4104456" cy="532453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pt-PT" b="1" u="sng" dirty="0"/>
              <a:t>OPORTUNIDADES</a:t>
            </a:r>
          </a:p>
          <a:p>
            <a:endParaRPr lang="pt-PT" dirty="0"/>
          </a:p>
          <a:p>
            <a:pPr algn="just"/>
            <a:r>
              <a:rPr lang="pt-PT" sz="1600" dirty="0"/>
              <a:t>As margens oceânicas portuguesas pertencem à </a:t>
            </a:r>
            <a:r>
              <a:rPr lang="pt-PT" sz="1600" b="1" dirty="0"/>
              <a:t>Província Atlântica</a:t>
            </a:r>
            <a:r>
              <a:rPr lang="pt-PT" sz="1600" dirty="0"/>
              <a:t>, região que na última década, ganhou enorme protagonismo global no quadro da pesquisa em águas profundas (Canadá p.ex.) e ultra-profundas (Brasil p.ex.). </a:t>
            </a:r>
          </a:p>
          <a:p>
            <a:pPr algn="just"/>
            <a:endParaRPr lang="pt-PT" sz="1600" dirty="0"/>
          </a:p>
          <a:p>
            <a:pPr algn="just"/>
            <a:r>
              <a:rPr lang="pt-PT" sz="1600" dirty="0"/>
              <a:t>Tal como noutras regiões, existe uma </a:t>
            </a:r>
            <a:r>
              <a:rPr lang="pt-PT" sz="1600" b="1" dirty="0"/>
              <a:t>conjugação de elementos geológicos e sistemas petrolíferos </a:t>
            </a:r>
            <a:r>
              <a:rPr lang="pt-PT" sz="1600" dirty="0"/>
              <a:t>que as transformam em alvos de grande potencial exploratório.</a:t>
            </a:r>
          </a:p>
          <a:p>
            <a:pPr algn="just"/>
            <a:endParaRPr lang="pt-PT" sz="1600" dirty="0"/>
          </a:p>
          <a:p>
            <a:pPr algn="just"/>
            <a:r>
              <a:rPr lang="pt-PT" sz="1600" dirty="0"/>
              <a:t>Tendo em conta o grande interesse internacional, bem como o elevado risco da escalada dos preços pela persistente escassez do investimento da indústria, existe uma </a:t>
            </a:r>
            <a:r>
              <a:rPr lang="pt-PT" sz="1600" b="1" dirty="0"/>
              <a:t>elevada probabilidade de a margem portuguesa se transformar numa área muito </a:t>
            </a:r>
            <a:r>
              <a:rPr lang="pt-PT" sz="1600" b="1" dirty="0" err="1"/>
              <a:t>atrativa</a:t>
            </a:r>
            <a:r>
              <a:rPr lang="pt-PT" sz="1600" dirty="0"/>
              <a:t>, conduzindo a futuras e significativas descobertas  no curto prazo.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D44AA33-BD98-477F-A2C2-E61652748F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1120" y="3717032"/>
            <a:ext cx="1512864" cy="1940159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EC5D7645-EF91-4C0A-998A-1FA604E9B062}"/>
              </a:ext>
            </a:extLst>
          </p:cNvPr>
          <p:cNvGrpSpPr/>
          <p:nvPr/>
        </p:nvGrpSpPr>
        <p:grpSpPr>
          <a:xfrm>
            <a:off x="7288308" y="6165304"/>
            <a:ext cx="1623175" cy="614563"/>
            <a:chOff x="176847" y="6140452"/>
            <a:chExt cx="1623175" cy="614563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4B616F2-A79C-4AB3-83AC-B9859018108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847" y="6140452"/>
              <a:ext cx="796655" cy="61456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88AB559-4411-4DAA-9A78-7613D2AB3DC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6091" y="6237312"/>
              <a:ext cx="703931" cy="4110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7DC99F44-57C3-4A37-9DA7-DFBC89B462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5328" y="332657"/>
            <a:ext cx="3767109" cy="24482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2C276BD-65A2-4A9E-839B-7C60473A717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62142" y="2852936"/>
            <a:ext cx="2605529" cy="2804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6241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"/>
          <p:cNvSpPr/>
          <p:nvPr/>
        </p:nvSpPr>
        <p:spPr>
          <a:xfrm>
            <a:off x="502696" y="764704"/>
            <a:ext cx="7704856" cy="50783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b="1" u="sng" dirty="0"/>
              <a:t>DESAFIOS</a:t>
            </a:r>
          </a:p>
          <a:p>
            <a:pPr>
              <a:lnSpc>
                <a:spcPct val="150000"/>
              </a:lnSpc>
            </a:pPr>
            <a:r>
              <a:rPr lang="pt-PT" b="1" dirty="0"/>
              <a:t> </a:t>
            </a:r>
            <a:endParaRPr lang="pt-PT" dirty="0"/>
          </a:p>
          <a:p>
            <a:pPr algn="just">
              <a:lnSpc>
                <a:spcPct val="150000"/>
              </a:lnSpc>
            </a:pPr>
            <a:r>
              <a:rPr lang="pt-PT" dirty="0"/>
              <a:t>Neste contexto, defende-se a necessidade de estabelecer, com bases sólidas, uma </a:t>
            </a:r>
            <a:r>
              <a:rPr lang="pt-PT" b="1" dirty="0">
                <a:solidFill>
                  <a:srgbClr val="C00000"/>
                </a:solidFill>
              </a:rPr>
              <a:t>estratégia nacional para diminuir a dependência energética</a:t>
            </a:r>
            <a:r>
              <a:rPr lang="pt-PT" dirty="0"/>
              <a:t>, apostando nos diferentes recursos endógenos disponíveis e incluindo os hidrocarbonetos.</a:t>
            </a:r>
          </a:p>
          <a:p>
            <a:pPr algn="just">
              <a:lnSpc>
                <a:spcPct val="150000"/>
              </a:lnSpc>
            </a:pPr>
            <a:endParaRPr lang="pt-PT" dirty="0"/>
          </a:p>
          <a:p>
            <a:pPr algn="just">
              <a:lnSpc>
                <a:spcPct val="150000"/>
              </a:lnSpc>
            </a:pPr>
            <a:r>
              <a:rPr lang="pt-PT" dirty="0"/>
              <a:t>Para tal, torna-se imperioso aprofundar as </a:t>
            </a:r>
            <a:r>
              <a:rPr lang="pt-PT" b="1" u="sng" dirty="0">
                <a:solidFill>
                  <a:srgbClr val="FF0000"/>
                </a:solidFill>
              </a:rPr>
              <a:t>condições para atrair investimentos da indústria</a:t>
            </a:r>
            <a:r>
              <a:rPr lang="pt-PT" dirty="0"/>
              <a:t>, </a:t>
            </a:r>
          </a:p>
          <a:p>
            <a:pPr algn="just">
              <a:lnSpc>
                <a:spcPct val="150000"/>
              </a:lnSpc>
            </a:pPr>
            <a:r>
              <a:rPr lang="pt-PT" dirty="0"/>
              <a:t>permitido a obtenção de dados técnicos e científicos, altamente onerosos e capazes de melhorar o conhecimento disponível, assim como </a:t>
            </a:r>
            <a:r>
              <a:rPr lang="pt-PT" b="1" u="sng" dirty="0">
                <a:solidFill>
                  <a:srgbClr val="007033"/>
                </a:solidFill>
              </a:rPr>
              <a:t>apoiar a investigação e formação avançada de recursos humanos</a:t>
            </a:r>
            <a:r>
              <a:rPr lang="pt-PT" b="1" dirty="0">
                <a:solidFill>
                  <a:srgbClr val="007033"/>
                </a:solidFill>
              </a:rPr>
              <a:t> </a:t>
            </a:r>
            <a:r>
              <a:rPr lang="pt-PT" dirty="0"/>
              <a:t>em meio académico e misto.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8DC5281-F90E-406C-9511-64CFA22C1B55}"/>
              </a:ext>
            </a:extLst>
          </p:cNvPr>
          <p:cNvGrpSpPr/>
          <p:nvPr/>
        </p:nvGrpSpPr>
        <p:grpSpPr>
          <a:xfrm>
            <a:off x="7288308" y="6165304"/>
            <a:ext cx="1623175" cy="614563"/>
            <a:chOff x="176847" y="6140452"/>
            <a:chExt cx="1623175" cy="614563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78062AD-EB28-4417-85B2-408EE98A350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847" y="6140452"/>
              <a:ext cx="796655" cy="61456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62E945A-8A8D-4BFE-A5C3-513D2B80276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6091" y="6237312"/>
              <a:ext cx="703931" cy="4110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322002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"/>
          <p:cNvSpPr/>
          <p:nvPr/>
        </p:nvSpPr>
        <p:spPr>
          <a:xfrm>
            <a:off x="575174" y="332656"/>
            <a:ext cx="8064896" cy="557075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pt-PT" b="1" u="sng" dirty="0"/>
              <a:t>LIMITAÇÕES</a:t>
            </a:r>
          </a:p>
          <a:p>
            <a:pPr algn="just"/>
            <a:endParaRPr lang="pt-PT" u="sng" dirty="0"/>
          </a:p>
          <a:p>
            <a:pPr algn="just">
              <a:lnSpc>
                <a:spcPct val="150000"/>
              </a:lnSpc>
            </a:pPr>
            <a:r>
              <a:rPr lang="pt-PT" dirty="0"/>
              <a:t>A pesquisa de hidrocarbonetos nas margens portuguesas é considerada de alto risco, por não existirem até hoje descobertas comerciais </a:t>
            </a:r>
          </a:p>
          <a:p>
            <a:pPr algn="just">
              <a:lnSpc>
                <a:spcPct val="150000"/>
              </a:lnSpc>
            </a:pPr>
            <a:r>
              <a:rPr lang="pt-PT" dirty="0"/>
              <a:t>e também pelos elevados investimentos que requer. 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pt-PT" b="1" dirty="0">
                <a:solidFill>
                  <a:srgbClr val="00B050"/>
                </a:solidFill>
              </a:rPr>
              <a:t>Esta situação só poderá ser melhorada com uma aposta clara no conhecimento</a:t>
            </a:r>
            <a:r>
              <a:rPr lang="pt-PT" dirty="0">
                <a:solidFill>
                  <a:srgbClr val="00B050"/>
                </a:solidFill>
              </a:rPr>
              <a:t>.</a:t>
            </a:r>
          </a:p>
          <a:p>
            <a:pPr algn="just">
              <a:lnSpc>
                <a:spcPct val="150000"/>
              </a:lnSpc>
            </a:pPr>
            <a:endParaRPr lang="pt-PT" dirty="0">
              <a:solidFill>
                <a:srgbClr val="007033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pt-PT" dirty="0"/>
              <a:t>Contudo, existe uma definição pouco clara e insuficientemente previsível</a:t>
            </a:r>
          </a:p>
          <a:p>
            <a:pPr algn="just">
              <a:lnSpc>
                <a:spcPct val="150000"/>
              </a:lnSpc>
            </a:pPr>
            <a:r>
              <a:rPr lang="pt-PT" dirty="0"/>
              <a:t>das relações entre o Estado Português e a indústria investidora.</a:t>
            </a:r>
          </a:p>
          <a:p>
            <a:pPr algn="just">
              <a:lnSpc>
                <a:spcPct val="150000"/>
              </a:lnSpc>
            </a:pPr>
            <a:r>
              <a:rPr lang="pt-PT" dirty="0"/>
              <a:t> </a:t>
            </a:r>
          </a:p>
          <a:p>
            <a:pPr algn="just">
              <a:lnSpc>
                <a:spcPct val="150000"/>
              </a:lnSpc>
            </a:pPr>
            <a:r>
              <a:rPr lang="pt-PT" dirty="0"/>
              <a:t>Impõe-se, assim, a criação de </a:t>
            </a:r>
            <a:r>
              <a:rPr lang="pt-PT" b="1" dirty="0">
                <a:solidFill>
                  <a:srgbClr val="00B050"/>
                </a:solidFill>
              </a:rPr>
              <a:t>programas de enquadramento do investimento</a:t>
            </a:r>
            <a:r>
              <a:rPr lang="pt-PT" dirty="0"/>
              <a:t>, permitindo aumentar a previsibilidade e atratividade dos projetos de pesquisa, mormente em águas profundas. </a:t>
            </a:r>
          </a:p>
          <a:p>
            <a:pPr algn="just"/>
            <a:endParaRPr lang="pt-PT" dirty="0"/>
          </a:p>
        </p:txBody>
      </p:sp>
      <p:pic>
        <p:nvPicPr>
          <p:cNvPr id="5" name="Picture 8">
            <a:extLst>
              <a:ext uri="{FF2B5EF4-FFF2-40B4-BE49-F238E27FC236}">
                <a16:creationId xmlns:a16="http://schemas.microsoft.com/office/drawing/2014/main" id="{1D553ABD-5C6D-4F9A-8BAF-19581FE645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847" y="6140452"/>
            <a:ext cx="796655" cy="6145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>
            <a:extLst>
              <a:ext uri="{FF2B5EF4-FFF2-40B4-BE49-F238E27FC236}">
                <a16:creationId xmlns:a16="http://schemas.microsoft.com/office/drawing/2014/main" id="{DE52D0BE-2F20-4C69-BC65-E8C10D2967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091" y="6237312"/>
            <a:ext cx="703931" cy="411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42853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F0E1DEC-2829-4104-A72C-62984811F336}"/>
              </a:ext>
            </a:extLst>
          </p:cNvPr>
          <p:cNvSpPr/>
          <p:nvPr/>
        </p:nvSpPr>
        <p:spPr>
          <a:xfrm>
            <a:off x="503547" y="455774"/>
            <a:ext cx="4320480" cy="535531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pt-PT" dirty="0"/>
              <a:t>Constata-se a existência duma </a:t>
            </a:r>
            <a:r>
              <a:rPr lang="pt-PT" b="1" dirty="0">
                <a:solidFill>
                  <a:srgbClr val="00B050"/>
                </a:solidFill>
              </a:rPr>
              <a:t>abordagem política hesitante</a:t>
            </a:r>
            <a:r>
              <a:rPr lang="pt-PT" dirty="0"/>
              <a:t> por parte das autoridades, no quadro do estabelecimento duma estratégia de segurança energética, </a:t>
            </a:r>
          </a:p>
          <a:p>
            <a:pPr algn="just"/>
            <a:r>
              <a:rPr lang="pt-PT" dirty="0"/>
              <a:t>onde os hidrocarbonetos são uma parte reconhecidamente importante. </a:t>
            </a:r>
          </a:p>
          <a:p>
            <a:pPr algn="just"/>
            <a:endParaRPr lang="pt-PT" dirty="0"/>
          </a:p>
          <a:p>
            <a:pPr algn="just"/>
            <a:r>
              <a:rPr lang="pt-PT" dirty="0"/>
              <a:t>Além disso, a </a:t>
            </a:r>
            <a:r>
              <a:rPr lang="pt-PT" b="1" dirty="0">
                <a:solidFill>
                  <a:srgbClr val="00B050"/>
                </a:solidFill>
              </a:rPr>
              <a:t>reduzida literacia científica </a:t>
            </a:r>
            <a:r>
              <a:rPr lang="pt-PT" dirty="0"/>
              <a:t>da sociedade portuguesa nesta temática facilita percepções emocionais da oportunidade e da importância económica da pesquisa de hidrocarbonetos em Portugal. </a:t>
            </a:r>
          </a:p>
          <a:p>
            <a:pPr algn="just"/>
            <a:endParaRPr lang="pt-PT" dirty="0"/>
          </a:p>
          <a:p>
            <a:pPr algn="just"/>
            <a:r>
              <a:rPr lang="pt-PT" dirty="0"/>
              <a:t>Tais circunstâncias têm dificultado o desenvolvimento das </a:t>
            </a:r>
            <a:r>
              <a:rPr lang="pt-PT" dirty="0" err="1"/>
              <a:t>atividades</a:t>
            </a:r>
            <a:r>
              <a:rPr lang="pt-PT" dirty="0"/>
              <a:t> de pesquisa, requerendo formas de as minimizar, no quadro de futuras intenções de pesquisa apoiadas pelo Estado Português.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6D6A03-0375-4EDA-B83C-E094C47642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053" y="455774"/>
            <a:ext cx="2592286" cy="172549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AD44956-A649-40D7-B708-04A98E363B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4149080"/>
            <a:ext cx="2484275" cy="165359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5CC1187-2293-4F99-8FB5-D198DEB2D0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156" y="2327179"/>
            <a:ext cx="2520280" cy="1675986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DA2ED6E-CF58-4515-AF67-747FBF6F5262}"/>
              </a:ext>
            </a:extLst>
          </p:cNvPr>
          <p:cNvGrpSpPr/>
          <p:nvPr/>
        </p:nvGrpSpPr>
        <p:grpSpPr>
          <a:xfrm>
            <a:off x="7288308" y="6165304"/>
            <a:ext cx="1623175" cy="614563"/>
            <a:chOff x="176847" y="6140452"/>
            <a:chExt cx="1623175" cy="614563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380DDE3F-607E-431A-82F5-319A47D6B75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847" y="6140452"/>
              <a:ext cx="796655" cy="61456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926509CC-167D-442F-B801-189456B1A01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6091" y="6237312"/>
              <a:ext cx="703931" cy="4110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59938110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1745</TotalTime>
  <Words>784</Words>
  <Application>Microsoft Office PowerPoint</Application>
  <PresentationFormat>On-screen Show (4:3)</PresentationFormat>
  <Paragraphs>79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Agency FB</vt:lpstr>
      <vt:lpstr>Arial</vt:lpstr>
      <vt:lpstr>Calibri</vt:lpstr>
      <vt:lpstr>Gill Sans MT</vt:lpstr>
      <vt:lpstr>Wingdings</vt:lpstr>
      <vt:lpstr>Gallery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Rui</dc:creator>
  <cp:lastModifiedBy>Nuno Pimentel</cp:lastModifiedBy>
  <cp:revision>38</cp:revision>
  <dcterms:created xsi:type="dcterms:W3CDTF">2017-06-27T15:20:18Z</dcterms:created>
  <dcterms:modified xsi:type="dcterms:W3CDTF">2017-07-03T12:42:42Z</dcterms:modified>
</cp:coreProperties>
</file>