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slideLayouts/slideLayout35.xml" ContentType="application/vnd.openxmlformats-officedocument.presentationml.slideLayout+xml"/>
  <Override PartName="/ppt/theme/theme5.xml" ContentType="application/vnd.openxmlformats-officedocument.theme+xml"/>
  <Override PartName="/ppt/slideLayouts/slideLayout36.xml" ContentType="application/vnd.openxmlformats-officedocument.presentationml.slideLayout+xml"/>
  <Override PartName="/ppt/theme/theme6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7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8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9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0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11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12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  <p:sldMasterId id="2147483684" r:id="rId2"/>
    <p:sldMasterId id="2147483696" r:id="rId3"/>
    <p:sldMasterId id="2147483708" r:id="rId4"/>
    <p:sldMasterId id="2147483710" r:id="rId5"/>
    <p:sldMasterId id="2147483712" r:id="rId6"/>
    <p:sldMasterId id="2147483714" r:id="rId7"/>
    <p:sldMasterId id="2147483718" r:id="rId8"/>
    <p:sldMasterId id="2147483722" r:id="rId9"/>
    <p:sldMasterId id="2147483726" r:id="rId10"/>
    <p:sldMasterId id="2147483730" r:id="rId11"/>
    <p:sldMasterId id="2147483734" r:id="rId12"/>
    <p:sldMasterId id="2147483738" r:id="rId13"/>
  </p:sldMasterIdLst>
  <p:notesMasterIdLst>
    <p:notesMasterId r:id="rId26"/>
  </p:notesMasterIdLst>
  <p:sldIdLst>
    <p:sldId id="258" r:id="rId14"/>
    <p:sldId id="281" r:id="rId15"/>
    <p:sldId id="259" r:id="rId16"/>
    <p:sldId id="294" r:id="rId17"/>
    <p:sldId id="291" r:id="rId18"/>
    <p:sldId id="282" r:id="rId19"/>
    <p:sldId id="287" r:id="rId20"/>
    <p:sldId id="293" r:id="rId21"/>
    <p:sldId id="292" r:id="rId22"/>
    <p:sldId id="295" r:id="rId23"/>
    <p:sldId id="296" r:id="rId24"/>
    <p:sldId id="263" r:id="rId25"/>
  </p:sldIdLst>
  <p:sldSz cx="9144000" cy="5143500" type="screen16x9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93" autoAdjust="0"/>
    <p:restoredTop sz="86127" autoAdjust="0"/>
  </p:normalViewPr>
  <p:slideViewPr>
    <p:cSldViewPr showGuides="1">
      <p:cViewPr varScale="1">
        <p:scale>
          <a:sx n="72" d="100"/>
          <a:sy n="72" d="100"/>
        </p:scale>
        <p:origin x="-1338" y="-90"/>
      </p:cViewPr>
      <p:guideLst>
        <p:guide orient="horz" pos="162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4CA106-D6D7-439A-BF46-4FEBF09E1911}" type="datetimeFigureOut">
              <a:rPr lang="pt-PT" smtClean="0"/>
              <a:t>02-07-2017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B792E3-1E9E-40D8-B12E-35BFE2864012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39334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BE33C-EC73-8F4B-A23C-B7FE715B187D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4971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BE33C-EC73-8F4B-A23C-B7FE715B187D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4971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BE33C-EC73-8F4B-A23C-B7FE715B187D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497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BE33C-EC73-8F4B-A23C-B7FE715B187D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497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/>
              <a:t>Climate scientists: Earth system modellers, Earth observation experts, Statistical/dynamic downscaling &gt;&gt; Impact researchers</a:t>
            </a:r>
            <a:r>
              <a:rPr lang="en-GB" sz="1200" baseline="0" dirty="0" smtClean="0"/>
              <a:t> &gt;&gt; Knowledge Purveyors, Consultants &gt;&gt; Societal end-users, Policy makers. Practitioners (Swart et al, upcoming)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aseline="0" dirty="0" smtClean="0"/>
              <a:t>Products such as: projections, forecasts, information, trends, economic analysis, assessments (including technology assessment), counselling on best practices, development and evaluation of solutions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BE33C-EC73-8F4B-A23C-B7FE715B187D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4971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 smtClean="0"/>
              <a:t>CS are not simple business-oriented consultancy that will grow without public support &gt;&gt; still requiring coordinated climate research agendas.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BE33C-EC73-8F4B-A23C-B7FE715B187D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4971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BE33C-EC73-8F4B-A23C-B7FE715B187D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4971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BE33C-EC73-8F4B-A23C-B7FE715B187D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4971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BE33C-EC73-8F4B-A23C-B7FE715B187D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4971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BE33C-EC73-8F4B-A23C-B7FE715B187D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497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426D5-CDF9-4FB0-8446-2578A3A75980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036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DE9AC-700C-430B-8C10-A3EBBAB57582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390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7DDF8-F576-4E86-9071-9BA3FA0F7F37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59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70146-684E-4119-8910-AE03C637F596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1703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AC9FF-1618-401A-BB57-8264C18EAD53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4307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7B3D8-403A-4510-9267-693004EC1226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4271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E9F2-2C51-42B0-BBDD-F171EA64522A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9244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E61DC-F651-459A-B10D-27A19DF96D1F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5580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6E4CF-7C07-49D1-92F8-DCCA8508DD3A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333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CC1E-3BDB-4D4A-B0DE-9901D6F211D1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5682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140BF-2C48-4E30-866C-4375877278C4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761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2692-AD99-4919-8B3E-A866EBF42B9C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7531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D7825-3023-435F-8132-0612F5F3F474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4786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2221D-B632-4DD9-B65E-DC0BC48BC688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1917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0C8EE-ECA8-4D62-B341-0C3DB83F3ACB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7086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A539-6A87-4F09-8A71-109EBE557727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6504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0E2E7-DD48-4055-8359-801A0079CB8F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2717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DDC91-650D-4120-9743-CE3C573EE777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1830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BC0C-D02F-4FBD-96B2-AC78FD8DFBD4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2461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499E2-CA8C-4FD1-8AC1-3D214D018513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6209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15251-E503-4A37-A4FD-9C60BEE362EA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8167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41232-ECC5-4F21-802F-4953D59E6939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515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C7833-5462-410F-982E-C08C6C803761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8344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7C330-A18F-4321-8195-225676DF1968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4828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D7583-968B-44B8-9A8F-74F727C7DC33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3488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CF12-C1D9-43A4-9E71-57FE5FB55E73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67233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624A4-976F-4936-9C80-3652EFF178B2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7318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ponse Summar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593F9-7B30-274B-BFFF-492683631E49}" type="slidenum">
              <a:rPr lang="en-US" smtClean="0">
                <a:solidFill>
                  <a:srgbClr val="CCCCCC"/>
                </a:solidFill>
              </a:rPr>
              <a:pPr/>
              <a:t>‹#›</a:t>
            </a:fld>
            <a:endParaRPr lang="en-US">
              <a:solidFill>
                <a:srgbClr val="CCCCCC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11403" y="3639393"/>
            <a:ext cx="4576388" cy="350837"/>
          </a:xfrm>
        </p:spPr>
        <p:txBody>
          <a:bodyPr/>
          <a:lstStyle>
            <a:lvl1pPr>
              <a:defRPr b="0"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204788" y="2334751"/>
            <a:ext cx="8229600" cy="85725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204788" y="3032255"/>
            <a:ext cx="3859212" cy="280987"/>
          </a:xfrm>
        </p:spPr>
        <p:txBody>
          <a:bodyPr/>
          <a:lstStyle>
            <a:lvl2pPr marL="4763" indent="0">
              <a:buNone/>
              <a:defRPr sz="160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defRPr>
            </a:lvl2pPr>
          </a:lstStyle>
          <a:p>
            <a:pPr lvl="1"/>
            <a:r>
              <a:rPr lang="en-US" dirty="0" smtClean="0"/>
              <a:t>Total Responses</a:t>
            </a:r>
            <a:endParaRPr lang="en-US" dirty="0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211403" y="4047840"/>
            <a:ext cx="4576388" cy="350837"/>
          </a:xfrm>
        </p:spPr>
        <p:txBody>
          <a:bodyPr/>
          <a:lstStyle>
            <a:lvl1pPr>
              <a:defRPr b="0"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4786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56494" y="2494609"/>
            <a:ext cx="5661618" cy="1234730"/>
          </a:xfrm>
        </p:spPr>
        <p:txBody>
          <a:bodyPr anchor="b">
            <a:normAutofit/>
          </a:bodyPr>
          <a:lstStyle>
            <a:lvl1pPr marL="0" indent="0">
              <a:buNone/>
              <a:defRPr sz="3600" b="1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Add the title of your presentation here</a:t>
            </a:r>
            <a:endParaRPr lang="en-US" dirty="0"/>
          </a:p>
        </p:txBody>
      </p:sp>
      <p:sp>
        <p:nvSpPr>
          <p:cNvPr id="11" name="Subtitle 1"/>
          <p:cNvSpPr txBox="1">
            <a:spLocks/>
          </p:cNvSpPr>
          <p:nvPr userDrawn="1"/>
        </p:nvSpPr>
        <p:spPr>
          <a:xfrm>
            <a:off x="3389891" y="4862023"/>
            <a:ext cx="1050635" cy="160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 smtClean="0">
                <a:solidFill>
                  <a:srgbClr val="FFFFFF"/>
                </a:solidFill>
                <a:latin typeface="Helvetica Neue"/>
                <a:cs typeface="Helvetica Neue"/>
              </a:rPr>
              <a:t>Powered by</a:t>
            </a:r>
            <a:endParaRPr lang="en-US" sz="800" dirty="0">
              <a:solidFill>
                <a:srgbClr val="FFFFFF"/>
              </a:solidFill>
              <a:latin typeface="Helvetica Neue"/>
              <a:cs typeface="Helvetica Neue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34247" y="4890626"/>
            <a:ext cx="1238059" cy="156843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258728" y="3729038"/>
            <a:ext cx="2938463" cy="385762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515745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ponse Summar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593F9-7B30-274B-BFFF-492683631E49}" type="slidenum">
              <a:rPr lang="en-US" smtClean="0">
                <a:solidFill>
                  <a:srgbClr val="CCCCCC"/>
                </a:solidFill>
              </a:rPr>
              <a:pPr/>
              <a:t>‹#›</a:t>
            </a:fld>
            <a:endParaRPr lang="en-US">
              <a:solidFill>
                <a:srgbClr val="CCCCCC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11403" y="3639393"/>
            <a:ext cx="4576388" cy="350837"/>
          </a:xfrm>
        </p:spPr>
        <p:txBody>
          <a:bodyPr/>
          <a:lstStyle>
            <a:lvl1pPr>
              <a:defRPr b="0"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204788" y="2334751"/>
            <a:ext cx="8229600" cy="85725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204788" y="3032255"/>
            <a:ext cx="3859212" cy="280987"/>
          </a:xfrm>
        </p:spPr>
        <p:txBody>
          <a:bodyPr/>
          <a:lstStyle>
            <a:lvl2pPr marL="4763" indent="0">
              <a:buNone/>
              <a:defRPr sz="160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defRPr>
            </a:lvl2pPr>
          </a:lstStyle>
          <a:p>
            <a:pPr lvl="1"/>
            <a:r>
              <a:rPr lang="en-US" dirty="0" smtClean="0"/>
              <a:t>Total Responses</a:t>
            </a:r>
            <a:endParaRPr lang="en-US" dirty="0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211403" y="4047840"/>
            <a:ext cx="4576388" cy="350837"/>
          </a:xfrm>
        </p:spPr>
        <p:txBody>
          <a:bodyPr/>
          <a:lstStyle>
            <a:lvl1pPr>
              <a:defRPr b="0"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14348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B48FB-E956-2048-9E74-C69E7CAA26CC}" type="slidenum">
              <a:rPr lang="en-US" smtClean="0">
                <a:solidFill>
                  <a:srgbClr val="CCCCCC"/>
                </a:solidFill>
              </a:rPr>
              <a:pPr/>
              <a:t>‹#›</a:t>
            </a:fld>
            <a:endParaRPr lang="en-US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38648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B48FB-E956-2048-9E74-C69E7CAA26CC}" type="slidenum">
              <a:rPr lang="en-US" smtClean="0">
                <a:solidFill>
                  <a:srgbClr val="CCCCCC"/>
                </a:solidFill>
              </a:rPr>
              <a:pPr/>
              <a:t>‹#›</a:t>
            </a:fld>
            <a:endParaRPr lang="en-US">
              <a:solidFill>
                <a:srgbClr val="CCCCCC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5888" y="723900"/>
            <a:ext cx="3887787" cy="2619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1576351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B48FB-E956-2048-9E74-C69E7CAA26CC}" type="slidenum">
              <a:rPr lang="en-US" smtClean="0">
                <a:solidFill>
                  <a:srgbClr val="CCCCCC"/>
                </a:solidFill>
              </a:rPr>
              <a:pPr/>
              <a:t>‹#›</a:t>
            </a:fld>
            <a:endParaRPr lang="en-US">
              <a:solidFill>
                <a:srgbClr val="CCCCCC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50152199"/>
              </p:ext>
            </p:extLst>
          </p:nvPr>
        </p:nvGraphicFramePr>
        <p:xfrm>
          <a:off x="204787" y="1052400"/>
          <a:ext cx="5953649" cy="2184875"/>
        </p:xfrm>
        <a:graphic>
          <a:graphicData uri="http://schemas.openxmlformats.org/drawingml/2006/table">
            <a:tbl>
              <a:tblPr firstRow="1" lastRow="1" bandRow="1">
                <a:tableStyleId>{1FECB4D8-DB02-4DC6-A0A2-4F2EBAE1DC90}</a:tableStyleId>
              </a:tblPr>
              <a:tblGrid>
                <a:gridCol w="4802370"/>
                <a:gridCol w="716414"/>
                <a:gridCol w="434865"/>
              </a:tblGrid>
              <a:tr h="312125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Answer Choices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Responses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Less than one year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 to 3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3 to 5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25.00%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25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5 to 7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15.00%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15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More than seven</a:t>
                      </a:r>
                      <a:r>
                        <a:rPr lang="en-US" sz="1050" baseline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40.00%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40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Total</a:t>
                      </a:r>
                      <a:endParaRPr lang="en-US" sz="1050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50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100</a:t>
                      </a:r>
                      <a:endParaRPr lang="en-US" sz="1050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66"/>
                    </a:solidFill>
                  </a:tcPr>
                </a:tc>
              </a:tr>
            </a:tbl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15888" y="723900"/>
            <a:ext cx="4478337" cy="2619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188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CDB3E-342F-4DD7-BA73-A19885CB3927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52314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B48FB-E956-2048-9E74-C69E7CAA26CC}" type="slidenum">
              <a:rPr lang="en-US" smtClean="0">
                <a:solidFill>
                  <a:srgbClr val="CCCCCC"/>
                </a:solidFill>
              </a:rPr>
              <a:pPr/>
              <a:t>‹#›</a:t>
            </a:fld>
            <a:endParaRPr lang="en-US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14314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B48FB-E956-2048-9E74-C69E7CAA26CC}" type="slidenum">
              <a:rPr lang="en-US" smtClean="0">
                <a:solidFill>
                  <a:srgbClr val="CCCCCC"/>
                </a:solidFill>
              </a:rPr>
              <a:pPr/>
              <a:t>‹#›</a:t>
            </a:fld>
            <a:endParaRPr lang="en-US">
              <a:solidFill>
                <a:srgbClr val="CCCCCC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5888" y="723900"/>
            <a:ext cx="3887787" cy="2619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358397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B48FB-E956-2048-9E74-C69E7CAA26CC}" type="slidenum">
              <a:rPr lang="en-US" smtClean="0">
                <a:solidFill>
                  <a:srgbClr val="CCCCCC"/>
                </a:solidFill>
              </a:rPr>
              <a:pPr/>
              <a:t>‹#›</a:t>
            </a:fld>
            <a:endParaRPr lang="en-US">
              <a:solidFill>
                <a:srgbClr val="CCCCCC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419852107"/>
              </p:ext>
            </p:extLst>
          </p:nvPr>
        </p:nvGraphicFramePr>
        <p:xfrm>
          <a:off x="204787" y="1052400"/>
          <a:ext cx="5953649" cy="2184875"/>
        </p:xfrm>
        <a:graphic>
          <a:graphicData uri="http://schemas.openxmlformats.org/drawingml/2006/table">
            <a:tbl>
              <a:tblPr firstRow="1" lastRow="1" bandRow="1">
                <a:tableStyleId>{1FECB4D8-DB02-4DC6-A0A2-4F2EBAE1DC90}</a:tableStyleId>
              </a:tblPr>
              <a:tblGrid>
                <a:gridCol w="4802370"/>
                <a:gridCol w="716414"/>
                <a:gridCol w="434865"/>
              </a:tblGrid>
              <a:tr h="312125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Answer Choices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Responses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Less than one year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 to 3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3 to 5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25.00%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25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5 to 7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15.00%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15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More than seven</a:t>
                      </a:r>
                      <a:r>
                        <a:rPr lang="en-US" sz="1050" baseline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40.00%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40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Total</a:t>
                      </a:r>
                      <a:endParaRPr lang="en-US" sz="1050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50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100</a:t>
                      </a:r>
                      <a:endParaRPr lang="en-US" sz="1050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66"/>
                    </a:solidFill>
                  </a:tcPr>
                </a:tc>
              </a:tr>
            </a:tbl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15888" y="723900"/>
            <a:ext cx="4478337" cy="2619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68526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B48FB-E956-2048-9E74-C69E7CAA26CC}" type="slidenum">
              <a:rPr lang="en-US" smtClean="0">
                <a:solidFill>
                  <a:srgbClr val="CCCCCC"/>
                </a:solidFill>
              </a:rPr>
              <a:pPr/>
              <a:t>‹#›</a:t>
            </a:fld>
            <a:endParaRPr lang="en-US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7866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B48FB-E956-2048-9E74-C69E7CAA26CC}" type="slidenum">
              <a:rPr lang="en-US" smtClean="0">
                <a:solidFill>
                  <a:srgbClr val="CCCCCC"/>
                </a:solidFill>
              </a:rPr>
              <a:pPr/>
              <a:t>‹#›</a:t>
            </a:fld>
            <a:endParaRPr lang="en-US">
              <a:solidFill>
                <a:srgbClr val="CCCCCC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5888" y="723900"/>
            <a:ext cx="3887787" cy="2619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6406660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B48FB-E956-2048-9E74-C69E7CAA26CC}" type="slidenum">
              <a:rPr lang="en-US" smtClean="0">
                <a:solidFill>
                  <a:srgbClr val="CCCCCC"/>
                </a:solidFill>
              </a:rPr>
              <a:pPr/>
              <a:t>‹#›</a:t>
            </a:fld>
            <a:endParaRPr lang="en-US">
              <a:solidFill>
                <a:srgbClr val="CCCCCC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959296655"/>
              </p:ext>
            </p:extLst>
          </p:nvPr>
        </p:nvGraphicFramePr>
        <p:xfrm>
          <a:off x="204787" y="1052400"/>
          <a:ext cx="5953649" cy="2184875"/>
        </p:xfrm>
        <a:graphic>
          <a:graphicData uri="http://schemas.openxmlformats.org/drawingml/2006/table">
            <a:tbl>
              <a:tblPr firstRow="1" lastRow="1" bandRow="1">
                <a:tableStyleId>{1FECB4D8-DB02-4DC6-A0A2-4F2EBAE1DC90}</a:tableStyleId>
              </a:tblPr>
              <a:tblGrid>
                <a:gridCol w="4802370"/>
                <a:gridCol w="716414"/>
                <a:gridCol w="434865"/>
              </a:tblGrid>
              <a:tr h="312125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Answer Choices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Responses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Less than one year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 to 3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3 to 5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25.00%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25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5 to 7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15.00%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15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More than seven</a:t>
                      </a:r>
                      <a:r>
                        <a:rPr lang="en-US" sz="1050" baseline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40.00%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40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Total</a:t>
                      </a:r>
                      <a:endParaRPr lang="en-US" sz="1050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50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100</a:t>
                      </a:r>
                      <a:endParaRPr lang="en-US" sz="1050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66"/>
                    </a:solidFill>
                  </a:tcPr>
                </a:tc>
              </a:tr>
            </a:tbl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15888" y="723900"/>
            <a:ext cx="4478337" cy="2619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44496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B48FB-E956-2048-9E74-C69E7CAA26CC}" type="slidenum">
              <a:rPr lang="en-US" smtClean="0">
                <a:solidFill>
                  <a:srgbClr val="CCCCCC"/>
                </a:solidFill>
              </a:rPr>
              <a:pPr/>
              <a:t>‹#›</a:t>
            </a:fld>
            <a:endParaRPr lang="en-US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22146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B48FB-E956-2048-9E74-C69E7CAA26CC}" type="slidenum">
              <a:rPr lang="en-US" smtClean="0">
                <a:solidFill>
                  <a:srgbClr val="CCCCCC"/>
                </a:solidFill>
              </a:rPr>
              <a:pPr/>
              <a:t>‹#›</a:t>
            </a:fld>
            <a:endParaRPr lang="en-US">
              <a:solidFill>
                <a:srgbClr val="CCCCCC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5888" y="723900"/>
            <a:ext cx="3887787" cy="2619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5673120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B48FB-E956-2048-9E74-C69E7CAA26CC}" type="slidenum">
              <a:rPr lang="en-US" smtClean="0">
                <a:solidFill>
                  <a:srgbClr val="CCCCCC"/>
                </a:solidFill>
              </a:rPr>
              <a:pPr/>
              <a:t>‹#›</a:t>
            </a:fld>
            <a:endParaRPr lang="en-US">
              <a:solidFill>
                <a:srgbClr val="CCCCCC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31493497"/>
              </p:ext>
            </p:extLst>
          </p:nvPr>
        </p:nvGraphicFramePr>
        <p:xfrm>
          <a:off x="204787" y="1052400"/>
          <a:ext cx="5953649" cy="2184875"/>
        </p:xfrm>
        <a:graphic>
          <a:graphicData uri="http://schemas.openxmlformats.org/drawingml/2006/table">
            <a:tbl>
              <a:tblPr firstRow="1" lastRow="1" bandRow="1">
                <a:tableStyleId>{1FECB4D8-DB02-4DC6-A0A2-4F2EBAE1DC90}</a:tableStyleId>
              </a:tblPr>
              <a:tblGrid>
                <a:gridCol w="4802370"/>
                <a:gridCol w="716414"/>
                <a:gridCol w="434865"/>
              </a:tblGrid>
              <a:tr h="312125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Answer Choices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Responses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Less than one year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 to 3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3 to 5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25.00%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25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5 to 7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15.00%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15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More than seven</a:t>
                      </a:r>
                      <a:r>
                        <a:rPr lang="en-US" sz="1050" baseline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40.00%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40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Total</a:t>
                      </a:r>
                      <a:endParaRPr lang="en-US" sz="1050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50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100</a:t>
                      </a:r>
                      <a:endParaRPr lang="en-US" sz="1050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66"/>
                    </a:solidFill>
                  </a:tcPr>
                </a:tc>
              </a:tr>
            </a:tbl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15888" y="723900"/>
            <a:ext cx="4478337" cy="2619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9493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B48FB-E956-2048-9E74-C69E7CAA26CC}" type="slidenum">
              <a:rPr lang="en-US" smtClean="0">
                <a:solidFill>
                  <a:srgbClr val="CCCCCC"/>
                </a:solidFill>
              </a:rPr>
              <a:pPr/>
              <a:t>‹#›</a:t>
            </a:fld>
            <a:endParaRPr lang="en-US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5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58B59-2BBB-48E3-8D8F-1090971FF400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44105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B48FB-E956-2048-9E74-C69E7CAA26CC}" type="slidenum">
              <a:rPr lang="en-US" smtClean="0">
                <a:solidFill>
                  <a:srgbClr val="CCCCCC"/>
                </a:solidFill>
              </a:rPr>
              <a:pPr/>
              <a:t>‹#›</a:t>
            </a:fld>
            <a:endParaRPr lang="en-US">
              <a:solidFill>
                <a:srgbClr val="CCCCCC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5888" y="723900"/>
            <a:ext cx="3887787" cy="2619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1859278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B48FB-E956-2048-9E74-C69E7CAA26CC}" type="slidenum">
              <a:rPr lang="en-US" smtClean="0">
                <a:solidFill>
                  <a:srgbClr val="CCCCCC"/>
                </a:solidFill>
              </a:rPr>
              <a:pPr/>
              <a:t>‹#›</a:t>
            </a:fld>
            <a:endParaRPr lang="en-US">
              <a:solidFill>
                <a:srgbClr val="CCCCCC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556942777"/>
              </p:ext>
            </p:extLst>
          </p:nvPr>
        </p:nvGraphicFramePr>
        <p:xfrm>
          <a:off x="204787" y="1052400"/>
          <a:ext cx="5953649" cy="2184875"/>
        </p:xfrm>
        <a:graphic>
          <a:graphicData uri="http://schemas.openxmlformats.org/drawingml/2006/table">
            <a:tbl>
              <a:tblPr firstRow="1" lastRow="1" bandRow="1">
                <a:tableStyleId>{1FECB4D8-DB02-4DC6-A0A2-4F2EBAE1DC90}</a:tableStyleId>
              </a:tblPr>
              <a:tblGrid>
                <a:gridCol w="4802370"/>
                <a:gridCol w="716414"/>
                <a:gridCol w="434865"/>
              </a:tblGrid>
              <a:tr h="312125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Answer Choices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Responses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Less than one year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 to 3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3 to 5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25.00%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25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5 to 7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15.00%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15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More than seven</a:t>
                      </a:r>
                      <a:r>
                        <a:rPr lang="en-US" sz="1050" baseline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40.00%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40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Total</a:t>
                      </a:r>
                      <a:endParaRPr lang="en-US" sz="1050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50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100</a:t>
                      </a:r>
                      <a:endParaRPr lang="en-US" sz="1050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66"/>
                    </a:solidFill>
                  </a:tcPr>
                </a:tc>
              </a:tr>
            </a:tbl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15888" y="723900"/>
            <a:ext cx="4478337" cy="2619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532664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B48FB-E956-2048-9E74-C69E7CAA26CC}" type="slidenum">
              <a:rPr lang="en-US" smtClean="0">
                <a:solidFill>
                  <a:srgbClr val="CCCCCC"/>
                </a:solidFill>
              </a:rPr>
              <a:pPr/>
              <a:t>‹#›</a:t>
            </a:fld>
            <a:endParaRPr lang="en-US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1603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B48FB-E956-2048-9E74-C69E7CAA26CC}" type="slidenum">
              <a:rPr lang="en-US" smtClean="0">
                <a:solidFill>
                  <a:srgbClr val="CCCCCC"/>
                </a:solidFill>
              </a:rPr>
              <a:pPr/>
              <a:t>‹#›</a:t>
            </a:fld>
            <a:endParaRPr lang="en-US">
              <a:solidFill>
                <a:srgbClr val="CCCCCC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5888" y="723900"/>
            <a:ext cx="3887787" cy="2619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559224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B48FB-E956-2048-9E74-C69E7CAA26CC}" type="slidenum">
              <a:rPr lang="en-US" smtClean="0">
                <a:solidFill>
                  <a:srgbClr val="CCCCCC"/>
                </a:solidFill>
              </a:rPr>
              <a:pPr/>
              <a:t>‹#›</a:t>
            </a:fld>
            <a:endParaRPr lang="en-US">
              <a:solidFill>
                <a:srgbClr val="CCCCCC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671154598"/>
              </p:ext>
            </p:extLst>
          </p:nvPr>
        </p:nvGraphicFramePr>
        <p:xfrm>
          <a:off x="204787" y="1052400"/>
          <a:ext cx="5953649" cy="2184875"/>
        </p:xfrm>
        <a:graphic>
          <a:graphicData uri="http://schemas.openxmlformats.org/drawingml/2006/table">
            <a:tbl>
              <a:tblPr firstRow="1" lastRow="1" bandRow="1">
                <a:tableStyleId>{1FECB4D8-DB02-4DC6-A0A2-4F2EBAE1DC90}</a:tableStyleId>
              </a:tblPr>
              <a:tblGrid>
                <a:gridCol w="4802370"/>
                <a:gridCol w="716414"/>
                <a:gridCol w="434865"/>
              </a:tblGrid>
              <a:tr h="312125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Answer Choices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Responses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Less than one year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 to 3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3 to 5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25.00%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25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5 to 7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15.00%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15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More than seven</a:t>
                      </a:r>
                      <a:r>
                        <a:rPr lang="en-US" sz="1050" baseline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40.00%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40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Total</a:t>
                      </a:r>
                      <a:endParaRPr lang="en-US" sz="1050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50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100</a:t>
                      </a:r>
                      <a:endParaRPr lang="en-US" sz="1050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66"/>
                    </a:solidFill>
                  </a:tcPr>
                </a:tc>
              </a:tr>
            </a:tbl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15888" y="723900"/>
            <a:ext cx="4478337" cy="2619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81048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B48FB-E956-2048-9E74-C69E7CAA26CC}" type="slidenum">
              <a:rPr lang="en-US" smtClean="0">
                <a:solidFill>
                  <a:srgbClr val="CCCCCC"/>
                </a:solidFill>
              </a:rPr>
              <a:pPr/>
              <a:t>‹#›</a:t>
            </a:fld>
            <a:endParaRPr lang="en-US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04814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B48FB-E956-2048-9E74-C69E7CAA26CC}" type="slidenum">
              <a:rPr lang="en-US" smtClean="0">
                <a:solidFill>
                  <a:srgbClr val="CCCCCC"/>
                </a:solidFill>
              </a:rPr>
              <a:pPr/>
              <a:t>‹#›</a:t>
            </a:fld>
            <a:endParaRPr lang="en-US">
              <a:solidFill>
                <a:srgbClr val="CCCCCC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5888" y="723900"/>
            <a:ext cx="3887787" cy="2619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8920597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B48FB-E956-2048-9E74-C69E7CAA26CC}" type="slidenum">
              <a:rPr lang="en-US" smtClean="0">
                <a:solidFill>
                  <a:srgbClr val="CCCCCC"/>
                </a:solidFill>
              </a:rPr>
              <a:pPr/>
              <a:t>‹#›</a:t>
            </a:fld>
            <a:endParaRPr lang="en-US">
              <a:solidFill>
                <a:srgbClr val="CCCCCC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20368688"/>
              </p:ext>
            </p:extLst>
          </p:nvPr>
        </p:nvGraphicFramePr>
        <p:xfrm>
          <a:off x="204787" y="1052400"/>
          <a:ext cx="5953649" cy="2184875"/>
        </p:xfrm>
        <a:graphic>
          <a:graphicData uri="http://schemas.openxmlformats.org/drawingml/2006/table">
            <a:tbl>
              <a:tblPr firstRow="1" lastRow="1" bandRow="1">
                <a:tableStyleId>{1FECB4D8-DB02-4DC6-A0A2-4F2EBAE1DC90}</a:tableStyleId>
              </a:tblPr>
              <a:tblGrid>
                <a:gridCol w="4802370"/>
                <a:gridCol w="716414"/>
                <a:gridCol w="434865"/>
              </a:tblGrid>
              <a:tr h="312125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Answer Choices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Responses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Less than one year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 to 3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3 to 5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25.00%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25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5 to 7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15.00%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15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More than seven</a:t>
                      </a:r>
                      <a:r>
                        <a:rPr lang="en-US" sz="1050" baseline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years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40.00%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40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057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2125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Total</a:t>
                      </a:r>
                      <a:endParaRPr lang="en-US" sz="1050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50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100</a:t>
                      </a:r>
                      <a:endParaRPr lang="en-US" sz="1050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66"/>
                    </a:solidFill>
                  </a:tcPr>
                </a:tc>
              </a:tr>
            </a:tbl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15888" y="723900"/>
            <a:ext cx="4478337" cy="2619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126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A9A7D-6566-4297-97C4-13EF9AD94164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483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7D6DD-FBAA-4338-A389-997ED1A35DA1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665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EAD62-9472-4B3A-972B-EE717CDD0E4A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524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37A31-EFA8-4C0C-8436-7CDFA9704EFA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473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1.emf"/><Relationship Id="rId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1.emf"/><Relationship Id="rId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1.emf"/><Relationship Id="rId4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5" Type="http://schemas.openxmlformats.org/officeDocument/2006/relationships/image" Target="../media/image1.emf"/><Relationship Id="rId4" Type="http://schemas.openxmlformats.org/officeDocument/2006/relationships/theme" Target="../theme/theme1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3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3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1.emf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1.emf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1.emf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044"/>
            <a:fld id="{2144186D-6E35-41B5-A120-664092FC7147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044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044"/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044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086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5136" y="333381"/>
            <a:ext cx="8229600" cy="3912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136" y="736649"/>
            <a:ext cx="5332506" cy="249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67076" y="4815076"/>
            <a:ext cx="626035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  <a:latin typeface="Arial"/>
                <a:cs typeface="Arial"/>
              </a:defRPr>
            </a:lvl1pPr>
          </a:lstStyle>
          <a:p>
            <a:pPr defTabSz="457200"/>
            <a:fld id="{A88B48FB-E956-2048-9E74-C69E7CAA26CC}" type="slidenum">
              <a:rPr lang="en-US" smtClean="0">
                <a:solidFill>
                  <a:srgbClr val="CCCCCC"/>
                </a:solidFill>
              </a:rPr>
              <a:pPr defTabSz="457200"/>
              <a:t>‹#›</a:t>
            </a:fld>
            <a:endParaRPr lang="en-US">
              <a:solidFill>
                <a:srgbClr val="CCCCCC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4815076"/>
            <a:ext cx="9144000" cy="0"/>
          </a:xfrm>
          <a:prstGeom prst="line">
            <a:avLst/>
          </a:prstGeom>
          <a:ln w="12700" cmpd="sng">
            <a:solidFill>
              <a:srgbClr val="CCCCC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ubtitle 1"/>
          <p:cNvSpPr txBox="1">
            <a:spLocks/>
          </p:cNvSpPr>
          <p:nvPr/>
        </p:nvSpPr>
        <p:spPr>
          <a:xfrm>
            <a:off x="-56474" y="4864453"/>
            <a:ext cx="1050635" cy="160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 smtClean="0">
                <a:solidFill>
                  <a:srgbClr val="333333">
                    <a:tint val="75000"/>
                  </a:srgbClr>
                </a:solidFill>
                <a:latin typeface="Helvetica Neue"/>
                <a:cs typeface="Helvetica Neue"/>
              </a:rPr>
              <a:t>Powered by</a:t>
            </a:r>
            <a:endParaRPr lang="en-US" sz="800" dirty="0">
              <a:solidFill>
                <a:srgbClr val="333333">
                  <a:tint val="75000"/>
                </a:srgbClr>
              </a:solidFill>
              <a:latin typeface="Helvetica Neue"/>
              <a:cs typeface="Helvetica Neue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04788" y="729178"/>
            <a:ext cx="8780462" cy="0"/>
          </a:xfrm>
          <a:prstGeom prst="line">
            <a:avLst/>
          </a:prstGeom>
          <a:ln w="6350" cmpd="sng">
            <a:solidFill>
              <a:srgbClr val="CCCCC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76477" y="4906329"/>
            <a:ext cx="1060918" cy="13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31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0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5136" y="333381"/>
            <a:ext cx="8229600" cy="3912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136" y="736649"/>
            <a:ext cx="5332506" cy="249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67076" y="4815076"/>
            <a:ext cx="626035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  <a:latin typeface="Arial"/>
                <a:cs typeface="Arial"/>
              </a:defRPr>
            </a:lvl1pPr>
          </a:lstStyle>
          <a:p>
            <a:pPr defTabSz="457200"/>
            <a:fld id="{A88B48FB-E956-2048-9E74-C69E7CAA26CC}" type="slidenum">
              <a:rPr lang="en-US" smtClean="0">
                <a:solidFill>
                  <a:srgbClr val="CCCCCC"/>
                </a:solidFill>
              </a:rPr>
              <a:pPr defTabSz="457200"/>
              <a:t>‹#›</a:t>
            </a:fld>
            <a:endParaRPr lang="en-US">
              <a:solidFill>
                <a:srgbClr val="CCCCCC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4815076"/>
            <a:ext cx="9144000" cy="0"/>
          </a:xfrm>
          <a:prstGeom prst="line">
            <a:avLst/>
          </a:prstGeom>
          <a:ln w="12700" cmpd="sng">
            <a:solidFill>
              <a:srgbClr val="CCCCC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ubtitle 1"/>
          <p:cNvSpPr txBox="1">
            <a:spLocks/>
          </p:cNvSpPr>
          <p:nvPr/>
        </p:nvSpPr>
        <p:spPr>
          <a:xfrm>
            <a:off x="-56474" y="4864453"/>
            <a:ext cx="1050635" cy="160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 smtClean="0">
                <a:solidFill>
                  <a:srgbClr val="333333">
                    <a:tint val="75000"/>
                  </a:srgbClr>
                </a:solidFill>
                <a:latin typeface="Helvetica Neue"/>
                <a:cs typeface="Helvetica Neue"/>
              </a:rPr>
              <a:t>Powered by</a:t>
            </a:r>
            <a:endParaRPr lang="en-US" sz="800" dirty="0">
              <a:solidFill>
                <a:srgbClr val="333333">
                  <a:tint val="75000"/>
                </a:srgbClr>
              </a:solidFill>
              <a:latin typeface="Helvetica Neue"/>
              <a:cs typeface="Helvetica Neue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04788" y="729178"/>
            <a:ext cx="8780462" cy="0"/>
          </a:xfrm>
          <a:prstGeom prst="line">
            <a:avLst/>
          </a:prstGeom>
          <a:ln w="6350" cmpd="sng">
            <a:solidFill>
              <a:srgbClr val="CCCCC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76477" y="4906329"/>
            <a:ext cx="1060918" cy="13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39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0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5136" y="333381"/>
            <a:ext cx="8229600" cy="3912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136" y="736649"/>
            <a:ext cx="5332506" cy="249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67076" y="4815076"/>
            <a:ext cx="626035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  <a:latin typeface="Arial"/>
                <a:cs typeface="Arial"/>
              </a:defRPr>
            </a:lvl1pPr>
          </a:lstStyle>
          <a:p>
            <a:pPr defTabSz="457200"/>
            <a:fld id="{A88B48FB-E956-2048-9E74-C69E7CAA26CC}" type="slidenum">
              <a:rPr lang="en-US" smtClean="0">
                <a:solidFill>
                  <a:srgbClr val="CCCCCC"/>
                </a:solidFill>
              </a:rPr>
              <a:pPr defTabSz="457200"/>
              <a:t>‹#›</a:t>
            </a:fld>
            <a:endParaRPr lang="en-US">
              <a:solidFill>
                <a:srgbClr val="CCCCCC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4815076"/>
            <a:ext cx="9144000" cy="0"/>
          </a:xfrm>
          <a:prstGeom prst="line">
            <a:avLst/>
          </a:prstGeom>
          <a:ln w="12700" cmpd="sng">
            <a:solidFill>
              <a:srgbClr val="CCCCC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ubtitle 1"/>
          <p:cNvSpPr txBox="1">
            <a:spLocks/>
          </p:cNvSpPr>
          <p:nvPr/>
        </p:nvSpPr>
        <p:spPr>
          <a:xfrm>
            <a:off x="-56474" y="4864453"/>
            <a:ext cx="1050635" cy="160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 smtClean="0">
                <a:solidFill>
                  <a:srgbClr val="333333">
                    <a:tint val="75000"/>
                  </a:srgbClr>
                </a:solidFill>
                <a:latin typeface="Helvetica Neue"/>
                <a:cs typeface="Helvetica Neue"/>
              </a:rPr>
              <a:t>Powered by</a:t>
            </a:r>
            <a:endParaRPr lang="en-US" sz="800" dirty="0">
              <a:solidFill>
                <a:srgbClr val="333333">
                  <a:tint val="75000"/>
                </a:srgbClr>
              </a:solidFill>
              <a:latin typeface="Helvetica Neue"/>
              <a:cs typeface="Helvetica Neue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04788" y="729178"/>
            <a:ext cx="8780462" cy="0"/>
          </a:xfrm>
          <a:prstGeom prst="line">
            <a:avLst/>
          </a:prstGeom>
          <a:ln w="6350" cmpd="sng">
            <a:solidFill>
              <a:srgbClr val="CCCCC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76477" y="4906329"/>
            <a:ext cx="1060918" cy="13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931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0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5136" y="333381"/>
            <a:ext cx="8229600" cy="3912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136" y="736649"/>
            <a:ext cx="5332506" cy="249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67076" y="4815076"/>
            <a:ext cx="626035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  <a:latin typeface="Arial"/>
                <a:cs typeface="Arial"/>
              </a:defRPr>
            </a:lvl1pPr>
          </a:lstStyle>
          <a:p>
            <a:pPr defTabSz="457200"/>
            <a:fld id="{A88B48FB-E956-2048-9E74-C69E7CAA26CC}" type="slidenum">
              <a:rPr lang="en-US" smtClean="0">
                <a:solidFill>
                  <a:srgbClr val="CCCCCC"/>
                </a:solidFill>
              </a:rPr>
              <a:pPr defTabSz="457200"/>
              <a:t>‹#›</a:t>
            </a:fld>
            <a:endParaRPr lang="en-US">
              <a:solidFill>
                <a:srgbClr val="CCCCCC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4815076"/>
            <a:ext cx="9144000" cy="0"/>
          </a:xfrm>
          <a:prstGeom prst="line">
            <a:avLst/>
          </a:prstGeom>
          <a:ln w="12700" cmpd="sng">
            <a:solidFill>
              <a:srgbClr val="CCCCC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ubtitle 1"/>
          <p:cNvSpPr txBox="1">
            <a:spLocks/>
          </p:cNvSpPr>
          <p:nvPr/>
        </p:nvSpPr>
        <p:spPr>
          <a:xfrm>
            <a:off x="-56474" y="4864453"/>
            <a:ext cx="1050635" cy="160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 smtClean="0">
                <a:solidFill>
                  <a:srgbClr val="333333">
                    <a:tint val="75000"/>
                  </a:srgbClr>
                </a:solidFill>
                <a:latin typeface="Helvetica Neue"/>
                <a:cs typeface="Helvetica Neue"/>
              </a:rPr>
              <a:t>Powered by</a:t>
            </a:r>
            <a:endParaRPr lang="en-US" sz="800" dirty="0">
              <a:solidFill>
                <a:srgbClr val="333333">
                  <a:tint val="75000"/>
                </a:srgbClr>
              </a:solidFill>
              <a:latin typeface="Helvetica Neue"/>
              <a:cs typeface="Helvetica Neue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04788" y="729178"/>
            <a:ext cx="8780462" cy="0"/>
          </a:xfrm>
          <a:prstGeom prst="line">
            <a:avLst/>
          </a:prstGeom>
          <a:ln w="6350" cmpd="sng">
            <a:solidFill>
              <a:srgbClr val="CCCCC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76477" y="4906329"/>
            <a:ext cx="1060918" cy="13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63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0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044"/>
            <a:fld id="{725C08C2-AA51-489A-8B63-C3BBA6AE57A3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044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044"/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044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8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044"/>
            <a:fld id="{B4F94446-3E62-4A59-A6D2-E1647D141BF9}" type="datetime5">
              <a:rPr lang="en-US" smtClean="0">
                <a:solidFill>
                  <a:prstClr val="black">
                    <a:tint val="75000"/>
                  </a:prstClr>
                </a:solidFill>
              </a:rPr>
              <a:t>2-Jul-17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044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044"/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044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770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498" y="2009589"/>
            <a:ext cx="8229600" cy="533140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29705" y="4819820"/>
            <a:ext cx="663015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  <a:latin typeface="Arial"/>
                <a:cs typeface="Arial"/>
              </a:defRPr>
            </a:lvl1pPr>
          </a:lstStyle>
          <a:p>
            <a:pPr defTabSz="457200"/>
            <a:fld id="{37B593F9-7B30-274B-BFFF-492683631E49}" type="slidenum">
              <a:rPr lang="en-US" smtClean="0">
                <a:solidFill>
                  <a:srgbClr val="CCCCCC"/>
                </a:solidFill>
              </a:rPr>
              <a:pPr defTabSz="457200"/>
              <a:t>‹#›</a:t>
            </a:fld>
            <a:endParaRPr lang="en-US">
              <a:solidFill>
                <a:srgbClr val="CCCCCC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4815076"/>
            <a:ext cx="9144000" cy="0"/>
          </a:xfrm>
          <a:prstGeom prst="line">
            <a:avLst/>
          </a:prstGeom>
          <a:ln w="12700" cmpd="sng">
            <a:solidFill>
              <a:srgbClr val="CCCCC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ubtitle 1"/>
          <p:cNvSpPr txBox="1">
            <a:spLocks/>
          </p:cNvSpPr>
          <p:nvPr/>
        </p:nvSpPr>
        <p:spPr>
          <a:xfrm>
            <a:off x="-56474" y="4864453"/>
            <a:ext cx="1050635" cy="160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 smtClean="0">
                <a:solidFill>
                  <a:srgbClr val="333333">
                    <a:tint val="75000"/>
                  </a:srgbClr>
                </a:solidFill>
                <a:latin typeface="Helvetica Neue"/>
                <a:cs typeface="Helvetica Neue"/>
              </a:rPr>
              <a:t>Powered by</a:t>
            </a:r>
            <a:endParaRPr lang="en-US" sz="800" dirty="0">
              <a:solidFill>
                <a:srgbClr val="333333">
                  <a:tint val="75000"/>
                </a:srgbClr>
              </a:solidFill>
              <a:latin typeface="Helvetica Neue"/>
              <a:cs typeface="Helvetica Neue"/>
            </a:endParaRPr>
          </a:p>
        </p:txBody>
      </p:sp>
      <p:sp>
        <p:nvSpPr>
          <p:cNvPr id="12" name="Title Placeholder 11"/>
          <p:cNvSpPr>
            <a:spLocks noGrp="1"/>
          </p:cNvSpPr>
          <p:nvPr>
            <p:ph type="title"/>
          </p:nvPr>
        </p:nvSpPr>
        <p:spPr>
          <a:xfrm>
            <a:off x="204788" y="807371"/>
            <a:ext cx="8229600" cy="85725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6477" y="4906329"/>
            <a:ext cx="1060918" cy="13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345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bg1">
              <a:lumMod val="50000"/>
            </a:schemeClr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4788" y="1200151"/>
            <a:ext cx="8482012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4788" y="4691162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defTabSz="457200"/>
            <a:fld id="{2005B7FD-D426-4CE2-B814-C1C1E8E262E5}" type="datetime5">
              <a:rPr lang="en-US" smtClean="0"/>
              <a:t>2-Jul-17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4828084"/>
            <a:ext cx="3841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CCCCC"/>
                </a:solidFill>
                <a:latin typeface="Arial"/>
                <a:cs typeface="Arial"/>
              </a:defRPr>
            </a:lvl1pPr>
          </a:lstStyle>
          <a:p>
            <a:pPr defTabSz="457200"/>
            <a:fld id="{7FE0505B-37A8-D24C-BEF3-C2D216B51C70}" type="slidenum">
              <a:rPr lang="en-US" smtClean="0"/>
              <a:pPr defTabSz="45720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626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1800" b="1" kern="1200" baseline="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000" b="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498" y="2009589"/>
            <a:ext cx="8229600" cy="533140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29705" y="4819820"/>
            <a:ext cx="663015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  <a:latin typeface="Arial"/>
                <a:cs typeface="Arial"/>
              </a:defRPr>
            </a:lvl1pPr>
          </a:lstStyle>
          <a:p>
            <a:pPr defTabSz="457200"/>
            <a:fld id="{37B593F9-7B30-274B-BFFF-492683631E49}" type="slidenum">
              <a:rPr lang="en-US" smtClean="0">
                <a:solidFill>
                  <a:srgbClr val="CCCCCC"/>
                </a:solidFill>
              </a:rPr>
              <a:pPr defTabSz="457200"/>
              <a:t>‹#›</a:t>
            </a:fld>
            <a:endParaRPr lang="en-US">
              <a:solidFill>
                <a:srgbClr val="CCCCCC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4815076"/>
            <a:ext cx="9144000" cy="0"/>
          </a:xfrm>
          <a:prstGeom prst="line">
            <a:avLst/>
          </a:prstGeom>
          <a:ln w="12700" cmpd="sng">
            <a:solidFill>
              <a:srgbClr val="CCCCC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ubtitle 1"/>
          <p:cNvSpPr txBox="1">
            <a:spLocks/>
          </p:cNvSpPr>
          <p:nvPr/>
        </p:nvSpPr>
        <p:spPr>
          <a:xfrm>
            <a:off x="-56474" y="4864453"/>
            <a:ext cx="1050635" cy="160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 smtClean="0">
                <a:solidFill>
                  <a:srgbClr val="333333">
                    <a:tint val="75000"/>
                  </a:srgbClr>
                </a:solidFill>
                <a:latin typeface="Helvetica Neue"/>
                <a:cs typeface="Helvetica Neue"/>
              </a:rPr>
              <a:t>Powered by</a:t>
            </a:r>
            <a:endParaRPr lang="en-US" sz="800" dirty="0">
              <a:solidFill>
                <a:srgbClr val="333333">
                  <a:tint val="75000"/>
                </a:srgbClr>
              </a:solidFill>
              <a:latin typeface="Helvetica Neue"/>
              <a:cs typeface="Helvetica Neue"/>
            </a:endParaRPr>
          </a:p>
        </p:txBody>
      </p:sp>
      <p:sp>
        <p:nvSpPr>
          <p:cNvPr id="12" name="Title Placeholder 11"/>
          <p:cNvSpPr>
            <a:spLocks noGrp="1"/>
          </p:cNvSpPr>
          <p:nvPr>
            <p:ph type="title"/>
          </p:nvPr>
        </p:nvSpPr>
        <p:spPr>
          <a:xfrm>
            <a:off x="204788" y="807371"/>
            <a:ext cx="8229600" cy="85725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6477" y="4906329"/>
            <a:ext cx="1060918" cy="13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696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bg1">
              <a:lumMod val="50000"/>
            </a:schemeClr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5136" y="333381"/>
            <a:ext cx="8229600" cy="3912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136" y="736649"/>
            <a:ext cx="5332506" cy="249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67076" y="4815076"/>
            <a:ext cx="626035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  <a:latin typeface="Arial"/>
                <a:cs typeface="Arial"/>
              </a:defRPr>
            </a:lvl1pPr>
          </a:lstStyle>
          <a:p>
            <a:pPr defTabSz="457200"/>
            <a:fld id="{A88B48FB-E956-2048-9E74-C69E7CAA26CC}" type="slidenum">
              <a:rPr lang="en-US" smtClean="0">
                <a:solidFill>
                  <a:srgbClr val="CCCCCC"/>
                </a:solidFill>
              </a:rPr>
              <a:pPr defTabSz="457200"/>
              <a:t>‹#›</a:t>
            </a:fld>
            <a:endParaRPr lang="en-US">
              <a:solidFill>
                <a:srgbClr val="CCCCCC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4815076"/>
            <a:ext cx="9144000" cy="0"/>
          </a:xfrm>
          <a:prstGeom prst="line">
            <a:avLst/>
          </a:prstGeom>
          <a:ln w="12700" cmpd="sng">
            <a:solidFill>
              <a:srgbClr val="CCCCC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ubtitle 1"/>
          <p:cNvSpPr txBox="1">
            <a:spLocks/>
          </p:cNvSpPr>
          <p:nvPr/>
        </p:nvSpPr>
        <p:spPr>
          <a:xfrm>
            <a:off x="-56474" y="4864453"/>
            <a:ext cx="1050635" cy="160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 smtClean="0">
                <a:solidFill>
                  <a:srgbClr val="333333">
                    <a:tint val="75000"/>
                  </a:srgbClr>
                </a:solidFill>
                <a:latin typeface="Helvetica Neue"/>
                <a:cs typeface="Helvetica Neue"/>
              </a:rPr>
              <a:t>Powered by</a:t>
            </a:r>
            <a:endParaRPr lang="en-US" sz="800" dirty="0">
              <a:solidFill>
                <a:srgbClr val="333333">
                  <a:tint val="75000"/>
                </a:srgbClr>
              </a:solidFill>
              <a:latin typeface="Helvetica Neue"/>
              <a:cs typeface="Helvetica Neue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04788" y="729178"/>
            <a:ext cx="8780462" cy="0"/>
          </a:xfrm>
          <a:prstGeom prst="line">
            <a:avLst/>
          </a:prstGeom>
          <a:ln w="6350" cmpd="sng">
            <a:solidFill>
              <a:srgbClr val="CCCCC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76477" y="4906329"/>
            <a:ext cx="1060918" cy="13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292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0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5136" y="333381"/>
            <a:ext cx="8229600" cy="3912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136" y="736649"/>
            <a:ext cx="5332506" cy="249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67076" y="4815076"/>
            <a:ext cx="626035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  <a:latin typeface="Arial"/>
                <a:cs typeface="Arial"/>
              </a:defRPr>
            </a:lvl1pPr>
          </a:lstStyle>
          <a:p>
            <a:pPr defTabSz="457200"/>
            <a:fld id="{A88B48FB-E956-2048-9E74-C69E7CAA26CC}" type="slidenum">
              <a:rPr lang="en-US" smtClean="0">
                <a:solidFill>
                  <a:srgbClr val="CCCCCC"/>
                </a:solidFill>
              </a:rPr>
              <a:pPr defTabSz="457200"/>
              <a:t>‹#›</a:t>
            </a:fld>
            <a:endParaRPr lang="en-US">
              <a:solidFill>
                <a:srgbClr val="CCCCCC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4815076"/>
            <a:ext cx="9144000" cy="0"/>
          </a:xfrm>
          <a:prstGeom prst="line">
            <a:avLst/>
          </a:prstGeom>
          <a:ln w="12700" cmpd="sng">
            <a:solidFill>
              <a:srgbClr val="CCCCC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ubtitle 1"/>
          <p:cNvSpPr txBox="1">
            <a:spLocks/>
          </p:cNvSpPr>
          <p:nvPr/>
        </p:nvSpPr>
        <p:spPr>
          <a:xfrm>
            <a:off x="-56474" y="4864453"/>
            <a:ext cx="1050635" cy="160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 smtClean="0">
                <a:solidFill>
                  <a:srgbClr val="333333">
                    <a:tint val="75000"/>
                  </a:srgbClr>
                </a:solidFill>
                <a:latin typeface="Helvetica Neue"/>
                <a:cs typeface="Helvetica Neue"/>
              </a:rPr>
              <a:t>Powered by</a:t>
            </a:r>
            <a:endParaRPr lang="en-US" sz="800" dirty="0">
              <a:solidFill>
                <a:srgbClr val="333333">
                  <a:tint val="75000"/>
                </a:srgbClr>
              </a:solidFill>
              <a:latin typeface="Helvetica Neue"/>
              <a:cs typeface="Helvetica Neue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04788" y="729178"/>
            <a:ext cx="8780462" cy="0"/>
          </a:xfrm>
          <a:prstGeom prst="line">
            <a:avLst/>
          </a:prstGeom>
          <a:ln w="6350" cmpd="sng">
            <a:solidFill>
              <a:srgbClr val="CCCCC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76477" y="4906329"/>
            <a:ext cx="1060918" cy="13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804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0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5136" y="333381"/>
            <a:ext cx="8229600" cy="3912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136" y="736649"/>
            <a:ext cx="5332506" cy="249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67076" y="4815076"/>
            <a:ext cx="626035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  <a:latin typeface="Arial"/>
                <a:cs typeface="Arial"/>
              </a:defRPr>
            </a:lvl1pPr>
          </a:lstStyle>
          <a:p>
            <a:pPr defTabSz="457200"/>
            <a:fld id="{A88B48FB-E956-2048-9E74-C69E7CAA26CC}" type="slidenum">
              <a:rPr lang="en-US" smtClean="0">
                <a:solidFill>
                  <a:srgbClr val="CCCCCC"/>
                </a:solidFill>
              </a:rPr>
              <a:pPr defTabSz="457200"/>
              <a:t>‹#›</a:t>
            </a:fld>
            <a:endParaRPr lang="en-US">
              <a:solidFill>
                <a:srgbClr val="CCCCCC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4815076"/>
            <a:ext cx="9144000" cy="0"/>
          </a:xfrm>
          <a:prstGeom prst="line">
            <a:avLst/>
          </a:prstGeom>
          <a:ln w="12700" cmpd="sng">
            <a:solidFill>
              <a:srgbClr val="CCCCC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ubtitle 1"/>
          <p:cNvSpPr txBox="1">
            <a:spLocks/>
          </p:cNvSpPr>
          <p:nvPr/>
        </p:nvSpPr>
        <p:spPr>
          <a:xfrm>
            <a:off x="-56474" y="4864453"/>
            <a:ext cx="1050635" cy="160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 smtClean="0">
                <a:solidFill>
                  <a:srgbClr val="333333">
                    <a:tint val="75000"/>
                  </a:srgbClr>
                </a:solidFill>
                <a:latin typeface="Helvetica Neue"/>
                <a:cs typeface="Helvetica Neue"/>
              </a:rPr>
              <a:t>Powered by</a:t>
            </a:r>
            <a:endParaRPr lang="en-US" sz="800" dirty="0">
              <a:solidFill>
                <a:srgbClr val="333333">
                  <a:tint val="75000"/>
                </a:srgbClr>
              </a:solidFill>
              <a:latin typeface="Helvetica Neue"/>
              <a:cs typeface="Helvetica Neue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04788" y="729178"/>
            <a:ext cx="8780462" cy="0"/>
          </a:xfrm>
          <a:prstGeom prst="line">
            <a:avLst/>
          </a:prstGeom>
          <a:ln w="6350" cmpd="sng">
            <a:solidFill>
              <a:srgbClr val="CCCCC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76477" y="4906329"/>
            <a:ext cx="1060918" cy="13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421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0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s://www.nature.com/nclimate/journal/v6/n1/full/nclimate2836.html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1540" y="1131590"/>
            <a:ext cx="8280920" cy="3744416"/>
          </a:xfrm>
        </p:spPr>
        <p:txBody>
          <a:bodyPr>
            <a:noAutofit/>
          </a:bodyPr>
          <a:lstStyle/>
          <a:p>
            <a:r>
              <a:rPr lang="en-GB" sz="3600" dirty="0">
                <a:solidFill>
                  <a:srgbClr val="2F1F23"/>
                </a:solidFill>
                <a:latin typeface="Franklin Gothic Medium"/>
                <a:cs typeface="Franklin Gothic Medium"/>
              </a:rPr>
              <a:t>The rise of demand-driven climate </a:t>
            </a:r>
            <a:r>
              <a:rPr lang="en-GB" sz="3600" dirty="0" smtClean="0">
                <a:solidFill>
                  <a:srgbClr val="2F1F23"/>
                </a:solidFill>
                <a:latin typeface="Franklin Gothic Medium"/>
                <a:cs typeface="Franklin Gothic Medium"/>
              </a:rPr>
              <a:t>services</a:t>
            </a:r>
            <a:r>
              <a:rPr lang="en-GB" sz="1000" dirty="0" smtClean="0">
                <a:solidFill>
                  <a:srgbClr val="2F1F23"/>
                </a:solidFill>
                <a:latin typeface="Franklin Gothic Medium"/>
                <a:cs typeface="Franklin Gothic Medium"/>
              </a:rPr>
              <a:t/>
            </a:r>
            <a:br>
              <a:rPr lang="en-GB" sz="1000" dirty="0" smtClean="0">
                <a:solidFill>
                  <a:srgbClr val="2F1F23"/>
                </a:solidFill>
                <a:latin typeface="Franklin Gothic Medium"/>
                <a:cs typeface="Franklin Gothic Medium"/>
              </a:rPr>
            </a:br>
            <a:r>
              <a:rPr lang="en-US" sz="2200" dirty="0">
                <a:solidFill>
                  <a:srgbClr val="2F1F23"/>
                </a:solidFill>
                <a:latin typeface="Franklin Gothic Book"/>
                <a:cs typeface="Franklin Gothic Book"/>
              </a:rPr>
              <a:t/>
            </a:r>
            <a:br>
              <a:rPr lang="en-US" sz="2200" dirty="0">
                <a:solidFill>
                  <a:srgbClr val="2F1F23"/>
                </a:solidFill>
                <a:latin typeface="Franklin Gothic Book"/>
                <a:cs typeface="Franklin Gothic Book"/>
              </a:rPr>
            </a:br>
            <a:r>
              <a:rPr lang="en-US" sz="1800" b="1" dirty="0" smtClean="0">
                <a:solidFill>
                  <a:srgbClr val="2F1F23"/>
                </a:solidFill>
                <a:latin typeface="Franklin Gothic Book"/>
                <a:cs typeface="Franklin Gothic Book"/>
              </a:rPr>
              <a:t>Tiago Capela Lourenço</a:t>
            </a:r>
            <a:r>
              <a:rPr lang="en-US" sz="1600" b="1" dirty="0" smtClean="0">
                <a:solidFill>
                  <a:srgbClr val="2F1F23"/>
                </a:solidFill>
                <a:latin typeface="Franklin Gothic Book"/>
                <a:cs typeface="Franklin Gothic Book"/>
              </a:rPr>
              <a:t/>
            </a:r>
            <a:br>
              <a:rPr lang="en-US" sz="1600" b="1" dirty="0" smtClean="0">
                <a:solidFill>
                  <a:srgbClr val="2F1F23"/>
                </a:solidFill>
                <a:latin typeface="Franklin Gothic Book"/>
                <a:cs typeface="Franklin Gothic Book"/>
              </a:rPr>
            </a:br>
            <a:r>
              <a:rPr lang="en-US" sz="1400" i="1" dirty="0">
                <a:solidFill>
                  <a:srgbClr val="2F1F23"/>
                </a:solidFill>
                <a:latin typeface="Franklin Gothic Book"/>
                <a:cs typeface="Franklin Gothic Book"/>
              </a:rPr>
              <a:t>cE3c - Centre for Ecology, Evolution and Environmental </a:t>
            </a:r>
            <a:r>
              <a:rPr lang="en-US" sz="1400" i="1" dirty="0" smtClean="0">
                <a:solidFill>
                  <a:srgbClr val="2F1F23"/>
                </a:solidFill>
                <a:latin typeface="Franklin Gothic Book"/>
                <a:cs typeface="Franklin Gothic Book"/>
              </a:rPr>
              <a:t>Changes</a:t>
            </a:r>
            <a:br>
              <a:rPr lang="en-US" sz="1400" i="1" dirty="0" smtClean="0">
                <a:solidFill>
                  <a:srgbClr val="2F1F23"/>
                </a:solidFill>
                <a:latin typeface="Franklin Gothic Book"/>
                <a:cs typeface="Franklin Gothic Book"/>
              </a:rPr>
            </a:br>
            <a:r>
              <a:rPr lang="en-US" sz="1400" i="1" dirty="0" smtClean="0">
                <a:solidFill>
                  <a:srgbClr val="2F1F23"/>
                </a:solidFill>
                <a:latin typeface="Franklin Gothic Book"/>
                <a:cs typeface="Franklin Gothic Book"/>
              </a:rPr>
              <a:t>CCIAM </a:t>
            </a:r>
            <a:r>
              <a:rPr lang="en-US" sz="1400" i="1" dirty="0">
                <a:solidFill>
                  <a:srgbClr val="2F1F23"/>
                </a:solidFill>
                <a:latin typeface="Franklin Gothic Book"/>
                <a:cs typeface="Franklin Gothic Book"/>
              </a:rPr>
              <a:t>- Climate Change Impacts, Adaptation and </a:t>
            </a:r>
            <a:r>
              <a:rPr lang="en-US" sz="1400" i="1" dirty="0" smtClean="0">
                <a:solidFill>
                  <a:srgbClr val="2F1F23"/>
                </a:solidFill>
                <a:latin typeface="Franklin Gothic Book"/>
                <a:cs typeface="Franklin Gothic Book"/>
              </a:rPr>
              <a:t>Modelling</a:t>
            </a:r>
            <a:br>
              <a:rPr lang="en-US" sz="1400" i="1" dirty="0" smtClean="0">
                <a:solidFill>
                  <a:srgbClr val="2F1F23"/>
                </a:solidFill>
                <a:latin typeface="Franklin Gothic Book"/>
                <a:cs typeface="Franklin Gothic Book"/>
              </a:rPr>
            </a:br>
            <a:r>
              <a:rPr lang="en-US" sz="1400" i="1" dirty="0" err="1" smtClean="0">
                <a:solidFill>
                  <a:srgbClr val="2F1F23"/>
                </a:solidFill>
                <a:latin typeface="Franklin Gothic Book"/>
                <a:cs typeface="Franklin Gothic Book"/>
              </a:rPr>
              <a:t>Faculdade</a:t>
            </a:r>
            <a:r>
              <a:rPr lang="en-US" sz="1400" i="1" dirty="0" smtClean="0">
                <a:solidFill>
                  <a:srgbClr val="2F1F23"/>
                </a:solidFill>
                <a:latin typeface="Franklin Gothic Book"/>
                <a:cs typeface="Franklin Gothic Book"/>
              </a:rPr>
              <a:t> </a:t>
            </a:r>
            <a:r>
              <a:rPr lang="en-US" sz="1400" i="1" dirty="0">
                <a:solidFill>
                  <a:srgbClr val="2F1F23"/>
                </a:solidFill>
                <a:latin typeface="Franklin Gothic Book"/>
                <a:cs typeface="Franklin Gothic Book"/>
              </a:rPr>
              <a:t>de </a:t>
            </a:r>
            <a:r>
              <a:rPr lang="en-US" sz="1400" i="1" dirty="0" err="1" smtClean="0">
                <a:solidFill>
                  <a:srgbClr val="2F1F23"/>
                </a:solidFill>
                <a:latin typeface="Franklin Gothic Book"/>
                <a:cs typeface="Franklin Gothic Book"/>
              </a:rPr>
              <a:t>Ciências</a:t>
            </a:r>
            <a:r>
              <a:rPr lang="en-US" sz="1400" i="1" dirty="0" smtClean="0">
                <a:solidFill>
                  <a:srgbClr val="2F1F23"/>
                </a:solidFill>
                <a:latin typeface="Franklin Gothic Book"/>
                <a:cs typeface="Franklin Gothic Book"/>
              </a:rPr>
              <a:t>, </a:t>
            </a:r>
            <a:r>
              <a:rPr lang="en-US" sz="1400" i="1" dirty="0" err="1" smtClean="0">
                <a:solidFill>
                  <a:srgbClr val="2F1F23"/>
                </a:solidFill>
                <a:latin typeface="Franklin Gothic Book"/>
                <a:cs typeface="Franklin Gothic Book"/>
              </a:rPr>
              <a:t>Universidade</a:t>
            </a:r>
            <a:r>
              <a:rPr lang="en-US" sz="1400" i="1" dirty="0" smtClean="0">
                <a:solidFill>
                  <a:srgbClr val="2F1F23"/>
                </a:solidFill>
                <a:latin typeface="Franklin Gothic Book"/>
                <a:cs typeface="Franklin Gothic Book"/>
              </a:rPr>
              <a:t> </a:t>
            </a:r>
            <a:r>
              <a:rPr lang="en-US" sz="1400" i="1" dirty="0">
                <a:solidFill>
                  <a:srgbClr val="2F1F23"/>
                </a:solidFill>
                <a:latin typeface="Franklin Gothic Book"/>
                <a:cs typeface="Franklin Gothic Book"/>
              </a:rPr>
              <a:t>de </a:t>
            </a:r>
            <a:r>
              <a:rPr lang="en-US" sz="1400" i="1" dirty="0" smtClean="0">
                <a:solidFill>
                  <a:srgbClr val="2F1F23"/>
                </a:solidFill>
                <a:latin typeface="Franklin Gothic Book"/>
                <a:cs typeface="Franklin Gothic Book"/>
              </a:rPr>
              <a:t>Lisboa</a:t>
            </a:r>
            <a:r>
              <a:rPr lang="en-US" sz="1600" i="1" dirty="0" smtClean="0">
                <a:solidFill>
                  <a:srgbClr val="2F1F23"/>
                </a:solidFill>
                <a:latin typeface="Franklin Gothic Book"/>
                <a:cs typeface="Franklin Gothic Book"/>
              </a:rPr>
              <a:t/>
            </a:r>
            <a:br>
              <a:rPr lang="en-US" sz="1600" i="1" dirty="0" smtClean="0">
                <a:solidFill>
                  <a:srgbClr val="2F1F23"/>
                </a:solidFill>
                <a:latin typeface="Franklin Gothic Book"/>
                <a:cs typeface="Franklin Gothic Book"/>
              </a:rPr>
            </a:br>
            <a:r>
              <a:rPr lang="en-US" sz="1600" i="1" dirty="0" smtClean="0">
                <a:solidFill>
                  <a:srgbClr val="2F1F23"/>
                </a:solidFill>
                <a:latin typeface="Franklin Gothic Book"/>
                <a:cs typeface="Franklin Gothic Book"/>
              </a:rPr>
              <a:t/>
            </a:r>
            <a:br>
              <a:rPr lang="en-US" sz="1600" i="1" dirty="0" smtClean="0">
                <a:solidFill>
                  <a:srgbClr val="2F1F23"/>
                </a:solidFill>
                <a:latin typeface="Franklin Gothic Book"/>
                <a:cs typeface="Franklin Gothic Book"/>
              </a:rPr>
            </a:br>
            <a:r>
              <a:rPr lang="en-US" sz="1800" dirty="0" smtClean="0">
                <a:solidFill>
                  <a:srgbClr val="2F1F23"/>
                </a:solidFill>
                <a:latin typeface="Franklin Gothic Book"/>
                <a:cs typeface="Franklin Gothic Book"/>
              </a:rPr>
              <a:t/>
            </a:r>
            <a:br>
              <a:rPr lang="en-US" sz="1800" dirty="0" smtClean="0">
                <a:solidFill>
                  <a:srgbClr val="2F1F23"/>
                </a:solidFill>
                <a:latin typeface="Franklin Gothic Book"/>
                <a:cs typeface="Franklin Gothic Book"/>
              </a:rPr>
            </a:br>
            <a:r>
              <a:rPr lang="en-US" sz="1400" b="1" dirty="0" err="1" smtClean="0">
                <a:solidFill>
                  <a:srgbClr val="2F1F23"/>
                </a:solidFill>
                <a:latin typeface="Franklin Gothic Book"/>
                <a:cs typeface="Franklin Gothic Book"/>
              </a:rPr>
              <a:t>Encontro</a:t>
            </a:r>
            <a:r>
              <a:rPr lang="en-US" sz="1400" b="1" dirty="0" smtClean="0">
                <a:solidFill>
                  <a:srgbClr val="2F1F23"/>
                </a:solidFill>
                <a:latin typeface="Franklin Gothic Book"/>
                <a:cs typeface="Franklin Gothic Book"/>
              </a:rPr>
              <a:t> </a:t>
            </a:r>
            <a:r>
              <a:rPr lang="en-US" sz="1400" b="1" dirty="0" err="1" smtClean="0">
                <a:solidFill>
                  <a:srgbClr val="2F1F23"/>
                </a:solidFill>
                <a:latin typeface="Franklin Gothic Book"/>
                <a:cs typeface="Franklin Gothic Book"/>
              </a:rPr>
              <a:t>Ciência</a:t>
            </a:r>
            <a:r>
              <a:rPr lang="en-US" sz="1400" b="1" dirty="0" smtClean="0">
                <a:solidFill>
                  <a:srgbClr val="2F1F23"/>
                </a:solidFill>
                <a:latin typeface="Franklin Gothic Book"/>
                <a:cs typeface="Franklin Gothic Book"/>
              </a:rPr>
              <a:t> 2017</a:t>
            </a:r>
            <a:r>
              <a:rPr lang="en-US" sz="1400" dirty="0" smtClean="0">
                <a:solidFill>
                  <a:srgbClr val="2F1F23"/>
                </a:solidFill>
                <a:latin typeface="Franklin Gothic Book"/>
                <a:cs typeface="Franklin Gothic Book"/>
              </a:rPr>
              <a:t/>
            </a:r>
            <a:br>
              <a:rPr lang="en-US" sz="1400" dirty="0" smtClean="0">
                <a:solidFill>
                  <a:srgbClr val="2F1F23"/>
                </a:solidFill>
                <a:latin typeface="Franklin Gothic Book"/>
                <a:cs typeface="Franklin Gothic Book"/>
              </a:rPr>
            </a:br>
            <a:r>
              <a:rPr lang="en-US" sz="1200" dirty="0" smtClean="0">
                <a:solidFill>
                  <a:srgbClr val="2F1F23"/>
                </a:solidFill>
                <a:latin typeface="Franklin Gothic Book"/>
                <a:cs typeface="Franklin Gothic Book"/>
              </a:rPr>
              <a:t>3-5 July 2017, Lisbon, Portugal</a:t>
            </a:r>
            <a:br>
              <a:rPr lang="en-US" sz="1200" dirty="0" smtClean="0">
                <a:solidFill>
                  <a:srgbClr val="2F1F23"/>
                </a:solidFill>
                <a:latin typeface="Franklin Gothic Book"/>
                <a:cs typeface="Franklin Gothic Book"/>
              </a:rPr>
            </a:br>
            <a:r>
              <a:rPr lang="pt-PT" sz="1200" dirty="0">
                <a:solidFill>
                  <a:srgbClr val="2F1F23"/>
                </a:solidFill>
                <a:latin typeface="Franklin Gothic Book"/>
                <a:cs typeface="Franklin Gothic Book"/>
              </a:rPr>
              <a:t>19. Clima e Ciência Polar</a:t>
            </a:r>
            <a:endParaRPr lang="en-US" sz="1600" dirty="0">
              <a:solidFill>
                <a:srgbClr val="2F1F23"/>
              </a:solidFill>
              <a:latin typeface="Franklin Gothic Book"/>
              <a:cs typeface="Franklin Gothic Book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000" y="114103"/>
            <a:ext cx="2160000" cy="52274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071" y="123478"/>
            <a:ext cx="1240774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07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97702" y="4897812"/>
            <a:ext cx="289097" cy="273844"/>
          </a:xfrm>
        </p:spPr>
        <p:txBody>
          <a:bodyPr/>
          <a:lstStyle/>
          <a:p>
            <a:fld id="{85434939-99B8-7445-8730-D52F2D60EAC0}" type="slidenum">
              <a:rPr lang="en-US" sz="700" smtClean="0">
                <a:solidFill>
                  <a:prstClr val="white">
                    <a:lumMod val="75000"/>
                  </a:prstClr>
                </a:solidFill>
                <a:latin typeface="Franklin Gothic Book"/>
                <a:cs typeface="Franklin Gothic Book"/>
              </a:rPr>
              <a:pPr/>
              <a:t>10</a:t>
            </a:fld>
            <a:endParaRPr lang="en-US" sz="700" dirty="0">
              <a:solidFill>
                <a:prstClr val="white">
                  <a:lumMod val="75000"/>
                </a:prstClr>
              </a:solidFill>
              <a:latin typeface="Franklin Gothic Book"/>
              <a:cs typeface="Franklin Gothic Book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3508" y="1002090"/>
            <a:ext cx="885698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342900">
              <a:spcAft>
                <a:spcPts val="1800"/>
              </a:spcAft>
              <a:buFont typeface="Wingdings" panose="05000000000000000000" pitchFamily="2" charset="2"/>
              <a:buChar char=""/>
            </a:pPr>
            <a:r>
              <a:rPr lang="en-GB" sz="2400" dirty="0"/>
              <a:t>For a </a:t>
            </a:r>
            <a:r>
              <a:rPr lang="en-GB" sz="2400" u="sng" dirty="0"/>
              <a:t>CS market </a:t>
            </a:r>
            <a:r>
              <a:rPr lang="en-GB" sz="2400" u="sng" dirty="0"/>
              <a:t>to develop</a:t>
            </a:r>
            <a:r>
              <a:rPr lang="en-GB" sz="2400" dirty="0"/>
              <a:t>, providers </a:t>
            </a:r>
            <a:r>
              <a:rPr lang="en-GB" sz="2400" dirty="0"/>
              <a:t>will need </a:t>
            </a:r>
            <a:r>
              <a:rPr lang="en-GB" sz="2400" dirty="0"/>
              <a:t>to adopt the terminology of </a:t>
            </a:r>
            <a:r>
              <a:rPr lang="en-GB" sz="2400" dirty="0"/>
              <a:t>their potential </a:t>
            </a:r>
            <a:r>
              <a:rPr lang="en-GB" sz="2400" dirty="0"/>
              <a:t>clients </a:t>
            </a:r>
            <a:r>
              <a:rPr lang="en-GB" sz="2400" dirty="0"/>
              <a:t>as well as understand their regulatory </a:t>
            </a:r>
            <a:r>
              <a:rPr lang="en-GB" sz="2400" dirty="0"/>
              <a:t>and cultural </a:t>
            </a:r>
            <a:r>
              <a:rPr lang="en-GB" sz="2400" dirty="0"/>
              <a:t>conditions,</a:t>
            </a:r>
          </a:p>
          <a:p>
            <a:pPr marL="342900" lvl="1" indent="-342900">
              <a:spcAft>
                <a:spcPts val="1800"/>
              </a:spcAft>
              <a:buFont typeface="Wingdings" panose="05000000000000000000" pitchFamily="2" charset="2"/>
              <a:buChar char=""/>
            </a:pPr>
            <a:r>
              <a:rPr lang="en-GB" sz="2400" dirty="0"/>
              <a:t>A </a:t>
            </a:r>
            <a:r>
              <a:rPr lang="en-GB" sz="2400" dirty="0"/>
              <a:t>consistent </a:t>
            </a:r>
            <a:r>
              <a:rPr lang="en-GB" sz="2400" u="sng" dirty="0" smtClean="0"/>
              <a:t>research </a:t>
            </a:r>
            <a:r>
              <a:rPr lang="en-GB" sz="2400" u="sng" dirty="0"/>
              <a:t>agenda</a:t>
            </a:r>
            <a:r>
              <a:rPr lang="en-GB" sz="2400" dirty="0"/>
              <a:t> </a:t>
            </a:r>
            <a:r>
              <a:rPr lang="en-GB" sz="2400" dirty="0"/>
              <a:t>remains essential to improve </a:t>
            </a:r>
            <a:r>
              <a:rPr lang="en-GB" sz="2400" dirty="0"/>
              <a:t>the understanding </a:t>
            </a:r>
            <a:r>
              <a:rPr lang="en-GB" sz="2400" dirty="0"/>
              <a:t>of climate change </a:t>
            </a:r>
            <a:r>
              <a:rPr lang="en-GB" sz="2400" dirty="0"/>
              <a:t>science, </a:t>
            </a:r>
            <a:r>
              <a:rPr lang="en-GB" sz="2400" dirty="0" smtClean="0"/>
              <a:t>but additionally… </a:t>
            </a:r>
            <a:endParaRPr lang="en-GB" sz="2400" dirty="0"/>
          </a:p>
          <a:p>
            <a:pPr marL="342900" lvl="1" indent="-342900">
              <a:spcAft>
                <a:spcPts val="1800"/>
              </a:spcAft>
              <a:buFont typeface="Wingdings" panose="05000000000000000000" pitchFamily="2" charset="2"/>
              <a:buChar char=""/>
            </a:pPr>
            <a:r>
              <a:rPr lang="en-GB" sz="2400" dirty="0"/>
              <a:t>An intermediate (boundary) group of researchers and entrepreneurs will need to focus on </a:t>
            </a:r>
            <a:r>
              <a:rPr lang="en-GB" sz="2400" u="sng" dirty="0"/>
              <a:t>use-inspired research</a:t>
            </a:r>
            <a:r>
              <a:rPr lang="en-GB" sz="2400" dirty="0"/>
              <a:t>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367644" y="123478"/>
            <a:ext cx="6408712" cy="576064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2F1F23"/>
                </a:solidFill>
                <a:latin typeface="Franklin Gothic Medium"/>
                <a:cs typeface="Franklin Gothic Medium"/>
              </a:rPr>
              <a:t>The way forward</a:t>
            </a:r>
          </a:p>
        </p:txBody>
      </p:sp>
    </p:spTree>
    <p:extLst>
      <p:ext uri="{BB962C8B-B14F-4D97-AF65-F5344CB8AC3E}">
        <p14:creationId xmlns:p14="http://schemas.microsoft.com/office/powerpoint/2010/main" val="9393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7864" y="195486"/>
            <a:ext cx="2448272" cy="385726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2F1F23"/>
                </a:solidFill>
                <a:latin typeface="Franklin Gothic Medium"/>
                <a:cs typeface="Franklin Gothic Medium"/>
              </a:rPr>
              <a:t>Key messages</a:t>
            </a:r>
            <a:endParaRPr lang="en-US" sz="2800" dirty="0">
              <a:solidFill>
                <a:srgbClr val="2F1F23"/>
              </a:solidFill>
              <a:latin typeface="Franklin Gothic Medium"/>
              <a:cs typeface="Franklin Gothic Medium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97702" y="4897812"/>
            <a:ext cx="289097" cy="273844"/>
          </a:xfrm>
        </p:spPr>
        <p:txBody>
          <a:bodyPr/>
          <a:lstStyle/>
          <a:p>
            <a:fld id="{85434939-99B8-7445-8730-D52F2D60EAC0}" type="slidenum">
              <a:rPr lang="en-US" sz="700" smtClean="0">
                <a:solidFill>
                  <a:prstClr val="white">
                    <a:lumMod val="75000"/>
                  </a:prstClr>
                </a:solidFill>
                <a:latin typeface="Franklin Gothic Book"/>
                <a:cs typeface="Franklin Gothic Book"/>
              </a:rPr>
              <a:pPr/>
              <a:t>11</a:t>
            </a:fld>
            <a:endParaRPr lang="en-US" sz="700" dirty="0">
              <a:solidFill>
                <a:prstClr val="white">
                  <a:lumMod val="75000"/>
                </a:prstClr>
              </a:solidFill>
              <a:latin typeface="Franklin Gothic Book"/>
              <a:cs typeface="Franklin Gothic Book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945177"/>
            <a:ext cx="878497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Font typeface="ZDingbats" panose="05000600020000020004" pitchFamily="2" charset="0"/>
              <a:buChar char="+"/>
            </a:pPr>
            <a:r>
              <a:rPr lang="en-GB" sz="2400" dirty="0"/>
              <a:t>One might question whether </a:t>
            </a:r>
            <a:r>
              <a:rPr lang="en-GB" sz="2400" dirty="0" smtClean="0"/>
              <a:t>CS are </a:t>
            </a:r>
            <a:r>
              <a:rPr lang="en-GB" sz="2400" dirty="0"/>
              <a:t>climate- or </a:t>
            </a:r>
            <a:r>
              <a:rPr lang="en-GB" sz="2400" dirty="0" smtClean="0"/>
              <a:t>weather-related, and while this </a:t>
            </a:r>
            <a:r>
              <a:rPr lang="en-GB" sz="2400" dirty="0"/>
              <a:t>may be irrelevant from a client standpoint, </a:t>
            </a:r>
            <a:r>
              <a:rPr lang="en-GB" sz="2400" dirty="0" smtClean="0"/>
              <a:t>it is </a:t>
            </a:r>
            <a:r>
              <a:rPr lang="en-GB" sz="2400" dirty="0" smtClean="0"/>
              <a:t>still important </a:t>
            </a:r>
            <a:r>
              <a:rPr lang="en-GB" sz="2400" dirty="0"/>
              <a:t>for climate change </a:t>
            </a:r>
            <a:r>
              <a:rPr lang="en-GB" sz="2400" dirty="0" smtClean="0"/>
              <a:t>research,</a:t>
            </a:r>
            <a:endParaRPr lang="en-GB" sz="2400" dirty="0"/>
          </a:p>
          <a:p>
            <a:pPr marL="720725" lvl="1" indent="-342900">
              <a:spcAft>
                <a:spcPts val="1800"/>
              </a:spcAft>
              <a:buFont typeface="ZDingbats" panose="05000600020000020004" pitchFamily="2" charset="0"/>
              <a:buChar char="+"/>
            </a:pPr>
            <a:r>
              <a:rPr lang="en-GB" sz="2400" dirty="0" smtClean="0"/>
              <a:t>CS were </a:t>
            </a:r>
            <a:r>
              <a:rPr lang="en-GB" sz="2400" dirty="0"/>
              <a:t>initially focused on improving access to climate data but </a:t>
            </a:r>
            <a:r>
              <a:rPr lang="en-GB" sz="2400" dirty="0" smtClean="0"/>
              <a:t>evolved </a:t>
            </a:r>
            <a:r>
              <a:rPr lang="en-GB" sz="2400" dirty="0"/>
              <a:t>into science-driven and user-informed </a:t>
            </a:r>
            <a:r>
              <a:rPr lang="en-GB" sz="2400" dirty="0" smtClean="0"/>
              <a:t>activities</a:t>
            </a:r>
            <a:r>
              <a:rPr lang="en-GB" sz="2400" dirty="0"/>
              <a:t>,</a:t>
            </a:r>
            <a:endParaRPr lang="en-GB" sz="2400" dirty="0" smtClean="0"/>
          </a:p>
          <a:p>
            <a:pPr marL="1165225" lvl="2" indent="-342900">
              <a:spcAft>
                <a:spcPts val="1800"/>
              </a:spcAft>
              <a:buFont typeface="ZDingbats" panose="05000600020000020004" pitchFamily="2" charset="0"/>
              <a:buChar char="+"/>
            </a:pPr>
            <a:r>
              <a:rPr lang="en-GB" sz="2400" b="1" dirty="0" smtClean="0"/>
              <a:t>To </a:t>
            </a:r>
            <a:r>
              <a:rPr lang="en-GB" sz="2400" b="1" dirty="0"/>
              <a:t>be successful, climate services need to move </a:t>
            </a:r>
            <a:r>
              <a:rPr lang="en-GB" sz="2400" b="1" dirty="0" smtClean="0"/>
              <a:t>(faster</a:t>
            </a:r>
            <a:r>
              <a:rPr lang="en-GB" sz="2400" b="1" dirty="0"/>
              <a:t>) towards </a:t>
            </a:r>
            <a:r>
              <a:rPr lang="en-GB" sz="2400" b="1" dirty="0" smtClean="0"/>
              <a:t>a demand-driven </a:t>
            </a:r>
            <a:r>
              <a:rPr lang="en-GB" sz="2400" b="1" dirty="0"/>
              <a:t>and science-informed </a:t>
            </a:r>
            <a:r>
              <a:rPr lang="en-GB" sz="2400" b="1" dirty="0" smtClean="0"/>
              <a:t>approach.</a:t>
            </a:r>
            <a:endParaRPr lang="en-GB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188352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David\Desktop\CCIAM 1Jornadas CE3C\globe_cciam.gif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2000" y="606149"/>
            <a:ext cx="3960000" cy="3931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0717" y="471924"/>
            <a:ext cx="48902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044"/>
            <a:r>
              <a:rPr lang="en-US" sz="5400" dirty="0" smtClean="0">
                <a:solidFill>
                  <a:srgbClr val="2F1F23"/>
                </a:solidFill>
                <a:latin typeface="Franklin Gothic Medium"/>
                <a:cs typeface="Franklin Gothic Medium"/>
              </a:rPr>
              <a:t>Thank you</a:t>
            </a:r>
            <a:endParaRPr lang="en-US" sz="5400" dirty="0">
              <a:solidFill>
                <a:srgbClr val="2F1F23"/>
              </a:solidFill>
              <a:latin typeface="Franklin Gothic Medium"/>
              <a:cs typeface="Franklin Gothic Medium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000" y="2310375"/>
            <a:ext cx="2160000" cy="52275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4939-99B8-7445-8730-D52F2D60E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3528" y="3932932"/>
            <a:ext cx="466734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2F1F23"/>
                </a:solidFill>
                <a:latin typeface="Franklin Gothic Book"/>
                <a:cs typeface="Franklin Gothic Book"/>
              </a:rPr>
              <a:t>Tiago Capela Lourenço</a:t>
            </a:r>
            <a:r>
              <a:rPr lang="en-US" b="1" dirty="0">
                <a:solidFill>
                  <a:srgbClr val="2F1F23"/>
                </a:solidFill>
                <a:latin typeface="Franklin Gothic Book"/>
                <a:cs typeface="Franklin Gothic Book"/>
              </a:rPr>
              <a:t/>
            </a:r>
            <a:br>
              <a:rPr lang="en-US" b="1" dirty="0">
                <a:solidFill>
                  <a:srgbClr val="2F1F23"/>
                </a:solidFill>
                <a:latin typeface="Franklin Gothic Book"/>
                <a:cs typeface="Franklin Gothic Book"/>
              </a:rPr>
            </a:br>
            <a:r>
              <a:rPr lang="en-US" dirty="0" smtClean="0">
                <a:solidFill>
                  <a:srgbClr val="2F1F23"/>
                </a:solidFill>
                <a:latin typeface="Franklin Gothic Book"/>
                <a:cs typeface="Franklin Gothic Book"/>
              </a:rPr>
              <a:t>tcapela@fc.ul.pt</a:t>
            </a:r>
          </a:p>
          <a:p>
            <a:r>
              <a:rPr lang="en-US" dirty="0">
                <a:solidFill>
                  <a:srgbClr val="2F1F23"/>
                </a:solidFill>
                <a:latin typeface="Franklin Gothic Book"/>
                <a:cs typeface="Franklin Gothic Book"/>
              </a:rPr>
              <a:t>http</a:t>
            </a:r>
            <a:r>
              <a:rPr lang="en-US">
                <a:solidFill>
                  <a:srgbClr val="2F1F23"/>
                </a:solidFill>
                <a:latin typeface="Franklin Gothic Book"/>
                <a:cs typeface="Franklin Gothic Book"/>
              </a:rPr>
              <a:t>://</a:t>
            </a:r>
            <a:r>
              <a:rPr lang="en-US" smtClean="0">
                <a:solidFill>
                  <a:srgbClr val="2F1F23"/>
                </a:solidFill>
                <a:latin typeface="Franklin Gothic Book"/>
                <a:cs typeface="Franklin Gothic Book"/>
              </a:rPr>
              <a:t>ce3c.ciencias.ulisboa.pt/team/CCIAM 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954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7824" y="195486"/>
            <a:ext cx="3168352" cy="385726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2F1F23"/>
                </a:solidFill>
                <a:latin typeface="Franklin Gothic Medium"/>
                <a:cs typeface="Franklin Gothic Medium"/>
              </a:rPr>
              <a:t>Introduction</a:t>
            </a:r>
            <a:endParaRPr lang="en-US" sz="2800" dirty="0">
              <a:solidFill>
                <a:srgbClr val="2F1F23"/>
              </a:solidFill>
              <a:latin typeface="Franklin Gothic Medium"/>
              <a:cs typeface="Franklin Gothic Medium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97702" y="4897812"/>
            <a:ext cx="289097" cy="273844"/>
          </a:xfrm>
        </p:spPr>
        <p:txBody>
          <a:bodyPr/>
          <a:lstStyle/>
          <a:p>
            <a:fld id="{85434939-99B8-7445-8730-D52F2D60EAC0}" type="slidenum">
              <a:rPr lang="en-US" sz="700" smtClean="0">
                <a:solidFill>
                  <a:prstClr val="white">
                    <a:lumMod val="75000"/>
                  </a:prstClr>
                </a:solidFill>
                <a:latin typeface="Franklin Gothic Book"/>
                <a:cs typeface="Franklin Gothic Book"/>
              </a:rPr>
              <a:pPr/>
              <a:t>2</a:t>
            </a:fld>
            <a:endParaRPr lang="en-US" sz="700" dirty="0">
              <a:solidFill>
                <a:prstClr val="white">
                  <a:lumMod val="75000"/>
                </a:prstClr>
              </a:solidFill>
              <a:latin typeface="Franklin Gothic Book"/>
              <a:cs typeface="Franklin Gothic Book"/>
            </a:endParaRPr>
          </a:p>
        </p:txBody>
      </p:sp>
      <p:pic>
        <p:nvPicPr>
          <p:cNvPr id="1027" name="Picture 3" descr="D:\Papers2015\Paper_CS_NatureCC_2015\NCC_9Nov201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71550"/>
            <a:ext cx="5267373" cy="2548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355726"/>
            <a:ext cx="5585325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1699300" y="2962270"/>
            <a:ext cx="1656184" cy="388665"/>
          </a:xfrm>
          <a:prstGeom prst="round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5622200" y="978863"/>
            <a:ext cx="3342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hlinkClick r:id="rId6"/>
              </a:rPr>
              <a:t>https://</a:t>
            </a:r>
            <a:r>
              <a:rPr lang="en-GB" sz="1400" dirty="0" smtClean="0">
                <a:hlinkClick r:id="rId6"/>
              </a:rPr>
              <a:t>www.nature.com/nclimate/journal/v6/n1/full/nclimate2836.html</a:t>
            </a:r>
            <a:r>
              <a:rPr lang="en-GB" sz="1400" dirty="0" smtClean="0"/>
              <a:t> </a:t>
            </a:r>
            <a:endParaRPr lang="en-GB" sz="1400" dirty="0"/>
          </a:p>
        </p:txBody>
      </p:sp>
      <p:sp>
        <p:nvSpPr>
          <p:cNvPr id="5" name="Rectangle 4"/>
          <p:cNvSpPr/>
          <p:nvPr/>
        </p:nvSpPr>
        <p:spPr>
          <a:xfrm>
            <a:off x="5638884" y="1513116"/>
            <a:ext cx="23895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1600" dirty="0"/>
              <a:t>doi:10.1038/nclimate2836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7594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7864" y="195486"/>
            <a:ext cx="2448272" cy="385726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2F1F23"/>
                </a:solidFill>
                <a:latin typeface="Franklin Gothic Medium"/>
                <a:cs typeface="Franklin Gothic Medium"/>
              </a:rPr>
              <a:t>Background</a:t>
            </a:r>
            <a:endParaRPr lang="en-US" sz="2800" dirty="0">
              <a:solidFill>
                <a:srgbClr val="2F1F23"/>
              </a:solidFill>
              <a:latin typeface="Franklin Gothic Medium"/>
              <a:cs typeface="Franklin Gothic Medium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97702" y="4897812"/>
            <a:ext cx="289097" cy="273844"/>
          </a:xfrm>
        </p:spPr>
        <p:txBody>
          <a:bodyPr/>
          <a:lstStyle/>
          <a:p>
            <a:fld id="{85434939-99B8-7445-8730-D52F2D60EAC0}" type="slidenum">
              <a:rPr lang="en-US" sz="700" smtClean="0">
                <a:solidFill>
                  <a:prstClr val="white">
                    <a:lumMod val="75000"/>
                  </a:prstClr>
                </a:solidFill>
                <a:latin typeface="Franklin Gothic Book"/>
                <a:cs typeface="Franklin Gothic Book"/>
              </a:rPr>
              <a:pPr/>
              <a:t>3</a:t>
            </a:fld>
            <a:endParaRPr lang="en-US" sz="700" dirty="0">
              <a:solidFill>
                <a:prstClr val="white">
                  <a:lumMod val="75000"/>
                </a:prstClr>
              </a:solidFill>
              <a:latin typeface="Franklin Gothic Book"/>
              <a:cs typeface="Franklin Gothic Book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700697"/>
            <a:ext cx="8784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n-GB" sz="2400" dirty="0" smtClean="0"/>
              <a:t>Over </a:t>
            </a:r>
            <a:r>
              <a:rPr lang="en-GB" sz="2400" dirty="0"/>
              <a:t>the past decade, multiple frameworks and agendas have been proposed for climate </a:t>
            </a:r>
            <a:r>
              <a:rPr lang="en-GB" sz="2400" dirty="0" smtClean="0"/>
              <a:t>services (CS).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09" y="1750674"/>
            <a:ext cx="1546977" cy="24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03920" y="4404637"/>
            <a:ext cx="1575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2000" dirty="0" smtClean="0"/>
              <a:t>NRC (2001)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531695"/>
            <a:ext cx="3525514" cy="463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267744" y="4403888"/>
            <a:ext cx="3528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2000" dirty="0" smtClean="0"/>
              <a:t>WCC-3 (2009) establishes </a:t>
            </a:r>
            <a:r>
              <a:rPr lang="en-GB" sz="2000" dirty="0" err="1" smtClean="0"/>
              <a:t>GFCS</a:t>
            </a:r>
            <a:endParaRPr lang="en-GB" sz="20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995686"/>
            <a:ext cx="2554025" cy="2318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295665"/>
            <a:ext cx="3169281" cy="2764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812632" y="4404637"/>
            <a:ext cx="1575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2000" dirty="0" smtClean="0"/>
              <a:t>EC (2015) </a:t>
            </a:r>
          </a:p>
        </p:txBody>
      </p:sp>
    </p:spTree>
    <p:extLst>
      <p:ext uri="{BB962C8B-B14F-4D97-AF65-F5344CB8AC3E}">
        <p14:creationId xmlns:p14="http://schemas.microsoft.com/office/powerpoint/2010/main" val="246171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7864" y="195486"/>
            <a:ext cx="2448272" cy="385726"/>
          </a:xfrm>
        </p:spPr>
        <p:txBody>
          <a:bodyPr>
            <a:normAutofit fontScale="90000"/>
          </a:bodyPr>
          <a:lstStyle/>
          <a:p>
            <a:r>
              <a:rPr lang="en-US" sz="3100" dirty="0" smtClean="0">
                <a:solidFill>
                  <a:srgbClr val="2F1F23"/>
                </a:solidFill>
                <a:latin typeface="Franklin Gothic Medium"/>
                <a:cs typeface="Franklin Gothic Medium"/>
              </a:rPr>
              <a:t>Background</a:t>
            </a:r>
            <a:endParaRPr lang="en-US" sz="3200" dirty="0">
              <a:solidFill>
                <a:srgbClr val="2F1F23"/>
              </a:solidFill>
              <a:latin typeface="Franklin Gothic Medium"/>
              <a:cs typeface="Franklin Gothic Medium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97702" y="4897812"/>
            <a:ext cx="289097" cy="273844"/>
          </a:xfrm>
        </p:spPr>
        <p:txBody>
          <a:bodyPr/>
          <a:lstStyle/>
          <a:p>
            <a:fld id="{85434939-99B8-7445-8730-D52F2D60EAC0}" type="slidenum">
              <a:rPr lang="en-US" sz="700" smtClean="0">
                <a:solidFill>
                  <a:prstClr val="white">
                    <a:lumMod val="75000"/>
                  </a:prstClr>
                </a:solidFill>
                <a:latin typeface="Franklin Gothic Book"/>
                <a:cs typeface="Franklin Gothic Book"/>
              </a:rPr>
              <a:pPr/>
              <a:t>4</a:t>
            </a:fld>
            <a:endParaRPr lang="en-US" sz="700" dirty="0">
              <a:solidFill>
                <a:prstClr val="white">
                  <a:lumMod val="75000"/>
                </a:prstClr>
              </a:solidFill>
              <a:latin typeface="Franklin Gothic Book"/>
              <a:cs typeface="Franklin Gothic Book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700697"/>
            <a:ext cx="8784976" cy="4139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GB" sz="2400" dirty="0" smtClean="0">
                <a:solidFill>
                  <a:schemeClr val="tx2"/>
                </a:solidFill>
              </a:rPr>
              <a:t>These </a:t>
            </a:r>
            <a:r>
              <a:rPr lang="en-GB" sz="2400" dirty="0">
                <a:solidFill>
                  <a:schemeClr val="tx2"/>
                </a:solidFill>
              </a:rPr>
              <a:t>initiatives </a:t>
            </a:r>
            <a:r>
              <a:rPr lang="en-GB" sz="2400" u="sng" dirty="0">
                <a:solidFill>
                  <a:schemeClr val="tx2"/>
                </a:solidFill>
              </a:rPr>
              <a:t>have </a:t>
            </a:r>
            <a:r>
              <a:rPr lang="en-GB" sz="2400" u="sng" dirty="0" smtClean="0">
                <a:solidFill>
                  <a:schemeClr val="tx2"/>
                </a:solidFill>
              </a:rPr>
              <a:t>tried to </a:t>
            </a:r>
            <a:r>
              <a:rPr lang="en-GB" sz="2400" u="sng" dirty="0">
                <a:solidFill>
                  <a:schemeClr val="tx2"/>
                </a:solidFill>
              </a:rPr>
              <a:t>keep up</a:t>
            </a:r>
            <a:r>
              <a:rPr lang="en-GB" sz="2400" dirty="0">
                <a:solidFill>
                  <a:schemeClr val="tx2"/>
                </a:solidFill>
              </a:rPr>
              <a:t> </a:t>
            </a:r>
            <a:r>
              <a:rPr lang="en-GB" sz="2400" dirty="0" smtClean="0">
                <a:solidFill>
                  <a:schemeClr val="tx2"/>
                </a:solidFill>
              </a:rPr>
              <a:t>with: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An </a:t>
            </a:r>
            <a:r>
              <a:rPr lang="en-GB" sz="2000" dirty="0"/>
              <a:t>ever-growing knowledge </a:t>
            </a:r>
            <a:r>
              <a:rPr lang="en-GB" sz="2000" dirty="0" smtClean="0"/>
              <a:t>base,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A </a:t>
            </a:r>
            <a:r>
              <a:rPr lang="en-GB" sz="2000" dirty="0"/>
              <a:t>more informed appreciation of the importance of climate for </a:t>
            </a:r>
            <a:r>
              <a:rPr lang="en-GB" sz="2000" dirty="0" smtClean="0"/>
              <a:t>decision-making, and</a:t>
            </a:r>
          </a:p>
          <a:p>
            <a:pPr marL="800100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Greater </a:t>
            </a:r>
            <a:r>
              <a:rPr lang="en-GB" sz="2000" dirty="0"/>
              <a:t>demand for all sorts of </a:t>
            </a:r>
            <a:r>
              <a:rPr lang="en-GB" sz="2000" dirty="0" smtClean="0"/>
              <a:t>climate-related information.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GB" sz="2400" dirty="0" smtClean="0">
                <a:solidFill>
                  <a:schemeClr val="tx2"/>
                </a:solidFill>
              </a:rPr>
              <a:t>However there </a:t>
            </a:r>
            <a:r>
              <a:rPr lang="en-GB" sz="2400" dirty="0">
                <a:solidFill>
                  <a:schemeClr val="tx2"/>
                </a:solidFill>
              </a:rPr>
              <a:t>are still </a:t>
            </a:r>
            <a:r>
              <a:rPr lang="en-GB" sz="2400" u="sng" dirty="0">
                <a:solidFill>
                  <a:schemeClr val="tx2"/>
                </a:solidFill>
              </a:rPr>
              <a:t>plenty of questions left</a:t>
            </a:r>
            <a:r>
              <a:rPr lang="en-GB" sz="2400" dirty="0">
                <a:solidFill>
                  <a:schemeClr val="tx2"/>
                </a:solidFill>
              </a:rPr>
              <a:t> </a:t>
            </a:r>
            <a:r>
              <a:rPr lang="en-GB" sz="2400" dirty="0" smtClean="0">
                <a:solidFill>
                  <a:schemeClr val="tx2"/>
                </a:solidFill>
              </a:rPr>
              <a:t>about: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What </a:t>
            </a:r>
            <a:r>
              <a:rPr lang="en-GB" sz="2000" dirty="0"/>
              <a:t>climate services actually constitute</a:t>
            </a:r>
            <a:r>
              <a:rPr lang="en-GB" sz="2000" dirty="0" smtClean="0"/>
              <a:t>,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Who </a:t>
            </a:r>
            <a:r>
              <a:rPr lang="en-GB" sz="2000" dirty="0"/>
              <a:t>their users are, </a:t>
            </a:r>
            <a:endParaRPr lang="en-GB" sz="2000" dirty="0" smtClean="0"/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How </a:t>
            </a:r>
            <a:r>
              <a:rPr lang="en-GB" sz="2000" dirty="0"/>
              <a:t>they relate to research, </a:t>
            </a:r>
            <a:r>
              <a:rPr lang="en-GB" sz="2000" dirty="0" smtClean="0"/>
              <a:t>and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What </a:t>
            </a:r>
            <a:r>
              <a:rPr lang="en-GB" sz="2000" dirty="0"/>
              <a:t>their value is for innovation, economic growth and development. </a:t>
            </a:r>
          </a:p>
        </p:txBody>
      </p:sp>
    </p:spTree>
    <p:extLst>
      <p:ext uri="{BB962C8B-B14F-4D97-AF65-F5344CB8AC3E}">
        <p14:creationId xmlns:p14="http://schemas.microsoft.com/office/powerpoint/2010/main" val="1541202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7864" y="195486"/>
            <a:ext cx="2448272" cy="385726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rgbClr val="2F1F23"/>
                </a:solidFill>
                <a:latin typeface="Franklin Gothic Medium"/>
                <a:cs typeface="Franklin Gothic Medium"/>
              </a:rPr>
              <a:t>Background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97702" y="4897812"/>
            <a:ext cx="289097" cy="273844"/>
          </a:xfrm>
        </p:spPr>
        <p:txBody>
          <a:bodyPr/>
          <a:lstStyle/>
          <a:p>
            <a:fld id="{85434939-99B8-7445-8730-D52F2D60EAC0}" type="slidenum">
              <a:rPr lang="en-US" sz="700" smtClean="0">
                <a:solidFill>
                  <a:prstClr val="white">
                    <a:lumMod val="75000"/>
                  </a:prstClr>
                </a:solidFill>
                <a:latin typeface="Franklin Gothic Book"/>
                <a:cs typeface="Franklin Gothic Book"/>
              </a:rPr>
              <a:pPr/>
              <a:t>5</a:t>
            </a:fld>
            <a:endParaRPr lang="en-US" sz="700" dirty="0">
              <a:solidFill>
                <a:prstClr val="white">
                  <a:lumMod val="75000"/>
                </a:prstClr>
              </a:solidFill>
              <a:latin typeface="Franklin Gothic Book"/>
              <a:cs typeface="Franklin Gothic Book"/>
            </a:endParaRPr>
          </a:p>
        </p:txBody>
      </p:sp>
      <p:pic>
        <p:nvPicPr>
          <p:cNvPr id="7" name="Picture 3" descr="image0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588" y="733772"/>
            <a:ext cx="6482916" cy="3998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4283968" y="4609460"/>
            <a:ext cx="45310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400" dirty="0" smtClean="0"/>
              <a:t>CIRCLE-2/EEA/</a:t>
            </a:r>
            <a:r>
              <a:rPr lang="en-GB" sz="1400" dirty="0" err="1" smtClean="0"/>
              <a:t>ISENES</a:t>
            </a:r>
            <a:r>
              <a:rPr lang="en-GB" sz="1400" dirty="0" smtClean="0"/>
              <a:t> (2011) user needs workshop</a:t>
            </a:r>
            <a:endParaRPr lang="pt-PT" sz="1400" dirty="0"/>
          </a:p>
        </p:txBody>
      </p:sp>
      <p:sp>
        <p:nvSpPr>
          <p:cNvPr id="3" name="Rectangle 2"/>
          <p:cNvSpPr/>
          <p:nvPr/>
        </p:nvSpPr>
        <p:spPr>
          <a:xfrm>
            <a:off x="107504" y="833680"/>
            <a:ext cx="3096344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u="sng" dirty="0" smtClean="0"/>
              <a:t>Transformation </a:t>
            </a:r>
            <a:r>
              <a:rPr lang="en-GB" u="sng" dirty="0"/>
              <a:t>of climate-related </a:t>
            </a:r>
            <a:r>
              <a:rPr lang="en-GB" u="sng" dirty="0" smtClean="0"/>
              <a:t>data</a:t>
            </a:r>
            <a:r>
              <a:rPr lang="en-GB" dirty="0" smtClean="0"/>
              <a:t>, together </a:t>
            </a:r>
            <a:r>
              <a:rPr lang="en-GB" dirty="0"/>
              <a:t>with other relevant </a:t>
            </a:r>
            <a:r>
              <a:rPr lang="en-GB" dirty="0" smtClean="0"/>
              <a:t>information into </a:t>
            </a:r>
            <a:r>
              <a:rPr lang="en-GB" dirty="0"/>
              <a:t>customised products […] and </a:t>
            </a:r>
            <a:r>
              <a:rPr lang="en-GB" dirty="0" smtClean="0"/>
              <a:t>any other </a:t>
            </a:r>
            <a:r>
              <a:rPr lang="en-GB" dirty="0"/>
              <a:t>service in relation to climate that </a:t>
            </a:r>
            <a:r>
              <a:rPr lang="en-GB" dirty="0" smtClean="0"/>
              <a:t>may be </a:t>
            </a:r>
            <a:r>
              <a:rPr lang="en-GB" dirty="0"/>
              <a:t>of use for the society at large</a:t>
            </a:r>
            <a:r>
              <a:rPr lang="en-GB" dirty="0" smtClean="0"/>
              <a:t>. </a:t>
            </a:r>
            <a:endParaRPr lang="en-GB" dirty="0"/>
          </a:p>
          <a:p>
            <a:pPr>
              <a:spcAft>
                <a:spcPts val="600"/>
              </a:spcAft>
            </a:pPr>
            <a:r>
              <a:rPr lang="en-GB" dirty="0" smtClean="0"/>
              <a:t>Climate services </a:t>
            </a:r>
            <a:r>
              <a:rPr lang="en-GB" dirty="0"/>
              <a:t>are expected to include </a:t>
            </a:r>
            <a:r>
              <a:rPr lang="en-GB" dirty="0" smtClean="0"/>
              <a:t>data, information </a:t>
            </a:r>
            <a:r>
              <a:rPr lang="en-GB" dirty="0"/>
              <a:t>and knowledge that </a:t>
            </a:r>
            <a:r>
              <a:rPr lang="en-GB" dirty="0" smtClean="0"/>
              <a:t>support </a:t>
            </a:r>
            <a:r>
              <a:rPr lang="en-GB" u="sng" dirty="0" smtClean="0"/>
              <a:t>adaptation, mitigation </a:t>
            </a:r>
            <a:r>
              <a:rPr lang="en-GB" u="sng" dirty="0"/>
              <a:t>and disaster </a:t>
            </a:r>
            <a:r>
              <a:rPr lang="en-GB" u="sng" dirty="0" smtClean="0"/>
              <a:t>risk management</a:t>
            </a:r>
            <a:r>
              <a:rPr lang="en-GB" dirty="0" smtClean="0"/>
              <a:t>. </a:t>
            </a:r>
          </a:p>
          <a:p>
            <a:pPr>
              <a:spcAft>
                <a:spcPts val="600"/>
              </a:spcAft>
            </a:pPr>
            <a:r>
              <a:rPr lang="en-GB" dirty="0" smtClean="0"/>
              <a:t>(EC 2015 Roadmap)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94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97702" y="4897812"/>
            <a:ext cx="289097" cy="273844"/>
          </a:xfrm>
        </p:spPr>
        <p:txBody>
          <a:bodyPr/>
          <a:lstStyle/>
          <a:p>
            <a:fld id="{85434939-99B8-7445-8730-D52F2D60EAC0}" type="slidenum">
              <a:rPr lang="en-US" sz="700" smtClean="0">
                <a:solidFill>
                  <a:prstClr val="white">
                    <a:lumMod val="75000"/>
                  </a:prstClr>
                </a:solidFill>
                <a:latin typeface="Franklin Gothic Book"/>
                <a:cs typeface="Franklin Gothic Book"/>
              </a:rPr>
              <a:pPr/>
              <a:t>6</a:t>
            </a:fld>
            <a:endParaRPr lang="en-US" sz="700" dirty="0">
              <a:solidFill>
                <a:prstClr val="white">
                  <a:lumMod val="75000"/>
                </a:prstClr>
              </a:solidFill>
              <a:latin typeface="Franklin Gothic Book"/>
              <a:cs typeface="Franklin Gothic Book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3508" y="843558"/>
            <a:ext cx="885698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n-GB" sz="2400" u="sng" dirty="0" smtClean="0">
                <a:solidFill>
                  <a:schemeClr val="tx2"/>
                </a:solidFill>
              </a:rPr>
              <a:t>Considerable </a:t>
            </a:r>
            <a:r>
              <a:rPr lang="en-GB" sz="2400" u="sng" dirty="0">
                <a:solidFill>
                  <a:schemeClr val="tx2"/>
                </a:solidFill>
              </a:rPr>
              <a:t>market </a:t>
            </a:r>
            <a:r>
              <a:rPr lang="en-GB" sz="2400" u="sng" dirty="0" smtClean="0">
                <a:solidFill>
                  <a:schemeClr val="tx2"/>
                </a:solidFill>
              </a:rPr>
              <a:t>development expected</a:t>
            </a:r>
            <a:r>
              <a:rPr lang="en-GB" sz="2400" dirty="0" smtClean="0">
                <a:solidFill>
                  <a:schemeClr val="tx2"/>
                </a:solidFill>
              </a:rPr>
              <a:t> in </a:t>
            </a:r>
            <a:r>
              <a:rPr lang="en-GB" sz="2400" dirty="0">
                <a:solidFill>
                  <a:schemeClr val="tx2"/>
                </a:solidFill>
              </a:rPr>
              <a:t>the near future, </a:t>
            </a:r>
            <a:r>
              <a:rPr lang="en-GB" sz="2400" dirty="0" smtClean="0">
                <a:solidFill>
                  <a:schemeClr val="tx2"/>
                </a:solidFill>
              </a:rPr>
              <a:t>(much of it private to private, as in weather </a:t>
            </a:r>
            <a:r>
              <a:rPr lang="en-GB" sz="2400" dirty="0">
                <a:solidFill>
                  <a:schemeClr val="tx2"/>
                </a:solidFill>
              </a:rPr>
              <a:t>forecasting </a:t>
            </a:r>
            <a:r>
              <a:rPr lang="en-GB" sz="2400" dirty="0" smtClean="0">
                <a:solidFill>
                  <a:schemeClr val="tx2"/>
                </a:solidFill>
              </a:rPr>
              <a:t>services)</a:t>
            </a:r>
          </a:p>
          <a:p>
            <a:pPr marL="622300" lvl="1" indent="-265113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Roles </a:t>
            </a:r>
            <a:r>
              <a:rPr lang="en-GB" sz="2000" dirty="0"/>
              <a:t>of public, private </a:t>
            </a:r>
            <a:r>
              <a:rPr lang="en-GB" sz="2000" dirty="0" smtClean="0"/>
              <a:t>and academic </a:t>
            </a:r>
            <a:r>
              <a:rPr lang="en-GB" sz="2000" dirty="0"/>
              <a:t>sectors </a:t>
            </a:r>
            <a:r>
              <a:rPr lang="en-GB" sz="2000" dirty="0" smtClean="0"/>
              <a:t>difficult to distinguish,</a:t>
            </a:r>
          </a:p>
          <a:p>
            <a:pPr marL="622300" lvl="1" indent="-265113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Assessing </a:t>
            </a:r>
            <a:r>
              <a:rPr lang="en-GB" sz="2000" dirty="0"/>
              <a:t>the value of these services </a:t>
            </a:r>
            <a:r>
              <a:rPr lang="en-GB" sz="2000" dirty="0" smtClean="0"/>
              <a:t>(both public </a:t>
            </a:r>
            <a:r>
              <a:rPr lang="en-GB" sz="2000" dirty="0"/>
              <a:t>and </a:t>
            </a:r>
            <a:r>
              <a:rPr lang="en-GB" sz="2000" dirty="0" smtClean="0"/>
              <a:t>private) </a:t>
            </a:r>
            <a:r>
              <a:rPr lang="en-GB" sz="2000" dirty="0"/>
              <a:t>is </a:t>
            </a:r>
            <a:r>
              <a:rPr lang="en-GB" sz="2000" dirty="0" smtClean="0"/>
              <a:t>complex,</a:t>
            </a:r>
          </a:p>
          <a:p>
            <a:pPr marL="622300" lvl="1" indent="-265113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000" dirty="0"/>
              <a:t>Comprehensive information </a:t>
            </a:r>
            <a:r>
              <a:rPr lang="en-GB" sz="2000" dirty="0" smtClean="0"/>
              <a:t>about existing services is not readily available</a:t>
            </a:r>
            <a:r>
              <a:rPr lang="en-GB" sz="2000" dirty="0"/>
              <a:t>, suggesting </a:t>
            </a:r>
            <a:r>
              <a:rPr lang="en-GB" sz="2000" dirty="0" smtClean="0"/>
              <a:t>that such a market may </a:t>
            </a:r>
            <a:r>
              <a:rPr lang="en-GB" sz="2000" dirty="0"/>
              <a:t>be </a:t>
            </a:r>
            <a:r>
              <a:rPr lang="en-GB" sz="2000" dirty="0" smtClean="0"/>
              <a:t>growing slowly </a:t>
            </a:r>
            <a:r>
              <a:rPr lang="en-GB" sz="2000" dirty="0"/>
              <a:t>or not at </a:t>
            </a:r>
            <a:r>
              <a:rPr lang="en-GB" sz="2000" dirty="0" smtClean="0"/>
              <a:t>all,</a:t>
            </a:r>
          </a:p>
          <a:p>
            <a:pPr marL="622300" lvl="1" indent="-265113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000" dirty="0"/>
              <a:t>Alternatively, could </a:t>
            </a:r>
            <a:r>
              <a:rPr lang="en-GB" sz="2000" dirty="0" smtClean="0"/>
              <a:t>CS still be poorly </a:t>
            </a:r>
            <a:r>
              <a:rPr lang="en-GB" sz="2000" dirty="0"/>
              <a:t>defined or </a:t>
            </a:r>
            <a:r>
              <a:rPr lang="en-GB" sz="2000" dirty="0" smtClean="0"/>
              <a:t>not named </a:t>
            </a:r>
            <a:r>
              <a:rPr lang="en-GB" sz="2000" dirty="0"/>
              <a:t>as such by users, making the </a:t>
            </a:r>
            <a:r>
              <a:rPr lang="en-GB" sz="2000" dirty="0" smtClean="0"/>
              <a:t>market particularly </a:t>
            </a:r>
            <a:r>
              <a:rPr lang="en-GB" sz="2000" dirty="0"/>
              <a:t>difficult to recognize</a:t>
            </a:r>
            <a:r>
              <a:rPr lang="en-GB" sz="2000" dirty="0" smtClean="0"/>
              <a:t>?</a:t>
            </a:r>
            <a:endParaRPr lang="en-GB" sz="200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367644" y="123478"/>
            <a:ext cx="6408712" cy="576064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2F1F23"/>
                </a:solidFill>
                <a:latin typeface="Franklin Gothic Medium"/>
                <a:cs typeface="Franklin Gothic Medium"/>
              </a:rPr>
              <a:t>Market development</a:t>
            </a:r>
          </a:p>
        </p:txBody>
      </p:sp>
    </p:spTree>
    <p:extLst>
      <p:ext uri="{BB962C8B-B14F-4D97-AF65-F5344CB8AC3E}">
        <p14:creationId xmlns:p14="http://schemas.microsoft.com/office/powerpoint/2010/main" val="255411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97702" y="4897812"/>
            <a:ext cx="289097" cy="273844"/>
          </a:xfrm>
        </p:spPr>
        <p:txBody>
          <a:bodyPr/>
          <a:lstStyle/>
          <a:p>
            <a:fld id="{85434939-99B8-7445-8730-D52F2D60EAC0}" type="slidenum">
              <a:rPr lang="en-US" sz="700" smtClean="0">
                <a:solidFill>
                  <a:prstClr val="white">
                    <a:lumMod val="75000"/>
                  </a:prstClr>
                </a:solidFill>
                <a:latin typeface="Franklin Gothic Book"/>
                <a:cs typeface="Franklin Gothic Book"/>
              </a:rPr>
              <a:pPr/>
              <a:t>7</a:t>
            </a:fld>
            <a:endParaRPr lang="en-US" sz="700" dirty="0">
              <a:solidFill>
                <a:prstClr val="white">
                  <a:lumMod val="75000"/>
                </a:prstClr>
              </a:solidFill>
              <a:latin typeface="Franklin Gothic Book"/>
              <a:cs typeface="Franklin Gothic Book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3508" y="843558"/>
            <a:ext cx="885698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n-GB" sz="2400" u="sng" dirty="0">
                <a:solidFill>
                  <a:schemeClr val="tx2"/>
                </a:solidFill>
              </a:rPr>
              <a:t>If limited to providing access to climate </a:t>
            </a:r>
            <a:r>
              <a:rPr lang="en-GB" sz="2400" u="sng" dirty="0" smtClean="0">
                <a:solidFill>
                  <a:schemeClr val="tx2"/>
                </a:solidFill>
              </a:rPr>
              <a:t>data</a:t>
            </a:r>
            <a:r>
              <a:rPr lang="en-GB" sz="2400" dirty="0" smtClean="0">
                <a:solidFill>
                  <a:schemeClr val="tx2"/>
                </a:solidFill>
              </a:rPr>
              <a:t>, </a:t>
            </a:r>
            <a:r>
              <a:rPr lang="en-GB" sz="2400" dirty="0">
                <a:solidFill>
                  <a:schemeClr val="tx2"/>
                </a:solidFill>
              </a:rPr>
              <a:t>uncorrelated </a:t>
            </a:r>
            <a:r>
              <a:rPr lang="en-GB" sz="2400" dirty="0" smtClean="0">
                <a:solidFill>
                  <a:schemeClr val="tx2"/>
                </a:solidFill>
              </a:rPr>
              <a:t>to specific </a:t>
            </a:r>
            <a:r>
              <a:rPr lang="en-GB" sz="2400" dirty="0">
                <a:solidFill>
                  <a:schemeClr val="tx2"/>
                </a:solidFill>
              </a:rPr>
              <a:t>societal challenges and </a:t>
            </a:r>
            <a:r>
              <a:rPr lang="en-GB" sz="2400" dirty="0" smtClean="0">
                <a:solidFill>
                  <a:schemeClr val="tx2"/>
                </a:solidFill>
              </a:rPr>
              <a:t>decisions, </a:t>
            </a:r>
            <a:r>
              <a:rPr lang="en-GB" sz="2400" dirty="0">
                <a:solidFill>
                  <a:schemeClr val="tx2"/>
                </a:solidFill>
              </a:rPr>
              <a:t>a </a:t>
            </a:r>
            <a:r>
              <a:rPr lang="en-GB" sz="2400" dirty="0" smtClean="0">
                <a:solidFill>
                  <a:schemeClr val="tx2"/>
                </a:solidFill>
              </a:rPr>
              <a:t>CS market </a:t>
            </a:r>
            <a:r>
              <a:rPr lang="en-GB" sz="2400" dirty="0">
                <a:solidFill>
                  <a:schemeClr val="tx2"/>
                </a:solidFill>
              </a:rPr>
              <a:t>may indeed </a:t>
            </a:r>
            <a:r>
              <a:rPr lang="en-GB" sz="2400" dirty="0" smtClean="0">
                <a:solidFill>
                  <a:schemeClr val="tx2"/>
                </a:solidFill>
              </a:rPr>
              <a:t>be practically absent</a:t>
            </a:r>
          </a:p>
          <a:p>
            <a:pPr marL="622300" lvl="1" indent="-265113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dirty="0"/>
              <a:t>Decision-making is often more concerned with potential (climate and non-climate) impacts, risks and ways to reduce them than with raw or even transformed climate data,</a:t>
            </a:r>
          </a:p>
          <a:p>
            <a:pPr marL="622300" lvl="1" indent="-265113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dirty="0"/>
              <a:t>Even perfectly tailored climate (change) information will generally be, with some notable exceptions, insufficient to properly inform decision-making,</a:t>
            </a:r>
          </a:p>
          <a:p>
            <a:pPr marL="622300" lvl="1" indent="-265113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dirty="0"/>
              <a:t>Framing CS from the perspective of improving </a:t>
            </a:r>
            <a:r>
              <a:rPr lang="en-GB" sz="2000" dirty="0" smtClean="0"/>
              <a:t>data accessibility (e.g</a:t>
            </a:r>
            <a:r>
              <a:rPr lang="en-GB" sz="2000" dirty="0"/>
              <a:t>. meteorological variables or primary impacts) seems now outdated.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367644" y="123478"/>
            <a:ext cx="6408712" cy="576064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2F1F23"/>
                </a:solidFill>
                <a:latin typeface="Franklin Gothic Medium"/>
                <a:cs typeface="Franklin Gothic Medium"/>
              </a:rPr>
              <a:t>Broadening concepts</a:t>
            </a:r>
          </a:p>
        </p:txBody>
      </p:sp>
    </p:spTree>
    <p:extLst>
      <p:ext uri="{BB962C8B-B14F-4D97-AF65-F5344CB8AC3E}">
        <p14:creationId xmlns:p14="http://schemas.microsoft.com/office/powerpoint/2010/main" val="381134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97702" y="4897812"/>
            <a:ext cx="289097" cy="273844"/>
          </a:xfrm>
        </p:spPr>
        <p:txBody>
          <a:bodyPr/>
          <a:lstStyle/>
          <a:p>
            <a:fld id="{85434939-99B8-7445-8730-D52F2D60EAC0}" type="slidenum">
              <a:rPr lang="en-US" sz="700" smtClean="0">
                <a:solidFill>
                  <a:prstClr val="white">
                    <a:lumMod val="75000"/>
                  </a:prstClr>
                </a:solidFill>
                <a:latin typeface="Franklin Gothic Book"/>
                <a:cs typeface="Franklin Gothic Book"/>
              </a:rPr>
              <a:pPr/>
              <a:t>8</a:t>
            </a:fld>
            <a:endParaRPr lang="en-US" sz="700" dirty="0">
              <a:solidFill>
                <a:prstClr val="white">
                  <a:lumMod val="75000"/>
                </a:prstClr>
              </a:solidFill>
              <a:latin typeface="Franklin Gothic Book"/>
              <a:cs typeface="Franklin Gothic Book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83" y="915566"/>
            <a:ext cx="4278462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343" y="915566"/>
            <a:ext cx="4270153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346855" y="4537452"/>
            <a:ext cx="64918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 smtClean="0"/>
              <a:t>Communication by Bessembinder </a:t>
            </a:r>
            <a:r>
              <a:rPr lang="en-GB" sz="1400" dirty="0"/>
              <a:t>et. al. </a:t>
            </a:r>
            <a:r>
              <a:rPr lang="en-GB" sz="1400" dirty="0" smtClean="0"/>
              <a:t>(2012) CIRCLE-2/</a:t>
            </a:r>
            <a:r>
              <a:rPr lang="en-GB" sz="1400" dirty="0" err="1" smtClean="0"/>
              <a:t>JPI</a:t>
            </a:r>
            <a:r>
              <a:rPr lang="en-GB" sz="1400" dirty="0" smtClean="0"/>
              <a:t> </a:t>
            </a:r>
            <a:r>
              <a:rPr lang="en-GB" sz="1400" dirty="0"/>
              <a:t>Climate </a:t>
            </a:r>
            <a:r>
              <a:rPr lang="en-GB" sz="1400" dirty="0" smtClean="0"/>
              <a:t>scoping workshop</a:t>
            </a:r>
            <a:endParaRPr lang="en-GB" sz="1400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367644" y="123478"/>
            <a:ext cx="6408712" cy="576064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2F1F23"/>
                </a:solidFill>
                <a:latin typeface="Franklin Gothic Medium"/>
                <a:cs typeface="Franklin Gothic Medium"/>
              </a:rPr>
              <a:t>Services and products</a:t>
            </a:r>
            <a:endParaRPr lang="en-US" sz="2800" dirty="0">
              <a:solidFill>
                <a:srgbClr val="2F1F23"/>
              </a:solidFill>
              <a:latin typeface="Franklin Gothic Medium"/>
              <a:cs typeface="Franklin Gothic Medium"/>
            </a:endParaRPr>
          </a:p>
        </p:txBody>
      </p:sp>
      <p:sp>
        <p:nvSpPr>
          <p:cNvPr id="9" name="Lightning Bolt 8"/>
          <p:cNvSpPr/>
          <p:nvPr/>
        </p:nvSpPr>
        <p:spPr>
          <a:xfrm>
            <a:off x="4139952" y="1783210"/>
            <a:ext cx="525737" cy="792088"/>
          </a:xfrm>
          <a:prstGeom prst="lightningBol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Cloud 7"/>
          <p:cNvSpPr/>
          <p:nvPr/>
        </p:nvSpPr>
        <p:spPr>
          <a:xfrm>
            <a:off x="3537598" y="1207146"/>
            <a:ext cx="1156026" cy="864096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i="1" dirty="0" smtClean="0">
                <a:solidFill>
                  <a:schemeClr val="tx1"/>
                </a:solidFill>
              </a:rPr>
              <a:t>KNMI</a:t>
            </a:r>
            <a:endParaRPr lang="en-GB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1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97702" y="4897812"/>
            <a:ext cx="289097" cy="273844"/>
          </a:xfrm>
        </p:spPr>
        <p:txBody>
          <a:bodyPr/>
          <a:lstStyle/>
          <a:p>
            <a:fld id="{85434939-99B8-7445-8730-D52F2D60EAC0}" type="slidenum">
              <a:rPr lang="en-US" sz="700" smtClean="0">
                <a:solidFill>
                  <a:prstClr val="white">
                    <a:lumMod val="75000"/>
                  </a:prstClr>
                </a:solidFill>
                <a:latin typeface="Franklin Gothic Book"/>
                <a:cs typeface="Franklin Gothic Book"/>
              </a:rPr>
              <a:pPr/>
              <a:t>9</a:t>
            </a:fld>
            <a:endParaRPr lang="en-US" sz="700" dirty="0">
              <a:solidFill>
                <a:prstClr val="white">
                  <a:lumMod val="75000"/>
                </a:prstClr>
              </a:solidFill>
              <a:latin typeface="Franklin Gothic Book"/>
              <a:cs typeface="Franklin Gothic Book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3508" y="843558"/>
            <a:ext cx="8856984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n-GB" sz="2400" u="sng" dirty="0" smtClean="0">
                <a:solidFill>
                  <a:schemeClr val="tx2"/>
                </a:solidFill>
              </a:rPr>
              <a:t>Potential </a:t>
            </a:r>
            <a:r>
              <a:rPr lang="en-GB" sz="2400" u="sng" dirty="0">
                <a:solidFill>
                  <a:schemeClr val="tx2"/>
                </a:solidFill>
              </a:rPr>
              <a:t>users (clients) </a:t>
            </a:r>
            <a:r>
              <a:rPr lang="en-GB" sz="2400" u="sng" dirty="0" smtClean="0">
                <a:solidFill>
                  <a:schemeClr val="tx2"/>
                </a:solidFill>
              </a:rPr>
              <a:t>are often </a:t>
            </a:r>
            <a:r>
              <a:rPr lang="en-GB" sz="2400" u="sng" dirty="0">
                <a:solidFill>
                  <a:schemeClr val="tx2"/>
                </a:solidFill>
              </a:rPr>
              <a:t>less interested in long-term </a:t>
            </a:r>
            <a:r>
              <a:rPr lang="en-GB" sz="2400" u="sng" dirty="0" smtClean="0">
                <a:solidFill>
                  <a:schemeClr val="tx2"/>
                </a:solidFill>
              </a:rPr>
              <a:t>climate change</a:t>
            </a:r>
            <a:r>
              <a:rPr lang="en-GB" sz="2400" dirty="0" smtClean="0">
                <a:solidFill>
                  <a:schemeClr val="tx2"/>
                </a:solidFill>
              </a:rPr>
              <a:t> (and in adapting to it</a:t>
            </a:r>
            <a:r>
              <a:rPr lang="en-GB" sz="2400" dirty="0" smtClean="0">
                <a:solidFill>
                  <a:schemeClr val="tx2"/>
                </a:solidFill>
              </a:rPr>
              <a:t>) and more in </a:t>
            </a:r>
            <a:r>
              <a:rPr lang="en-GB" sz="2400" dirty="0">
                <a:solidFill>
                  <a:schemeClr val="tx2"/>
                </a:solidFill>
              </a:rPr>
              <a:t>managing short-term </a:t>
            </a:r>
            <a:r>
              <a:rPr lang="en-GB" sz="2400" dirty="0" smtClean="0">
                <a:solidFill>
                  <a:schemeClr val="tx2"/>
                </a:solidFill>
              </a:rPr>
              <a:t>goals, e.g., business </a:t>
            </a:r>
            <a:r>
              <a:rPr lang="en-GB" sz="2400" dirty="0">
                <a:solidFill>
                  <a:schemeClr val="tx2"/>
                </a:solidFill>
              </a:rPr>
              <a:t>continuity </a:t>
            </a:r>
            <a:r>
              <a:rPr lang="en-GB" sz="2400" dirty="0" smtClean="0">
                <a:solidFill>
                  <a:schemeClr val="tx2"/>
                </a:solidFill>
              </a:rPr>
              <a:t>(e.g. companies</a:t>
            </a:r>
            <a:r>
              <a:rPr lang="en-GB" sz="2400" dirty="0">
                <a:solidFill>
                  <a:schemeClr val="tx2"/>
                </a:solidFill>
              </a:rPr>
              <a:t>) or growth and job </a:t>
            </a:r>
            <a:r>
              <a:rPr lang="en-GB" sz="2400" dirty="0" smtClean="0">
                <a:solidFill>
                  <a:schemeClr val="tx2"/>
                </a:solidFill>
              </a:rPr>
              <a:t>creation (e.g. governments)</a:t>
            </a:r>
          </a:p>
          <a:p>
            <a:pPr marL="622300" lvl="1" indent="-265113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000" dirty="0"/>
              <a:t>These goals are interlinked with longer-term factors </a:t>
            </a:r>
            <a:r>
              <a:rPr lang="en-GB" sz="2000" dirty="0" smtClean="0"/>
              <a:t>such as: regulatory </a:t>
            </a:r>
            <a:r>
              <a:rPr lang="en-GB" sz="2000" dirty="0"/>
              <a:t>changes, debt service and resilience to (weather related) extreme events,</a:t>
            </a:r>
          </a:p>
          <a:p>
            <a:pPr marL="622300" lvl="1" indent="-265113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CS </a:t>
            </a:r>
            <a:r>
              <a:rPr lang="en-GB" sz="2000" dirty="0" smtClean="0"/>
              <a:t>must move to </a:t>
            </a:r>
            <a:r>
              <a:rPr lang="en-GB" sz="2000" dirty="0"/>
              <a:t>adapt to the preferred terminologies of its clients and </a:t>
            </a:r>
            <a:r>
              <a:rPr lang="en-GB" sz="2000" dirty="0" smtClean="0"/>
              <a:t>use </a:t>
            </a:r>
            <a:r>
              <a:rPr lang="en-GB" sz="2000" dirty="0"/>
              <a:t>existing tools </a:t>
            </a:r>
            <a:r>
              <a:rPr lang="en-GB" sz="2000" dirty="0" smtClean="0"/>
              <a:t>of common </a:t>
            </a:r>
            <a:r>
              <a:rPr lang="en-GB" sz="2000" dirty="0"/>
              <a:t>practice within </a:t>
            </a:r>
            <a:r>
              <a:rPr lang="en-GB" sz="2000" dirty="0" smtClean="0"/>
              <a:t>user </a:t>
            </a:r>
            <a:r>
              <a:rPr lang="en-GB" sz="2000" dirty="0" smtClean="0"/>
              <a:t>communities (vs. continuing to develop new </a:t>
            </a:r>
            <a:r>
              <a:rPr lang="en-GB" sz="2000" dirty="0"/>
              <a:t>ones </a:t>
            </a:r>
            <a:r>
              <a:rPr lang="en-GB" sz="2000" dirty="0" smtClean="0"/>
              <a:t>from a climate perspective).</a:t>
            </a:r>
            <a:endParaRPr lang="en-GB" sz="200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367644" y="123478"/>
            <a:ext cx="6408712" cy="576064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2F1F23"/>
                </a:solidFill>
                <a:latin typeface="Franklin Gothic Medium"/>
                <a:cs typeface="Franklin Gothic Medium"/>
              </a:rPr>
              <a:t>Terminology issues</a:t>
            </a:r>
          </a:p>
        </p:txBody>
      </p:sp>
    </p:spTree>
    <p:extLst>
      <p:ext uri="{BB962C8B-B14F-4D97-AF65-F5344CB8AC3E}">
        <p14:creationId xmlns:p14="http://schemas.microsoft.com/office/powerpoint/2010/main" val="151670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resentation cE3c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3_Data slides">
  <a:themeElements>
    <a:clrScheme name="Custom 1">
      <a:dk1>
        <a:srgbClr val="333333"/>
      </a:dk1>
      <a:lt1>
        <a:sysClr val="window" lastClr="FFFFFF"/>
      </a:lt1>
      <a:dk2>
        <a:srgbClr val="666666"/>
      </a:dk2>
      <a:lt2>
        <a:srgbClr val="EEECE1"/>
      </a:lt2>
      <a:accent1>
        <a:srgbClr val="8BAB42"/>
      </a:accent1>
      <a:accent2>
        <a:srgbClr val="CCCCCC"/>
      </a:accent2>
      <a:accent3>
        <a:srgbClr val="60574C"/>
      </a:accent3>
      <a:accent4>
        <a:srgbClr val="31859C"/>
      </a:accent4>
      <a:accent5>
        <a:srgbClr val="A8BC33"/>
      </a:accent5>
      <a:accent6>
        <a:srgbClr val="FFFFFF"/>
      </a:accent6>
      <a:hlink>
        <a:srgbClr val="31859C"/>
      </a:hlink>
      <a:folHlink>
        <a:srgbClr val="31859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4_Data slides">
  <a:themeElements>
    <a:clrScheme name="Custom 1">
      <a:dk1>
        <a:srgbClr val="333333"/>
      </a:dk1>
      <a:lt1>
        <a:sysClr val="window" lastClr="FFFFFF"/>
      </a:lt1>
      <a:dk2>
        <a:srgbClr val="666666"/>
      </a:dk2>
      <a:lt2>
        <a:srgbClr val="EEECE1"/>
      </a:lt2>
      <a:accent1>
        <a:srgbClr val="8BAB42"/>
      </a:accent1>
      <a:accent2>
        <a:srgbClr val="CCCCCC"/>
      </a:accent2>
      <a:accent3>
        <a:srgbClr val="60574C"/>
      </a:accent3>
      <a:accent4>
        <a:srgbClr val="31859C"/>
      </a:accent4>
      <a:accent5>
        <a:srgbClr val="A8BC33"/>
      </a:accent5>
      <a:accent6>
        <a:srgbClr val="FFFFFF"/>
      </a:accent6>
      <a:hlink>
        <a:srgbClr val="31859C"/>
      </a:hlink>
      <a:folHlink>
        <a:srgbClr val="31859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2.xml><?xml version="1.0" encoding="utf-8"?>
<a:theme xmlns:a="http://schemas.openxmlformats.org/drawingml/2006/main" name="5_Data slides">
  <a:themeElements>
    <a:clrScheme name="Custom 1">
      <a:dk1>
        <a:srgbClr val="333333"/>
      </a:dk1>
      <a:lt1>
        <a:sysClr val="window" lastClr="FFFFFF"/>
      </a:lt1>
      <a:dk2>
        <a:srgbClr val="666666"/>
      </a:dk2>
      <a:lt2>
        <a:srgbClr val="EEECE1"/>
      </a:lt2>
      <a:accent1>
        <a:srgbClr val="8BAB42"/>
      </a:accent1>
      <a:accent2>
        <a:srgbClr val="CCCCCC"/>
      </a:accent2>
      <a:accent3>
        <a:srgbClr val="60574C"/>
      </a:accent3>
      <a:accent4>
        <a:srgbClr val="31859C"/>
      </a:accent4>
      <a:accent5>
        <a:srgbClr val="A8BC33"/>
      </a:accent5>
      <a:accent6>
        <a:srgbClr val="FFFFFF"/>
      </a:accent6>
      <a:hlink>
        <a:srgbClr val="31859C"/>
      </a:hlink>
      <a:folHlink>
        <a:srgbClr val="31859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3.xml><?xml version="1.0" encoding="utf-8"?>
<a:theme xmlns:a="http://schemas.openxmlformats.org/drawingml/2006/main" name="6_Data slides">
  <a:themeElements>
    <a:clrScheme name="Custom 1">
      <a:dk1>
        <a:srgbClr val="333333"/>
      </a:dk1>
      <a:lt1>
        <a:sysClr val="window" lastClr="FFFFFF"/>
      </a:lt1>
      <a:dk2>
        <a:srgbClr val="666666"/>
      </a:dk2>
      <a:lt2>
        <a:srgbClr val="EEECE1"/>
      </a:lt2>
      <a:accent1>
        <a:srgbClr val="8BAB42"/>
      </a:accent1>
      <a:accent2>
        <a:srgbClr val="CCCCCC"/>
      </a:accent2>
      <a:accent3>
        <a:srgbClr val="60574C"/>
      </a:accent3>
      <a:accent4>
        <a:srgbClr val="31859C"/>
      </a:accent4>
      <a:accent5>
        <a:srgbClr val="A8BC33"/>
      </a:accent5>
      <a:accent6>
        <a:srgbClr val="FFFFFF"/>
      </a:accent6>
      <a:hlink>
        <a:srgbClr val="31859C"/>
      </a:hlink>
      <a:folHlink>
        <a:srgbClr val="31859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Presentation cE3c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resentation cE3c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sponse Summary">
  <a:themeElements>
    <a:clrScheme name="Custom 1">
      <a:dk1>
        <a:srgbClr val="333333"/>
      </a:dk1>
      <a:lt1>
        <a:sysClr val="window" lastClr="FFFFFF"/>
      </a:lt1>
      <a:dk2>
        <a:srgbClr val="666666"/>
      </a:dk2>
      <a:lt2>
        <a:srgbClr val="EEECE1"/>
      </a:lt2>
      <a:accent1>
        <a:srgbClr val="8BAB42"/>
      </a:accent1>
      <a:accent2>
        <a:srgbClr val="CCCCCC"/>
      </a:accent2>
      <a:accent3>
        <a:srgbClr val="60574C"/>
      </a:accent3>
      <a:accent4>
        <a:srgbClr val="31859C"/>
      </a:accent4>
      <a:accent5>
        <a:srgbClr val="A8BC33"/>
      </a:accent5>
      <a:accent6>
        <a:srgbClr val="FFFFFF"/>
      </a:accent6>
      <a:hlink>
        <a:srgbClr val="31859C"/>
      </a:hlink>
      <a:folHlink>
        <a:srgbClr val="31859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SM-template-20140529">
  <a:themeElements>
    <a:clrScheme name="Custom 1">
      <a:dk1>
        <a:srgbClr val="333333"/>
      </a:dk1>
      <a:lt1>
        <a:sysClr val="window" lastClr="FFFFFF"/>
      </a:lt1>
      <a:dk2>
        <a:srgbClr val="666666"/>
      </a:dk2>
      <a:lt2>
        <a:srgbClr val="EEECE1"/>
      </a:lt2>
      <a:accent1>
        <a:srgbClr val="8BAB42"/>
      </a:accent1>
      <a:accent2>
        <a:srgbClr val="CCCCCC"/>
      </a:accent2>
      <a:accent3>
        <a:srgbClr val="60574C"/>
      </a:accent3>
      <a:accent4>
        <a:srgbClr val="31859C"/>
      </a:accent4>
      <a:accent5>
        <a:srgbClr val="A8BC33"/>
      </a:accent5>
      <a:accent6>
        <a:srgbClr val="FFFFFF"/>
      </a:accent6>
      <a:hlink>
        <a:srgbClr val="31859C"/>
      </a:hlink>
      <a:folHlink>
        <a:srgbClr val="31859C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1_Response Summary">
  <a:themeElements>
    <a:clrScheme name="Custom 1">
      <a:dk1>
        <a:srgbClr val="333333"/>
      </a:dk1>
      <a:lt1>
        <a:sysClr val="window" lastClr="FFFFFF"/>
      </a:lt1>
      <a:dk2>
        <a:srgbClr val="666666"/>
      </a:dk2>
      <a:lt2>
        <a:srgbClr val="EEECE1"/>
      </a:lt2>
      <a:accent1>
        <a:srgbClr val="8BAB42"/>
      </a:accent1>
      <a:accent2>
        <a:srgbClr val="CCCCCC"/>
      </a:accent2>
      <a:accent3>
        <a:srgbClr val="60574C"/>
      </a:accent3>
      <a:accent4>
        <a:srgbClr val="31859C"/>
      </a:accent4>
      <a:accent5>
        <a:srgbClr val="A8BC33"/>
      </a:accent5>
      <a:accent6>
        <a:srgbClr val="FFFFFF"/>
      </a:accent6>
      <a:hlink>
        <a:srgbClr val="31859C"/>
      </a:hlink>
      <a:folHlink>
        <a:srgbClr val="31859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Data slides">
  <a:themeElements>
    <a:clrScheme name="Custom 1">
      <a:dk1>
        <a:srgbClr val="333333"/>
      </a:dk1>
      <a:lt1>
        <a:sysClr val="window" lastClr="FFFFFF"/>
      </a:lt1>
      <a:dk2>
        <a:srgbClr val="666666"/>
      </a:dk2>
      <a:lt2>
        <a:srgbClr val="EEECE1"/>
      </a:lt2>
      <a:accent1>
        <a:srgbClr val="8BAB42"/>
      </a:accent1>
      <a:accent2>
        <a:srgbClr val="CCCCCC"/>
      </a:accent2>
      <a:accent3>
        <a:srgbClr val="60574C"/>
      </a:accent3>
      <a:accent4>
        <a:srgbClr val="31859C"/>
      </a:accent4>
      <a:accent5>
        <a:srgbClr val="A8BC33"/>
      </a:accent5>
      <a:accent6>
        <a:srgbClr val="FFFFFF"/>
      </a:accent6>
      <a:hlink>
        <a:srgbClr val="31859C"/>
      </a:hlink>
      <a:folHlink>
        <a:srgbClr val="31859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1_Data slides">
  <a:themeElements>
    <a:clrScheme name="Custom 1">
      <a:dk1>
        <a:srgbClr val="333333"/>
      </a:dk1>
      <a:lt1>
        <a:sysClr val="window" lastClr="FFFFFF"/>
      </a:lt1>
      <a:dk2>
        <a:srgbClr val="666666"/>
      </a:dk2>
      <a:lt2>
        <a:srgbClr val="EEECE1"/>
      </a:lt2>
      <a:accent1>
        <a:srgbClr val="8BAB42"/>
      </a:accent1>
      <a:accent2>
        <a:srgbClr val="CCCCCC"/>
      </a:accent2>
      <a:accent3>
        <a:srgbClr val="60574C"/>
      </a:accent3>
      <a:accent4>
        <a:srgbClr val="31859C"/>
      </a:accent4>
      <a:accent5>
        <a:srgbClr val="A8BC33"/>
      </a:accent5>
      <a:accent6>
        <a:srgbClr val="FFFFFF"/>
      </a:accent6>
      <a:hlink>
        <a:srgbClr val="31859C"/>
      </a:hlink>
      <a:folHlink>
        <a:srgbClr val="31859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2_Data slides">
  <a:themeElements>
    <a:clrScheme name="Custom 1">
      <a:dk1>
        <a:srgbClr val="333333"/>
      </a:dk1>
      <a:lt1>
        <a:sysClr val="window" lastClr="FFFFFF"/>
      </a:lt1>
      <a:dk2>
        <a:srgbClr val="666666"/>
      </a:dk2>
      <a:lt2>
        <a:srgbClr val="EEECE1"/>
      </a:lt2>
      <a:accent1>
        <a:srgbClr val="8BAB42"/>
      </a:accent1>
      <a:accent2>
        <a:srgbClr val="CCCCCC"/>
      </a:accent2>
      <a:accent3>
        <a:srgbClr val="60574C"/>
      </a:accent3>
      <a:accent4>
        <a:srgbClr val="31859C"/>
      </a:accent4>
      <a:accent5>
        <a:srgbClr val="A8BC33"/>
      </a:accent5>
      <a:accent6>
        <a:srgbClr val="FFFFFF"/>
      </a:accent6>
      <a:hlink>
        <a:srgbClr val="31859C"/>
      </a:hlink>
      <a:folHlink>
        <a:srgbClr val="31859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1086</TotalTime>
  <Words>764</Words>
  <Application>Microsoft Office PowerPoint</Application>
  <PresentationFormat>On-screen Show (16:9)</PresentationFormat>
  <Paragraphs>78</Paragraphs>
  <Slides>12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13</vt:i4>
      </vt:variant>
      <vt:variant>
        <vt:lpstr>Slide Titles</vt:lpstr>
      </vt:variant>
      <vt:variant>
        <vt:i4>12</vt:i4>
      </vt:variant>
    </vt:vector>
  </HeadingPairs>
  <TitlesOfParts>
    <vt:vector size="25" baseType="lpstr">
      <vt:lpstr>1_Presentation cE3c</vt:lpstr>
      <vt:lpstr>2_Presentation cE3c</vt:lpstr>
      <vt:lpstr>Presentation cE3c</vt:lpstr>
      <vt:lpstr>Response Summary</vt:lpstr>
      <vt:lpstr>SM-template-20140529</vt:lpstr>
      <vt:lpstr>1_Response Summary</vt:lpstr>
      <vt:lpstr>Data slides</vt:lpstr>
      <vt:lpstr>1_Data slides</vt:lpstr>
      <vt:lpstr>2_Data slides</vt:lpstr>
      <vt:lpstr>3_Data slides</vt:lpstr>
      <vt:lpstr>4_Data slides</vt:lpstr>
      <vt:lpstr>5_Data slides</vt:lpstr>
      <vt:lpstr>6_Data slides</vt:lpstr>
      <vt:lpstr>The rise of demand-driven climate services  Tiago Capela Lourenço cE3c - Centre for Ecology, Evolution and Environmental Changes CCIAM - Climate Change Impacts, Adaptation and Modelling Faculdade de Ciências, Universidade de Lisboa   Encontro Ciência 2017 3-5 July 2017, Lisbon, Portugal 19. Clima e Ciência Polar</vt:lpstr>
      <vt:lpstr>Introduction</vt:lpstr>
      <vt:lpstr>Background</vt:lpstr>
      <vt:lpstr>Background</vt:lpstr>
      <vt:lpstr>Background</vt:lpstr>
      <vt:lpstr>Market development</vt:lpstr>
      <vt:lpstr>Broadening concepts</vt:lpstr>
      <vt:lpstr>Services and products</vt:lpstr>
      <vt:lpstr>Terminology issues</vt:lpstr>
      <vt:lpstr>The way forward</vt:lpstr>
      <vt:lpstr>Key messages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tcapela</dc:creator>
  <cp:lastModifiedBy>tcapela</cp:lastModifiedBy>
  <cp:revision>87</cp:revision>
  <dcterms:created xsi:type="dcterms:W3CDTF">2017-05-29T11:26:59Z</dcterms:created>
  <dcterms:modified xsi:type="dcterms:W3CDTF">2017-07-02T22:18:17Z</dcterms:modified>
</cp:coreProperties>
</file>