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notesSlides/notesSlide15.xml" ContentType="application/vnd.openxmlformats-officedocument.presentationml.notesSlide+xml"/>
  <Override PartName="/ppt/charts/chart2.xml" ContentType="application/vnd.openxmlformats-officedocument.drawingml.chart+xml"/>
  <Override PartName="/ppt/notesSlides/notesSlide16.xml" ContentType="application/vnd.openxmlformats-officedocument.presentationml.notesSlide+xml"/>
  <Override PartName="/ppt/charts/chart3.xml" ContentType="application/vnd.openxmlformats-officedocument.drawingml.chart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21"/>
  </p:notesMasterIdLst>
  <p:handoutMasterIdLst>
    <p:handoutMasterId r:id="rId22"/>
  </p:handoutMasterIdLst>
  <p:sldIdLst>
    <p:sldId id="256" r:id="rId2"/>
    <p:sldId id="257" r:id="rId3"/>
    <p:sldId id="262" r:id="rId4"/>
    <p:sldId id="278" r:id="rId5"/>
    <p:sldId id="276" r:id="rId6"/>
    <p:sldId id="263" r:id="rId7"/>
    <p:sldId id="270" r:id="rId8"/>
    <p:sldId id="284" r:id="rId9"/>
    <p:sldId id="266" r:id="rId10"/>
    <p:sldId id="267" r:id="rId11"/>
    <p:sldId id="265" r:id="rId12"/>
    <p:sldId id="275" r:id="rId13"/>
    <p:sldId id="272" r:id="rId14"/>
    <p:sldId id="274" r:id="rId15"/>
    <p:sldId id="273" r:id="rId16"/>
    <p:sldId id="271" r:id="rId17"/>
    <p:sldId id="281" r:id="rId18"/>
    <p:sldId id="282" r:id="rId19"/>
    <p:sldId id="260" r:id="rId20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1F3D"/>
    <a:srgbClr val="CCFF99"/>
    <a:srgbClr val="3681A6"/>
    <a:srgbClr val="CCECFF"/>
    <a:srgbClr val="33A8D1"/>
    <a:srgbClr val="55C6E1"/>
    <a:srgbClr val="1D4769"/>
    <a:srgbClr val="204F76"/>
    <a:srgbClr val="22527B"/>
    <a:srgbClr val="1535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69094" autoAdjust="0"/>
  </p:normalViewPr>
  <p:slideViewPr>
    <p:cSldViewPr showGuides="1">
      <p:cViewPr>
        <p:scale>
          <a:sx n="80" d="100"/>
          <a:sy n="80" d="100"/>
        </p:scale>
        <p:origin x="-108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P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8335206695873565"/>
          <c:y val="0"/>
          <c:w val="0.60094605963252534"/>
          <c:h val="0.97896196084097986"/>
        </c:manualLayout>
      </c:layout>
      <c:pieChart>
        <c:varyColors val="1"/>
        <c:ser>
          <c:idx val="0"/>
          <c:order val="0"/>
          <c:spPr>
            <a:solidFill>
              <a:srgbClr val="08406C"/>
            </a:solidFill>
          </c:spPr>
          <c:dPt>
            <c:idx val="0"/>
            <c:bubble3D val="0"/>
            <c:spPr>
              <a:solidFill>
                <a:srgbClr val="0789A9"/>
              </a:solidFill>
            </c:spPr>
          </c:dPt>
          <c:dPt>
            <c:idx val="1"/>
            <c:bubble3D val="0"/>
            <c:spPr>
              <a:solidFill>
                <a:srgbClr val="74C3D3"/>
              </a:solidFill>
            </c:spPr>
          </c:dPt>
          <c:dPt>
            <c:idx val="3"/>
            <c:bubble3D val="0"/>
            <c:spPr>
              <a:solidFill>
                <a:srgbClr val="AF640D"/>
              </a:solidFill>
            </c:spPr>
          </c:dPt>
          <c:dPt>
            <c:idx val="4"/>
            <c:bubble3D val="0"/>
            <c:spPr>
              <a:solidFill>
                <a:srgbClr val="98B600"/>
              </a:solidFill>
            </c:spPr>
          </c:dPt>
          <c:cat>
            <c:strRef>
              <c:f>Sheet1!$A$1:$A$5</c:f>
              <c:strCache>
                <c:ptCount val="5"/>
                <c:pt idx="0">
                  <c:v>aquacultura</c:v>
                </c:pt>
                <c:pt idx="1">
                  <c:v>salicultura</c:v>
                </c:pt>
                <c:pt idx="2">
                  <c:v>pesca</c:v>
                </c:pt>
                <c:pt idx="3">
                  <c:v>qualidade</c:v>
                </c:pt>
                <c:pt idx="4">
                  <c:v>turismo</c:v>
                </c:pt>
              </c:strCache>
            </c:strRef>
          </c:cat>
          <c:val>
            <c:numRef>
              <c:f>Sheet1!$B$1:$B$5</c:f>
              <c:numCache>
                <c:formatCode>General</c:formatCode>
                <c:ptCount val="5"/>
                <c:pt idx="0">
                  <c:v>173</c:v>
                </c:pt>
                <c:pt idx="1">
                  <c:v>412</c:v>
                </c:pt>
                <c:pt idx="2" formatCode="#,##0">
                  <c:v>773.38</c:v>
                </c:pt>
                <c:pt idx="3" formatCode="#,##0">
                  <c:v>990.38</c:v>
                </c:pt>
                <c:pt idx="4">
                  <c:v>6500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P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8335206695873565"/>
          <c:y val="0"/>
          <c:w val="0.60094605963252534"/>
          <c:h val="0.97896196084097986"/>
        </c:manualLayout>
      </c:layout>
      <c:pieChart>
        <c:varyColors val="1"/>
        <c:ser>
          <c:idx val="0"/>
          <c:order val="0"/>
          <c:spPr>
            <a:solidFill>
              <a:srgbClr val="08406C"/>
            </a:solidFill>
          </c:spPr>
          <c:dPt>
            <c:idx val="0"/>
            <c:bubble3D val="0"/>
            <c:spPr>
              <a:solidFill>
                <a:srgbClr val="0789A9"/>
              </a:solidFill>
            </c:spPr>
          </c:dPt>
          <c:dPt>
            <c:idx val="1"/>
            <c:bubble3D val="0"/>
            <c:spPr>
              <a:solidFill>
                <a:srgbClr val="74C3D3"/>
              </a:solidFill>
            </c:spPr>
          </c:dPt>
          <c:dPt>
            <c:idx val="3"/>
            <c:bubble3D val="0"/>
            <c:spPr>
              <a:solidFill>
                <a:srgbClr val="AF640D"/>
              </a:solidFill>
            </c:spPr>
          </c:dPt>
          <c:dPt>
            <c:idx val="4"/>
            <c:bubble3D val="0"/>
            <c:spPr>
              <a:solidFill>
                <a:srgbClr val="98B600"/>
              </a:solidFill>
            </c:spPr>
          </c:dPt>
          <c:cat>
            <c:strRef>
              <c:f>Sheet1!$A$1:$A$5</c:f>
              <c:strCache>
                <c:ptCount val="5"/>
                <c:pt idx="0">
                  <c:v>aquacultura</c:v>
                </c:pt>
                <c:pt idx="1">
                  <c:v>salicultura</c:v>
                </c:pt>
                <c:pt idx="2">
                  <c:v>pesca</c:v>
                </c:pt>
                <c:pt idx="3">
                  <c:v>qualidade</c:v>
                </c:pt>
                <c:pt idx="4">
                  <c:v>turismo</c:v>
                </c:pt>
              </c:strCache>
            </c:strRef>
          </c:cat>
          <c:val>
            <c:numRef>
              <c:f>Sheet1!$B$1:$B$5</c:f>
              <c:numCache>
                <c:formatCode>General</c:formatCode>
                <c:ptCount val="5"/>
                <c:pt idx="0">
                  <c:v>173</c:v>
                </c:pt>
                <c:pt idx="1">
                  <c:v>412</c:v>
                </c:pt>
                <c:pt idx="2" formatCode="#,##0">
                  <c:v>773.38</c:v>
                </c:pt>
                <c:pt idx="3" formatCode="#,##0">
                  <c:v>990.38</c:v>
                </c:pt>
                <c:pt idx="4">
                  <c:v>6500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P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8335206695873565"/>
          <c:y val="0"/>
          <c:w val="0.60094605963252534"/>
          <c:h val="0.97896196084097986"/>
        </c:manualLayout>
      </c:layout>
      <c:pieChart>
        <c:varyColors val="1"/>
        <c:ser>
          <c:idx val="0"/>
          <c:order val="0"/>
          <c:spPr>
            <a:solidFill>
              <a:srgbClr val="08406C"/>
            </a:solidFill>
          </c:spPr>
          <c:dPt>
            <c:idx val="0"/>
            <c:bubble3D val="0"/>
            <c:spPr>
              <a:solidFill>
                <a:srgbClr val="0789A9"/>
              </a:solidFill>
            </c:spPr>
          </c:dPt>
          <c:dPt>
            <c:idx val="1"/>
            <c:bubble3D val="0"/>
            <c:spPr>
              <a:solidFill>
                <a:srgbClr val="74C3D3"/>
              </a:solidFill>
            </c:spPr>
          </c:dPt>
          <c:dPt>
            <c:idx val="3"/>
            <c:bubble3D val="0"/>
            <c:spPr>
              <a:solidFill>
                <a:srgbClr val="AF640D"/>
              </a:solidFill>
            </c:spPr>
          </c:dPt>
          <c:dPt>
            <c:idx val="4"/>
            <c:bubble3D val="0"/>
            <c:spPr>
              <a:solidFill>
                <a:srgbClr val="98B600"/>
              </a:solidFill>
            </c:spPr>
          </c:dPt>
          <c:cat>
            <c:strRef>
              <c:f>Sheet1!$A$1:$A$5</c:f>
              <c:strCache>
                <c:ptCount val="5"/>
                <c:pt idx="0">
                  <c:v>aquacultura</c:v>
                </c:pt>
                <c:pt idx="1">
                  <c:v>salicultura</c:v>
                </c:pt>
                <c:pt idx="2">
                  <c:v>pesca</c:v>
                </c:pt>
                <c:pt idx="3">
                  <c:v>qualidade</c:v>
                </c:pt>
                <c:pt idx="4">
                  <c:v>turismo</c:v>
                </c:pt>
              </c:strCache>
            </c:strRef>
          </c:cat>
          <c:val>
            <c:numRef>
              <c:f>Sheet1!$B$1:$B$5</c:f>
              <c:numCache>
                <c:formatCode>General</c:formatCode>
                <c:ptCount val="5"/>
                <c:pt idx="0">
                  <c:v>173</c:v>
                </c:pt>
                <c:pt idx="1">
                  <c:v>412</c:v>
                </c:pt>
                <c:pt idx="2" formatCode="#,##0">
                  <c:v>773.38</c:v>
                </c:pt>
                <c:pt idx="3" formatCode="#,##0">
                  <c:v>990.38</c:v>
                </c:pt>
                <c:pt idx="4">
                  <c:v>6500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CBE5D6-B6C3-44EF-A752-B03FA7DE00CC}" type="datetimeFigureOut">
              <a:rPr lang="pt-PT" smtClean="0"/>
              <a:t>02-07-2017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3DA998-C8DC-429D-9A2D-B39BBF3CC69C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640121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9990B5-2D47-481F-8B41-F576B73BB340}" type="datetimeFigureOut">
              <a:rPr lang="pt-PT" smtClean="0"/>
              <a:t>02-07-2017</a:t>
            </a:fld>
            <a:endParaRPr lang="pt-P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BAFBB9-154F-4C55-8585-33C6569666E1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770367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AFBB9-154F-4C55-8585-33C6569666E1}" type="slidenum">
              <a:rPr lang="pt-PT" smtClean="0"/>
              <a:t>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3333479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AFBB9-154F-4C55-8585-33C6569666E1}" type="slidenum">
              <a:rPr lang="pt-PT" smtClean="0"/>
              <a:t>10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52545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AFBB9-154F-4C55-8585-33C6569666E1}" type="slidenum">
              <a:rPr lang="pt-PT" smtClean="0"/>
              <a:t>11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52545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AFBB9-154F-4C55-8585-33C6569666E1}" type="slidenum">
              <a:rPr lang="pt-PT" smtClean="0"/>
              <a:t>12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52545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pt-PT" sz="1200" dirty="0" smtClean="0">
                <a:solidFill>
                  <a:srgbClr val="0C1F3D"/>
                </a:solidFill>
              </a:rPr>
              <a:t>Conhecemos possíveis impactes de características do sistema às alterações climáticas 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endParaRPr lang="pt-PT" sz="1200" dirty="0" smtClean="0">
              <a:solidFill>
                <a:srgbClr val="0C1F3D"/>
              </a:solidFill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pt-PT" sz="1200" dirty="0" smtClean="0">
                <a:solidFill>
                  <a:srgbClr val="0C1F3D"/>
                </a:solidFill>
              </a:rPr>
              <a:t>Sabemos que há interações entre os SE e as</a:t>
            </a:r>
            <a:r>
              <a:rPr lang="pt-PT" sz="1200" baseline="0" dirty="0" smtClean="0">
                <a:solidFill>
                  <a:srgbClr val="0C1F3D"/>
                </a:solidFill>
              </a:rPr>
              <a:t> características do ecossistema que os providenciam, e entre SE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endParaRPr lang="pt-PT" sz="1200" baseline="0" dirty="0" smtClean="0">
              <a:solidFill>
                <a:srgbClr val="0C1F3D"/>
              </a:solidFill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pt-PT" sz="1200" baseline="0" dirty="0" smtClean="0">
                <a:solidFill>
                  <a:srgbClr val="0C1F3D"/>
                </a:solidFill>
              </a:rPr>
              <a:t>Mas interessa-nos ir além e perceber qual é o mecanismo de resposta às alterações climáticas deste conjunto de SE, e não de cada SE individualmente</a:t>
            </a:r>
            <a:endParaRPr lang="pt-PT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AFBB9-154F-4C55-8585-33C6569666E1}" type="slidenum">
              <a:rPr lang="pt-PT" smtClean="0"/>
              <a:t>13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52545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dirty="0" smtClean="0"/>
              <a:t>Para</a:t>
            </a:r>
            <a:r>
              <a:rPr lang="pt-PT" baseline="0" dirty="0" smtClean="0"/>
              <a:t> isso o passo seguinte foi mapear os SE e s</a:t>
            </a:r>
            <a:r>
              <a:rPr lang="pt-PT" dirty="0" smtClean="0"/>
              <a:t>abemos agra que os</a:t>
            </a:r>
            <a:r>
              <a:rPr lang="pt-PT" baseline="0" dirty="0" smtClean="0"/>
              <a:t> SE identificados co-existem no tempo e no espaço</a:t>
            </a:r>
            <a:endParaRPr lang="pt-PT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AFBB9-154F-4C55-8585-33C6569666E1}" type="slidenum">
              <a:rPr lang="pt-PT" smtClean="0"/>
              <a:t>14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52545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dirty="0" smtClean="0"/>
              <a:t>Logo, a gestão destas</a:t>
            </a:r>
            <a:r>
              <a:rPr lang="pt-PT" baseline="0" dirty="0" smtClean="0"/>
              <a:t> áreas deverá focar-se no conjunto dos SE e não apenas num serviço que irá favorecer uma única atividade.</a:t>
            </a:r>
            <a:endParaRPr lang="pt-PT" dirty="0" smtClean="0"/>
          </a:p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AFBB9-154F-4C55-8585-33C6569666E1}" type="slidenum">
              <a:rPr lang="pt-PT" smtClean="0"/>
              <a:t>15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52545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AFBB9-154F-4C55-8585-33C6569666E1}" type="slidenum">
              <a:rPr lang="pt-PT" smtClean="0"/>
              <a:t>16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52545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pt-PT" sz="1400" b="1" dirty="0" smtClean="0">
                <a:solidFill>
                  <a:srgbClr val="0C1F3D"/>
                </a:solidFill>
              </a:rPr>
              <a:t>Através de análise estatística: 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pt-PT" sz="1400" b="1" dirty="0" smtClean="0">
                <a:solidFill>
                  <a:srgbClr val="0C1F3D"/>
                </a:solidFill>
              </a:rPr>
              <a:t>Se os mecanismos de resposta do grupo de SE resultam de </a:t>
            </a:r>
          </a:p>
          <a:p>
            <a:pPr marL="457200" indent="-4572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PT" sz="1200" dirty="0" smtClean="0">
                <a:solidFill>
                  <a:srgbClr val="0C1F3D"/>
                </a:solidFill>
              </a:rPr>
              <a:t>respostas idênticas de diferentes características a um mesmo fator 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pt-PT" sz="1200" dirty="0" smtClean="0">
                <a:solidFill>
                  <a:srgbClr val="0C1F3D"/>
                </a:solidFill>
              </a:rPr>
              <a:t>ou </a:t>
            </a:r>
          </a:p>
          <a:p>
            <a:pPr marL="457200" indent="-4572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PT" sz="1200" dirty="0" smtClean="0">
                <a:solidFill>
                  <a:srgbClr val="0C1F3D"/>
                </a:solidFill>
              </a:rPr>
              <a:t>interações entre as diferentes características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AFBB9-154F-4C55-8585-33C6569666E1}" type="slidenum">
              <a:rPr lang="pt-PT" smtClean="0"/>
              <a:t>17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525455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400" dirty="0" smtClean="0"/>
              <a:t>Alguns serviços surgem sempre em grupo, para outros isso nunca acontece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400" dirty="0" smtClean="0"/>
              <a:t>Ao explorar as interações e os grupos de SE permite-nos identificar as relações e compreender quais os serviços que dependem dos mesmos processos socio-ecologicos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400" dirty="0" smtClean="0"/>
              <a:t>Vantagens: Focar nos grupos</a:t>
            </a:r>
            <a:r>
              <a:rPr lang="pt-PT" sz="1400" baseline="0" dirty="0" smtClean="0"/>
              <a:t> de SE permite-nos definir medidas de gestão integradas e orientadas para a valorização de multi-serviços,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400" baseline="0" dirty="0" smtClean="0"/>
              <a:t>Evitando resultados enviesados/perversos de estratégias orientadas para um único serviço.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AFBB9-154F-4C55-8585-33C6569666E1}" type="slidenum">
              <a:rPr lang="pt-PT" smtClean="0"/>
              <a:t>18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52545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AFBB9-154F-4C55-8585-33C6569666E1}" type="slidenum">
              <a:rPr lang="pt-PT" smtClean="0"/>
              <a:t>19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167193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ATTENTION GETTER</a:t>
            </a:r>
          </a:p>
          <a:p>
            <a:r>
              <a:rPr lang="pt-PT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Estudos preliminares indicam que, em 2050, numa situação de eventos extremos, em que se conjuga a subida do nível médio do mar, as marés vivas equinociais e sobrelevação meteorológica, a</a:t>
            </a:r>
            <a:r>
              <a:rPr lang="pt-PT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quase totalidade</a:t>
            </a:r>
            <a:r>
              <a:rPr lang="pt-PT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do Salgado da Figueira da Foz ficará inundado.</a:t>
            </a:r>
            <a:endParaRPr lang="pt-PT" sz="1200" b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AFBB9-154F-4C55-8585-33C6569666E1}" type="slidenum">
              <a:rPr lang="pt-PT" smtClean="0"/>
              <a:t>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52545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NEED:</a:t>
            </a:r>
          </a:p>
          <a:p>
            <a:r>
              <a:rPr lang="pt-PT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Este estuário, que fica na Figueira da Foz, tal como muitos estuários e zonas costeiras do Mundo, fica numa zona urbana, de grande densidade populacional e dele dependem imensas atividades.</a:t>
            </a:r>
            <a:r>
              <a:rPr lang="pt-PT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PT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Atividades que dependem de serviços providenciados por este ecossistema. </a:t>
            </a:r>
            <a:endParaRPr lang="pt-PT" sz="1200" b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AFBB9-154F-4C55-8585-33C6569666E1}" type="slidenum">
              <a:rPr lang="pt-PT" smtClean="0"/>
              <a:t>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52545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NEED:</a:t>
            </a:r>
          </a:p>
          <a:p>
            <a:r>
              <a:rPr lang="pt-PT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 o desafio será perceber como é que as alterações climáticas poderão afetar estes serviços de ecossistema</a:t>
            </a:r>
            <a:r>
              <a:rPr lang="pt-PT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para depois então definir </a:t>
            </a:r>
            <a:r>
              <a:rPr lang="pt-PT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estratégias de adaptação que potenciem as atividades económicas</a:t>
            </a:r>
            <a:endParaRPr lang="pt-PT" sz="1200" b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AFBB9-154F-4C55-8585-33C6569666E1}" type="slidenum">
              <a:rPr lang="pt-PT" smtClean="0"/>
              <a:t>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52545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TASK:</a:t>
            </a:r>
          </a:p>
          <a:p>
            <a:r>
              <a:rPr lang="pt-PT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Identificamos então as atividades ligadas à economia do mar e que dependem do estuário do Mondego e foram identificados os SE que permitem o desenvolvimento destas atividades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MAIN MESSAGE</a:t>
            </a:r>
          </a:p>
          <a:p>
            <a:r>
              <a:rPr lang="pt-PT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 estamos a implementar</a:t>
            </a:r>
            <a:r>
              <a:rPr lang="pt-PT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uma metodologia que permita identificar como é que os SE responderão às alterações climáticas</a:t>
            </a:r>
            <a:endParaRPr lang="pt-PT" sz="1200" b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AFBB9-154F-4C55-8585-33C6569666E1}" type="slidenum">
              <a:rPr lang="pt-PT" smtClean="0"/>
              <a:t>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52545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SERVIÇOS DE ECOSSISTEMA</a:t>
            </a:r>
            <a:endParaRPr lang="pt-PT" sz="1200" b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Nos últimos 20 anos tem-se apostado forte numa abordagem antropogénica dos ecossistemas, isto é uma abordagem que avalia os bens e serviços essenciais para o nosso bem-estar.</a:t>
            </a:r>
            <a:endParaRPr lang="pt-PT" sz="1200" b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definição tem mudado ao longo dos tempos e variam consoante a perspetiva. Uma perspetiva de conservação os SE estão associados ao stock de ativos naturais bióticos essenciais para o bem-estar humano e não inclui a biodiversidade, considerando que esta tem um valor por si só e a sua valoração não faz sentido.</a:t>
            </a:r>
            <a:endParaRPr lang="pt-PT" sz="1200" b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Uma perspetiva mais económica, parte do conceito de Capital Natural, i.e., de que o stock de todos os ativos naturais – bióticos e abióticos – gera benefícios: produtos, serviços, e a biodiversidade é encarada como um serviço cultural, em que é possível avaliar a necessidade ou impactes decorrentes da sua conservação.</a:t>
            </a:r>
          </a:p>
          <a:p>
            <a:r>
              <a:rPr lang="pt-PT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CICES – Classificação de SE</a:t>
            </a:r>
            <a:r>
              <a:rPr lang="pt-PT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adotada pela Agência Europeia do Ambiente (EEA)</a:t>
            </a:r>
            <a:endParaRPr lang="pt-PT" sz="1200" b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AFBB9-154F-4C55-8585-33C6569666E1}" type="slidenum">
              <a:rPr lang="pt-PT" smtClean="0"/>
              <a:t>6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52545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dirty="0" smtClean="0"/>
              <a:t>ES</a:t>
            </a:r>
            <a:r>
              <a:rPr lang="pt-PT" baseline="0" dirty="0" smtClean="0"/>
              <a:t> providers: comunidades; grupos funcionais; habitats</a:t>
            </a:r>
            <a:endParaRPr lang="pt-PT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dirty="0" smtClean="0"/>
              <a:t>Beneficiam de determinados serviços, mas a sua existência também providencia outros serviços: proteção</a:t>
            </a:r>
            <a:r>
              <a:rPr lang="pt-PT" baseline="0" dirty="0" smtClean="0"/>
              <a:t> costeira pelos sapais artificiais; sequestro de carbono e acumulação de metais</a:t>
            </a:r>
            <a:endParaRPr lang="pt-PT" dirty="0" smtClean="0"/>
          </a:p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AFBB9-154F-4C55-8585-33C6569666E1}" type="slidenum">
              <a:rPr lang="pt-PT" smtClean="0"/>
              <a:t>7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52545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dirty="0" smtClean="0"/>
              <a:t>É a interação entre</a:t>
            </a:r>
            <a:r>
              <a:rPr lang="pt-PT" baseline="0" dirty="0" smtClean="0"/>
              <a:t> os diferentes serviços de ecossistemas que é útil para a gestão destas atividades, uma vez que permite identificar os trocas (trade-offs) e as sinergias entre os serviços, os benefícios e os beneficiários.</a:t>
            </a:r>
            <a:endParaRPr lang="pt-PT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AFBB9-154F-4C55-8585-33C6569666E1}" type="slidenum">
              <a:rPr lang="pt-PT" smtClean="0"/>
              <a:t>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52545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AFBB9-154F-4C55-8585-33C6569666E1}" type="slidenum">
              <a:rPr lang="pt-PT" smtClean="0"/>
              <a:t>9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5254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9FCCF-D53E-4093-B3FD-B2AA9E654F43}" type="datetimeFigureOut">
              <a:rPr lang="pt-PT" smtClean="0"/>
              <a:t>02-07-2017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06D9B202-2947-4D59-BD26-1B6F9C574BB3}" type="slidenum">
              <a:rPr lang="pt-PT" smtClean="0"/>
              <a:t>‹#›</a:t>
            </a:fld>
            <a:endParaRPr lang="pt-PT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9FCCF-D53E-4093-B3FD-B2AA9E654F43}" type="datetimeFigureOut">
              <a:rPr lang="pt-PT" smtClean="0"/>
              <a:t>02-07-2017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9B202-2947-4D59-BD26-1B6F9C574BB3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9FCCF-D53E-4093-B3FD-B2AA9E654F43}" type="datetimeFigureOut">
              <a:rPr lang="pt-PT" smtClean="0"/>
              <a:t>02-07-2017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9B202-2947-4D59-BD26-1B6F9C574BB3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9FCCF-D53E-4093-B3FD-B2AA9E654F43}" type="datetimeFigureOut">
              <a:rPr lang="pt-PT" smtClean="0"/>
              <a:t>02-07-2017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9B202-2947-4D59-BD26-1B6F9C574BB3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9FCCF-D53E-4093-B3FD-B2AA9E654F43}" type="datetimeFigureOut">
              <a:rPr lang="pt-PT" smtClean="0"/>
              <a:t>02-07-2017</a:t>
            </a:fld>
            <a:endParaRPr lang="pt-PT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9B202-2947-4D59-BD26-1B6F9C574BB3}" type="slidenum">
              <a:rPr lang="pt-PT" smtClean="0"/>
              <a:t>‹#›</a:t>
            </a:fld>
            <a:endParaRPr lang="pt-PT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9FCCF-D53E-4093-B3FD-B2AA9E654F43}" type="datetimeFigureOut">
              <a:rPr lang="pt-PT" smtClean="0"/>
              <a:t>02-07-2017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9B202-2947-4D59-BD26-1B6F9C574BB3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9FCCF-D53E-4093-B3FD-B2AA9E654F43}" type="datetimeFigureOut">
              <a:rPr lang="pt-PT" smtClean="0"/>
              <a:t>02-07-2017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9B202-2947-4D59-BD26-1B6F9C574BB3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9FCCF-D53E-4093-B3FD-B2AA9E654F43}" type="datetimeFigureOut">
              <a:rPr lang="pt-PT" smtClean="0"/>
              <a:t>02-07-2017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9B202-2947-4D59-BD26-1B6F9C574BB3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9FCCF-D53E-4093-B3FD-B2AA9E654F43}" type="datetimeFigureOut">
              <a:rPr lang="pt-PT" smtClean="0"/>
              <a:t>02-07-2017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9B202-2947-4D59-BD26-1B6F9C574BB3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9FCCF-D53E-4093-B3FD-B2AA9E654F43}" type="datetimeFigureOut">
              <a:rPr lang="pt-PT" smtClean="0"/>
              <a:t>02-07-2017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9B202-2947-4D59-BD26-1B6F9C574BB3}" type="slidenum">
              <a:rPr lang="pt-PT" smtClean="0"/>
              <a:t>‹#›</a:t>
            </a:fld>
            <a:endParaRPr lang="pt-PT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9FCCF-D53E-4093-B3FD-B2AA9E654F43}" type="datetimeFigureOut">
              <a:rPr lang="pt-PT" smtClean="0"/>
              <a:t>02-07-2017</a:t>
            </a:fld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9B202-2947-4D59-BD26-1B6F9C574BB3}" type="slidenum">
              <a:rPr lang="pt-PT" smtClean="0"/>
              <a:t>‹#›</a:t>
            </a:fld>
            <a:endParaRPr lang="pt-PT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759FCCF-D53E-4093-B3FD-B2AA9E654F43}" type="datetimeFigureOut">
              <a:rPr lang="pt-PT" smtClean="0"/>
              <a:t>02-07-2017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06D9B202-2947-4D59-BD26-1B6F9C574BB3}" type="slidenum">
              <a:rPr lang="pt-PT" smtClean="0"/>
              <a:t>‹#›</a:t>
            </a:fld>
            <a:endParaRPr lang="pt-PT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2.xml"/><Relationship Id="rId5" Type="http://schemas.openxmlformats.org/officeDocument/2006/relationships/image" Target="../media/image12.jpe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3.xml"/><Relationship Id="rId5" Type="http://schemas.openxmlformats.org/officeDocument/2006/relationships/image" Target="../media/image12.jpe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pn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jpeg"/><Relationship Id="rId9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2.pn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2.pn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107504" y="1340768"/>
            <a:ext cx="8928991" cy="3528392"/>
            <a:chOff x="107504" y="1574789"/>
            <a:chExt cx="8928991" cy="2923877"/>
          </a:xfrm>
        </p:grpSpPr>
        <p:sp>
          <p:nvSpPr>
            <p:cNvPr id="2" name="Rectangle 1"/>
            <p:cNvSpPr/>
            <p:nvPr/>
          </p:nvSpPr>
          <p:spPr>
            <a:xfrm>
              <a:off x="107504" y="1574789"/>
              <a:ext cx="8928991" cy="292387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07505" y="1574790"/>
              <a:ext cx="8928990" cy="10439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pt-PT" sz="2700" b="1" dirty="0" smtClean="0">
                  <a:solidFill>
                    <a:srgbClr val="0C1F3D"/>
                  </a:solidFill>
                </a:rPr>
                <a:t>Serviços dos Ecossistemas no estuário do Mondego e a sua relação com as alterações climáticas.</a:t>
              </a:r>
              <a:endParaRPr lang="pt-PT" sz="2700" b="1" dirty="0">
                <a:solidFill>
                  <a:srgbClr val="0C1F3D"/>
                </a:solidFill>
              </a:endParaRPr>
            </a:p>
          </p:txBody>
        </p:sp>
      </p:grpSp>
      <p:sp>
        <p:nvSpPr>
          <p:cNvPr id="7" name="Rectangle 6"/>
          <p:cNvSpPr/>
          <p:nvPr/>
        </p:nvSpPr>
        <p:spPr>
          <a:xfrm>
            <a:off x="107505" y="335558"/>
            <a:ext cx="8928990" cy="369332"/>
          </a:xfrm>
          <a:prstGeom prst="rect">
            <a:avLst/>
          </a:prstGeom>
          <a:solidFill>
            <a:srgbClr val="3681A6">
              <a:alpha val="80000"/>
            </a:srgbClr>
          </a:solidFill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pt-PT" b="1" dirty="0" smtClean="0">
                <a:solidFill>
                  <a:schemeClr val="bg1"/>
                </a:solidFill>
              </a:rPr>
              <a:t>Ciência  ‘17</a:t>
            </a:r>
            <a:endParaRPr lang="pt-PT" dirty="0">
              <a:solidFill>
                <a:schemeClr val="bg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51520" y="5339680"/>
            <a:ext cx="432047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600" b="1" dirty="0" smtClean="0">
                <a:solidFill>
                  <a:srgbClr val="0C1F3D"/>
                </a:solidFill>
              </a:rPr>
              <a:t>Zara Teixeira</a:t>
            </a:r>
            <a:endParaRPr lang="pt-PT" sz="1600" dirty="0" smtClean="0">
              <a:solidFill>
                <a:srgbClr val="0C1F3D"/>
              </a:solidFill>
            </a:endParaRPr>
          </a:p>
          <a:p>
            <a:r>
              <a:rPr lang="pt-PT" sz="1600" dirty="0" smtClean="0">
                <a:solidFill>
                  <a:srgbClr val="0C1F3D"/>
                </a:solidFill>
              </a:rPr>
              <a:t>Universidade de Coimbra</a:t>
            </a:r>
          </a:p>
        </p:txBody>
      </p:sp>
      <p:sp>
        <p:nvSpPr>
          <p:cNvPr id="4" name="Rectangle 3"/>
          <p:cNvSpPr/>
          <p:nvPr/>
        </p:nvSpPr>
        <p:spPr>
          <a:xfrm>
            <a:off x="4293648" y="5155013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pt-PT" sz="1400" dirty="0" smtClean="0">
                <a:solidFill>
                  <a:srgbClr val="0C1F3D"/>
                </a:solidFill>
              </a:rPr>
              <a:t>03 julho 2017</a:t>
            </a:r>
            <a:endParaRPr lang="pt-PT" sz="1400" dirty="0">
              <a:solidFill>
                <a:srgbClr val="0C1F3D"/>
              </a:solidFill>
            </a:endParaRPr>
          </a:p>
          <a:p>
            <a:pPr algn="r"/>
            <a:r>
              <a:rPr lang="pt-PT" sz="1400" dirty="0" smtClean="0">
                <a:solidFill>
                  <a:srgbClr val="0C1F3D"/>
                </a:solidFill>
              </a:rPr>
              <a:t>encontro Ciência 2017</a:t>
            </a:r>
            <a:endParaRPr lang="pt-PT" sz="1400" dirty="0">
              <a:solidFill>
                <a:srgbClr val="0C1F3D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07504" y="6198766"/>
            <a:ext cx="8948633" cy="641216"/>
            <a:chOff x="107504" y="6198766"/>
            <a:chExt cx="8948633" cy="641216"/>
          </a:xfrm>
        </p:grpSpPr>
        <p:sp>
          <p:nvSpPr>
            <p:cNvPr id="12" name="Rounded Rectangle 11"/>
            <p:cNvSpPr/>
            <p:nvPr/>
          </p:nvSpPr>
          <p:spPr>
            <a:xfrm>
              <a:off x="107504" y="6321345"/>
              <a:ext cx="8928992" cy="428602"/>
            </a:xfrm>
            <a:prstGeom prst="roundRect">
              <a:avLst>
                <a:gd name="adj" fmla="val 0"/>
              </a:avLst>
            </a:prstGeom>
            <a:solidFill>
              <a:srgbClr val="0C1F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49492" y="6198766"/>
              <a:ext cx="906645" cy="641216"/>
            </a:xfrm>
            <a:prstGeom prst="rect">
              <a:avLst/>
            </a:prstGeom>
          </p:spPr>
        </p:pic>
      </p:grp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331" b="27728"/>
          <a:stretch/>
        </p:blipFill>
        <p:spPr>
          <a:xfrm>
            <a:off x="2627784" y="2852936"/>
            <a:ext cx="3949003" cy="167389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55506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107504" y="6198766"/>
            <a:ext cx="8948633" cy="641216"/>
            <a:chOff x="107504" y="6198766"/>
            <a:chExt cx="8948633" cy="641216"/>
          </a:xfrm>
        </p:grpSpPr>
        <p:sp>
          <p:nvSpPr>
            <p:cNvPr id="19" name="Rounded Rectangle 18"/>
            <p:cNvSpPr/>
            <p:nvPr/>
          </p:nvSpPr>
          <p:spPr>
            <a:xfrm>
              <a:off x="107504" y="6321345"/>
              <a:ext cx="8928992" cy="428602"/>
            </a:xfrm>
            <a:prstGeom prst="roundRect">
              <a:avLst>
                <a:gd name="adj" fmla="val 0"/>
              </a:avLst>
            </a:prstGeom>
            <a:solidFill>
              <a:srgbClr val="0C1F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49492" y="6198766"/>
              <a:ext cx="906645" cy="641216"/>
            </a:xfrm>
            <a:prstGeom prst="rect">
              <a:avLst/>
            </a:prstGeom>
          </p:spPr>
        </p:pic>
      </p:grpSp>
      <p:sp>
        <p:nvSpPr>
          <p:cNvPr id="24" name="Rectangle 23"/>
          <p:cNvSpPr/>
          <p:nvPr/>
        </p:nvSpPr>
        <p:spPr>
          <a:xfrm>
            <a:off x="3597806" y="1412776"/>
            <a:ext cx="542240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t-PT" sz="2000" b="1" dirty="0" smtClean="0">
                <a:solidFill>
                  <a:srgbClr val="0C1F3D"/>
                </a:solidFill>
              </a:rPr>
              <a:t>Peixes</a:t>
            </a:r>
            <a:endParaRPr lang="pt-PT" sz="1600" b="1" dirty="0" smtClean="0">
              <a:solidFill>
                <a:srgbClr val="0C1F3D"/>
              </a:solidFill>
            </a:endParaRP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PT" sz="2000" dirty="0">
                <a:solidFill>
                  <a:srgbClr val="0C1F3D"/>
                </a:solidFill>
              </a:rPr>
              <a:t>Taxas de crescimento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PT" sz="2000" dirty="0">
                <a:solidFill>
                  <a:srgbClr val="0C1F3D"/>
                </a:solidFill>
              </a:rPr>
              <a:t>Resistência a </a:t>
            </a:r>
            <a:r>
              <a:rPr lang="pt-PT" sz="2000" dirty="0" smtClean="0">
                <a:solidFill>
                  <a:srgbClr val="0C1F3D"/>
                </a:solidFill>
              </a:rPr>
              <a:t>doenças</a:t>
            </a:r>
          </a:p>
        </p:txBody>
      </p:sp>
      <p:sp>
        <p:nvSpPr>
          <p:cNvPr id="3" name="Down Arrow 2"/>
          <p:cNvSpPr/>
          <p:nvPr/>
        </p:nvSpPr>
        <p:spPr>
          <a:xfrm>
            <a:off x="3039501" y="1556792"/>
            <a:ext cx="438472" cy="400110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7" name="Rectangle 16"/>
          <p:cNvSpPr/>
          <p:nvPr/>
        </p:nvSpPr>
        <p:spPr>
          <a:xfrm>
            <a:off x="3635896" y="2846253"/>
            <a:ext cx="5508104" cy="324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t-PT" sz="2000" b="1" dirty="0" smtClean="0">
                <a:solidFill>
                  <a:srgbClr val="0C1F3D"/>
                </a:solidFill>
              </a:rPr>
              <a:t>Plantas de sapal</a:t>
            </a:r>
          </a:p>
          <a:p>
            <a:pPr marL="0" lvl="1">
              <a:spcAft>
                <a:spcPts val="1200"/>
              </a:spcAft>
            </a:pPr>
            <a:r>
              <a:rPr lang="pt-PT" sz="2000" dirty="0" smtClean="0">
                <a:solidFill>
                  <a:srgbClr val="0C1F3D"/>
                </a:solidFill>
              </a:rPr>
              <a:t>Taxa </a:t>
            </a:r>
            <a:r>
              <a:rPr lang="pt-PT" sz="2000" dirty="0">
                <a:solidFill>
                  <a:srgbClr val="0C1F3D"/>
                </a:solidFill>
              </a:rPr>
              <a:t>de sedimentação inferior à sNMM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PT" sz="2000" dirty="0">
                <a:solidFill>
                  <a:srgbClr val="0C1F3D"/>
                </a:solidFill>
              </a:rPr>
              <a:t>Sequestro de carbono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PT" sz="2000" dirty="0">
                <a:solidFill>
                  <a:srgbClr val="0C1F3D"/>
                </a:solidFill>
              </a:rPr>
              <a:t>98 t C ano-1 → 56 t C ano-1 </a:t>
            </a:r>
          </a:p>
          <a:p>
            <a:pPr marL="800100" lvl="1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PT" sz="2000" dirty="0" smtClean="0">
                <a:solidFill>
                  <a:srgbClr val="0C1F3D"/>
                </a:solidFill>
              </a:rPr>
              <a:t>6408 </a:t>
            </a:r>
            <a:r>
              <a:rPr lang="pt-PT" sz="2000" dirty="0">
                <a:solidFill>
                  <a:srgbClr val="0C1F3D"/>
                </a:solidFill>
              </a:rPr>
              <a:t>€ </a:t>
            </a:r>
            <a:r>
              <a:rPr lang="pt-PT" sz="2000" dirty="0" smtClean="0">
                <a:solidFill>
                  <a:srgbClr val="0C1F3D"/>
                </a:solidFill>
              </a:rPr>
              <a:t>ano</a:t>
            </a:r>
            <a:r>
              <a:rPr lang="pt-PT" sz="2000" baseline="30000" dirty="0" smtClean="0">
                <a:solidFill>
                  <a:srgbClr val="0C1F3D"/>
                </a:solidFill>
              </a:rPr>
              <a:t>-1 → </a:t>
            </a:r>
            <a:r>
              <a:rPr lang="pt-PT" sz="2000" dirty="0" smtClean="0">
                <a:solidFill>
                  <a:srgbClr val="0C1F3D"/>
                </a:solidFill>
              </a:rPr>
              <a:t>3649 </a:t>
            </a:r>
            <a:r>
              <a:rPr lang="pt-PT" sz="2000" dirty="0">
                <a:solidFill>
                  <a:srgbClr val="0C1F3D"/>
                </a:solidFill>
              </a:rPr>
              <a:t>€ ano</a:t>
            </a:r>
            <a:r>
              <a:rPr lang="pt-PT" sz="2000" baseline="30000" dirty="0">
                <a:solidFill>
                  <a:srgbClr val="0C1F3D"/>
                </a:solidFill>
              </a:rPr>
              <a:t>-1</a:t>
            </a:r>
            <a:endParaRPr lang="pt-PT" sz="2000" dirty="0" smtClean="0">
              <a:solidFill>
                <a:srgbClr val="0C1F3D"/>
              </a:solidFill>
            </a:endParaRP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PT" sz="2000" dirty="0" smtClean="0">
                <a:solidFill>
                  <a:srgbClr val="0C1F3D"/>
                </a:solidFill>
              </a:rPr>
              <a:t>Retenção de sedimento</a:t>
            </a:r>
          </a:p>
          <a:p>
            <a:pPr marL="800100" lvl="2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PT" sz="2000" dirty="0" smtClean="0">
                <a:solidFill>
                  <a:srgbClr val="0C1F3D"/>
                </a:solidFill>
              </a:rPr>
              <a:t>8428 </a:t>
            </a:r>
            <a:r>
              <a:rPr lang="pt-PT" sz="2000" dirty="0">
                <a:solidFill>
                  <a:srgbClr val="0C1F3D"/>
                </a:solidFill>
              </a:rPr>
              <a:t>€ ano</a:t>
            </a:r>
            <a:r>
              <a:rPr lang="pt-PT" sz="2000" baseline="30000" dirty="0">
                <a:solidFill>
                  <a:srgbClr val="0C1F3D"/>
                </a:solidFill>
              </a:rPr>
              <a:t>-1 → </a:t>
            </a:r>
            <a:r>
              <a:rPr lang="pt-PT" sz="2000" dirty="0">
                <a:solidFill>
                  <a:srgbClr val="0C1F3D"/>
                </a:solidFill>
              </a:rPr>
              <a:t>4800 € </a:t>
            </a:r>
            <a:r>
              <a:rPr lang="pt-PT" sz="2000" dirty="0" smtClean="0">
                <a:solidFill>
                  <a:srgbClr val="0C1F3D"/>
                </a:solidFill>
              </a:rPr>
              <a:t>ano</a:t>
            </a:r>
            <a:r>
              <a:rPr lang="pt-PT" sz="2000" baseline="30000" dirty="0" smtClean="0">
                <a:solidFill>
                  <a:srgbClr val="0C1F3D"/>
                </a:solidFill>
              </a:rPr>
              <a:t>-1</a:t>
            </a:r>
            <a:endParaRPr lang="pt-PT" sz="2000" dirty="0" smtClean="0">
              <a:solidFill>
                <a:srgbClr val="0C1F3D"/>
              </a:solidFill>
            </a:endParaRP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pt-PT" sz="2000" dirty="0" smtClean="0">
              <a:solidFill>
                <a:srgbClr val="0C1F3D"/>
              </a:solidFill>
            </a:endParaRPr>
          </a:p>
        </p:txBody>
      </p:sp>
      <p:sp>
        <p:nvSpPr>
          <p:cNvPr id="25" name="Down Arrow 24"/>
          <p:cNvSpPr/>
          <p:nvPr/>
        </p:nvSpPr>
        <p:spPr>
          <a:xfrm>
            <a:off x="3053408" y="2990269"/>
            <a:ext cx="438472" cy="400110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grpSp>
        <p:nvGrpSpPr>
          <p:cNvPr id="21" name="Group 20"/>
          <p:cNvGrpSpPr/>
          <p:nvPr/>
        </p:nvGrpSpPr>
        <p:grpSpPr>
          <a:xfrm>
            <a:off x="107505" y="188640"/>
            <a:ext cx="8928990" cy="800219"/>
            <a:chOff x="107505" y="188640"/>
            <a:chExt cx="8928990" cy="800219"/>
          </a:xfrm>
        </p:grpSpPr>
        <p:sp>
          <p:nvSpPr>
            <p:cNvPr id="22" name="Rectangle 21"/>
            <p:cNvSpPr/>
            <p:nvPr/>
          </p:nvSpPr>
          <p:spPr>
            <a:xfrm>
              <a:off x="107505" y="188640"/>
              <a:ext cx="8928990" cy="800219"/>
            </a:xfrm>
            <a:prstGeom prst="rect">
              <a:avLst/>
            </a:prstGeom>
            <a:solidFill>
              <a:srgbClr val="3681A6">
                <a:alpha val="80000"/>
              </a:srgbClr>
            </a:solidFill>
          </p:spPr>
          <p:txBody>
            <a:bodyPr wrap="square">
              <a:spAutoFit/>
            </a:bodyPr>
            <a:lstStyle/>
            <a:p>
              <a:pPr algn="ctr">
                <a:spcAft>
                  <a:spcPts val="1200"/>
                </a:spcAft>
              </a:pPr>
              <a:endParaRPr lang="pt-PT" dirty="0" smtClean="0">
                <a:solidFill>
                  <a:schemeClr val="bg1"/>
                </a:solidFill>
              </a:endParaRPr>
            </a:p>
            <a:p>
              <a:pPr algn="ctr">
                <a:spcAft>
                  <a:spcPts val="1200"/>
                </a:spcAft>
              </a:pPr>
              <a:endParaRPr lang="pt-PT" dirty="0">
                <a:solidFill>
                  <a:schemeClr val="bg1"/>
                </a:solidFill>
              </a:endParaRPr>
            </a:p>
          </p:txBody>
        </p:sp>
        <p:sp>
          <p:nvSpPr>
            <p:cNvPr id="23" name="Pentagon 22"/>
            <p:cNvSpPr/>
            <p:nvPr/>
          </p:nvSpPr>
          <p:spPr>
            <a:xfrm>
              <a:off x="461120" y="318749"/>
              <a:ext cx="2340000" cy="540000"/>
            </a:xfrm>
            <a:prstGeom prst="homePlat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PT" dirty="0">
                  <a:solidFill>
                    <a:schemeClr val="bg1">
                      <a:lumMod val="75000"/>
                    </a:schemeClr>
                  </a:solidFill>
                </a:rPr>
                <a:t>Serviços Ecossistema</a:t>
              </a:r>
            </a:p>
          </p:txBody>
        </p:sp>
        <p:sp>
          <p:nvSpPr>
            <p:cNvPr id="26" name="Pentagon 25"/>
            <p:cNvSpPr/>
            <p:nvPr/>
          </p:nvSpPr>
          <p:spPr>
            <a:xfrm>
              <a:off x="3419872" y="318749"/>
              <a:ext cx="2340000" cy="540000"/>
            </a:xfrm>
            <a:prstGeom prst="homePlat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PT" b="1" dirty="0" smtClean="0">
                  <a:solidFill>
                    <a:srgbClr val="0C1F3D"/>
                  </a:solidFill>
                </a:rPr>
                <a:t>Mondego</a:t>
              </a:r>
              <a:endParaRPr lang="pt-PT" b="1" dirty="0">
                <a:solidFill>
                  <a:srgbClr val="0C1F3D"/>
                </a:solidFill>
              </a:endParaRPr>
            </a:p>
          </p:txBody>
        </p:sp>
        <p:sp>
          <p:nvSpPr>
            <p:cNvPr id="27" name="Pentagon 26"/>
            <p:cNvSpPr/>
            <p:nvPr/>
          </p:nvSpPr>
          <p:spPr>
            <a:xfrm>
              <a:off x="6336456" y="318749"/>
              <a:ext cx="2340000" cy="540000"/>
            </a:xfrm>
            <a:prstGeom prst="homePlat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PT" dirty="0" smtClean="0">
                  <a:solidFill>
                    <a:schemeClr val="bg1">
                      <a:lumMod val="75000"/>
                    </a:schemeClr>
                  </a:solidFill>
                </a:rPr>
                <a:t>Grupos de SE</a:t>
              </a:r>
              <a:endParaRPr lang="pt-PT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107504" y="1344839"/>
            <a:ext cx="2448272" cy="4976506"/>
            <a:chOff x="107504" y="1344839"/>
            <a:chExt cx="2448272" cy="4976506"/>
          </a:xfrm>
        </p:grpSpPr>
        <p:sp>
          <p:nvSpPr>
            <p:cNvPr id="33" name="Rectangle 32"/>
            <p:cNvSpPr/>
            <p:nvPr/>
          </p:nvSpPr>
          <p:spPr>
            <a:xfrm>
              <a:off x="107504" y="1358192"/>
              <a:ext cx="2448272" cy="4963153"/>
            </a:xfrm>
            <a:prstGeom prst="rect">
              <a:avLst/>
            </a:prstGeom>
            <a:solidFill>
              <a:srgbClr val="CCFF9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07504" y="1344839"/>
              <a:ext cx="2448272" cy="8771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PT" b="1" dirty="0" smtClean="0">
                  <a:solidFill>
                    <a:srgbClr val="0C1F3D"/>
                  </a:solidFill>
                </a:rPr>
                <a:t>Ecossistemas e Biodiversidade</a:t>
              </a:r>
            </a:p>
            <a:p>
              <a:pPr algn="ctr"/>
              <a:r>
                <a:rPr lang="pt-PT" sz="1500" dirty="0" smtClean="0">
                  <a:solidFill>
                    <a:srgbClr val="0C1F3D"/>
                  </a:solidFill>
                </a:rPr>
                <a:t>(fornecedores de SE)</a:t>
              </a:r>
              <a:endParaRPr lang="pt-PT" sz="1500" dirty="0">
                <a:solidFill>
                  <a:srgbClr val="0C1F3D"/>
                </a:solidFill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107504" y="2658685"/>
              <a:ext cx="2448272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PT" sz="1600" dirty="0" smtClean="0">
                  <a:solidFill>
                    <a:srgbClr val="0C1F3D"/>
                  </a:solidFill>
                </a:rPr>
                <a:t>Produtividade secundária</a:t>
              </a:r>
            </a:p>
            <a:p>
              <a:pPr algn="ctr"/>
              <a:endParaRPr lang="pt-PT" sz="1600" dirty="0" smtClean="0">
                <a:solidFill>
                  <a:srgbClr val="0C1F3D"/>
                </a:solidFill>
              </a:endParaRPr>
            </a:p>
            <a:p>
              <a:pPr algn="ctr"/>
              <a:r>
                <a:rPr lang="pt-PT" sz="1600" dirty="0" smtClean="0">
                  <a:solidFill>
                    <a:srgbClr val="0C1F3D"/>
                  </a:solidFill>
                </a:rPr>
                <a:t>Cobertura de vegetação</a:t>
              </a:r>
            </a:p>
            <a:p>
              <a:pPr algn="ctr"/>
              <a:endParaRPr lang="pt-PT" sz="1600" dirty="0" smtClean="0">
                <a:solidFill>
                  <a:srgbClr val="0C1F3D"/>
                </a:solidFill>
              </a:endParaRPr>
            </a:p>
            <a:p>
              <a:pPr algn="ctr"/>
              <a:r>
                <a:rPr lang="pt-PT" sz="1600" dirty="0" smtClean="0">
                  <a:solidFill>
                    <a:srgbClr val="0C1F3D"/>
                  </a:solidFill>
                </a:rPr>
                <a:t>Biomassa das raízes</a:t>
              </a:r>
            </a:p>
            <a:p>
              <a:pPr algn="ctr"/>
              <a:endParaRPr lang="pt-PT" sz="1600" dirty="0" smtClean="0">
                <a:solidFill>
                  <a:srgbClr val="0C1F3D"/>
                </a:solidFill>
              </a:endParaRPr>
            </a:p>
            <a:p>
              <a:pPr algn="ctr"/>
              <a:r>
                <a:rPr lang="pt-PT" sz="1600" dirty="0" smtClean="0">
                  <a:solidFill>
                    <a:srgbClr val="0C1F3D"/>
                  </a:solidFill>
                </a:rPr>
                <a:t>Espécies filtradoras</a:t>
              </a:r>
            </a:p>
            <a:p>
              <a:pPr algn="ctr"/>
              <a:r>
                <a:rPr lang="pt-PT" sz="1600" dirty="0" smtClean="0">
                  <a:solidFill>
                    <a:srgbClr val="0C1F3D"/>
                  </a:solidFill>
                </a:rPr>
                <a:t>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81314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370"/>
          <a:stretch/>
        </p:blipFill>
        <p:spPr>
          <a:xfrm>
            <a:off x="2495216" y="981288"/>
            <a:ext cx="6613288" cy="3774664"/>
          </a:xfrm>
          <a:prstGeom prst="rect">
            <a:avLst/>
          </a:prstGeom>
        </p:spPr>
      </p:pic>
      <p:grpSp>
        <p:nvGrpSpPr>
          <p:cNvPr id="18" name="Group 17"/>
          <p:cNvGrpSpPr/>
          <p:nvPr/>
        </p:nvGrpSpPr>
        <p:grpSpPr>
          <a:xfrm>
            <a:off x="107504" y="6198766"/>
            <a:ext cx="8948633" cy="641216"/>
            <a:chOff x="107504" y="6198766"/>
            <a:chExt cx="8948633" cy="641216"/>
          </a:xfrm>
        </p:grpSpPr>
        <p:sp>
          <p:nvSpPr>
            <p:cNvPr id="19" name="Rounded Rectangle 18"/>
            <p:cNvSpPr/>
            <p:nvPr/>
          </p:nvSpPr>
          <p:spPr>
            <a:xfrm>
              <a:off x="107504" y="6321345"/>
              <a:ext cx="8928992" cy="428602"/>
            </a:xfrm>
            <a:prstGeom prst="roundRect">
              <a:avLst>
                <a:gd name="adj" fmla="val 0"/>
              </a:avLst>
            </a:prstGeom>
            <a:solidFill>
              <a:srgbClr val="0C1F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49492" y="6198766"/>
              <a:ext cx="906645" cy="641216"/>
            </a:xfrm>
            <a:prstGeom prst="rect">
              <a:avLst/>
            </a:prstGeom>
          </p:spPr>
        </p:pic>
      </p:grpSp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252" r="66979" b="15172"/>
          <a:stretch/>
        </p:blipFill>
        <p:spPr>
          <a:xfrm>
            <a:off x="6726420" y="4717003"/>
            <a:ext cx="2310076" cy="1592317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2555776" y="5373216"/>
            <a:ext cx="4170644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t-PT" sz="2000" dirty="0" smtClean="0">
                <a:solidFill>
                  <a:srgbClr val="0C1F3D"/>
                </a:solidFill>
              </a:rPr>
              <a:t>86 % área de sapal</a:t>
            </a:r>
          </a:p>
          <a:p>
            <a:pPr>
              <a:spcAft>
                <a:spcPts val="600"/>
              </a:spcAft>
            </a:pPr>
            <a:r>
              <a:rPr lang="pt-PT" sz="2000" dirty="0">
                <a:solidFill>
                  <a:srgbClr val="0C1F3D"/>
                </a:solidFill>
              </a:rPr>
              <a:t>14 % de paúis </a:t>
            </a:r>
            <a:r>
              <a:rPr lang="pt-PT" sz="2000" dirty="0" smtClean="0">
                <a:solidFill>
                  <a:srgbClr val="0C1F3D"/>
                </a:solidFill>
              </a:rPr>
              <a:t>e charcas</a:t>
            </a:r>
            <a:endParaRPr lang="pt-PT" sz="2000" dirty="0">
              <a:solidFill>
                <a:srgbClr val="0C1F3D"/>
              </a:solidFill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107505" y="188640"/>
            <a:ext cx="8928990" cy="800219"/>
            <a:chOff x="107505" y="188640"/>
            <a:chExt cx="8928990" cy="800219"/>
          </a:xfrm>
        </p:grpSpPr>
        <p:sp>
          <p:nvSpPr>
            <p:cNvPr id="31" name="Rectangle 30"/>
            <p:cNvSpPr/>
            <p:nvPr/>
          </p:nvSpPr>
          <p:spPr>
            <a:xfrm>
              <a:off x="107505" y="188640"/>
              <a:ext cx="8928990" cy="800219"/>
            </a:xfrm>
            <a:prstGeom prst="rect">
              <a:avLst/>
            </a:prstGeom>
            <a:solidFill>
              <a:srgbClr val="3681A6">
                <a:alpha val="80000"/>
              </a:srgbClr>
            </a:solidFill>
          </p:spPr>
          <p:txBody>
            <a:bodyPr wrap="square">
              <a:spAutoFit/>
            </a:bodyPr>
            <a:lstStyle/>
            <a:p>
              <a:pPr algn="ctr">
                <a:spcAft>
                  <a:spcPts val="1200"/>
                </a:spcAft>
              </a:pPr>
              <a:endParaRPr lang="pt-PT" dirty="0" smtClean="0">
                <a:solidFill>
                  <a:schemeClr val="bg1"/>
                </a:solidFill>
              </a:endParaRPr>
            </a:p>
            <a:p>
              <a:pPr algn="ctr">
                <a:spcAft>
                  <a:spcPts val="1200"/>
                </a:spcAft>
              </a:pPr>
              <a:endParaRPr lang="pt-PT" dirty="0">
                <a:solidFill>
                  <a:schemeClr val="bg1"/>
                </a:solidFill>
              </a:endParaRPr>
            </a:p>
          </p:txBody>
        </p:sp>
        <p:sp>
          <p:nvSpPr>
            <p:cNvPr id="32" name="Pentagon 31"/>
            <p:cNvSpPr/>
            <p:nvPr/>
          </p:nvSpPr>
          <p:spPr>
            <a:xfrm>
              <a:off x="461120" y="318749"/>
              <a:ext cx="2340000" cy="540000"/>
            </a:xfrm>
            <a:prstGeom prst="homePlat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PT" dirty="0">
                  <a:solidFill>
                    <a:schemeClr val="bg1">
                      <a:lumMod val="75000"/>
                    </a:schemeClr>
                  </a:solidFill>
                </a:rPr>
                <a:t>Serviços Ecossistema</a:t>
              </a:r>
            </a:p>
          </p:txBody>
        </p:sp>
        <p:sp>
          <p:nvSpPr>
            <p:cNvPr id="33" name="Pentagon 32"/>
            <p:cNvSpPr/>
            <p:nvPr/>
          </p:nvSpPr>
          <p:spPr>
            <a:xfrm>
              <a:off x="3419872" y="318749"/>
              <a:ext cx="2340000" cy="540000"/>
            </a:xfrm>
            <a:prstGeom prst="homePlat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PT" b="1" dirty="0" smtClean="0">
                  <a:solidFill>
                    <a:srgbClr val="0C1F3D"/>
                  </a:solidFill>
                </a:rPr>
                <a:t>Mondego</a:t>
              </a:r>
              <a:endParaRPr lang="pt-PT" b="1" dirty="0">
                <a:solidFill>
                  <a:srgbClr val="0C1F3D"/>
                </a:solidFill>
              </a:endParaRPr>
            </a:p>
          </p:txBody>
        </p:sp>
        <p:sp>
          <p:nvSpPr>
            <p:cNvPr id="34" name="Pentagon 33"/>
            <p:cNvSpPr/>
            <p:nvPr/>
          </p:nvSpPr>
          <p:spPr>
            <a:xfrm>
              <a:off x="6336456" y="318749"/>
              <a:ext cx="2340000" cy="540000"/>
            </a:xfrm>
            <a:prstGeom prst="homePlat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PT" dirty="0" smtClean="0">
                  <a:solidFill>
                    <a:schemeClr val="bg1">
                      <a:lumMod val="75000"/>
                    </a:schemeClr>
                  </a:solidFill>
                </a:rPr>
                <a:t>Grupos de SE</a:t>
              </a:r>
              <a:endParaRPr lang="pt-PT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555775" y="4901178"/>
            <a:ext cx="41706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t-PT" sz="2000" b="1" dirty="0" smtClean="0">
                <a:solidFill>
                  <a:srgbClr val="0C1F3D"/>
                </a:solidFill>
              </a:rPr>
              <a:t>Subida do NMM:</a:t>
            </a:r>
          </a:p>
        </p:txBody>
      </p:sp>
      <p:grpSp>
        <p:nvGrpSpPr>
          <p:cNvPr id="36" name="Group 35"/>
          <p:cNvGrpSpPr/>
          <p:nvPr/>
        </p:nvGrpSpPr>
        <p:grpSpPr>
          <a:xfrm>
            <a:off x="107504" y="1344839"/>
            <a:ext cx="2448272" cy="4976506"/>
            <a:chOff x="107504" y="1344839"/>
            <a:chExt cx="2448272" cy="4976506"/>
          </a:xfrm>
          <a:solidFill>
            <a:srgbClr val="CCFF99"/>
          </a:solidFill>
        </p:grpSpPr>
        <p:sp>
          <p:nvSpPr>
            <p:cNvPr id="37" name="Rectangle 36"/>
            <p:cNvSpPr/>
            <p:nvPr/>
          </p:nvSpPr>
          <p:spPr>
            <a:xfrm>
              <a:off x="107504" y="1358192"/>
              <a:ext cx="2448272" cy="4963153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07504" y="1344839"/>
              <a:ext cx="2448272" cy="87716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pt-PT" b="1" dirty="0" smtClean="0">
                  <a:solidFill>
                    <a:srgbClr val="0C1F3D"/>
                  </a:solidFill>
                </a:rPr>
                <a:t>Ecossistemas e Biodiversidade</a:t>
              </a:r>
            </a:p>
            <a:p>
              <a:pPr algn="ctr"/>
              <a:r>
                <a:rPr lang="pt-PT" sz="1500" dirty="0" smtClean="0">
                  <a:solidFill>
                    <a:srgbClr val="0C1F3D"/>
                  </a:solidFill>
                </a:rPr>
                <a:t>(fornecedores de SE)</a:t>
              </a:r>
              <a:endParaRPr lang="pt-PT" sz="1500" dirty="0">
                <a:solidFill>
                  <a:srgbClr val="0C1F3D"/>
                </a:solidFill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07504" y="2658685"/>
              <a:ext cx="2448272" cy="255454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pt-PT" sz="1600" dirty="0" smtClean="0">
                  <a:solidFill>
                    <a:srgbClr val="0C1F3D"/>
                  </a:solidFill>
                </a:rPr>
                <a:t>Produtividade secundária</a:t>
              </a:r>
            </a:p>
            <a:p>
              <a:pPr algn="ctr"/>
              <a:endParaRPr lang="pt-PT" sz="1600" dirty="0" smtClean="0">
                <a:solidFill>
                  <a:srgbClr val="0C1F3D"/>
                </a:solidFill>
              </a:endParaRPr>
            </a:p>
            <a:p>
              <a:pPr algn="ctr"/>
              <a:r>
                <a:rPr lang="pt-PT" sz="1600" dirty="0" smtClean="0">
                  <a:solidFill>
                    <a:srgbClr val="0C1F3D"/>
                  </a:solidFill>
                </a:rPr>
                <a:t>Cobertura de vegetação</a:t>
              </a:r>
            </a:p>
            <a:p>
              <a:pPr algn="ctr"/>
              <a:endParaRPr lang="pt-PT" sz="1600" dirty="0" smtClean="0">
                <a:solidFill>
                  <a:srgbClr val="0C1F3D"/>
                </a:solidFill>
              </a:endParaRPr>
            </a:p>
            <a:p>
              <a:pPr algn="ctr"/>
              <a:r>
                <a:rPr lang="pt-PT" sz="1600" dirty="0" smtClean="0">
                  <a:solidFill>
                    <a:srgbClr val="0C1F3D"/>
                  </a:solidFill>
                </a:rPr>
                <a:t>Biomassa das raízes</a:t>
              </a:r>
            </a:p>
            <a:p>
              <a:pPr algn="ctr"/>
              <a:endParaRPr lang="pt-PT" sz="1600" dirty="0" smtClean="0">
                <a:solidFill>
                  <a:srgbClr val="0C1F3D"/>
                </a:solidFill>
              </a:endParaRPr>
            </a:p>
            <a:p>
              <a:pPr algn="ctr"/>
              <a:r>
                <a:rPr lang="pt-PT" sz="1600" dirty="0" smtClean="0">
                  <a:solidFill>
                    <a:srgbClr val="0C1F3D"/>
                  </a:solidFill>
                </a:rPr>
                <a:t>Espécies filtradoras</a:t>
              </a:r>
            </a:p>
            <a:p>
              <a:pPr algn="ctr"/>
              <a:r>
                <a:rPr lang="pt-PT" sz="1600" dirty="0" smtClean="0">
                  <a:solidFill>
                    <a:srgbClr val="0C1F3D"/>
                  </a:solidFill>
                </a:rPr>
                <a:t>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92416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663"/>
          <a:stretch/>
        </p:blipFill>
        <p:spPr>
          <a:xfrm>
            <a:off x="2494239" y="980728"/>
            <a:ext cx="6686273" cy="3736275"/>
          </a:xfrm>
          <a:prstGeom prst="rect">
            <a:avLst/>
          </a:prstGeom>
        </p:spPr>
      </p:pic>
      <p:grpSp>
        <p:nvGrpSpPr>
          <p:cNvPr id="18" name="Group 17"/>
          <p:cNvGrpSpPr/>
          <p:nvPr/>
        </p:nvGrpSpPr>
        <p:grpSpPr>
          <a:xfrm>
            <a:off x="107504" y="6198766"/>
            <a:ext cx="8948633" cy="641216"/>
            <a:chOff x="107504" y="6198766"/>
            <a:chExt cx="8948633" cy="641216"/>
          </a:xfrm>
        </p:grpSpPr>
        <p:sp>
          <p:nvSpPr>
            <p:cNvPr id="19" name="Rounded Rectangle 18"/>
            <p:cNvSpPr/>
            <p:nvPr/>
          </p:nvSpPr>
          <p:spPr>
            <a:xfrm>
              <a:off x="107504" y="6321345"/>
              <a:ext cx="8928992" cy="428602"/>
            </a:xfrm>
            <a:prstGeom prst="roundRect">
              <a:avLst>
                <a:gd name="adj" fmla="val 0"/>
              </a:avLst>
            </a:prstGeom>
            <a:solidFill>
              <a:srgbClr val="0C1F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49492" y="6198766"/>
              <a:ext cx="906645" cy="641216"/>
            </a:xfrm>
            <a:prstGeom prst="rect">
              <a:avLst/>
            </a:prstGeom>
          </p:spPr>
        </p:pic>
      </p:grpSp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252" r="66979" b="15172"/>
          <a:stretch/>
        </p:blipFill>
        <p:spPr>
          <a:xfrm>
            <a:off x="6726420" y="4717003"/>
            <a:ext cx="2310076" cy="1592317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2555776" y="5373216"/>
            <a:ext cx="4170644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t-PT" sz="2000" dirty="0" smtClean="0">
                <a:solidFill>
                  <a:srgbClr val="0C1F3D"/>
                </a:solidFill>
              </a:rPr>
              <a:t>97% Aquicultura</a:t>
            </a:r>
          </a:p>
          <a:p>
            <a:pPr>
              <a:spcAft>
                <a:spcPts val="600"/>
              </a:spcAft>
            </a:pPr>
            <a:r>
              <a:rPr lang="pt-PT" sz="2000" dirty="0" smtClean="0">
                <a:solidFill>
                  <a:srgbClr val="0C1F3D"/>
                </a:solidFill>
              </a:rPr>
              <a:t>94% Salicultura</a:t>
            </a:r>
            <a:endParaRPr lang="pt-PT" sz="2000" dirty="0">
              <a:solidFill>
                <a:srgbClr val="0C1F3D"/>
              </a:solidFill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107505" y="188640"/>
            <a:ext cx="8928990" cy="800219"/>
            <a:chOff x="107505" y="188640"/>
            <a:chExt cx="8928990" cy="800219"/>
          </a:xfrm>
        </p:grpSpPr>
        <p:sp>
          <p:nvSpPr>
            <p:cNvPr id="22" name="Rectangle 21"/>
            <p:cNvSpPr/>
            <p:nvPr/>
          </p:nvSpPr>
          <p:spPr>
            <a:xfrm>
              <a:off x="107505" y="188640"/>
              <a:ext cx="8928990" cy="800219"/>
            </a:xfrm>
            <a:prstGeom prst="rect">
              <a:avLst/>
            </a:prstGeom>
            <a:solidFill>
              <a:srgbClr val="3681A6">
                <a:alpha val="80000"/>
              </a:srgbClr>
            </a:solidFill>
          </p:spPr>
          <p:txBody>
            <a:bodyPr wrap="square">
              <a:spAutoFit/>
            </a:bodyPr>
            <a:lstStyle/>
            <a:p>
              <a:pPr algn="ctr">
                <a:spcAft>
                  <a:spcPts val="1200"/>
                </a:spcAft>
              </a:pPr>
              <a:endParaRPr lang="pt-PT" dirty="0" smtClean="0">
                <a:solidFill>
                  <a:schemeClr val="bg1"/>
                </a:solidFill>
              </a:endParaRPr>
            </a:p>
            <a:p>
              <a:pPr algn="ctr">
                <a:spcAft>
                  <a:spcPts val="1200"/>
                </a:spcAft>
              </a:pPr>
              <a:endParaRPr lang="pt-PT" dirty="0">
                <a:solidFill>
                  <a:schemeClr val="bg1"/>
                </a:solidFill>
              </a:endParaRPr>
            </a:p>
          </p:txBody>
        </p:sp>
        <p:sp>
          <p:nvSpPr>
            <p:cNvPr id="30" name="Pentagon 29"/>
            <p:cNvSpPr/>
            <p:nvPr/>
          </p:nvSpPr>
          <p:spPr>
            <a:xfrm>
              <a:off x="461120" y="318749"/>
              <a:ext cx="2340000" cy="540000"/>
            </a:xfrm>
            <a:prstGeom prst="homePlat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PT" dirty="0">
                  <a:solidFill>
                    <a:schemeClr val="bg1">
                      <a:lumMod val="75000"/>
                    </a:schemeClr>
                  </a:solidFill>
                </a:rPr>
                <a:t>Serviços Ecossistema</a:t>
              </a:r>
            </a:p>
          </p:txBody>
        </p:sp>
        <p:sp>
          <p:nvSpPr>
            <p:cNvPr id="31" name="Pentagon 30"/>
            <p:cNvSpPr/>
            <p:nvPr/>
          </p:nvSpPr>
          <p:spPr>
            <a:xfrm>
              <a:off x="3419872" y="318749"/>
              <a:ext cx="2340000" cy="540000"/>
            </a:xfrm>
            <a:prstGeom prst="homePlat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PT" b="1" dirty="0" smtClean="0">
                  <a:solidFill>
                    <a:srgbClr val="0C1F3D"/>
                  </a:solidFill>
                </a:rPr>
                <a:t>Mondego</a:t>
              </a:r>
              <a:endParaRPr lang="pt-PT" b="1" dirty="0">
                <a:solidFill>
                  <a:srgbClr val="0C1F3D"/>
                </a:solidFill>
              </a:endParaRPr>
            </a:p>
          </p:txBody>
        </p:sp>
        <p:sp>
          <p:nvSpPr>
            <p:cNvPr id="32" name="Pentagon 31"/>
            <p:cNvSpPr/>
            <p:nvPr/>
          </p:nvSpPr>
          <p:spPr>
            <a:xfrm>
              <a:off x="6336456" y="318749"/>
              <a:ext cx="2340000" cy="540000"/>
            </a:xfrm>
            <a:prstGeom prst="homePlat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PT" dirty="0" smtClean="0">
                  <a:solidFill>
                    <a:schemeClr val="bg1">
                      <a:lumMod val="75000"/>
                    </a:schemeClr>
                  </a:solidFill>
                </a:rPr>
                <a:t>Grupos de SE</a:t>
              </a:r>
              <a:endParaRPr lang="pt-PT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sp>
        <p:nvSpPr>
          <p:cNvPr id="33" name="Rectangle 32"/>
          <p:cNvSpPr/>
          <p:nvPr/>
        </p:nvSpPr>
        <p:spPr>
          <a:xfrm>
            <a:off x="2530992" y="4901178"/>
            <a:ext cx="419542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t-PT" sz="2000" b="1" dirty="0" smtClean="0">
                <a:solidFill>
                  <a:srgbClr val="0C1F3D"/>
                </a:solidFill>
              </a:rPr>
              <a:t>Subida do NMM: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61788" y="1259769"/>
            <a:ext cx="2455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b="1" dirty="0" smtClean="0">
                <a:solidFill>
                  <a:srgbClr val="0C1F3D"/>
                </a:solidFill>
              </a:rPr>
              <a:t>Serviços</a:t>
            </a:r>
            <a:endParaRPr lang="pt-PT" b="1" dirty="0">
              <a:solidFill>
                <a:srgbClr val="0C1F3D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25151" y="1611678"/>
            <a:ext cx="2714737" cy="18736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solidFill>
                <a:srgbClr val="CCECFF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5151" y="1611678"/>
            <a:ext cx="26931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dirty="0">
                <a:solidFill>
                  <a:srgbClr val="0C1F3D"/>
                </a:solidFill>
              </a:rPr>
              <a:t>Aprovisionamento de bens alimentares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968062" y="2259750"/>
            <a:ext cx="1584176" cy="35713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600" dirty="0" smtClean="0">
                <a:solidFill>
                  <a:srgbClr val="0C1F3D"/>
                </a:solidFill>
              </a:rPr>
              <a:t>salicultura</a:t>
            </a:r>
            <a:endParaRPr lang="pt-PT" sz="1600" dirty="0">
              <a:solidFill>
                <a:srgbClr val="0C1F3D"/>
              </a:solidFill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968062" y="2691798"/>
            <a:ext cx="1584176" cy="32403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600" dirty="0" smtClean="0">
                <a:solidFill>
                  <a:srgbClr val="0C1F3D"/>
                </a:solidFill>
              </a:rPr>
              <a:t>aquacultura</a:t>
            </a:r>
            <a:endParaRPr lang="pt-PT" sz="1600" dirty="0">
              <a:solidFill>
                <a:srgbClr val="0C1F3D"/>
              </a:solidFill>
            </a:endParaRPr>
          </a:p>
        </p:txBody>
      </p:sp>
      <p:cxnSp>
        <p:nvCxnSpPr>
          <p:cNvPr id="43" name="Elbow Connector 42"/>
          <p:cNvCxnSpPr>
            <a:stCxn id="41" idx="1"/>
            <a:endCxn id="42" idx="1"/>
          </p:cNvCxnSpPr>
          <p:nvPr/>
        </p:nvCxnSpPr>
        <p:spPr>
          <a:xfrm rot="10800000" flipV="1">
            <a:off x="968062" y="2438316"/>
            <a:ext cx="12700" cy="415499"/>
          </a:xfrm>
          <a:prstGeom prst="bentConnector3">
            <a:avLst>
              <a:gd name="adj1" fmla="val 3910346"/>
            </a:avLst>
          </a:prstGeom>
          <a:ln w="28575">
            <a:solidFill>
              <a:srgbClr val="3681A6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0868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107504" y="6198766"/>
            <a:ext cx="8948633" cy="641216"/>
            <a:chOff x="107504" y="6198766"/>
            <a:chExt cx="8948633" cy="641216"/>
          </a:xfrm>
        </p:grpSpPr>
        <p:sp>
          <p:nvSpPr>
            <p:cNvPr id="19" name="Rounded Rectangle 18"/>
            <p:cNvSpPr/>
            <p:nvPr/>
          </p:nvSpPr>
          <p:spPr>
            <a:xfrm>
              <a:off x="107504" y="6321345"/>
              <a:ext cx="8928992" cy="428602"/>
            </a:xfrm>
            <a:prstGeom prst="roundRect">
              <a:avLst>
                <a:gd name="adj" fmla="val 0"/>
              </a:avLst>
            </a:prstGeom>
            <a:solidFill>
              <a:srgbClr val="0C1F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49492" y="6198766"/>
              <a:ext cx="906645" cy="641216"/>
            </a:xfrm>
            <a:prstGeom prst="rect">
              <a:avLst/>
            </a:prstGeom>
          </p:spPr>
        </p:pic>
      </p:grpSp>
      <p:grpSp>
        <p:nvGrpSpPr>
          <p:cNvPr id="3" name="Group 2"/>
          <p:cNvGrpSpPr/>
          <p:nvPr/>
        </p:nvGrpSpPr>
        <p:grpSpPr>
          <a:xfrm>
            <a:off x="107504" y="988859"/>
            <a:ext cx="8948632" cy="5340293"/>
            <a:chOff x="107504" y="988859"/>
            <a:chExt cx="8948632" cy="5340293"/>
          </a:xfrm>
        </p:grpSpPr>
        <p:sp>
          <p:nvSpPr>
            <p:cNvPr id="30" name="Rectangle 29"/>
            <p:cNvSpPr/>
            <p:nvPr/>
          </p:nvSpPr>
          <p:spPr>
            <a:xfrm>
              <a:off x="6572783" y="1358192"/>
              <a:ext cx="2463711" cy="497096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107504" y="1358192"/>
              <a:ext cx="2448272" cy="4963153"/>
            </a:xfrm>
            <a:prstGeom prst="rect">
              <a:avLst/>
            </a:prstGeom>
            <a:solidFill>
              <a:srgbClr val="CCFF9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557362" y="2277611"/>
              <a:ext cx="24791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PT" sz="1600" dirty="0" smtClean="0">
                  <a:solidFill>
                    <a:srgbClr val="0C1F3D"/>
                  </a:solidFill>
                </a:rPr>
                <a:t>Alimentação</a:t>
              </a:r>
              <a:endParaRPr lang="pt-PT" sz="1600" dirty="0">
                <a:solidFill>
                  <a:srgbClr val="0C1F3D"/>
                </a:solidFill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07504" y="1344839"/>
              <a:ext cx="2448272" cy="8771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PT" b="1" dirty="0" smtClean="0">
                  <a:solidFill>
                    <a:srgbClr val="0C1F3D"/>
                  </a:solidFill>
                </a:rPr>
                <a:t>Ecossistemas e Biodiversidade</a:t>
              </a:r>
            </a:p>
            <a:p>
              <a:pPr algn="ctr"/>
              <a:r>
                <a:rPr lang="pt-PT" sz="1500" dirty="0" smtClean="0">
                  <a:solidFill>
                    <a:srgbClr val="0C1F3D"/>
                  </a:solidFill>
                </a:rPr>
                <a:t>(fornecedores de SE)</a:t>
              </a:r>
              <a:endParaRPr lang="pt-PT" sz="1500" dirty="0">
                <a:solidFill>
                  <a:srgbClr val="0C1F3D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333678" y="988859"/>
              <a:ext cx="24550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PT" b="1" dirty="0" smtClean="0">
                  <a:solidFill>
                    <a:srgbClr val="0C1F3D"/>
                  </a:solidFill>
                </a:rPr>
                <a:t>Serviços</a:t>
              </a:r>
              <a:endParaRPr lang="pt-PT" b="1" dirty="0">
                <a:solidFill>
                  <a:srgbClr val="0C1F3D"/>
                </a:solidFill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6565103" y="1340768"/>
              <a:ext cx="2491033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PT" b="1" dirty="0" smtClean="0">
                  <a:solidFill>
                    <a:srgbClr val="0C1F3D"/>
                  </a:solidFill>
                </a:rPr>
                <a:t>Bem estar-humano</a:t>
              </a:r>
            </a:p>
            <a:p>
              <a:pPr algn="ctr"/>
              <a:r>
                <a:rPr lang="pt-PT" sz="1500" dirty="0" smtClean="0">
                  <a:solidFill>
                    <a:srgbClr val="0C1F3D"/>
                  </a:solidFill>
                </a:rPr>
                <a:t>(benefícios)</a:t>
              </a:r>
              <a:endParaRPr lang="pt-PT" sz="1500" dirty="0">
                <a:solidFill>
                  <a:srgbClr val="0C1F3D"/>
                </a:solidFill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3211228" y="3625411"/>
              <a:ext cx="2728924" cy="73969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PT" dirty="0" smtClean="0">
                  <a:solidFill>
                    <a:srgbClr val="0C1F3D"/>
                  </a:solidFill>
                </a:rPr>
                <a:t>Reg: Manutenção </a:t>
              </a:r>
              <a:r>
                <a:rPr lang="pt-PT" dirty="0">
                  <a:solidFill>
                    <a:srgbClr val="0C1F3D"/>
                  </a:solidFill>
                </a:rPr>
                <a:t>da qualidade da água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07504" y="2658685"/>
              <a:ext cx="2448272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PT" sz="1600" dirty="0" smtClean="0">
                  <a:solidFill>
                    <a:srgbClr val="0C1F3D"/>
                  </a:solidFill>
                </a:rPr>
                <a:t>Produtividade secundária</a:t>
              </a:r>
            </a:p>
            <a:p>
              <a:pPr algn="ctr"/>
              <a:endParaRPr lang="pt-PT" sz="1600" dirty="0" smtClean="0">
                <a:solidFill>
                  <a:srgbClr val="0C1F3D"/>
                </a:solidFill>
              </a:endParaRPr>
            </a:p>
            <a:p>
              <a:pPr algn="ctr"/>
              <a:r>
                <a:rPr lang="pt-PT" sz="1600" dirty="0" smtClean="0">
                  <a:solidFill>
                    <a:srgbClr val="0C1F3D"/>
                  </a:solidFill>
                </a:rPr>
                <a:t>Cobertura de vegetação</a:t>
              </a:r>
            </a:p>
            <a:p>
              <a:pPr algn="ctr"/>
              <a:endParaRPr lang="pt-PT" sz="1600" dirty="0" smtClean="0">
                <a:solidFill>
                  <a:srgbClr val="0C1F3D"/>
                </a:solidFill>
              </a:endParaRPr>
            </a:p>
            <a:p>
              <a:pPr algn="ctr"/>
              <a:r>
                <a:rPr lang="pt-PT" sz="1600" dirty="0" smtClean="0">
                  <a:solidFill>
                    <a:srgbClr val="0C1F3D"/>
                  </a:solidFill>
                </a:rPr>
                <a:t>Biomassa das raízes</a:t>
              </a:r>
            </a:p>
            <a:p>
              <a:pPr algn="ctr"/>
              <a:endParaRPr lang="pt-PT" sz="1600" dirty="0" smtClean="0">
                <a:solidFill>
                  <a:srgbClr val="0C1F3D"/>
                </a:solidFill>
              </a:endParaRPr>
            </a:p>
            <a:p>
              <a:pPr algn="ctr"/>
              <a:r>
                <a:rPr lang="pt-PT" sz="1600" dirty="0" smtClean="0">
                  <a:solidFill>
                    <a:srgbClr val="0C1F3D"/>
                  </a:solidFill>
                </a:rPr>
                <a:t>Espécies filtradoras</a:t>
              </a:r>
            </a:p>
            <a:p>
              <a:pPr algn="ctr"/>
              <a:r>
                <a:rPr lang="pt-PT" sz="1600" dirty="0" smtClean="0">
                  <a:solidFill>
                    <a:srgbClr val="0C1F3D"/>
                  </a:solidFill>
                </a:rPr>
                <a:t>...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6572782" y="3688707"/>
              <a:ext cx="246371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PT" sz="1600" dirty="0" smtClean="0">
                  <a:solidFill>
                    <a:srgbClr val="0C1F3D"/>
                  </a:solidFill>
                </a:rPr>
                <a:t>Contribuição para a saúde humana</a:t>
              </a:r>
              <a:endParaRPr lang="pt-PT" sz="1600" dirty="0">
                <a:solidFill>
                  <a:srgbClr val="0C1F3D"/>
                </a:solidFill>
              </a:endParaRPr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3197041" y="1340768"/>
              <a:ext cx="2714737" cy="1873687"/>
              <a:chOff x="3643275" y="1340768"/>
              <a:chExt cx="2714737" cy="1873687"/>
            </a:xfrm>
          </p:grpSpPr>
          <p:sp>
            <p:nvSpPr>
              <p:cNvPr id="28" name="Rectangle 27"/>
              <p:cNvSpPr/>
              <p:nvPr/>
            </p:nvSpPr>
            <p:spPr>
              <a:xfrm>
                <a:off x="3643275" y="1340768"/>
                <a:ext cx="2714737" cy="1873687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 dirty="0">
                  <a:solidFill>
                    <a:srgbClr val="CCECFF"/>
                  </a:solidFill>
                </a:endParaRP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3643275" y="1340768"/>
                <a:ext cx="269318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pt-PT" dirty="0">
                    <a:solidFill>
                      <a:srgbClr val="0C1F3D"/>
                    </a:solidFill>
                  </a:rPr>
                  <a:t>Aprovisionamento de bens alimentares</a:t>
                </a:r>
              </a:p>
            </p:txBody>
          </p:sp>
        </p:grpSp>
        <p:grpSp>
          <p:nvGrpSpPr>
            <p:cNvPr id="5" name="Group 4"/>
            <p:cNvGrpSpPr/>
            <p:nvPr/>
          </p:nvGrpSpPr>
          <p:grpSpPr>
            <a:xfrm>
              <a:off x="3618305" y="1988840"/>
              <a:ext cx="2105823" cy="1161724"/>
              <a:chOff x="4064539" y="1988840"/>
              <a:chExt cx="2105823" cy="1161724"/>
            </a:xfrm>
          </p:grpSpPr>
          <p:sp>
            <p:nvSpPr>
              <p:cNvPr id="2" name="Rounded Rectangle 1"/>
              <p:cNvSpPr/>
              <p:nvPr/>
            </p:nvSpPr>
            <p:spPr>
              <a:xfrm>
                <a:off x="4586186" y="1988840"/>
                <a:ext cx="1584176" cy="357134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PT" sz="1600" dirty="0" smtClean="0">
                    <a:solidFill>
                      <a:srgbClr val="0C1F3D"/>
                    </a:solidFill>
                  </a:rPr>
                  <a:t>salicultura</a:t>
                </a:r>
                <a:endParaRPr lang="pt-PT" sz="1600" dirty="0">
                  <a:solidFill>
                    <a:srgbClr val="0C1F3D"/>
                  </a:solidFill>
                </a:endParaRPr>
              </a:p>
            </p:txBody>
          </p:sp>
          <p:sp>
            <p:nvSpPr>
              <p:cNvPr id="21" name="Rounded Rectangle 20"/>
              <p:cNvSpPr/>
              <p:nvPr/>
            </p:nvSpPr>
            <p:spPr>
              <a:xfrm>
                <a:off x="4586186" y="2420888"/>
                <a:ext cx="1584176" cy="324036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PT" sz="1600" dirty="0" smtClean="0">
                    <a:solidFill>
                      <a:srgbClr val="0C1F3D"/>
                    </a:solidFill>
                  </a:rPr>
                  <a:t>aquacultura</a:t>
                </a:r>
                <a:endParaRPr lang="pt-PT" sz="1600" dirty="0">
                  <a:solidFill>
                    <a:srgbClr val="0C1F3D"/>
                  </a:solidFill>
                </a:endParaRPr>
              </a:p>
            </p:txBody>
          </p:sp>
          <p:sp>
            <p:nvSpPr>
              <p:cNvPr id="31" name="Rounded Rectangle 30"/>
              <p:cNvSpPr/>
              <p:nvPr/>
            </p:nvSpPr>
            <p:spPr>
              <a:xfrm>
                <a:off x="4064539" y="2826528"/>
                <a:ext cx="953695" cy="324036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PT" sz="1600" dirty="0" smtClean="0">
                    <a:solidFill>
                      <a:srgbClr val="0C1F3D"/>
                    </a:solidFill>
                  </a:rPr>
                  <a:t>pesca</a:t>
                </a:r>
                <a:endParaRPr lang="pt-PT" sz="1600" dirty="0">
                  <a:solidFill>
                    <a:srgbClr val="0C1F3D"/>
                  </a:solidFill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3197041" y="4720788"/>
              <a:ext cx="2743111" cy="1515653"/>
              <a:chOff x="3643275" y="4720788"/>
              <a:chExt cx="2743111" cy="1515653"/>
            </a:xfrm>
          </p:grpSpPr>
          <p:sp>
            <p:nvSpPr>
              <p:cNvPr id="36" name="Rectangle 35"/>
              <p:cNvSpPr/>
              <p:nvPr/>
            </p:nvSpPr>
            <p:spPr>
              <a:xfrm>
                <a:off x="3657462" y="4720788"/>
                <a:ext cx="2714737" cy="151565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 dirty="0">
                  <a:solidFill>
                    <a:srgbClr val="CCECFF"/>
                  </a:solidFill>
                </a:endParaRP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3643275" y="4720788"/>
                <a:ext cx="2743111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pt-PT" dirty="0">
                    <a:solidFill>
                      <a:srgbClr val="0C1F3D"/>
                    </a:solidFill>
                  </a:rPr>
                  <a:t>Culturais:</a:t>
                </a:r>
              </a:p>
              <a:p>
                <a:pPr algn="ctr"/>
                <a:r>
                  <a:rPr lang="pt-PT" dirty="0">
                    <a:solidFill>
                      <a:srgbClr val="0C1F3D"/>
                    </a:solidFill>
                  </a:rPr>
                  <a:t>Património</a:t>
                </a:r>
              </a:p>
              <a:p>
                <a:pPr algn="ctr"/>
                <a:r>
                  <a:rPr lang="pt-PT" dirty="0">
                    <a:solidFill>
                      <a:srgbClr val="0C1F3D"/>
                    </a:solidFill>
                  </a:rPr>
                  <a:t>Existência / Legado</a:t>
                </a:r>
              </a:p>
            </p:txBody>
          </p:sp>
        </p:grpSp>
        <p:sp>
          <p:nvSpPr>
            <p:cNvPr id="23" name="Rounded Rectangle 22"/>
            <p:cNvSpPr/>
            <p:nvPr/>
          </p:nvSpPr>
          <p:spPr>
            <a:xfrm>
              <a:off x="3765726" y="5743140"/>
              <a:ext cx="1584314" cy="32865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PT" sz="1600" dirty="0">
                  <a:solidFill>
                    <a:srgbClr val="0C1F3D"/>
                  </a:solidFill>
                </a:rPr>
                <a:t>t</a:t>
              </a:r>
              <a:r>
                <a:rPr lang="pt-PT" sz="1600" dirty="0" smtClean="0">
                  <a:solidFill>
                    <a:srgbClr val="0C1F3D"/>
                  </a:solidFill>
                </a:rPr>
                <a:t>urismo</a:t>
              </a:r>
              <a:endParaRPr lang="pt-PT" sz="1600" dirty="0">
                <a:solidFill>
                  <a:srgbClr val="0C1F3D"/>
                </a:solidFill>
              </a:endParaRPr>
            </a:p>
          </p:txBody>
        </p:sp>
        <p:cxnSp>
          <p:nvCxnSpPr>
            <p:cNvPr id="12" name="Straight Arrow Connector 11"/>
            <p:cNvCxnSpPr/>
            <p:nvPr/>
          </p:nvCxnSpPr>
          <p:spPr>
            <a:xfrm>
              <a:off x="5076056" y="3201135"/>
              <a:ext cx="0" cy="412751"/>
            </a:xfrm>
            <a:prstGeom prst="straightConnector1">
              <a:avLst/>
            </a:prstGeom>
            <a:ln w="38100">
              <a:solidFill>
                <a:srgbClr val="3681A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/>
            <p:cNvCxnSpPr/>
            <p:nvPr/>
          </p:nvCxnSpPr>
          <p:spPr>
            <a:xfrm>
              <a:off x="5076056" y="4365104"/>
              <a:ext cx="0" cy="355684"/>
            </a:xfrm>
            <a:prstGeom prst="straightConnector1">
              <a:avLst/>
            </a:prstGeom>
            <a:ln w="38100">
              <a:solidFill>
                <a:srgbClr val="3681A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/>
            <p:cNvCxnSpPr/>
            <p:nvPr/>
          </p:nvCxnSpPr>
          <p:spPr>
            <a:xfrm flipV="1">
              <a:off x="5292080" y="3214455"/>
              <a:ext cx="0" cy="387907"/>
            </a:xfrm>
            <a:prstGeom prst="straightConnector1">
              <a:avLst/>
            </a:prstGeom>
            <a:ln w="38100">
              <a:solidFill>
                <a:srgbClr val="3681A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Arrow Connector 42"/>
            <p:cNvCxnSpPr/>
            <p:nvPr/>
          </p:nvCxnSpPr>
          <p:spPr>
            <a:xfrm flipV="1">
              <a:off x="5292080" y="4365104"/>
              <a:ext cx="0" cy="332634"/>
            </a:xfrm>
            <a:prstGeom prst="straightConnector1">
              <a:avLst/>
            </a:prstGeom>
            <a:ln w="38100">
              <a:solidFill>
                <a:srgbClr val="3681A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Arrow Connector 45"/>
            <p:cNvCxnSpPr/>
            <p:nvPr/>
          </p:nvCxnSpPr>
          <p:spPr>
            <a:xfrm flipH="1">
              <a:off x="2555776" y="3933056"/>
              <a:ext cx="655452" cy="0"/>
            </a:xfrm>
            <a:prstGeom prst="straightConnector1">
              <a:avLst/>
            </a:prstGeom>
            <a:ln w="38100">
              <a:solidFill>
                <a:srgbClr val="3681A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Arrow Connector 48"/>
            <p:cNvCxnSpPr/>
            <p:nvPr/>
          </p:nvCxnSpPr>
          <p:spPr>
            <a:xfrm flipH="1" flipV="1">
              <a:off x="2555775" y="5412976"/>
              <a:ext cx="641266" cy="1"/>
            </a:xfrm>
            <a:prstGeom prst="straightConnector1">
              <a:avLst/>
            </a:prstGeom>
            <a:ln w="38100">
              <a:solidFill>
                <a:srgbClr val="3681A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Arrow Connector 74"/>
            <p:cNvCxnSpPr/>
            <p:nvPr/>
          </p:nvCxnSpPr>
          <p:spPr>
            <a:xfrm flipH="1" flipV="1">
              <a:off x="2555776" y="2490146"/>
              <a:ext cx="641265" cy="2750"/>
            </a:xfrm>
            <a:prstGeom prst="straightConnector1">
              <a:avLst/>
            </a:prstGeom>
            <a:ln w="38100">
              <a:solidFill>
                <a:srgbClr val="3681A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Arrow Connector 79"/>
            <p:cNvCxnSpPr/>
            <p:nvPr/>
          </p:nvCxnSpPr>
          <p:spPr>
            <a:xfrm>
              <a:off x="2555776" y="3068960"/>
              <a:ext cx="1062530" cy="0"/>
            </a:xfrm>
            <a:prstGeom prst="straightConnector1">
              <a:avLst/>
            </a:prstGeom>
            <a:ln w="38100">
              <a:solidFill>
                <a:srgbClr val="3681A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Elbow Connector 90"/>
            <p:cNvCxnSpPr>
              <a:stCxn id="2" idx="3"/>
              <a:endCxn id="36" idx="3"/>
            </p:cNvCxnSpPr>
            <p:nvPr/>
          </p:nvCxnSpPr>
          <p:spPr>
            <a:xfrm>
              <a:off x="5724128" y="2167407"/>
              <a:ext cx="201837" cy="3311208"/>
            </a:xfrm>
            <a:prstGeom prst="bentConnector3">
              <a:avLst>
                <a:gd name="adj1" fmla="val 213260"/>
              </a:avLst>
            </a:prstGeom>
            <a:ln w="28575">
              <a:solidFill>
                <a:srgbClr val="3681A6"/>
              </a:solidFill>
              <a:prstDash val="sysDot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Arrow Connector 98"/>
            <p:cNvCxnSpPr/>
            <p:nvPr/>
          </p:nvCxnSpPr>
          <p:spPr>
            <a:xfrm>
              <a:off x="2562869" y="5589240"/>
              <a:ext cx="641266" cy="0"/>
            </a:xfrm>
            <a:prstGeom prst="straightConnector1">
              <a:avLst/>
            </a:prstGeom>
            <a:ln w="38100">
              <a:solidFill>
                <a:srgbClr val="3681A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Elbow Connector 3"/>
            <p:cNvCxnSpPr>
              <a:stCxn id="2" idx="1"/>
              <a:endCxn id="21" idx="1"/>
            </p:cNvCxnSpPr>
            <p:nvPr/>
          </p:nvCxnSpPr>
          <p:spPr>
            <a:xfrm rot="10800000" flipV="1">
              <a:off x="4139952" y="2167406"/>
              <a:ext cx="12700" cy="415499"/>
            </a:xfrm>
            <a:prstGeom prst="bentConnector3">
              <a:avLst>
                <a:gd name="adj1" fmla="val 3910346"/>
              </a:avLst>
            </a:prstGeom>
            <a:ln w="28575">
              <a:solidFill>
                <a:srgbClr val="3681A6"/>
              </a:solidFill>
              <a:prstDash val="sysDot"/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Arrow Connector 54"/>
            <p:cNvCxnSpPr/>
            <p:nvPr/>
          </p:nvCxnSpPr>
          <p:spPr>
            <a:xfrm>
              <a:off x="2569962" y="4149080"/>
              <a:ext cx="641266" cy="0"/>
            </a:xfrm>
            <a:prstGeom prst="straightConnector1">
              <a:avLst/>
            </a:prstGeom>
            <a:ln w="38100">
              <a:solidFill>
                <a:srgbClr val="3681A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Group 61"/>
          <p:cNvGrpSpPr/>
          <p:nvPr/>
        </p:nvGrpSpPr>
        <p:grpSpPr>
          <a:xfrm>
            <a:off x="107505" y="188640"/>
            <a:ext cx="8928990" cy="800219"/>
            <a:chOff x="107505" y="188640"/>
            <a:chExt cx="8928990" cy="800219"/>
          </a:xfrm>
        </p:grpSpPr>
        <p:sp>
          <p:nvSpPr>
            <p:cNvPr id="63" name="Rectangle 62"/>
            <p:cNvSpPr/>
            <p:nvPr/>
          </p:nvSpPr>
          <p:spPr>
            <a:xfrm>
              <a:off x="107505" y="188640"/>
              <a:ext cx="8928990" cy="800219"/>
            </a:xfrm>
            <a:prstGeom prst="rect">
              <a:avLst/>
            </a:prstGeom>
            <a:solidFill>
              <a:srgbClr val="3681A6">
                <a:alpha val="80000"/>
              </a:srgbClr>
            </a:solidFill>
          </p:spPr>
          <p:txBody>
            <a:bodyPr wrap="square">
              <a:spAutoFit/>
            </a:bodyPr>
            <a:lstStyle/>
            <a:p>
              <a:pPr algn="ctr">
                <a:spcAft>
                  <a:spcPts val="1200"/>
                </a:spcAft>
              </a:pPr>
              <a:endParaRPr lang="pt-PT" dirty="0" smtClean="0">
                <a:solidFill>
                  <a:schemeClr val="bg1"/>
                </a:solidFill>
              </a:endParaRPr>
            </a:p>
            <a:p>
              <a:pPr algn="ctr">
                <a:spcAft>
                  <a:spcPts val="1200"/>
                </a:spcAft>
              </a:pPr>
              <a:endParaRPr lang="pt-PT" dirty="0">
                <a:solidFill>
                  <a:schemeClr val="bg1"/>
                </a:solidFill>
              </a:endParaRPr>
            </a:p>
          </p:txBody>
        </p:sp>
        <p:sp>
          <p:nvSpPr>
            <p:cNvPr id="64" name="Pentagon 63"/>
            <p:cNvSpPr/>
            <p:nvPr/>
          </p:nvSpPr>
          <p:spPr>
            <a:xfrm>
              <a:off x="461120" y="318749"/>
              <a:ext cx="2340000" cy="540000"/>
            </a:xfrm>
            <a:prstGeom prst="homePlat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PT" b="1" dirty="0" smtClean="0">
                  <a:solidFill>
                    <a:srgbClr val="0C1F3D"/>
                  </a:solidFill>
                </a:rPr>
                <a:t>Serviços </a:t>
              </a:r>
              <a:r>
                <a:rPr lang="pt-PT" b="1" dirty="0">
                  <a:solidFill>
                    <a:srgbClr val="0C1F3D"/>
                  </a:solidFill>
                </a:rPr>
                <a:t>Ecossistema</a:t>
              </a:r>
            </a:p>
          </p:txBody>
        </p:sp>
        <p:sp>
          <p:nvSpPr>
            <p:cNvPr id="65" name="Pentagon 64"/>
            <p:cNvSpPr/>
            <p:nvPr/>
          </p:nvSpPr>
          <p:spPr>
            <a:xfrm>
              <a:off x="3419872" y="318749"/>
              <a:ext cx="2340000" cy="540000"/>
            </a:xfrm>
            <a:prstGeom prst="homePlat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PT" dirty="0">
                  <a:solidFill>
                    <a:schemeClr val="bg1">
                      <a:lumMod val="75000"/>
                    </a:schemeClr>
                  </a:solidFill>
                </a:rPr>
                <a:t>Mondego</a:t>
              </a:r>
            </a:p>
          </p:txBody>
        </p:sp>
        <p:sp>
          <p:nvSpPr>
            <p:cNvPr id="66" name="Pentagon 65"/>
            <p:cNvSpPr/>
            <p:nvPr/>
          </p:nvSpPr>
          <p:spPr>
            <a:xfrm>
              <a:off x="6336456" y="318749"/>
              <a:ext cx="2340000" cy="540000"/>
            </a:xfrm>
            <a:prstGeom prst="homePlat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PT" dirty="0" smtClean="0">
                  <a:solidFill>
                    <a:schemeClr val="bg1">
                      <a:lumMod val="75000"/>
                    </a:schemeClr>
                  </a:solidFill>
                </a:rPr>
                <a:t>Grupos de SE</a:t>
              </a:r>
              <a:endParaRPr lang="pt-PT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6572785" y="5373216"/>
            <a:ext cx="24637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600" dirty="0" smtClean="0">
                <a:solidFill>
                  <a:srgbClr val="0C1F3D"/>
                </a:solidFill>
              </a:rPr>
              <a:t>Locais de recreação e lazer</a:t>
            </a:r>
          </a:p>
        </p:txBody>
      </p:sp>
    </p:spTree>
    <p:extLst>
      <p:ext uri="{BB962C8B-B14F-4D97-AF65-F5344CB8AC3E}">
        <p14:creationId xmlns:p14="http://schemas.microsoft.com/office/powerpoint/2010/main" val="1612840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107504" y="6198766"/>
            <a:ext cx="8948633" cy="641216"/>
            <a:chOff x="107504" y="6198766"/>
            <a:chExt cx="8948633" cy="641216"/>
          </a:xfrm>
        </p:grpSpPr>
        <p:sp>
          <p:nvSpPr>
            <p:cNvPr id="19" name="Rounded Rectangle 18"/>
            <p:cNvSpPr/>
            <p:nvPr/>
          </p:nvSpPr>
          <p:spPr>
            <a:xfrm>
              <a:off x="107504" y="6321345"/>
              <a:ext cx="8928992" cy="428602"/>
            </a:xfrm>
            <a:prstGeom prst="roundRect">
              <a:avLst>
                <a:gd name="adj" fmla="val 0"/>
              </a:avLst>
            </a:prstGeom>
            <a:solidFill>
              <a:srgbClr val="0C1F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49492" y="6198766"/>
              <a:ext cx="906645" cy="641216"/>
            </a:xfrm>
            <a:prstGeom prst="rect">
              <a:avLst/>
            </a:prstGeom>
          </p:spPr>
        </p:pic>
      </p:grpSp>
      <p:pic>
        <p:nvPicPr>
          <p:cNvPr id="50" name="Picture 4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92" t="41189" r="10875" b="29406"/>
          <a:stretch/>
        </p:blipFill>
        <p:spPr>
          <a:xfrm>
            <a:off x="7055786" y="4729654"/>
            <a:ext cx="2000351" cy="1591689"/>
          </a:xfrm>
          <a:prstGeom prst="rect">
            <a:avLst/>
          </a:prstGeom>
        </p:spPr>
      </p:pic>
      <p:grpSp>
        <p:nvGrpSpPr>
          <p:cNvPr id="24" name="Group 23"/>
          <p:cNvGrpSpPr/>
          <p:nvPr/>
        </p:nvGrpSpPr>
        <p:grpSpPr>
          <a:xfrm>
            <a:off x="107505" y="188640"/>
            <a:ext cx="8928990" cy="800219"/>
            <a:chOff x="107505" y="188640"/>
            <a:chExt cx="8928990" cy="800219"/>
          </a:xfrm>
        </p:grpSpPr>
        <p:sp>
          <p:nvSpPr>
            <p:cNvPr id="25" name="Rectangle 24"/>
            <p:cNvSpPr/>
            <p:nvPr/>
          </p:nvSpPr>
          <p:spPr>
            <a:xfrm>
              <a:off x="107505" y="188640"/>
              <a:ext cx="8928990" cy="800219"/>
            </a:xfrm>
            <a:prstGeom prst="rect">
              <a:avLst/>
            </a:prstGeom>
            <a:solidFill>
              <a:srgbClr val="3681A6">
                <a:alpha val="80000"/>
              </a:srgbClr>
            </a:solidFill>
          </p:spPr>
          <p:txBody>
            <a:bodyPr wrap="square">
              <a:spAutoFit/>
            </a:bodyPr>
            <a:lstStyle/>
            <a:p>
              <a:pPr algn="ctr">
                <a:spcAft>
                  <a:spcPts val="1200"/>
                </a:spcAft>
              </a:pPr>
              <a:endParaRPr lang="pt-PT" dirty="0" smtClean="0">
                <a:solidFill>
                  <a:schemeClr val="bg1"/>
                </a:solidFill>
              </a:endParaRPr>
            </a:p>
            <a:p>
              <a:pPr algn="ctr">
                <a:spcAft>
                  <a:spcPts val="1200"/>
                </a:spcAft>
              </a:pPr>
              <a:endParaRPr lang="pt-PT" dirty="0">
                <a:solidFill>
                  <a:schemeClr val="bg1"/>
                </a:solidFill>
              </a:endParaRPr>
            </a:p>
          </p:txBody>
        </p:sp>
        <p:sp>
          <p:nvSpPr>
            <p:cNvPr id="26" name="Pentagon 25"/>
            <p:cNvSpPr/>
            <p:nvPr/>
          </p:nvSpPr>
          <p:spPr>
            <a:xfrm>
              <a:off x="461120" y="318749"/>
              <a:ext cx="2340000" cy="540000"/>
            </a:xfrm>
            <a:prstGeom prst="homePlat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PT" dirty="0" smtClean="0">
                  <a:solidFill>
                    <a:schemeClr val="bg1">
                      <a:lumMod val="75000"/>
                    </a:schemeClr>
                  </a:solidFill>
                </a:rPr>
                <a:t>Serviços Ecossistema</a:t>
              </a:r>
              <a:endParaRPr lang="pt-PT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27" name="Pentagon 26"/>
            <p:cNvSpPr/>
            <p:nvPr/>
          </p:nvSpPr>
          <p:spPr>
            <a:xfrm>
              <a:off x="3419872" y="318749"/>
              <a:ext cx="2340000" cy="540000"/>
            </a:xfrm>
            <a:prstGeom prst="homePlat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PT" dirty="0" smtClean="0">
                  <a:solidFill>
                    <a:schemeClr val="bg1">
                      <a:lumMod val="75000"/>
                    </a:schemeClr>
                  </a:solidFill>
                </a:rPr>
                <a:t>mondego</a:t>
              </a:r>
              <a:endParaRPr lang="pt-PT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28" name="Pentagon 27"/>
            <p:cNvSpPr/>
            <p:nvPr/>
          </p:nvSpPr>
          <p:spPr>
            <a:xfrm>
              <a:off x="6336456" y="318749"/>
              <a:ext cx="2340000" cy="540000"/>
            </a:xfrm>
            <a:prstGeom prst="homePlat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PT" b="1" dirty="0">
                  <a:solidFill>
                    <a:srgbClr val="0C1F3D"/>
                  </a:solidFill>
                </a:rPr>
                <a:t>Grupos de SE</a:t>
              </a:r>
            </a:p>
          </p:txBody>
        </p:sp>
      </p:grpSp>
      <p:sp>
        <p:nvSpPr>
          <p:cNvPr id="29" name="Rectangle 28"/>
          <p:cNvSpPr/>
          <p:nvPr/>
        </p:nvSpPr>
        <p:spPr>
          <a:xfrm>
            <a:off x="675679" y="5229200"/>
            <a:ext cx="53364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t-PT" sz="2000" dirty="0" smtClean="0">
                <a:solidFill>
                  <a:srgbClr val="0C1F3D"/>
                </a:solidFill>
              </a:rPr>
              <a:t>Serviços culturais</a:t>
            </a:r>
            <a:endParaRPr lang="pt-PT" sz="2000" dirty="0">
              <a:solidFill>
                <a:srgbClr val="0C1F3D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675678" y="4797152"/>
            <a:ext cx="53364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t-PT" sz="2000" b="1" dirty="0" smtClean="0">
                <a:solidFill>
                  <a:srgbClr val="0C1F3D"/>
                </a:solidFill>
              </a:rPr>
              <a:t>Grupos de SE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63" b="29886"/>
          <a:stretch/>
        </p:blipFill>
        <p:spPr>
          <a:xfrm>
            <a:off x="-25333" y="1001443"/>
            <a:ext cx="9144000" cy="3740797"/>
          </a:xfrm>
          <a:prstGeom prst="rect">
            <a:avLst/>
          </a:prstGeom>
        </p:spPr>
      </p:pic>
      <p:graphicFrame>
        <p:nvGraphicFramePr>
          <p:cNvPr id="31" name="Chart 3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11971289"/>
              </p:ext>
            </p:extLst>
          </p:nvPr>
        </p:nvGraphicFramePr>
        <p:xfrm>
          <a:off x="6036336" y="3140968"/>
          <a:ext cx="2038900" cy="1368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4133182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44" b="29705"/>
          <a:stretch/>
        </p:blipFill>
        <p:spPr>
          <a:xfrm>
            <a:off x="-25333" y="1001444"/>
            <a:ext cx="9144000" cy="3740796"/>
          </a:xfrm>
          <a:prstGeom prst="rect">
            <a:avLst/>
          </a:prstGeom>
        </p:spPr>
      </p:pic>
      <p:grpSp>
        <p:nvGrpSpPr>
          <p:cNvPr id="18" name="Group 17"/>
          <p:cNvGrpSpPr/>
          <p:nvPr/>
        </p:nvGrpSpPr>
        <p:grpSpPr>
          <a:xfrm>
            <a:off x="107504" y="6198766"/>
            <a:ext cx="8948633" cy="641216"/>
            <a:chOff x="107504" y="6198766"/>
            <a:chExt cx="8948633" cy="641216"/>
          </a:xfrm>
        </p:grpSpPr>
        <p:sp>
          <p:nvSpPr>
            <p:cNvPr id="19" name="Rounded Rectangle 18"/>
            <p:cNvSpPr/>
            <p:nvPr/>
          </p:nvSpPr>
          <p:spPr>
            <a:xfrm>
              <a:off x="107504" y="6321345"/>
              <a:ext cx="8928992" cy="428602"/>
            </a:xfrm>
            <a:prstGeom prst="roundRect">
              <a:avLst>
                <a:gd name="adj" fmla="val 0"/>
              </a:avLst>
            </a:prstGeom>
            <a:solidFill>
              <a:srgbClr val="0C1F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49492" y="6198766"/>
              <a:ext cx="906645" cy="641216"/>
            </a:xfrm>
            <a:prstGeom prst="rect">
              <a:avLst/>
            </a:prstGeom>
          </p:spPr>
        </p:pic>
      </p:grpSp>
      <p:pic>
        <p:nvPicPr>
          <p:cNvPr id="50" name="Picture 4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92" t="41189" r="10875" b="29406"/>
          <a:stretch/>
        </p:blipFill>
        <p:spPr>
          <a:xfrm>
            <a:off x="7055786" y="4729654"/>
            <a:ext cx="2000351" cy="1591689"/>
          </a:xfrm>
          <a:prstGeom prst="rect">
            <a:avLst/>
          </a:prstGeom>
        </p:spPr>
      </p:pic>
      <p:grpSp>
        <p:nvGrpSpPr>
          <p:cNvPr id="24" name="Group 23"/>
          <p:cNvGrpSpPr/>
          <p:nvPr/>
        </p:nvGrpSpPr>
        <p:grpSpPr>
          <a:xfrm>
            <a:off x="107505" y="188640"/>
            <a:ext cx="8928990" cy="800219"/>
            <a:chOff x="107505" y="188640"/>
            <a:chExt cx="8928990" cy="800219"/>
          </a:xfrm>
        </p:grpSpPr>
        <p:sp>
          <p:nvSpPr>
            <p:cNvPr id="25" name="Rectangle 24"/>
            <p:cNvSpPr/>
            <p:nvPr/>
          </p:nvSpPr>
          <p:spPr>
            <a:xfrm>
              <a:off x="107505" y="188640"/>
              <a:ext cx="8928990" cy="800219"/>
            </a:xfrm>
            <a:prstGeom prst="rect">
              <a:avLst/>
            </a:prstGeom>
            <a:solidFill>
              <a:srgbClr val="3681A6">
                <a:alpha val="80000"/>
              </a:srgbClr>
            </a:solidFill>
          </p:spPr>
          <p:txBody>
            <a:bodyPr wrap="square">
              <a:spAutoFit/>
            </a:bodyPr>
            <a:lstStyle/>
            <a:p>
              <a:pPr algn="ctr">
                <a:spcAft>
                  <a:spcPts val="1200"/>
                </a:spcAft>
              </a:pPr>
              <a:endParaRPr lang="pt-PT" dirty="0" smtClean="0">
                <a:solidFill>
                  <a:schemeClr val="bg1"/>
                </a:solidFill>
              </a:endParaRPr>
            </a:p>
            <a:p>
              <a:pPr algn="ctr">
                <a:spcAft>
                  <a:spcPts val="1200"/>
                </a:spcAft>
              </a:pPr>
              <a:endParaRPr lang="pt-PT" dirty="0">
                <a:solidFill>
                  <a:schemeClr val="bg1"/>
                </a:solidFill>
              </a:endParaRPr>
            </a:p>
          </p:txBody>
        </p:sp>
        <p:sp>
          <p:nvSpPr>
            <p:cNvPr id="26" name="Pentagon 25"/>
            <p:cNvSpPr/>
            <p:nvPr/>
          </p:nvSpPr>
          <p:spPr>
            <a:xfrm>
              <a:off x="461120" y="318749"/>
              <a:ext cx="2340000" cy="540000"/>
            </a:xfrm>
            <a:prstGeom prst="homePlat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PT" dirty="0" smtClean="0">
                  <a:solidFill>
                    <a:schemeClr val="bg1">
                      <a:lumMod val="75000"/>
                    </a:schemeClr>
                  </a:solidFill>
                </a:rPr>
                <a:t>Serviços Ecossistema</a:t>
              </a:r>
              <a:endParaRPr lang="pt-PT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27" name="Pentagon 26"/>
            <p:cNvSpPr/>
            <p:nvPr/>
          </p:nvSpPr>
          <p:spPr>
            <a:xfrm>
              <a:off x="3419872" y="318749"/>
              <a:ext cx="2340000" cy="540000"/>
            </a:xfrm>
            <a:prstGeom prst="homePlat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PT" dirty="0" smtClean="0">
                  <a:solidFill>
                    <a:schemeClr val="bg1">
                      <a:lumMod val="75000"/>
                    </a:schemeClr>
                  </a:solidFill>
                </a:rPr>
                <a:t>mondego</a:t>
              </a:r>
              <a:endParaRPr lang="pt-PT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28" name="Pentagon 27"/>
            <p:cNvSpPr/>
            <p:nvPr/>
          </p:nvSpPr>
          <p:spPr>
            <a:xfrm>
              <a:off x="6336456" y="318749"/>
              <a:ext cx="2340000" cy="540000"/>
            </a:xfrm>
            <a:prstGeom prst="homePlat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PT" b="1" dirty="0">
                  <a:solidFill>
                    <a:srgbClr val="0C1F3D"/>
                  </a:solidFill>
                </a:rPr>
                <a:t>Grupos de SE</a:t>
              </a:r>
            </a:p>
          </p:txBody>
        </p:sp>
      </p:grpSp>
      <p:sp>
        <p:nvSpPr>
          <p:cNvPr id="29" name="Rectangle 28"/>
          <p:cNvSpPr/>
          <p:nvPr/>
        </p:nvSpPr>
        <p:spPr>
          <a:xfrm>
            <a:off x="675679" y="5229200"/>
            <a:ext cx="533648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t-PT" sz="2000" dirty="0" smtClean="0">
                <a:solidFill>
                  <a:srgbClr val="0C1F3D"/>
                </a:solidFill>
              </a:rPr>
              <a:t>Serviços culturais</a:t>
            </a:r>
          </a:p>
          <a:p>
            <a:pPr>
              <a:spcAft>
                <a:spcPts val="600"/>
              </a:spcAft>
            </a:pPr>
            <a:r>
              <a:rPr lang="pt-PT" sz="2000" dirty="0" smtClean="0">
                <a:solidFill>
                  <a:srgbClr val="0C1F3D"/>
                </a:solidFill>
              </a:rPr>
              <a:t>Serviços de regulação</a:t>
            </a:r>
            <a:endParaRPr lang="pt-PT" sz="2000" dirty="0">
              <a:solidFill>
                <a:srgbClr val="0C1F3D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675678" y="4797152"/>
            <a:ext cx="53364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t-PT" sz="2000" b="1" dirty="0" smtClean="0">
                <a:solidFill>
                  <a:srgbClr val="0C1F3D"/>
                </a:solidFill>
              </a:rPr>
              <a:t>Grupos de SE</a:t>
            </a:r>
          </a:p>
        </p:txBody>
      </p:sp>
      <p:graphicFrame>
        <p:nvGraphicFramePr>
          <p:cNvPr id="35" name="Chart 3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55238865"/>
              </p:ext>
            </p:extLst>
          </p:nvPr>
        </p:nvGraphicFramePr>
        <p:xfrm>
          <a:off x="6036336" y="3140968"/>
          <a:ext cx="2038900" cy="1368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373444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Picture 6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44" b="29705"/>
          <a:stretch/>
        </p:blipFill>
        <p:spPr>
          <a:xfrm>
            <a:off x="-25333" y="1000531"/>
            <a:ext cx="9144000" cy="3740797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107505" y="188640"/>
            <a:ext cx="8928990" cy="800219"/>
            <a:chOff x="107505" y="188640"/>
            <a:chExt cx="8928990" cy="800219"/>
          </a:xfrm>
        </p:grpSpPr>
        <p:sp>
          <p:nvSpPr>
            <p:cNvPr id="13" name="Rectangle 12"/>
            <p:cNvSpPr/>
            <p:nvPr/>
          </p:nvSpPr>
          <p:spPr>
            <a:xfrm>
              <a:off x="107505" y="188640"/>
              <a:ext cx="8928990" cy="800219"/>
            </a:xfrm>
            <a:prstGeom prst="rect">
              <a:avLst/>
            </a:prstGeom>
            <a:solidFill>
              <a:srgbClr val="3681A6">
                <a:alpha val="80000"/>
              </a:srgbClr>
            </a:solidFill>
          </p:spPr>
          <p:txBody>
            <a:bodyPr wrap="square">
              <a:spAutoFit/>
            </a:bodyPr>
            <a:lstStyle/>
            <a:p>
              <a:pPr algn="ctr">
                <a:spcAft>
                  <a:spcPts val="1200"/>
                </a:spcAft>
              </a:pPr>
              <a:endParaRPr lang="pt-PT" dirty="0" smtClean="0">
                <a:solidFill>
                  <a:schemeClr val="bg1"/>
                </a:solidFill>
              </a:endParaRPr>
            </a:p>
            <a:p>
              <a:pPr algn="ctr">
                <a:spcAft>
                  <a:spcPts val="1200"/>
                </a:spcAft>
              </a:pPr>
              <a:endParaRPr lang="pt-PT" dirty="0">
                <a:solidFill>
                  <a:schemeClr val="bg1"/>
                </a:solidFill>
              </a:endParaRPr>
            </a:p>
          </p:txBody>
        </p:sp>
        <p:sp>
          <p:nvSpPr>
            <p:cNvPr id="8" name="Pentagon 7"/>
            <p:cNvSpPr/>
            <p:nvPr/>
          </p:nvSpPr>
          <p:spPr>
            <a:xfrm>
              <a:off x="461120" y="318749"/>
              <a:ext cx="2340000" cy="540000"/>
            </a:xfrm>
            <a:prstGeom prst="homePlat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PT" dirty="0" smtClean="0">
                  <a:solidFill>
                    <a:schemeClr val="bg1">
                      <a:lumMod val="75000"/>
                    </a:schemeClr>
                  </a:solidFill>
                </a:rPr>
                <a:t>Serviços Ecossistema</a:t>
              </a:r>
              <a:endParaRPr lang="pt-PT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5" name="Pentagon 14"/>
            <p:cNvSpPr/>
            <p:nvPr/>
          </p:nvSpPr>
          <p:spPr>
            <a:xfrm>
              <a:off x="3419872" y="318749"/>
              <a:ext cx="2340000" cy="540000"/>
            </a:xfrm>
            <a:prstGeom prst="homePlat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PT" dirty="0" smtClean="0">
                  <a:solidFill>
                    <a:schemeClr val="bg1">
                      <a:lumMod val="75000"/>
                    </a:schemeClr>
                  </a:solidFill>
                </a:rPr>
                <a:t>mondego</a:t>
              </a:r>
              <a:endParaRPr lang="pt-PT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6" name="Pentagon 15"/>
            <p:cNvSpPr/>
            <p:nvPr/>
          </p:nvSpPr>
          <p:spPr>
            <a:xfrm>
              <a:off x="6336456" y="318749"/>
              <a:ext cx="2340000" cy="540000"/>
            </a:xfrm>
            <a:prstGeom prst="homePlat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PT" b="1" dirty="0">
                  <a:solidFill>
                    <a:srgbClr val="0C1F3D"/>
                  </a:solidFill>
                </a:rPr>
                <a:t>Grupos de SE</a:t>
              </a: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07504" y="6198766"/>
            <a:ext cx="8948633" cy="641216"/>
            <a:chOff x="107504" y="6198766"/>
            <a:chExt cx="8948633" cy="641216"/>
          </a:xfrm>
        </p:grpSpPr>
        <p:sp>
          <p:nvSpPr>
            <p:cNvPr id="19" name="Rounded Rectangle 18"/>
            <p:cNvSpPr/>
            <p:nvPr/>
          </p:nvSpPr>
          <p:spPr>
            <a:xfrm>
              <a:off x="107504" y="6321345"/>
              <a:ext cx="8928992" cy="428602"/>
            </a:xfrm>
            <a:prstGeom prst="roundRect">
              <a:avLst>
                <a:gd name="adj" fmla="val 0"/>
              </a:avLst>
            </a:prstGeom>
            <a:solidFill>
              <a:srgbClr val="0C1F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49492" y="6198766"/>
              <a:ext cx="906645" cy="641216"/>
            </a:xfrm>
            <a:prstGeom prst="rect">
              <a:avLst/>
            </a:prstGeom>
          </p:spPr>
        </p:pic>
      </p:grpSp>
      <p:pic>
        <p:nvPicPr>
          <p:cNvPr id="50" name="Picture 4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92" t="41189" r="10875" b="29406"/>
          <a:stretch/>
        </p:blipFill>
        <p:spPr>
          <a:xfrm>
            <a:off x="7055786" y="4729654"/>
            <a:ext cx="2000351" cy="1591689"/>
          </a:xfrm>
          <a:prstGeom prst="rect">
            <a:avLst/>
          </a:prstGeom>
        </p:spPr>
      </p:pic>
      <p:sp>
        <p:nvSpPr>
          <p:cNvPr id="61" name="Rectangle 60"/>
          <p:cNvSpPr/>
          <p:nvPr/>
        </p:nvSpPr>
        <p:spPr>
          <a:xfrm>
            <a:off x="675679" y="5229200"/>
            <a:ext cx="533648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t-PT" sz="2000" dirty="0">
                <a:solidFill>
                  <a:srgbClr val="0C1F3D"/>
                </a:solidFill>
              </a:rPr>
              <a:t>Serviços culturais</a:t>
            </a:r>
          </a:p>
          <a:p>
            <a:pPr>
              <a:spcAft>
                <a:spcPts val="600"/>
              </a:spcAft>
            </a:pPr>
            <a:r>
              <a:rPr lang="pt-PT" sz="2000" dirty="0">
                <a:solidFill>
                  <a:srgbClr val="0C1F3D"/>
                </a:solidFill>
              </a:rPr>
              <a:t>Serviços de </a:t>
            </a:r>
            <a:r>
              <a:rPr lang="pt-PT" sz="2000" dirty="0" smtClean="0">
                <a:solidFill>
                  <a:srgbClr val="0C1F3D"/>
                </a:solidFill>
              </a:rPr>
              <a:t>regulação</a:t>
            </a:r>
          </a:p>
          <a:p>
            <a:pPr>
              <a:spcAft>
                <a:spcPts val="600"/>
              </a:spcAft>
            </a:pPr>
            <a:r>
              <a:rPr lang="pt-PT" sz="2000" dirty="0" smtClean="0">
                <a:solidFill>
                  <a:srgbClr val="0C1F3D"/>
                </a:solidFill>
              </a:rPr>
              <a:t>Serviços de aprovisionamento</a:t>
            </a:r>
            <a:endParaRPr lang="pt-PT" sz="2000" dirty="0">
              <a:solidFill>
                <a:srgbClr val="0C1F3D"/>
              </a:solidFill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675678" y="4797152"/>
            <a:ext cx="53364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t-PT" sz="2000" b="1" dirty="0" smtClean="0">
                <a:solidFill>
                  <a:srgbClr val="0C1F3D"/>
                </a:solidFill>
              </a:rPr>
              <a:t>Grupos de SE</a:t>
            </a:r>
          </a:p>
        </p:txBody>
      </p:sp>
      <p:graphicFrame>
        <p:nvGraphicFramePr>
          <p:cNvPr id="68" name="Chart 6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55238865"/>
              </p:ext>
            </p:extLst>
          </p:nvPr>
        </p:nvGraphicFramePr>
        <p:xfrm>
          <a:off x="6036336" y="3140968"/>
          <a:ext cx="2038900" cy="1368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2153613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107504" y="6198766"/>
            <a:ext cx="8948633" cy="641216"/>
            <a:chOff x="107504" y="6198766"/>
            <a:chExt cx="8948633" cy="641216"/>
          </a:xfrm>
        </p:grpSpPr>
        <p:sp>
          <p:nvSpPr>
            <p:cNvPr id="19" name="Rounded Rectangle 18"/>
            <p:cNvSpPr/>
            <p:nvPr/>
          </p:nvSpPr>
          <p:spPr>
            <a:xfrm>
              <a:off x="107504" y="6321345"/>
              <a:ext cx="8928992" cy="428602"/>
            </a:xfrm>
            <a:prstGeom prst="roundRect">
              <a:avLst>
                <a:gd name="adj" fmla="val 0"/>
              </a:avLst>
            </a:prstGeom>
            <a:solidFill>
              <a:srgbClr val="0C1F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49492" y="6198766"/>
              <a:ext cx="906645" cy="641216"/>
            </a:xfrm>
            <a:prstGeom prst="rect">
              <a:avLst/>
            </a:prstGeom>
          </p:spPr>
        </p:pic>
      </p:grpSp>
      <p:sp>
        <p:nvSpPr>
          <p:cNvPr id="16" name="Rectangle 15"/>
          <p:cNvSpPr/>
          <p:nvPr/>
        </p:nvSpPr>
        <p:spPr>
          <a:xfrm>
            <a:off x="107505" y="1124744"/>
            <a:ext cx="8928989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200"/>
              </a:spcAft>
            </a:pPr>
            <a:r>
              <a:rPr lang="pt-PT" sz="3000" b="1" dirty="0" smtClean="0">
                <a:solidFill>
                  <a:srgbClr val="0C1F3D"/>
                </a:solidFill>
              </a:rPr>
              <a:t>De que resultam os mecanismos de resposta do grupo de Serviços de Ecossistemas ? </a:t>
            </a:r>
          </a:p>
          <a:p>
            <a:pPr marL="457200" indent="-4572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PT" sz="2800" dirty="0" smtClean="0">
                <a:solidFill>
                  <a:srgbClr val="0C1F3D"/>
                </a:solidFill>
              </a:rPr>
              <a:t>respostas </a:t>
            </a:r>
            <a:r>
              <a:rPr lang="pt-PT" sz="2800" dirty="0">
                <a:solidFill>
                  <a:srgbClr val="0C1F3D"/>
                </a:solidFill>
              </a:rPr>
              <a:t>idênticas de diferentes </a:t>
            </a:r>
            <a:r>
              <a:rPr lang="pt-PT" sz="2800" dirty="0" smtClean="0">
                <a:solidFill>
                  <a:srgbClr val="0C1F3D"/>
                </a:solidFill>
              </a:rPr>
              <a:t>características </a:t>
            </a:r>
            <a:r>
              <a:rPr lang="pt-PT" sz="2800" dirty="0">
                <a:solidFill>
                  <a:srgbClr val="0C1F3D"/>
                </a:solidFill>
              </a:rPr>
              <a:t>a um mesmo fator </a:t>
            </a:r>
            <a:endParaRPr lang="pt-PT" sz="2800" dirty="0" smtClean="0">
              <a:solidFill>
                <a:srgbClr val="0C1F3D"/>
              </a:solidFill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pt-PT" sz="2800" dirty="0" smtClean="0">
                <a:solidFill>
                  <a:srgbClr val="0C1F3D"/>
                </a:solidFill>
              </a:rPr>
              <a:t>ou </a:t>
            </a:r>
          </a:p>
          <a:p>
            <a:pPr marL="457200" indent="-4572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PT" sz="2800" dirty="0" smtClean="0">
                <a:solidFill>
                  <a:srgbClr val="0C1F3D"/>
                </a:solidFill>
              </a:rPr>
              <a:t>interações </a:t>
            </a:r>
            <a:r>
              <a:rPr lang="pt-PT" sz="2800" dirty="0">
                <a:solidFill>
                  <a:srgbClr val="0C1F3D"/>
                </a:solidFill>
              </a:rPr>
              <a:t>entre as diferentes </a:t>
            </a:r>
            <a:r>
              <a:rPr lang="pt-PT" sz="2800" dirty="0" smtClean="0">
                <a:solidFill>
                  <a:srgbClr val="0C1F3D"/>
                </a:solidFill>
              </a:rPr>
              <a:t>características</a:t>
            </a:r>
            <a:endParaRPr lang="pt-PT" sz="2800" dirty="0">
              <a:solidFill>
                <a:srgbClr val="0C1F3D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7505" y="335558"/>
            <a:ext cx="8928990" cy="369332"/>
          </a:xfrm>
          <a:prstGeom prst="rect">
            <a:avLst/>
          </a:prstGeom>
          <a:solidFill>
            <a:srgbClr val="3681A6">
              <a:alpha val="80000"/>
            </a:srgbClr>
          </a:solidFill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pt-PT" b="1" dirty="0" smtClean="0">
                <a:solidFill>
                  <a:schemeClr val="bg1"/>
                </a:solidFill>
              </a:rPr>
              <a:t>Ciência  ‘17</a:t>
            </a:r>
            <a:endParaRPr lang="pt-P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340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107504" y="6198766"/>
            <a:ext cx="8948633" cy="641216"/>
            <a:chOff x="107504" y="6198766"/>
            <a:chExt cx="8948633" cy="641216"/>
          </a:xfrm>
        </p:grpSpPr>
        <p:sp>
          <p:nvSpPr>
            <p:cNvPr id="19" name="Rounded Rectangle 18"/>
            <p:cNvSpPr/>
            <p:nvPr/>
          </p:nvSpPr>
          <p:spPr>
            <a:xfrm>
              <a:off x="107504" y="6321345"/>
              <a:ext cx="8928992" cy="428602"/>
            </a:xfrm>
            <a:prstGeom prst="roundRect">
              <a:avLst>
                <a:gd name="adj" fmla="val 0"/>
              </a:avLst>
            </a:prstGeom>
            <a:solidFill>
              <a:srgbClr val="0C1F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49492" y="6198766"/>
              <a:ext cx="906645" cy="641216"/>
            </a:xfrm>
            <a:prstGeom prst="rect">
              <a:avLst/>
            </a:prstGeom>
          </p:spPr>
        </p:pic>
      </p:grpSp>
      <p:sp>
        <p:nvSpPr>
          <p:cNvPr id="16" name="Rectangle 15"/>
          <p:cNvSpPr/>
          <p:nvPr/>
        </p:nvSpPr>
        <p:spPr>
          <a:xfrm>
            <a:off x="461120" y="980728"/>
            <a:ext cx="821533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pt-PT" sz="3000" b="1" dirty="0" smtClean="0">
                <a:solidFill>
                  <a:srgbClr val="0C1F3D"/>
                </a:solidFill>
              </a:rPr>
              <a:t>Conclusão</a:t>
            </a:r>
            <a:endParaRPr lang="pt-PT" sz="3000" dirty="0" smtClean="0">
              <a:solidFill>
                <a:srgbClr val="0C1F3D"/>
              </a:solidFill>
            </a:endParaRPr>
          </a:p>
          <a:p>
            <a:pPr marL="457200" indent="-457200">
              <a:lnSpc>
                <a:spcPct val="15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PT" sz="2800" dirty="0" smtClean="0">
                <a:solidFill>
                  <a:srgbClr val="0C1F3D"/>
                </a:solidFill>
              </a:rPr>
              <a:t>Compreender </a:t>
            </a:r>
            <a:r>
              <a:rPr lang="pt-PT" sz="2800" dirty="0">
                <a:solidFill>
                  <a:srgbClr val="0C1F3D"/>
                </a:solidFill>
              </a:rPr>
              <a:t>quais os serviços que dependem dos mesmos processos </a:t>
            </a:r>
            <a:r>
              <a:rPr lang="pt-PT" sz="2800" dirty="0" smtClean="0">
                <a:solidFill>
                  <a:srgbClr val="0C1F3D"/>
                </a:solidFill>
              </a:rPr>
              <a:t>socio-ecológicos</a:t>
            </a:r>
          </a:p>
          <a:p>
            <a:pPr marL="457200" indent="-4572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PT" sz="2800" dirty="0" smtClean="0">
                <a:solidFill>
                  <a:srgbClr val="0C1F3D"/>
                </a:solidFill>
              </a:rPr>
              <a:t>Definir </a:t>
            </a:r>
            <a:r>
              <a:rPr lang="pt-PT" sz="2800" dirty="0">
                <a:solidFill>
                  <a:srgbClr val="0C1F3D"/>
                </a:solidFill>
              </a:rPr>
              <a:t>medidas </a:t>
            </a:r>
            <a:r>
              <a:rPr lang="pt-PT" sz="2800" dirty="0" smtClean="0">
                <a:solidFill>
                  <a:srgbClr val="0C1F3D"/>
                </a:solidFill>
              </a:rPr>
              <a:t>orientadas </a:t>
            </a:r>
            <a:r>
              <a:rPr lang="pt-PT" sz="2800" dirty="0">
                <a:solidFill>
                  <a:srgbClr val="0C1F3D"/>
                </a:solidFill>
              </a:rPr>
              <a:t>para a valorização de </a:t>
            </a:r>
            <a:r>
              <a:rPr lang="pt-PT" sz="2800" dirty="0" smtClean="0">
                <a:solidFill>
                  <a:srgbClr val="0C1F3D"/>
                </a:solidFill>
              </a:rPr>
              <a:t>multi-serviços</a:t>
            </a:r>
            <a:endParaRPr lang="pt-PT" sz="2800" dirty="0">
              <a:solidFill>
                <a:srgbClr val="0C1F3D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7505" y="335558"/>
            <a:ext cx="8928990" cy="369332"/>
          </a:xfrm>
          <a:prstGeom prst="rect">
            <a:avLst/>
          </a:prstGeom>
          <a:solidFill>
            <a:srgbClr val="3681A6">
              <a:alpha val="80000"/>
            </a:srgbClr>
          </a:solidFill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pt-PT" b="1" dirty="0" smtClean="0">
                <a:solidFill>
                  <a:schemeClr val="bg1"/>
                </a:solidFill>
              </a:rPr>
              <a:t>Ciência  ‘17</a:t>
            </a:r>
            <a:endParaRPr lang="pt-P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29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7504" y="1340768"/>
            <a:ext cx="8928245" cy="523220"/>
          </a:xfrm>
          <a:prstGeom prst="rect">
            <a:avLst/>
          </a:prstGeom>
          <a:solidFill>
            <a:schemeClr val="bg1">
              <a:lumMod val="8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pt-PT" sz="2800" dirty="0" smtClean="0">
                <a:solidFill>
                  <a:srgbClr val="0C1F3D"/>
                </a:solidFill>
              </a:rPr>
              <a:t>Obrigada</a:t>
            </a:r>
            <a:endParaRPr lang="pt-PT" sz="2200" dirty="0">
              <a:solidFill>
                <a:srgbClr val="0C1F3D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7505" y="188640"/>
            <a:ext cx="8928990" cy="800219"/>
          </a:xfrm>
          <a:prstGeom prst="rect">
            <a:avLst/>
          </a:prstGeom>
          <a:solidFill>
            <a:srgbClr val="3681A6">
              <a:alpha val="80000"/>
            </a:srgbClr>
          </a:solidFill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endParaRPr lang="pt-PT" dirty="0" smtClean="0">
              <a:solidFill>
                <a:schemeClr val="bg1"/>
              </a:solidFill>
            </a:endParaRPr>
          </a:p>
          <a:p>
            <a:pPr algn="ctr">
              <a:spcAft>
                <a:spcPts val="1200"/>
              </a:spcAft>
            </a:pPr>
            <a:endParaRPr lang="pt-PT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03496" y="2420888"/>
            <a:ext cx="4608512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t-PT" sz="2200" b="1" dirty="0" smtClean="0">
                <a:solidFill>
                  <a:srgbClr val="0C1F3D"/>
                </a:solidFill>
              </a:rPr>
              <a:t>Laboratório MAREFOZ</a:t>
            </a:r>
          </a:p>
          <a:p>
            <a:r>
              <a:rPr lang="pt-PT" sz="1400" dirty="0">
                <a:solidFill>
                  <a:srgbClr val="0C1F3D"/>
                </a:solidFill>
              </a:rPr>
              <a:t>Incubadora de Empresas da Figueira da Foz</a:t>
            </a:r>
          </a:p>
          <a:p>
            <a:r>
              <a:rPr lang="pt-PT" sz="1400" dirty="0">
                <a:solidFill>
                  <a:srgbClr val="0C1F3D"/>
                </a:solidFill>
              </a:rPr>
              <a:t>Parque Industrial e Empresarial da Figueira da Foz</a:t>
            </a:r>
          </a:p>
          <a:p>
            <a:r>
              <a:rPr lang="pt-PT" sz="1400" dirty="0">
                <a:solidFill>
                  <a:srgbClr val="0C1F3D"/>
                </a:solidFill>
              </a:rPr>
              <a:t>Rua das Acácias Lote 40A </a:t>
            </a:r>
          </a:p>
          <a:p>
            <a:r>
              <a:rPr lang="pt-PT" sz="1400" dirty="0">
                <a:solidFill>
                  <a:srgbClr val="0C1F3D"/>
                </a:solidFill>
              </a:rPr>
              <a:t>3090-380 Figueira da </a:t>
            </a:r>
            <a:r>
              <a:rPr lang="pt-PT" sz="1400" dirty="0" smtClean="0">
                <a:solidFill>
                  <a:srgbClr val="0C1F3D"/>
                </a:solidFill>
              </a:rPr>
              <a:t>Foz</a:t>
            </a:r>
          </a:p>
          <a:p>
            <a:endParaRPr lang="pt-PT" sz="1400" dirty="0">
              <a:solidFill>
                <a:srgbClr val="0C1F3D"/>
              </a:solidFill>
            </a:endParaRPr>
          </a:p>
          <a:p>
            <a:r>
              <a:rPr lang="pt-PT" sz="1400" dirty="0">
                <a:solidFill>
                  <a:srgbClr val="0C1F3D"/>
                </a:solidFill>
              </a:rPr>
              <a:t>Tel.: +351 968 768 949 Fax: +351 233 407 032</a:t>
            </a:r>
          </a:p>
          <a:p>
            <a:r>
              <a:rPr lang="pt-PT" sz="1400" dirty="0">
                <a:solidFill>
                  <a:srgbClr val="0C1F3D"/>
                </a:solidFill>
              </a:rPr>
              <a:t>e-mail: </a:t>
            </a:r>
            <a:r>
              <a:rPr lang="pt-PT" sz="1400" u="sng" dirty="0" smtClean="0">
                <a:solidFill>
                  <a:srgbClr val="0070C0"/>
                </a:solidFill>
              </a:rPr>
              <a:t>marefoz.laboratorio@uc.pt</a:t>
            </a:r>
          </a:p>
        </p:txBody>
      </p:sp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5052" y="5112061"/>
            <a:ext cx="3114622" cy="521611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7420" y="5112060"/>
            <a:ext cx="916605" cy="648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8" name="Rectangle 17"/>
          <p:cNvSpPr/>
          <p:nvPr/>
        </p:nvSpPr>
        <p:spPr>
          <a:xfrm>
            <a:off x="179512" y="4746630"/>
            <a:ext cx="121674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t-PT" sz="1200" dirty="0" smtClean="0"/>
              <a:t>parceiros:</a:t>
            </a:r>
            <a:endParaRPr lang="pt-PT" sz="1200" u="sng" dirty="0" smtClean="0">
              <a:solidFill>
                <a:srgbClr val="0070C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496" y="5112061"/>
            <a:ext cx="1005532" cy="443761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8425" y="5112061"/>
            <a:ext cx="886737" cy="648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8545" y="5112062"/>
            <a:ext cx="720000" cy="73096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4650" y="5112062"/>
            <a:ext cx="814909" cy="648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20" name="Group 19"/>
          <p:cNvGrpSpPr/>
          <p:nvPr/>
        </p:nvGrpSpPr>
        <p:grpSpPr>
          <a:xfrm>
            <a:off x="107504" y="6198766"/>
            <a:ext cx="8948633" cy="641216"/>
            <a:chOff x="107504" y="6198766"/>
            <a:chExt cx="8948633" cy="641216"/>
          </a:xfrm>
        </p:grpSpPr>
        <p:sp>
          <p:nvSpPr>
            <p:cNvPr id="21" name="Rounded Rectangle 20"/>
            <p:cNvSpPr/>
            <p:nvPr/>
          </p:nvSpPr>
          <p:spPr>
            <a:xfrm>
              <a:off x="107504" y="6321345"/>
              <a:ext cx="8928992" cy="428602"/>
            </a:xfrm>
            <a:prstGeom prst="roundRect">
              <a:avLst>
                <a:gd name="adj" fmla="val 0"/>
              </a:avLst>
            </a:prstGeom>
            <a:solidFill>
              <a:srgbClr val="0C1F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49492" y="6198766"/>
              <a:ext cx="906645" cy="6412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82314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107504" y="6198766"/>
            <a:ext cx="8948633" cy="641216"/>
            <a:chOff x="107504" y="6198766"/>
            <a:chExt cx="8948633" cy="641216"/>
          </a:xfrm>
        </p:grpSpPr>
        <p:sp>
          <p:nvSpPr>
            <p:cNvPr id="19" name="Rounded Rectangle 18"/>
            <p:cNvSpPr/>
            <p:nvPr/>
          </p:nvSpPr>
          <p:spPr>
            <a:xfrm>
              <a:off x="107504" y="6321345"/>
              <a:ext cx="8928992" cy="428602"/>
            </a:xfrm>
            <a:prstGeom prst="roundRect">
              <a:avLst>
                <a:gd name="adj" fmla="val 0"/>
              </a:avLst>
            </a:prstGeom>
            <a:solidFill>
              <a:srgbClr val="0C1F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49492" y="6198766"/>
              <a:ext cx="906645" cy="641216"/>
            </a:xfrm>
            <a:prstGeom prst="rect">
              <a:avLst/>
            </a:prstGeom>
          </p:spPr>
        </p:pic>
      </p:grp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370"/>
          <a:stretch/>
        </p:blipFill>
        <p:spPr>
          <a:xfrm>
            <a:off x="134305" y="704890"/>
            <a:ext cx="8830183" cy="50400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252" r="66979" b="15172"/>
          <a:stretch/>
        </p:blipFill>
        <p:spPr>
          <a:xfrm>
            <a:off x="156908" y="4681669"/>
            <a:ext cx="2310076" cy="1592317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7505" y="335558"/>
            <a:ext cx="8928990" cy="369332"/>
          </a:xfrm>
          <a:prstGeom prst="rect">
            <a:avLst/>
          </a:prstGeom>
          <a:solidFill>
            <a:srgbClr val="3681A6">
              <a:alpha val="80000"/>
            </a:srgbClr>
          </a:solidFill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pt-PT" b="1" dirty="0" smtClean="0">
                <a:solidFill>
                  <a:schemeClr val="bg1"/>
                </a:solidFill>
              </a:rPr>
              <a:t>Ciência  ‘17</a:t>
            </a:r>
            <a:endParaRPr lang="pt-PT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99792" y="5759424"/>
            <a:ext cx="38164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000" b="1" dirty="0" smtClean="0">
                <a:solidFill>
                  <a:srgbClr val="0C1F3D"/>
                </a:solidFill>
              </a:rPr>
              <a:t>Cenário 2050</a:t>
            </a:r>
            <a:endParaRPr lang="pt-PT" sz="3000" b="1" dirty="0">
              <a:solidFill>
                <a:srgbClr val="0C1F3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0934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107504" y="6198766"/>
            <a:ext cx="8948633" cy="641216"/>
            <a:chOff x="107504" y="6198766"/>
            <a:chExt cx="8948633" cy="641216"/>
          </a:xfrm>
        </p:grpSpPr>
        <p:sp>
          <p:nvSpPr>
            <p:cNvPr id="19" name="Rounded Rectangle 18"/>
            <p:cNvSpPr/>
            <p:nvPr/>
          </p:nvSpPr>
          <p:spPr>
            <a:xfrm>
              <a:off x="107504" y="6321345"/>
              <a:ext cx="8928992" cy="428602"/>
            </a:xfrm>
            <a:prstGeom prst="roundRect">
              <a:avLst>
                <a:gd name="adj" fmla="val 0"/>
              </a:avLst>
            </a:prstGeom>
            <a:solidFill>
              <a:srgbClr val="0C1F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49492" y="6198766"/>
              <a:ext cx="906645" cy="641216"/>
            </a:xfrm>
            <a:prstGeom prst="rect">
              <a:avLst/>
            </a:prstGeom>
          </p:spPr>
        </p:pic>
      </p:grp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370"/>
          <a:stretch/>
        </p:blipFill>
        <p:spPr>
          <a:xfrm>
            <a:off x="134305" y="711087"/>
            <a:ext cx="8830183" cy="5040000"/>
          </a:xfrm>
          <a:prstGeom prst="rect">
            <a:avLst/>
          </a:prstGeom>
        </p:spPr>
      </p:pic>
      <p:sp>
        <p:nvSpPr>
          <p:cNvPr id="2" name="AutoShape 2" descr="Image result for pesca mondeg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6" y="4973772"/>
            <a:ext cx="2635140" cy="1355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2646" y="4973772"/>
            <a:ext cx="2135364" cy="1355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8011" y="4973773"/>
            <a:ext cx="1807274" cy="1355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29"/>
          <a:stretch/>
        </p:blipFill>
        <p:spPr bwMode="auto">
          <a:xfrm>
            <a:off x="6685285" y="4973773"/>
            <a:ext cx="2351210" cy="1357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16"/>
          <p:cNvSpPr/>
          <p:nvPr/>
        </p:nvSpPr>
        <p:spPr>
          <a:xfrm>
            <a:off x="107505" y="335558"/>
            <a:ext cx="8928990" cy="369332"/>
          </a:xfrm>
          <a:prstGeom prst="rect">
            <a:avLst/>
          </a:prstGeom>
          <a:solidFill>
            <a:srgbClr val="3681A6">
              <a:alpha val="80000"/>
            </a:srgbClr>
          </a:solidFill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pt-PT" b="1" dirty="0" smtClean="0">
                <a:solidFill>
                  <a:schemeClr val="bg1"/>
                </a:solidFill>
              </a:rPr>
              <a:t>Ciência  ‘17</a:t>
            </a:r>
            <a:endParaRPr lang="pt-P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880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107504" y="6198766"/>
            <a:ext cx="8948633" cy="641216"/>
            <a:chOff x="107504" y="6198766"/>
            <a:chExt cx="8948633" cy="641216"/>
          </a:xfrm>
        </p:grpSpPr>
        <p:sp>
          <p:nvSpPr>
            <p:cNvPr id="19" name="Rounded Rectangle 18"/>
            <p:cNvSpPr/>
            <p:nvPr/>
          </p:nvSpPr>
          <p:spPr>
            <a:xfrm>
              <a:off x="107504" y="6321345"/>
              <a:ext cx="8928992" cy="428602"/>
            </a:xfrm>
            <a:prstGeom prst="roundRect">
              <a:avLst>
                <a:gd name="adj" fmla="val 0"/>
              </a:avLst>
            </a:prstGeom>
            <a:solidFill>
              <a:srgbClr val="0C1F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49492" y="6198766"/>
              <a:ext cx="906645" cy="641216"/>
            </a:xfrm>
            <a:prstGeom prst="rect">
              <a:avLst/>
            </a:prstGeom>
          </p:spPr>
        </p:pic>
      </p:grpSp>
      <p:sp>
        <p:nvSpPr>
          <p:cNvPr id="2" name="AutoShape 2" descr="Image result for pesca mondeg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6" y="4973772"/>
            <a:ext cx="2635140" cy="1355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2646" y="4973772"/>
            <a:ext cx="2135364" cy="1355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8011" y="4973773"/>
            <a:ext cx="1807274" cy="1355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29"/>
          <a:stretch/>
        </p:blipFill>
        <p:spPr bwMode="auto">
          <a:xfrm>
            <a:off x="6685285" y="4973773"/>
            <a:ext cx="2351210" cy="1357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16"/>
          <p:cNvSpPr/>
          <p:nvPr/>
        </p:nvSpPr>
        <p:spPr>
          <a:xfrm>
            <a:off x="107505" y="335558"/>
            <a:ext cx="8928990" cy="369332"/>
          </a:xfrm>
          <a:prstGeom prst="rect">
            <a:avLst/>
          </a:prstGeom>
          <a:solidFill>
            <a:srgbClr val="3681A6">
              <a:alpha val="80000"/>
            </a:srgbClr>
          </a:solidFill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pt-PT" b="1" dirty="0" smtClean="0">
                <a:solidFill>
                  <a:schemeClr val="bg1"/>
                </a:solidFill>
              </a:rPr>
              <a:t>Ciência  ‘17</a:t>
            </a:r>
            <a:endParaRPr lang="pt-PT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7505" y="1124744"/>
            <a:ext cx="8928989" cy="3026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2000"/>
              </a:spcAft>
            </a:pPr>
            <a:r>
              <a:rPr lang="pt-PT" sz="2600" b="1" dirty="0" smtClean="0">
                <a:solidFill>
                  <a:srgbClr val="0C1F3D"/>
                </a:solidFill>
              </a:rPr>
              <a:t>Desafio </a:t>
            </a: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pt-PT" sz="3000" dirty="0" smtClean="0">
                <a:solidFill>
                  <a:srgbClr val="0C1F3D"/>
                </a:solidFill>
              </a:rPr>
              <a:t>Como é que as alterações climáticas poderão afetar os serviços dos ecossistemas que suportam estas atividades</a:t>
            </a:r>
          </a:p>
        </p:txBody>
      </p:sp>
    </p:spTree>
    <p:extLst>
      <p:ext uri="{BB962C8B-B14F-4D97-AF65-F5344CB8AC3E}">
        <p14:creationId xmlns:p14="http://schemas.microsoft.com/office/powerpoint/2010/main" val="930004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107504" y="6198766"/>
            <a:ext cx="8948633" cy="641216"/>
            <a:chOff x="107504" y="6198766"/>
            <a:chExt cx="8948633" cy="641216"/>
          </a:xfrm>
        </p:grpSpPr>
        <p:sp>
          <p:nvSpPr>
            <p:cNvPr id="19" name="Rounded Rectangle 18"/>
            <p:cNvSpPr/>
            <p:nvPr/>
          </p:nvSpPr>
          <p:spPr>
            <a:xfrm>
              <a:off x="107504" y="6321345"/>
              <a:ext cx="8928992" cy="428602"/>
            </a:xfrm>
            <a:prstGeom prst="roundRect">
              <a:avLst>
                <a:gd name="adj" fmla="val 0"/>
              </a:avLst>
            </a:prstGeom>
            <a:solidFill>
              <a:srgbClr val="0C1F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49492" y="6198766"/>
              <a:ext cx="906645" cy="641216"/>
            </a:xfrm>
            <a:prstGeom prst="rect">
              <a:avLst/>
            </a:prstGeom>
          </p:spPr>
        </p:pic>
      </p:grp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370"/>
          <a:stretch/>
        </p:blipFill>
        <p:spPr>
          <a:xfrm>
            <a:off x="134305" y="711087"/>
            <a:ext cx="8830183" cy="5040000"/>
          </a:xfrm>
          <a:prstGeom prst="rect">
            <a:avLst/>
          </a:prstGeom>
        </p:spPr>
      </p:pic>
      <p:sp>
        <p:nvSpPr>
          <p:cNvPr id="2" name="AutoShape 2" descr="Image result for pesca mondeg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6" y="4973772"/>
            <a:ext cx="2635140" cy="1355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2646" y="4973772"/>
            <a:ext cx="2135364" cy="1355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8011" y="4973773"/>
            <a:ext cx="1807274" cy="1355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29"/>
          <a:stretch/>
        </p:blipFill>
        <p:spPr bwMode="auto">
          <a:xfrm>
            <a:off x="6685285" y="4973773"/>
            <a:ext cx="2351210" cy="1357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16"/>
          <p:cNvSpPr/>
          <p:nvPr/>
        </p:nvSpPr>
        <p:spPr>
          <a:xfrm>
            <a:off x="107505" y="335558"/>
            <a:ext cx="8928990" cy="369332"/>
          </a:xfrm>
          <a:prstGeom prst="rect">
            <a:avLst/>
          </a:prstGeom>
          <a:solidFill>
            <a:srgbClr val="3681A6">
              <a:alpha val="80000"/>
            </a:srgbClr>
          </a:solidFill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pt-PT" b="1" dirty="0" smtClean="0">
                <a:solidFill>
                  <a:schemeClr val="bg1"/>
                </a:solidFill>
              </a:rPr>
              <a:t>Ciência  ‘17</a:t>
            </a:r>
            <a:endParaRPr lang="pt-PT" dirty="0">
              <a:solidFill>
                <a:schemeClr val="bg1"/>
              </a:solidFill>
            </a:endParaRPr>
          </a:p>
        </p:txBody>
      </p:sp>
      <p:cxnSp>
        <p:nvCxnSpPr>
          <p:cNvPr id="4" name="Straight Arrow Connector 3"/>
          <p:cNvCxnSpPr>
            <a:stCxn id="1027" idx="0"/>
          </p:cNvCxnSpPr>
          <p:nvPr/>
        </p:nvCxnSpPr>
        <p:spPr>
          <a:xfrm flipV="1">
            <a:off x="1425076" y="2132856"/>
            <a:ext cx="0" cy="2840916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>
            <a:stCxn id="1028" idx="0"/>
          </p:cNvCxnSpPr>
          <p:nvPr/>
        </p:nvCxnSpPr>
        <p:spPr>
          <a:xfrm flipH="1" flipV="1">
            <a:off x="1979712" y="2852936"/>
            <a:ext cx="1830616" cy="2120836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>
            <a:stCxn id="1029" idx="0"/>
          </p:cNvCxnSpPr>
          <p:nvPr/>
        </p:nvCxnSpPr>
        <p:spPr>
          <a:xfrm flipH="1" flipV="1">
            <a:off x="2742646" y="2852936"/>
            <a:ext cx="3039002" cy="2120837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stCxn id="1030" idx="0"/>
          </p:cNvCxnSpPr>
          <p:nvPr/>
        </p:nvCxnSpPr>
        <p:spPr>
          <a:xfrm flipH="1" flipV="1">
            <a:off x="2411760" y="3717032"/>
            <a:ext cx="5449130" cy="1256741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8408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107505" y="188640"/>
            <a:ext cx="8928990" cy="800219"/>
            <a:chOff x="107505" y="188640"/>
            <a:chExt cx="8928990" cy="800219"/>
          </a:xfrm>
        </p:grpSpPr>
        <p:sp>
          <p:nvSpPr>
            <p:cNvPr id="13" name="Rectangle 12"/>
            <p:cNvSpPr/>
            <p:nvPr/>
          </p:nvSpPr>
          <p:spPr>
            <a:xfrm>
              <a:off x="107505" y="188640"/>
              <a:ext cx="8928990" cy="800219"/>
            </a:xfrm>
            <a:prstGeom prst="rect">
              <a:avLst/>
            </a:prstGeom>
            <a:solidFill>
              <a:srgbClr val="3681A6">
                <a:alpha val="80000"/>
              </a:srgbClr>
            </a:solidFill>
          </p:spPr>
          <p:txBody>
            <a:bodyPr wrap="square">
              <a:spAutoFit/>
            </a:bodyPr>
            <a:lstStyle/>
            <a:p>
              <a:pPr algn="ctr">
                <a:spcAft>
                  <a:spcPts val="1200"/>
                </a:spcAft>
              </a:pPr>
              <a:endParaRPr lang="pt-PT" dirty="0" smtClean="0">
                <a:solidFill>
                  <a:schemeClr val="bg1"/>
                </a:solidFill>
              </a:endParaRPr>
            </a:p>
            <a:p>
              <a:pPr algn="ctr">
                <a:spcAft>
                  <a:spcPts val="1200"/>
                </a:spcAft>
              </a:pPr>
              <a:endParaRPr lang="pt-PT" dirty="0">
                <a:solidFill>
                  <a:schemeClr val="bg1"/>
                </a:solidFill>
              </a:endParaRPr>
            </a:p>
          </p:txBody>
        </p:sp>
        <p:sp>
          <p:nvSpPr>
            <p:cNvPr id="8" name="Pentagon 7"/>
            <p:cNvSpPr/>
            <p:nvPr/>
          </p:nvSpPr>
          <p:spPr>
            <a:xfrm>
              <a:off x="461120" y="318749"/>
              <a:ext cx="2340000" cy="540000"/>
            </a:xfrm>
            <a:prstGeom prst="homePlat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PT" b="1" dirty="0" smtClean="0">
                  <a:solidFill>
                    <a:srgbClr val="0C1F3D"/>
                  </a:solidFill>
                </a:rPr>
                <a:t>Serviços</a:t>
              </a:r>
            </a:p>
            <a:p>
              <a:pPr algn="ctr"/>
              <a:r>
                <a:rPr lang="pt-PT" b="1" dirty="0" smtClean="0">
                  <a:solidFill>
                    <a:srgbClr val="0C1F3D"/>
                  </a:solidFill>
                </a:rPr>
                <a:t>Ecossistema</a:t>
              </a:r>
              <a:endParaRPr lang="pt-PT" b="1" dirty="0">
                <a:solidFill>
                  <a:srgbClr val="0C1F3D"/>
                </a:solidFill>
              </a:endParaRPr>
            </a:p>
          </p:txBody>
        </p:sp>
        <p:sp>
          <p:nvSpPr>
            <p:cNvPr id="15" name="Pentagon 14"/>
            <p:cNvSpPr/>
            <p:nvPr/>
          </p:nvSpPr>
          <p:spPr>
            <a:xfrm>
              <a:off x="3419872" y="318749"/>
              <a:ext cx="2340000" cy="540000"/>
            </a:xfrm>
            <a:prstGeom prst="homePlat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PT" dirty="0">
                  <a:solidFill>
                    <a:schemeClr val="bg1">
                      <a:lumMod val="75000"/>
                    </a:schemeClr>
                  </a:solidFill>
                </a:rPr>
                <a:t>Mondego</a:t>
              </a:r>
            </a:p>
          </p:txBody>
        </p:sp>
        <p:sp>
          <p:nvSpPr>
            <p:cNvPr id="16" name="Pentagon 15"/>
            <p:cNvSpPr/>
            <p:nvPr/>
          </p:nvSpPr>
          <p:spPr>
            <a:xfrm>
              <a:off x="6336456" y="318749"/>
              <a:ext cx="2340000" cy="540000"/>
            </a:xfrm>
            <a:prstGeom prst="homePlat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PT" dirty="0" smtClean="0">
                  <a:solidFill>
                    <a:schemeClr val="bg1">
                      <a:lumMod val="75000"/>
                    </a:schemeClr>
                  </a:solidFill>
                </a:rPr>
                <a:t>Grupos de SE</a:t>
              </a:r>
              <a:endParaRPr lang="pt-PT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07504" y="6198766"/>
            <a:ext cx="8948633" cy="641216"/>
            <a:chOff x="107504" y="6198766"/>
            <a:chExt cx="8948633" cy="641216"/>
          </a:xfrm>
        </p:grpSpPr>
        <p:sp>
          <p:nvSpPr>
            <p:cNvPr id="19" name="Rounded Rectangle 18"/>
            <p:cNvSpPr/>
            <p:nvPr/>
          </p:nvSpPr>
          <p:spPr>
            <a:xfrm>
              <a:off x="107504" y="6321345"/>
              <a:ext cx="8928992" cy="428602"/>
            </a:xfrm>
            <a:prstGeom prst="roundRect">
              <a:avLst>
                <a:gd name="adj" fmla="val 0"/>
              </a:avLst>
            </a:prstGeom>
            <a:solidFill>
              <a:srgbClr val="0C1F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49492" y="6198766"/>
              <a:ext cx="906645" cy="641216"/>
            </a:xfrm>
            <a:prstGeom prst="rect">
              <a:avLst/>
            </a:prstGeom>
          </p:spPr>
        </p:pic>
      </p:grpSp>
      <p:pic>
        <p:nvPicPr>
          <p:cNvPr id="2054" name="Picture 6" descr="Image result for teeb ecosystem diagram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45"/>
          <a:stretch/>
        </p:blipFill>
        <p:spPr bwMode="auto">
          <a:xfrm>
            <a:off x="677651" y="1159073"/>
            <a:ext cx="7782781" cy="5150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4513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>
          <a:xfrm>
            <a:off x="6572783" y="1358192"/>
            <a:ext cx="2463711" cy="49709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5" name="Rectangle 24"/>
          <p:cNvSpPr/>
          <p:nvPr/>
        </p:nvSpPr>
        <p:spPr>
          <a:xfrm>
            <a:off x="107504" y="1358192"/>
            <a:ext cx="2448272" cy="4963153"/>
          </a:xfrm>
          <a:prstGeom prst="rect">
            <a:avLst/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grpSp>
        <p:nvGrpSpPr>
          <p:cNvPr id="18" name="Group 17"/>
          <p:cNvGrpSpPr/>
          <p:nvPr/>
        </p:nvGrpSpPr>
        <p:grpSpPr>
          <a:xfrm>
            <a:off x="107504" y="6198766"/>
            <a:ext cx="8948633" cy="641216"/>
            <a:chOff x="107504" y="6198766"/>
            <a:chExt cx="8948633" cy="641216"/>
          </a:xfrm>
        </p:grpSpPr>
        <p:sp>
          <p:nvSpPr>
            <p:cNvPr id="19" name="Rounded Rectangle 18"/>
            <p:cNvSpPr/>
            <p:nvPr/>
          </p:nvSpPr>
          <p:spPr>
            <a:xfrm>
              <a:off x="107504" y="6321345"/>
              <a:ext cx="8928992" cy="428602"/>
            </a:xfrm>
            <a:prstGeom prst="roundRect">
              <a:avLst>
                <a:gd name="adj" fmla="val 0"/>
              </a:avLst>
            </a:prstGeom>
            <a:solidFill>
              <a:srgbClr val="0C1F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49492" y="6198766"/>
              <a:ext cx="906645" cy="641216"/>
            </a:xfrm>
            <a:prstGeom prst="rect">
              <a:avLst/>
            </a:prstGeom>
          </p:spPr>
        </p:pic>
      </p:grpSp>
      <p:sp>
        <p:nvSpPr>
          <p:cNvPr id="26" name="TextBox 25"/>
          <p:cNvSpPr txBox="1"/>
          <p:nvPr/>
        </p:nvSpPr>
        <p:spPr>
          <a:xfrm>
            <a:off x="6557362" y="2277611"/>
            <a:ext cx="24791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600" dirty="0" smtClean="0">
                <a:solidFill>
                  <a:srgbClr val="0C1F3D"/>
                </a:solidFill>
              </a:rPr>
              <a:t>Alimentação</a:t>
            </a:r>
            <a:endParaRPr lang="pt-PT" sz="1600" dirty="0">
              <a:solidFill>
                <a:srgbClr val="0C1F3D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07504" y="1344839"/>
            <a:ext cx="2448272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b="1" dirty="0" smtClean="0">
                <a:solidFill>
                  <a:srgbClr val="0C1F3D"/>
                </a:solidFill>
              </a:rPr>
              <a:t>Ecossistemas e Biodiversidade</a:t>
            </a:r>
          </a:p>
          <a:p>
            <a:pPr algn="ctr"/>
            <a:r>
              <a:rPr lang="pt-PT" sz="1500" dirty="0" smtClean="0">
                <a:solidFill>
                  <a:srgbClr val="0C1F3D"/>
                </a:solidFill>
              </a:rPr>
              <a:t>(fornecedores de SE)</a:t>
            </a:r>
            <a:endParaRPr lang="pt-PT" sz="1500" dirty="0">
              <a:solidFill>
                <a:srgbClr val="0C1F3D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333678" y="988859"/>
            <a:ext cx="2455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b="1" dirty="0" smtClean="0">
                <a:solidFill>
                  <a:srgbClr val="0C1F3D"/>
                </a:solidFill>
              </a:rPr>
              <a:t>Serviços</a:t>
            </a:r>
            <a:endParaRPr lang="pt-PT" b="1" dirty="0">
              <a:solidFill>
                <a:srgbClr val="0C1F3D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565103" y="1340768"/>
            <a:ext cx="249103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b="1" dirty="0" smtClean="0">
                <a:solidFill>
                  <a:srgbClr val="0C1F3D"/>
                </a:solidFill>
              </a:rPr>
              <a:t>Bem estar-humano</a:t>
            </a:r>
          </a:p>
          <a:p>
            <a:pPr algn="ctr"/>
            <a:r>
              <a:rPr lang="pt-PT" sz="1500" dirty="0" smtClean="0">
                <a:solidFill>
                  <a:srgbClr val="0C1F3D"/>
                </a:solidFill>
              </a:rPr>
              <a:t>(benefícios)</a:t>
            </a:r>
            <a:endParaRPr lang="pt-PT" sz="1500" dirty="0">
              <a:solidFill>
                <a:srgbClr val="0C1F3D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211228" y="3625411"/>
            <a:ext cx="2728924" cy="73969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 smtClean="0">
                <a:solidFill>
                  <a:srgbClr val="0C1F3D"/>
                </a:solidFill>
              </a:rPr>
              <a:t>Reg: Manutenção </a:t>
            </a:r>
            <a:r>
              <a:rPr lang="pt-PT" dirty="0">
                <a:solidFill>
                  <a:srgbClr val="0C1F3D"/>
                </a:solidFill>
              </a:rPr>
              <a:t>da qualidade da água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07504" y="2658685"/>
            <a:ext cx="244827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600" dirty="0" smtClean="0">
                <a:solidFill>
                  <a:srgbClr val="0C1F3D"/>
                </a:solidFill>
              </a:rPr>
              <a:t>Produtividade secundária</a:t>
            </a:r>
          </a:p>
          <a:p>
            <a:pPr algn="ctr"/>
            <a:endParaRPr lang="pt-PT" sz="1600" dirty="0" smtClean="0">
              <a:solidFill>
                <a:srgbClr val="0C1F3D"/>
              </a:solidFill>
            </a:endParaRPr>
          </a:p>
          <a:p>
            <a:pPr algn="ctr"/>
            <a:r>
              <a:rPr lang="pt-PT" sz="1600" dirty="0" smtClean="0">
                <a:solidFill>
                  <a:srgbClr val="0C1F3D"/>
                </a:solidFill>
              </a:rPr>
              <a:t>Cobertura de vegetação</a:t>
            </a:r>
          </a:p>
          <a:p>
            <a:pPr algn="ctr"/>
            <a:endParaRPr lang="pt-PT" sz="1600" dirty="0" smtClean="0">
              <a:solidFill>
                <a:srgbClr val="0C1F3D"/>
              </a:solidFill>
            </a:endParaRPr>
          </a:p>
          <a:p>
            <a:pPr algn="ctr"/>
            <a:r>
              <a:rPr lang="pt-PT" sz="1600" dirty="0" smtClean="0">
                <a:solidFill>
                  <a:srgbClr val="0C1F3D"/>
                </a:solidFill>
              </a:rPr>
              <a:t>Biomassa das raízes</a:t>
            </a:r>
          </a:p>
          <a:p>
            <a:pPr algn="ctr"/>
            <a:endParaRPr lang="pt-PT" sz="1600" dirty="0" smtClean="0">
              <a:solidFill>
                <a:srgbClr val="0C1F3D"/>
              </a:solidFill>
            </a:endParaRPr>
          </a:p>
          <a:p>
            <a:pPr algn="ctr"/>
            <a:r>
              <a:rPr lang="pt-PT" sz="1600" dirty="0" smtClean="0">
                <a:solidFill>
                  <a:srgbClr val="0C1F3D"/>
                </a:solidFill>
              </a:rPr>
              <a:t>Espécies filtradoras</a:t>
            </a:r>
          </a:p>
          <a:p>
            <a:pPr algn="ctr"/>
            <a:r>
              <a:rPr lang="pt-PT" sz="1600" dirty="0" smtClean="0">
                <a:solidFill>
                  <a:srgbClr val="0C1F3D"/>
                </a:solidFill>
              </a:rPr>
              <a:t>...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572782" y="3688707"/>
            <a:ext cx="24637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600" dirty="0" smtClean="0">
                <a:solidFill>
                  <a:srgbClr val="0C1F3D"/>
                </a:solidFill>
              </a:rPr>
              <a:t>Contribuição para a saúde humana</a:t>
            </a:r>
            <a:endParaRPr lang="pt-PT" sz="1600" dirty="0">
              <a:solidFill>
                <a:srgbClr val="0C1F3D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572785" y="5373216"/>
            <a:ext cx="24637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600" dirty="0" smtClean="0">
                <a:solidFill>
                  <a:srgbClr val="0C1F3D"/>
                </a:solidFill>
              </a:rPr>
              <a:t>Locais de recreação e lazer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3197041" y="1340768"/>
            <a:ext cx="2714737" cy="1873687"/>
            <a:chOff x="3643275" y="1340768"/>
            <a:chExt cx="2714737" cy="1873687"/>
          </a:xfrm>
        </p:grpSpPr>
        <p:sp>
          <p:nvSpPr>
            <p:cNvPr id="28" name="Rectangle 27"/>
            <p:cNvSpPr/>
            <p:nvPr/>
          </p:nvSpPr>
          <p:spPr>
            <a:xfrm>
              <a:off x="3643275" y="1340768"/>
              <a:ext cx="2714737" cy="187368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dirty="0">
                <a:solidFill>
                  <a:srgbClr val="CCECFF"/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643275" y="1340768"/>
              <a:ext cx="26931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PT" dirty="0">
                  <a:solidFill>
                    <a:srgbClr val="0C1F3D"/>
                  </a:solidFill>
                </a:rPr>
                <a:t>Aprovisionamento de bens alimentares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3618305" y="1988840"/>
            <a:ext cx="2105823" cy="1161724"/>
            <a:chOff x="4064539" y="1988840"/>
            <a:chExt cx="2105823" cy="1161724"/>
          </a:xfrm>
        </p:grpSpPr>
        <p:sp>
          <p:nvSpPr>
            <p:cNvPr id="2" name="Rounded Rectangle 1"/>
            <p:cNvSpPr/>
            <p:nvPr/>
          </p:nvSpPr>
          <p:spPr>
            <a:xfrm>
              <a:off x="4586186" y="1988840"/>
              <a:ext cx="1584176" cy="35713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PT" sz="1600" dirty="0" smtClean="0">
                  <a:solidFill>
                    <a:srgbClr val="0C1F3D"/>
                  </a:solidFill>
                </a:rPr>
                <a:t>salicultura</a:t>
              </a:r>
              <a:endParaRPr lang="pt-PT" sz="1600" dirty="0">
                <a:solidFill>
                  <a:srgbClr val="0C1F3D"/>
                </a:solidFill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4586186" y="2420888"/>
              <a:ext cx="1584176" cy="324036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PT" sz="1600" dirty="0" smtClean="0">
                  <a:solidFill>
                    <a:srgbClr val="0C1F3D"/>
                  </a:solidFill>
                </a:rPr>
                <a:t>aquacultura</a:t>
              </a:r>
              <a:endParaRPr lang="pt-PT" sz="1600" dirty="0">
                <a:solidFill>
                  <a:srgbClr val="0C1F3D"/>
                </a:solidFill>
              </a:endParaRPr>
            </a:p>
          </p:txBody>
        </p:sp>
        <p:sp>
          <p:nvSpPr>
            <p:cNvPr id="31" name="Rounded Rectangle 30"/>
            <p:cNvSpPr/>
            <p:nvPr/>
          </p:nvSpPr>
          <p:spPr>
            <a:xfrm>
              <a:off x="4064539" y="2826528"/>
              <a:ext cx="953695" cy="324036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PT" sz="1600" dirty="0" smtClean="0">
                  <a:solidFill>
                    <a:srgbClr val="0C1F3D"/>
                  </a:solidFill>
                </a:rPr>
                <a:t>pesca</a:t>
              </a:r>
              <a:endParaRPr lang="pt-PT" sz="1600" dirty="0">
                <a:solidFill>
                  <a:srgbClr val="0C1F3D"/>
                </a:solidFill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3197041" y="4720788"/>
            <a:ext cx="2743111" cy="1515653"/>
            <a:chOff x="3643275" y="4720788"/>
            <a:chExt cx="2743111" cy="1515653"/>
          </a:xfrm>
        </p:grpSpPr>
        <p:sp>
          <p:nvSpPr>
            <p:cNvPr id="36" name="Rectangle 35"/>
            <p:cNvSpPr/>
            <p:nvPr/>
          </p:nvSpPr>
          <p:spPr>
            <a:xfrm>
              <a:off x="3657462" y="4720788"/>
              <a:ext cx="2714737" cy="151565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dirty="0">
                <a:solidFill>
                  <a:srgbClr val="CCECFF"/>
                </a:solidFill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3643275" y="4720788"/>
              <a:ext cx="274311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PT" dirty="0">
                  <a:solidFill>
                    <a:srgbClr val="0C1F3D"/>
                  </a:solidFill>
                </a:rPr>
                <a:t>Culturais:</a:t>
              </a:r>
            </a:p>
            <a:p>
              <a:pPr algn="ctr"/>
              <a:r>
                <a:rPr lang="pt-PT" dirty="0">
                  <a:solidFill>
                    <a:srgbClr val="0C1F3D"/>
                  </a:solidFill>
                </a:rPr>
                <a:t>Património</a:t>
              </a:r>
            </a:p>
            <a:p>
              <a:pPr algn="ctr"/>
              <a:r>
                <a:rPr lang="pt-PT" dirty="0">
                  <a:solidFill>
                    <a:srgbClr val="0C1F3D"/>
                  </a:solidFill>
                </a:rPr>
                <a:t>Existência / Legado</a:t>
              </a:r>
            </a:p>
          </p:txBody>
        </p:sp>
      </p:grpSp>
      <p:sp>
        <p:nvSpPr>
          <p:cNvPr id="23" name="Rounded Rectangle 22"/>
          <p:cNvSpPr/>
          <p:nvPr/>
        </p:nvSpPr>
        <p:spPr>
          <a:xfrm>
            <a:off x="3765726" y="5743140"/>
            <a:ext cx="1584314" cy="32865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600" dirty="0">
                <a:solidFill>
                  <a:srgbClr val="0C1F3D"/>
                </a:solidFill>
              </a:rPr>
              <a:t>t</a:t>
            </a:r>
            <a:r>
              <a:rPr lang="pt-PT" sz="1600" dirty="0" smtClean="0">
                <a:solidFill>
                  <a:srgbClr val="0C1F3D"/>
                </a:solidFill>
              </a:rPr>
              <a:t>urismo</a:t>
            </a:r>
            <a:endParaRPr lang="pt-PT" sz="1600" dirty="0">
              <a:solidFill>
                <a:srgbClr val="0C1F3D"/>
              </a:solidFill>
            </a:endParaRPr>
          </a:p>
        </p:txBody>
      </p:sp>
      <p:cxnSp>
        <p:nvCxnSpPr>
          <p:cNvPr id="54" name="Straight Arrow Connector 53"/>
          <p:cNvCxnSpPr/>
          <p:nvPr/>
        </p:nvCxnSpPr>
        <p:spPr>
          <a:xfrm flipV="1">
            <a:off x="5911778" y="2492895"/>
            <a:ext cx="661007" cy="1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>
            <a:stCxn id="35" idx="3"/>
            <a:endCxn id="38" idx="1"/>
          </p:cNvCxnSpPr>
          <p:nvPr/>
        </p:nvCxnSpPr>
        <p:spPr>
          <a:xfrm flipV="1">
            <a:off x="5940152" y="3981095"/>
            <a:ext cx="632630" cy="14163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>
          <a:xfrm flipV="1">
            <a:off x="5925965" y="5733255"/>
            <a:ext cx="631397" cy="1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Group 62"/>
          <p:cNvGrpSpPr/>
          <p:nvPr/>
        </p:nvGrpSpPr>
        <p:grpSpPr>
          <a:xfrm>
            <a:off x="107505" y="188640"/>
            <a:ext cx="8928990" cy="800219"/>
            <a:chOff x="107505" y="188640"/>
            <a:chExt cx="8928990" cy="800219"/>
          </a:xfrm>
        </p:grpSpPr>
        <p:sp>
          <p:nvSpPr>
            <p:cNvPr id="64" name="Rectangle 63"/>
            <p:cNvSpPr/>
            <p:nvPr/>
          </p:nvSpPr>
          <p:spPr>
            <a:xfrm>
              <a:off x="107505" y="188640"/>
              <a:ext cx="8928990" cy="800219"/>
            </a:xfrm>
            <a:prstGeom prst="rect">
              <a:avLst/>
            </a:prstGeom>
            <a:solidFill>
              <a:srgbClr val="3681A6">
                <a:alpha val="80000"/>
              </a:srgbClr>
            </a:solidFill>
          </p:spPr>
          <p:txBody>
            <a:bodyPr wrap="square">
              <a:spAutoFit/>
            </a:bodyPr>
            <a:lstStyle/>
            <a:p>
              <a:pPr algn="ctr">
                <a:spcAft>
                  <a:spcPts val="1200"/>
                </a:spcAft>
              </a:pPr>
              <a:endParaRPr lang="pt-PT" dirty="0" smtClean="0">
                <a:solidFill>
                  <a:schemeClr val="bg1"/>
                </a:solidFill>
              </a:endParaRPr>
            </a:p>
            <a:p>
              <a:pPr algn="ctr">
                <a:spcAft>
                  <a:spcPts val="1200"/>
                </a:spcAft>
              </a:pPr>
              <a:endParaRPr lang="pt-PT" dirty="0">
                <a:solidFill>
                  <a:schemeClr val="bg1"/>
                </a:solidFill>
              </a:endParaRPr>
            </a:p>
          </p:txBody>
        </p:sp>
        <p:sp>
          <p:nvSpPr>
            <p:cNvPr id="66" name="Pentagon 65"/>
            <p:cNvSpPr/>
            <p:nvPr/>
          </p:nvSpPr>
          <p:spPr>
            <a:xfrm>
              <a:off x="461120" y="318749"/>
              <a:ext cx="2340000" cy="540000"/>
            </a:xfrm>
            <a:prstGeom prst="homePlat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PT" b="1" dirty="0">
                  <a:solidFill>
                    <a:srgbClr val="0C1F3D"/>
                  </a:solidFill>
                </a:rPr>
                <a:t>Serviços </a:t>
              </a:r>
              <a:r>
                <a:rPr lang="pt-PT" b="1" dirty="0" smtClean="0">
                  <a:solidFill>
                    <a:srgbClr val="0C1F3D"/>
                  </a:solidFill>
                </a:rPr>
                <a:t>Ecossistema</a:t>
              </a:r>
              <a:endParaRPr lang="pt-PT" b="1" dirty="0">
                <a:solidFill>
                  <a:srgbClr val="0C1F3D"/>
                </a:solidFill>
              </a:endParaRPr>
            </a:p>
          </p:txBody>
        </p:sp>
        <p:sp>
          <p:nvSpPr>
            <p:cNvPr id="67" name="Pentagon 66"/>
            <p:cNvSpPr/>
            <p:nvPr/>
          </p:nvSpPr>
          <p:spPr>
            <a:xfrm>
              <a:off x="3419872" y="318749"/>
              <a:ext cx="2340000" cy="540000"/>
            </a:xfrm>
            <a:prstGeom prst="homePlat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PT" dirty="0">
                  <a:solidFill>
                    <a:schemeClr val="bg1">
                      <a:lumMod val="75000"/>
                    </a:schemeClr>
                  </a:solidFill>
                </a:rPr>
                <a:t>Mondego</a:t>
              </a:r>
            </a:p>
          </p:txBody>
        </p:sp>
        <p:sp>
          <p:nvSpPr>
            <p:cNvPr id="68" name="Pentagon 67"/>
            <p:cNvSpPr/>
            <p:nvPr/>
          </p:nvSpPr>
          <p:spPr>
            <a:xfrm>
              <a:off x="6336456" y="318749"/>
              <a:ext cx="2340000" cy="540000"/>
            </a:xfrm>
            <a:prstGeom prst="homePlat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PT" dirty="0" smtClean="0">
                  <a:solidFill>
                    <a:schemeClr val="bg1">
                      <a:lumMod val="75000"/>
                    </a:schemeClr>
                  </a:solidFill>
                </a:rPr>
                <a:t>Grupos de SE</a:t>
              </a:r>
              <a:endParaRPr lang="pt-PT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4712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107504" y="6198766"/>
            <a:ext cx="8948633" cy="641216"/>
            <a:chOff x="107504" y="6198766"/>
            <a:chExt cx="8948633" cy="641216"/>
          </a:xfrm>
        </p:grpSpPr>
        <p:sp>
          <p:nvSpPr>
            <p:cNvPr id="19" name="Rounded Rectangle 18"/>
            <p:cNvSpPr/>
            <p:nvPr/>
          </p:nvSpPr>
          <p:spPr>
            <a:xfrm>
              <a:off x="107504" y="6321345"/>
              <a:ext cx="8928992" cy="428602"/>
            </a:xfrm>
            <a:prstGeom prst="roundRect">
              <a:avLst>
                <a:gd name="adj" fmla="val 0"/>
              </a:avLst>
            </a:prstGeom>
            <a:solidFill>
              <a:srgbClr val="0C1F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49492" y="6198766"/>
              <a:ext cx="906645" cy="641216"/>
            </a:xfrm>
            <a:prstGeom prst="rect">
              <a:avLst/>
            </a:prstGeom>
          </p:spPr>
        </p:pic>
      </p:grpSp>
      <p:grpSp>
        <p:nvGrpSpPr>
          <p:cNvPr id="3" name="Group 2"/>
          <p:cNvGrpSpPr/>
          <p:nvPr/>
        </p:nvGrpSpPr>
        <p:grpSpPr>
          <a:xfrm>
            <a:off x="107504" y="988859"/>
            <a:ext cx="8948632" cy="5340293"/>
            <a:chOff x="107504" y="988859"/>
            <a:chExt cx="8948632" cy="5340293"/>
          </a:xfrm>
        </p:grpSpPr>
        <p:sp>
          <p:nvSpPr>
            <p:cNvPr id="30" name="Rectangle 29"/>
            <p:cNvSpPr/>
            <p:nvPr/>
          </p:nvSpPr>
          <p:spPr>
            <a:xfrm>
              <a:off x="6572783" y="1358192"/>
              <a:ext cx="2463711" cy="497096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107504" y="1358192"/>
              <a:ext cx="2448272" cy="4963153"/>
            </a:xfrm>
            <a:prstGeom prst="rect">
              <a:avLst/>
            </a:prstGeom>
            <a:solidFill>
              <a:srgbClr val="CCFF9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557362" y="2277611"/>
              <a:ext cx="24791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PT" sz="1600" dirty="0" smtClean="0">
                  <a:solidFill>
                    <a:srgbClr val="0C1F3D"/>
                  </a:solidFill>
                </a:rPr>
                <a:t>Alimentação</a:t>
              </a:r>
              <a:endParaRPr lang="pt-PT" sz="1600" dirty="0">
                <a:solidFill>
                  <a:srgbClr val="0C1F3D"/>
                </a:solidFill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07504" y="1344839"/>
              <a:ext cx="2448272" cy="8771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PT" b="1" dirty="0" smtClean="0">
                  <a:solidFill>
                    <a:srgbClr val="0C1F3D"/>
                  </a:solidFill>
                </a:rPr>
                <a:t>Ecossistemas e Biodiversidade</a:t>
              </a:r>
            </a:p>
            <a:p>
              <a:pPr algn="ctr"/>
              <a:r>
                <a:rPr lang="pt-PT" sz="1500" dirty="0" smtClean="0">
                  <a:solidFill>
                    <a:srgbClr val="0C1F3D"/>
                  </a:solidFill>
                </a:rPr>
                <a:t>(fornecedores de SE)</a:t>
              </a:r>
              <a:endParaRPr lang="pt-PT" sz="1500" dirty="0">
                <a:solidFill>
                  <a:srgbClr val="0C1F3D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333678" y="988859"/>
              <a:ext cx="24550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PT" b="1" dirty="0" smtClean="0">
                  <a:solidFill>
                    <a:srgbClr val="0C1F3D"/>
                  </a:solidFill>
                </a:rPr>
                <a:t>Serviços</a:t>
              </a:r>
              <a:endParaRPr lang="pt-PT" b="1" dirty="0">
                <a:solidFill>
                  <a:srgbClr val="0C1F3D"/>
                </a:solidFill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6565103" y="1340768"/>
              <a:ext cx="2491033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PT" b="1" dirty="0" smtClean="0">
                  <a:solidFill>
                    <a:srgbClr val="0C1F3D"/>
                  </a:solidFill>
                </a:rPr>
                <a:t>Bem estar-humano</a:t>
              </a:r>
            </a:p>
            <a:p>
              <a:pPr algn="ctr"/>
              <a:r>
                <a:rPr lang="pt-PT" sz="1500" dirty="0" smtClean="0">
                  <a:solidFill>
                    <a:srgbClr val="0C1F3D"/>
                  </a:solidFill>
                </a:rPr>
                <a:t>(benefícios)</a:t>
              </a:r>
              <a:endParaRPr lang="pt-PT" sz="1500" dirty="0">
                <a:solidFill>
                  <a:srgbClr val="0C1F3D"/>
                </a:solidFill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3211228" y="3625411"/>
              <a:ext cx="2728924" cy="73969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PT" dirty="0" smtClean="0">
                  <a:solidFill>
                    <a:srgbClr val="0C1F3D"/>
                  </a:solidFill>
                </a:rPr>
                <a:t>Reg: Manutenção </a:t>
              </a:r>
              <a:r>
                <a:rPr lang="pt-PT" dirty="0">
                  <a:solidFill>
                    <a:srgbClr val="0C1F3D"/>
                  </a:solidFill>
                </a:rPr>
                <a:t>da qualidade da água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07504" y="2658685"/>
              <a:ext cx="2448272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PT" sz="1600" dirty="0" smtClean="0">
                  <a:solidFill>
                    <a:srgbClr val="0C1F3D"/>
                  </a:solidFill>
                </a:rPr>
                <a:t>Produtividade secundária</a:t>
              </a:r>
            </a:p>
            <a:p>
              <a:pPr algn="ctr"/>
              <a:endParaRPr lang="pt-PT" sz="1600" dirty="0" smtClean="0">
                <a:solidFill>
                  <a:srgbClr val="0C1F3D"/>
                </a:solidFill>
              </a:endParaRPr>
            </a:p>
            <a:p>
              <a:pPr algn="ctr"/>
              <a:r>
                <a:rPr lang="pt-PT" sz="1600" dirty="0" smtClean="0">
                  <a:solidFill>
                    <a:srgbClr val="0C1F3D"/>
                  </a:solidFill>
                </a:rPr>
                <a:t>Cobertura de vegetação</a:t>
              </a:r>
            </a:p>
            <a:p>
              <a:pPr algn="ctr"/>
              <a:endParaRPr lang="pt-PT" sz="1600" dirty="0" smtClean="0">
                <a:solidFill>
                  <a:srgbClr val="0C1F3D"/>
                </a:solidFill>
              </a:endParaRPr>
            </a:p>
            <a:p>
              <a:pPr algn="ctr"/>
              <a:r>
                <a:rPr lang="pt-PT" sz="1600" dirty="0" smtClean="0">
                  <a:solidFill>
                    <a:srgbClr val="0C1F3D"/>
                  </a:solidFill>
                </a:rPr>
                <a:t>Biomassa das raízes</a:t>
              </a:r>
            </a:p>
            <a:p>
              <a:pPr algn="ctr"/>
              <a:endParaRPr lang="pt-PT" sz="1600" dirty="0" smtClean="0">
                <a:solidFill>
                  <a:srgbClr val="0C1F3D"/>
                </a:solidFill>
              </a:endParaRPr>
            </a:p>
            <a:p>
              <a:pPr algn="ctr"/>
              <a:r>
                <a:rPr lang="pt-PT" sz="1600" dirty="0" smtClean="0">
                  <a:solidFill>
                    <a:srgbClr val="0C1F3D"/>
                  </a:solidFill>
                </a:rPr>
                <a:t>Espécies filtradoras</a:t>
              </a:r>
            </a:p>
            <a:p>
              <a:pPr algn="ctr"/>
              <a:r>
                <a:rPr lang="pt-PT" sz="1600" dirty="0" smtClean="0">
                  <a:solidFill>
                    <a:srgbClr val="0C1F3D"/>
                  </a:solidFill>
                </a:rPr>
                <a:t>...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6572782" y="3688707"/>
              <a:ext cx="246371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PT" sz="1600" dirty="0" smtClean="0">
                  <a:solidFill>
                    <a:srgbClr val="0C1F3D"/>
                  </a:solidFill>
                </a:rPr>
                <a:t>Contribuição para a saúde humana</a:t>
              </a:r>
              <a:endParaRPr lang="pt-PT" sz="1600" dirty="0">
                <a:solidFill>
                  <a:srgbClr val="0C1F3D"/>
                </a:solidFill>
              </a:endParaRPr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3197041" y="1340768"/>
              <a:ext cx="2714737" cy="1873687"/>
              <a:chOff x="3643275" y="1340768"/>
              <a:chExt cx="2714737" cy="1873687"/>
            </a:xfrm>
          </p:grpSpPr>
          <p:sp>
            <p:nvSpPr>
              <p:cNvPr id="28" name="Rectangle 27"/>
              <p:cNvSpPr/>
              <p:nvPr/>
            </p:nvSpPr>
            <p:spPr>
              <a:xfrm>
                <a:off x="3643275" y="1340768"/>
                <a:ext cx="2714737" cy="1873687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 dirty="0">
                  <a:solidFill>
                    <a:srgbClr val="CCECFF"/>
                  </a:solidFill>
                </a:endParaRP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3643275" y="1340768"/>
                <a:ext cx="269318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pt-PT" dirty="0">
                    <a:solidFill>
                      <a:srgbClr val="0C1F3D"/>
                    </a:solidFill>
                  </a:rPr>
                  <a:t>Aprovisionamento de bens alimentares</a:t>
                </a:r>
              </a:p>
            </p:txBody>
          </p:sp>
        </p:grpSp>
        <p:grpSp>
          <p:nvGrpSpPr>
            <p:cNvPr id="5" name="Group 4"/>
            <p:cNvGrpSpPr/>
            <p:nvPr/>
          </p:nvGrpSpPr>
          <p:grpSpPr>
            <a:xfrm>
              <a:off x="3618305" y="1988840"/>
              <a:ext cx="2105823" cy="1161724"/>
              <a:chOff x="4064539" y="1988840"/>
              <a:chExt cx="2105823" cy="1161724"/>
            </a:xfrm>
          </p:grpSpPr>
          <p:sp>
            <p:nvSpPr>
              <p:cNvPr id="2" name="Rounded Rectangle 1"/>
              <p:cNvSpPr/>
              <p:nvPr/>
            </p:nvSpPr>
            <p:spPr>
              <a:xfrm>
                <a:off x="4586186" y="1988840"/>
                <a:ext cx="1584176" cy="357134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PT" sz="1600" dirty="0" smtClean="0">
                    <a:solidFill>
                      <a:srgbClr val="0C1F3D"/>
                    </a:solidFill>
                  </a:rPr>
                  <a:t>salicultura</a:t>
                </a:r>
                <a:endParaRPr lang="pt-PT" sz="1600" dirty="0">
                  <a:solidFill>
                    <a:srgbClr val="0C1F3D"/>
                  </a:solidFill>
                </a:endParaRPr>
              </a:p>
            </p:txBody>
          </p:sp>
          <p:sp>
            <p:nvSpPr>
              <p:cNvPr id="21" name="Rounded Rectangle 20"/>
              <p:cNvSpPr/>
              <p:nvPr/>
            </p:nvSpPr>
            <p:spPr>
              <a:xfrm>
                <a:off x="4586186" y="2420888"/>
                <a:ext cx="1584176" cy="324036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PT" sz="1600" dirty="0" smtClean="0">
                    <a:solidFill>
                      <a:srgbClr val="0C1F3D"/>
                    </a:solidFill>
                  </a:rPr>
                  <a:t>aquacultura</a:t>
                </a:r>
                <a:endParaRPr lang="pt-PT" sz="1600" dirty="0">
                  <a:solidFill>
                    <a:srgbClr val="0C1F3D"/>
                  </a:solidFill>
                </a:endParaRPr>
              </a:p>
            </p:txBody>
          </p:sp>
          <p:sp>
            <p:nvSpPr>
              <p:cNvPr id="31" name="Rounded Rectangle 30"/>
              <p:cNvSpPr/>
              <p:nvPr/>
            </p:nvSpPr>
            <p:spPr>
              <a:xfrm>
                <a:off x="4064539" y="2826528"/>
                <a:ext cx="953695" cy="324036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PT" sz="1600" dirty="0" smtClean="0">
                    <a:solidFill>
                      <a:srgbClr val="0C1F3D"/>
                    </a:solidFill>
                  </a:rPr>
                  <a:t>pesca</a:t>
                </a:r>
                <a:endParaRPr lang="pt-PT" sz="1600" dirty="0">
                  <a:solidFill>
                    <a:srgbClr val="0C1F3D"/>
                  </a:solidFill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3197041" y="4720788"/>
              <a:ext cx="2743111" cy="1515653"/>
              <a:chOff x="3643275" y="4720788"/>
              <a:chExt cx="2743111" cy="1515653"/>
            </a:xfrm>
          </p:grpSpPr>
          <p:sp>
            <p:nvSpPr>
              <p:cNvPr id="36" name="Rectangle 35"/>
              <p:cNvSpPr/>
              <p:nvPr/>
            </p:nvSpPr>
            <p:spPr>
              <a:xfrm>
                <a:off x="3657462" y="4720788"/>
                <a:ext cx="2714737" cy="151565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 dirty="0">
                  <a:solidFill>
                    <a:srgbClr val="CCECFF"/>
                  </a:solidFill>
                </a:endParaRP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3643275" y="4720788"/>
                <a:ext cx="2743111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pt-PT" dirty="0">
                    <a:solidFill>
                      <a:srgbClr val="0C1F3D"/>
                    </a:solidFill>
                  </a:rPr>
                  <a:t>Culturais:</a:t>
                </a:r>
              </a:p>
              <a:p>
                <a:pPr algn="ctr"/>
                <a:r>
                  <a:rPr lang="pt-PT" dirty="0">
                    <a:solidFill>
                      <a:srgbClr val="0C1F3D"/>
                    </a:solidFill>
                  </a:rPr>
                  <a:t>Património</a:t>
                </a:r>
              </a:p>
              <a:p>
                <a:pPr algn="ctr"/>
                <a:r>
                  <a:rPr lang="pt-PT" dirty="0">
                    <a:solidFill>
                      <a:srgbClr val="0C1F3D"/>
                    </a:solidFill>
                  </a:rPr>
                  <a:t>Existência / Legado</a:t>
                </a:r>
              </a:p>
            </p:txBody>
          </p:sp>
        </p:grpSp>
        <p:sp>
          <p:nvSpPr>
            <p:cNvPr id="23" name="Rounded Rectangle 22"/>
            <p:cNvSpPr/>
            <p:nvPr/>
          </p:nvSpPr>
          <p:spPr>
            <a:xfrm>
              <a:off x="3765726" y="5743140"/>
              <a:ext cx="1584314" cy="32865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PT" sz="1600" dirty="0">
                  <a:solidFill>
                    <a:srgbClr val="0C1F3D"/>
                  </a:solidFill>
                </a:rPr>
                <a:t>t</a:t>
              </a:r>
              <a:r>
                <a:rPr lang="pt-PT" sz="1600" dirty="0" smtClean="0">
                  <a:solidFill>
                    <a:srgbClr val="0C1F3D"/>
                  </a:solidFill>
                </a:rPr>
                <a:t>urismo</a:t>
              </a:r>
              <a:endParaRPr lang="pt-PT" sz="1600" dirty="0">
                <a:solidFill>
                  <a:srgbClr val="0C1F3D"/>
                </a:solidFill>
              </a:endParaRPr>
            </a:p>
          </p:txBody>
        </p:sp>
        <p:cxnSp>
          <p:nvCxnSpPr>
            <p:cNvPr id="12" name="Straight Arrow Connector 11"/>
            <p:cNvCxnSpPr/>
            <p:nvPr/>
          </p:nvCxnSpPr>
          <p:spPr>
            <a:xfrm>
              <a:off x="5076056" y="3201135"/>
              <a:ext cx="0" cy="412751"/>
            </a:xfrm>
            <a:prstGeom prst="straightConnector1">
              <a:avLst/>
            </a:prstGeom>
            <a:ln w="38100">
              <a:solidFill>
                <a:srgbClr val="3681A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/>
            <p:cNvCxnSpPr/>
            <p:nvPr/>
          </p:nvCxnSpPr>
          <p:spPr>
            <a:xfrm>
              <a:off x="5076056" y="4365104"/>
              <a:ext cx="0" cy="355684"/>
            </a:xfrm>
            <a:prstGeom prst="straightConnector1">
              <a:avLst/>
            </a:prstGeom>
            <a:ln w="38100">
              <a:solidFill>
                <a:srgbClr val="3681A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/>
            <p:cNvCxnSpPr/>
            <p:nvPr/>
          </p:nvCxnSpPr>
          <p:spPr>
            <a:xfrm flipV="1">
              <a:off x="5292080" y="3214455"/>
              <a:ext cx="0" cy="387907"/>
            </a:xfrm>
            <a:prstGeom prst="straightConnector1">
              <a:avLst/>
            </a:prstGeom>
            <a:ln w="38100">
              <a:solidFill>
                <a:srgbClr val="3681A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Arrow Connector 42"/>
            <p:cNvCxnSpPr/>
            <p:nvPr/>
          </p:nvCxnSpPr>
          <p:spPr>
            <a:xfrm flipV="1">
              <a:off x="5292080" y="4365104"/>
              <a:ext cx="0" cy="332634"/>
            </a:xfrm>
            <a:prstGeom prst="straightConnector1">
              <a:avLst/>
            </a:prstGeom>
            <a:ln w="38100">
              <a:solidFill>
                <a:srgbClr val="3681A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Arrow Connector 45"/>
            <p:cNvCxnSpPr/>
            <p:nvPr/>
          </p:nvCxnSpPr>
          <p:spPr>
            <a:xfrm flipH="1">
              <a:off x="2555776" y="3933056"/>
              <a:ext cx="655452" cy="0"/>
            </a:xfrm>
            <a:prstGeom prst="straightConnector1">
              <a:avLst/>
            </a:prstGeom>
            <a:ln w="38100">
              <a:solidFill>
                <a:srgbClr val="3681A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Arrow Connector 48"/>
            <p:cNvCxnSpPr/>
            <p:nvPr/>
          </p:nvCxnSpPr>
          <p:spPr>
            <a:xfrm flipH="1" flipV="1">
              <a:off x="2555775" y="5412976"/>
              <a:ext cx="641266" cy="1"/>
            </a:xfrm>
            <a:prstGeom prst="straightConnector1">
              <a:avLst/>
            </a:prstGeom>
            <a:ln w="38100">
              <a:solidFill>
                <a:srgbClr val="3681A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Arrow Connector 74"/>
            <p:cNvCxnSpPr/>
            <p:nvPr/>
          </p:nvCxnSpPr>
          <p:spPr>
            <a:xfrm flipH="1" flipV="1">
              <a:off x="2555776" y="2490146"/>
              <a:ext cx="641265" cy="2750"/>
            </a:xfrm>
            <a:prstGeom prst="straightConnector1">
              <a:avLst/>
            </a:prstGeom>
            <a:ln w="38100">
              <a:solidFill>
                <a:srgbClr val="3681A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Arrow Connector 79"/>
            <p:cNvCxnSpPr/>
            <p:nvPr/>
          </p:nvCxnSpPr>
          <p:spPr>
            <a:xfrm>
              <a:off x="2555776" y="3068960"/>
              <a:ext cx="1062530" cy="0"/>
            </a:xfrm>
            <a:prstGeom prst="straightConnector1">
              <a:avLst/>
            </a:prstGeom>
            <a:ln w="38100">
              <a:solidFill>
                <a:srgbClr val="3681A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Elbow Connector 90"/>
            <p:cNvCxnSpPr>
              <a:stCxn id="2" idx="3"/>
              <a:endCxn id="36" idx="3"/>
            </p:cNvCxnSpPr>
            <p:nvPr/>
          </p:nvCxnSpPr>
          <p:spPr>
            <a:xfrm>
              <a:off x="5724128" y="2167407"/>
              <a:ext cx="201837" cy="3311208"/>
            </a:xfrm>
            <a:prstGeom prst="bentConnector3">
              <a:avLst>
                <a:gd name="adj1" fmla="val 213260"/>
              </a:avLst>
            </a:prstGeom>
            <a:ln w="28575">
              <a:solidFill>
                <a:srgbClr val="3681A6"/>
              </a:solidFill>
              <a:prstDash val="sysDot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Arrow Connector 98"/>
            <p:cNvCxnSpPr/>
            <p:nvPr/>
          </p:nvCxnSpPr>
          <p:spPr>
            <a:xfrm>
              <a:off x="2562869" y="5589240"/>
              <a:ext cx="641266" cy="0"/>
            </a:xfrm>
            <a:prstGeom prst="straightConnector1">
              <a:avLst/>
            </a:prstGeom>
            <a:ln w="38100">
              <a:solidFill>
                <a:srgbClr val="3681A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Elbow Connector 3"/>
            <p:cNvCxnSpPr>
              <a:stCxn id="2" idx="1"/>
              <a:endCxn id="21" idx="1"/>
            </p:cNvCxnSpPr>
            <p:nvPr/>
          </p:nvCxnSpPr>
          <p:spPr>
            <a:xfrm rot="10800000" flipV="1">
              <a:off x="4139952" y="2167406"/>
              <a:ext cx="12700" cy="415499"/>
            </a:xfrm>
            <a:prstGeom prst="bentConnector3">
              <a:avLst>
                <a:gd name="adj1" fmla="val 3910346"/>
              </a:avLst>
            </a:prstGeom>
            <a:ln w="28575">
              <a:solidFill>
                <a:srgbClr val="3681A6"/>
              </a:solidFill>
              <a:prstDash val="sysDot"/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Arrow Connector 54"/>
            <p:cNvCxnSpPr/>
            <p:nvPr/>
          </p:nvCxnSpPr>
          <p:spPr>
            <a:xfrm>
              <a:off x="2569962" y="4149080"/>
              <a:ext cx="641266" cy="0"/>
            </a:xfrm>
            <a:prstGeom prst="straightConnector1">
              <a:avLst/>
            </a:prstGeom>
            <a:ln w="38100">
              <a:solidFill>
                <a:srgbClr val="3681A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Group 61"/>
          <p:cNvGrpSpPr/>
          <p:nvPr/>
        </p:nvGrpSpPr>
        <p:grpSpPr>
          <a:xfrm>
            <a:off x="107505" y="188640"/>
            <a:ext cx="8928990" cy="800219"/>
            <a:chOff x="107505" y="188640"/>
            <a:chExt cx="8928990" cy="800219"/>
          </a:xfrm>
        </p:grpSpPr>
        <p:sp>
          <p:nvSpPr>
            <p:cNvPr id="63" name="Rectangle 62"/>
            <p:cNvSpPr/>
            <p:nvPr/>
          </p:nvSpPr>
          <p:spPr>
            <a:xfrm>
              <a:off x="107505" y="188640"/>
              <a:ext cx="8928990" cy="800219"/>
            </a:xfrm>
            <a:prstGeom prst="rect">
              <a:avLst/>
            </a:prstGeom>
            <a:solidFill>
              <a:srgbClr val="3681A6">
                <a:alpha val="80000"/>
              </a:srgbClr>
            </a:solidFill>
          </p:spPr>
          <p:txBody>
            <a:bodyPr wrap="square">
              <a:spAutoFit/>
            </a:bodyPr>
            <a:lstStyle/>
            <a:p>
              <a:pPr algn="ctr">
                <a:spcAft>
                  <a:spcPts val="1200"/>
                </a:spcAft>
              </a:pPr>
              <a:endParaRPr lang="pt-PT" dirty="0" smtClean="0">
                <a:solidFill>
                  <a:schemeClr val="bg1"/>
                </a:solidFill>
              </a:endParaRPr>
            </a:p>
            <a:p>
              <a:pPr algn="ctr">
                <a:spcAft>
                  <a:spcPts val="1200"/>
                </a:spcAft>
              </a:pPr>
              <a:endParaRPr lang="pt-PT" dirty="0">
                <a:solidFill>
                  <a:schemeClr val="bg1"/>
                </a:solidFill>
              </a:endParaRPr>
            </a:p>
          </p:txBody>
        </p:sp>
        <p:sp>
          <p:nvSpPr>
            <p:cNvPr id="64" name="Pentagon 63"/>
            <p:cNvSpPr/>
            <p:nvPr/>
          </p:nvSpPr>
          <p:spPr>
            <a:xfrm>
              <a:off x="461120" y="318749"/>
              <a:ext cx="2340000" cy="540000"/>
            </a:xfrm>
            <a:prstGeom prst="homePlat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PT" b="1" dirty="0" smtClean="0">
                  <a:solidFill>
                    <a:srgbClr val="0C1F3D"/>
                  </a:solidFill>
                </a:rPr>
                <a:t>Serviços </a:t>
              </a:r>
              <a:r>
                <a:rPr lang="pt-PT" b="1" dirty="0">
                  <a:solidFill>
                    <a:srgbClr val="0C1F3D"/>
                  </a:solidFill>
                </a:rPr>
                <a:t>Ecossistema</a:t>
              </a:r>
            </a:p>
          </p:txBody>
        </p:sp>
        <p:sp>
          <p:nvSpPr>
            <p:cNvPr id="65" name="Pentagon 64"/>
            <p:cNvSpPr/>
            <p:nvPr/>
          </p:nvSpPr>
          <p:spPr>
            <a:xfrm>
              <a:off x="3419872" y="318749"/>
              <a:ext cx="2340000" cy="540000"/>
            </a:xfrm>
            <a:prstGeom prst="homePlat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PT" dirty="0">
                  <a:solidFill>
                    <a:schemeClr val="bg1">
                      <a:lumMod val="75000"/>
                    </a:schemeClr>
                  </a:solidFill>
                </a:rPr>
                <a:t>Mondego</a:t>
              </a:r>
            </a:p>
          </p:txBody>
        </p:sp>
        <p:sp>
          <p:nvSpPr>
            <p:cNvPr id="66" name="Pentagon 65"/>
            <p:cNvSpPr/>
            <p:nvPr/>
          </p:nvSpPr>
          <p:spPr>
            <a:xfrm>
              <a:off x="6336456" y="318749"/>
              <a:ext cx="2340000" cy="540000"/>
            </a:xfrm>
            <a:prstGeom prst="homePlat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PT" dirty="0" smtClean="0">
                  <a:solidFill>
                    <a:schemeClr val="bg1">
                      <a:lumMod val="75000"/>
                    </a:schemeClr>
                  </a:solidFill>
                </a:rPr>
                <a:t>Grupos de SE</a:t>
              </a:r>
              <a:endParaRPr lang="pt-PT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6572785" y="5373216"/>
            <a:ext cx="24637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600" dirty="0" smtClean="0">
                <a:solidFill>
                  <a:srgbClr val="0C1F3D"/>
                </a:solidFill>
              </a:rPr>
              <a:t>Locais de recreação e lazer</a:t>
            </a:r>
          </a:p>
        </p:txBody>
      </p:sp>
    </p:spTree>
    <p:extLst>
      <p:ext uri="{BB962C8B-B14F-4D97-AF65-F5344CB8AC3E}">
        <p14:creationId xmlns:p14="http://schemas.microsoft.com/office/powerpoint/2010/main" val="3862869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107505" y="188640"/>
            <a:ext cx="8928990" cy="800219"/>
            <a:chOff x="107505" y="188640"/>
            <a:chExt cx="8928990" cy="800219"/>
          </a:xfrm>
        </p:grpSpPr>
        <p:sp>
          <p:nvSpPr>
            <p:cNvPr id="13" name="Rectangle 12"/>
            <p:cNvSpPr/>
            <p:nvPr/>
          </p:nvSpPr>
          <p:spPr>
            <a:xfrm>
              <a:off x="107505" y="188640"/>
              <a:ext cx="8928990" cy="800219"/>
            </a:xfrm>
            <a:prstGeom prst="rect">
              <a:avLst/>
            </a:prstGeom>
            <a:solidFill>
              <a:srgbClr val="3681A6">
                <a:alpha val="80000"/>
              </a:srgbClr>
            </a:solidFill>
          </p:spPr>
          <p:txBody>
            <a:bodyPr wrap="square">
              <a:spAutoFit/>
            </a:bodyPr>
            <a:lstStyle/>
            <a:p>
              <a:pPr algn="ctr">
                <a:spcAft>
                  <a:spcPts val="1200"/>
                </a:spcAft>
              </a:pPr>
              <a:endParaRPr lang="pt-PT" dirty="0" smtClean="0">
                <a:solidFill>
                  <a:schemeClr val="bg1"/>
                </a:solidFill>
              </a:endParaRPr>
            </a:p>
            <a:p>
              <a:pPr algn="ctr">
                <a:spcAft>
                  <a:spcPts val="1200"/>
                </a:spcAft>
              </a:pPr>
              <a:endParaRPr lang="pt-PT" dirty="0">
                <a:solidFill>
                  <a:schemeClr val="bg1"/>
                </a:solidFill>
              </a:endParaRPr>
            </a:p>
          </p:txBody>
        </p:sp>
        <p:sp>
          <p:nvSpPr>
            <p:cNvPr id="8" name="Pentagon 7"/>
            <p:cNvSpPr/>
            <p:nvPr/>
          </p:nvSpPr>
          <p:spPr>
            <a:xfrm>
              <a:off x="461120" y="318749"/>
              <a:ext cx="2340000" cy="540000"/>
            </a:xfrm>
            <a:prstGeom prst="homePlat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PT" dirty="0">
                  <a:solidFill>
                    <a:schemeClr val="bg1">
                      <a:lumMod val="75000"/>
                    </a:schemeClr>
                  </a:solidFill>
                </a:rPr>
                <a:t>Serviços Ecossistema</a:t>
              </a:r>
            </a:p>
          </p:txBody>
        </p:sp>
        <p:sp>
          <p:nvSpPr>
            <p:cNvPr id="15" name="Pentagon 14"/>
            <p:cNvSpPr/>
            <p:nvPr/>
          </p:nvSpPr>
          <p:spPr>
            <a:xfrm>
              <a:off x="3419872" y="318749"/>
              <a:ext cx="2340000" cy="540000"/>
            </a:xfrm>
            <a:prstGeom prst="homePlat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PT" b="1" dirty="0" smtClean="0">
                  <a:solidFill>
                    <a:srgbClr val="0C1F3D"/>
                  </a:solidFill>
                </a:rPr>
                <a:t>Mondego</a:t>
              </a:r>
              <a:endParaRPr lang="pt-PT" b="1" dirty="0">
                <a:solidFill>
                  <a:srgbClr val="0C1F3D"/>
                </a:solidFill>
              </a:endParaRPr>
            </a:p>
          </p:txBody>
        </p:sp>
        <p:sp>
          <p:nvSpPr>
            <p:cNvPr id="16" name="Pentagon 15"/>
            <p:cNvSpPr/>
            <p:nvPr/>
          </p:nvSpPr>
          <p:spPr>
            <a:xfrm>
              <a:off x="6336456" y="318749"/>
              <a:ext cx="2340000" cy="540000"/>
            </a:xfrm>
            <a:prstGeom prst="homePlat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PT" dirty="0" smtClean="0">
                  <a:solidFill>
                    <a:schemeClr val="bg1">
                      <a:lumMod val="75000"/>
                    </a:schemeClr>
                  </a:solidFill>
                </a:rPr>
                <a:t>Grupos de SE</a:t>
              </a:r>
              <a:endParaRPr lang="pt-PT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07504" y="6198766"/>
            <a:ext cx="8948633" cy="641216"/>
            <a:chOff x="107504" y="6198766"/>
            <a:chExt cx="8948633" cy="641216"/>
          </a:xfrm>
        </p:grpSpPr>
        <p:sp>
          <p:nvSpPr>
            <p:cNvPr id="19" name="Rounded Rectangle 18"/>
            <p:cNvSpPr/>
            <p:nvPr/>
          </p:nvSpPr>
          <p:spPr>
            <a:xfrm>
              <a:off x="107504" y="6321345"/>
              <a:ext cx="8928992" cy="428602"/>
            </a:xfrm>
            <a:prstGeom prst="roundRect">
              <a:avLst>
                <a:gd name="adj" fmla="val 0"/>
              </a:avLst>
            </a:prstGeom>
            <a:solidFill>
              <a:srgbClr val="0C1F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49492" y="6198766"/>
              <a:ext cx="906645" cy="641216"/>
            </a:xfrm>
            <a:prstGeom prst="rect">
              <a:avLst/>
            </a:prstGeom>
          </p:spPr>
        </p:pic>
      </p:grpSp>
      <p:sp>
        <p:nvSpPr>
          <p:cNvPr id="12" name="Rectangle 11"/>
          <p:cNvSpPr/>
          <p:nvPr/>
        </p:nvSpPr>
        <p:spPr>
          <a:xfrm>
            <a:off x="107505" y="1196752"/>
            <a:ext cx="89289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600"/>
              </a:spcAft>
            </a:pPr>
            <a:r>
              <a:rPr lang="pt-PT" sz="2800" b="1" dirty="0" smtClean="0">
                <a:solidFill>
                  <a:srgbClr val="0C1F3D"/>
                </a:solidFill>
              </a:rPr>
              <a:t>Impactes no Estuário do Mondego</a:t>
            </a:r>
            <a:endParaRPr lang="pt-PT" sz="2200" b="1" dirty="0">
              <a:solidFill>
                <a:srgbClr val="0C1F3D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3599160" y="1844824"/>
            <a:ext cx="5421054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t-PT" sz="2000" b="1" dirty="0" smtClean="0">
                <a:solidFill>
                  <a:srgbClr val="0C1F3D"/>
                </a:solidFill>
              </a:rPr>
              <a:t>Produção primária </a:t>
            </a:r>
            <a:r>
              <a:rPr lang="pt-PT" sz="1600" dirty="0" smtClean="0">
                <a:solidFill>
                  <a:srgbClr val="0C1F3D"/>
                </a:solidFill>
              </a:rPr>
              <a:t>(macroalgas verdes)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PT" sz="2000" dirty="0" smtClean="0">
                <a:solidFill>
                  <a:srgbClr val="0C1F3D"/>
                </a:solidFill>
              </a:rPr>
              <a:t>Advecção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PT" sz="2000" dirty="0" smtClean="0">
                <a:solidFill>
                  <a:srgbClr val="0C1F3D"/>
                </a:solidFill>
              </a:rPr>
              <a:t>Dessecação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PT" sz="2000" dirty="0" smtClean="0">
                <a:solidFill>
                  <a:srgbClr val="0C1F3D"/>
                </a:solidFill>
              </a:rPr>
              <a:t>sNMM e redução da intensidade da luz (81% área) </a:t>
            </a:r>
          </a:p>
        </p:txBody>
      </p:sp>
      <p:sp>
        <p:nvSpPr>
          <p:cNvPr id="3" name="Down Arrow 2"/>
          <p:cNvSpPr/>
          <p:nvPr/>
        </p:nvSpPr>
        <p:spPr>
          <a:xfrm>
            <a:off x="2909392" y="1988840"/>
            <a:ext cx="438472" cy="400110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7" name="Rectangle 16"/>
          <p:cNvSpPr/>
          <p:nvPr/>
        </p:nvSpPr>
        <p:spPr>
          <a:xfrm>
            <a:off x="3635896" y="3789040"/>
            <a:ext cx="5508104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t-PT" sz="2000" b="1" dirty="0" smtClean="0">
                <a:solidFill>
                  <a:srgbClr val="0C1F3D"/>
                </a:solidFill>
              </a:rPr>
              <a:t>Macroinvertebrados</a:t>
            </a:r>
            <a:r>
              <a:rPr lang="pt-PT" sz="2000" dirty="0" smtClean="0">
                <a:solidFill>
                  <a:srgbClr val="0C1F3D"/>
                </a:solidFill>
              </a:rPr>
              <a:t> </a:t>
            </a:r>
            <a:r>
              <a:rPr lang="pt-PT" sz="1600" dirty="0" smtClean="0">
                <a:solidFill>
                  <a:srgbClr val="0C1F3D"/>
                </a:solidFill>
              </a:rPr>
              <a:t>(</a:t>
            </a:r>
            <a:r>
              <a:rPr lang="pt-PT" sz="1600" i="1" dirty="0" smtClean="0">
                <a:solidFill>
                  <a:srgbClr val="0C1F3D"/>
                </a:solidFill>
              </a:rPr>
              <a:t>Echinogammarus marinus</a:t>
            </a:r>
            <a:r>
              <a:rPr lang="pt-PT" sz="1600" dirty="0" smtClean="0">
                <a:solidFill>
                  <a:srgbClr val="0C1F3D"/>
                </a:solidFill>
              </a:rPr>
              <a:t>)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PT" sz="2000" dirty="0" smtClean="0">
                <a:solidFill>
                  <a:srgbClr val="0C1F3D"/>
                </a:solidFill>
              </a:rPr>
              <a:t>Deslocação 5ºN </a:t>
            </a:r>
          </a:p>
        </p:txBody>
      </p:sp>
      <p:sp>
        <p:nvSpPr>
          <p:cNvPr id="4" name="Curved Up Arrow 3"/>
          <p:cNvSpPr/>
          <p:nvPr/>
        </p:nvSpPr>
        <p:spPr>
          <a:xfrm>
            <a:off x="2837384" y="3933056"/>
            <a:ext cx="582488" cy="268467"/>
          </a:xfrm>
          <a:prstGeom prst="curvedUp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635896" y="4683040"/>
            <a:ext cx="5508104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t-PT" sz="2000" b="1" dirty="0" smtClean="0">
                <a:solidFill>
                  <a:srgbClr val="0C1F3D"/>
                </a:solidFill>
              </a:rPr>
              <a:t>Macroinvertebrados</a:t>
            </a:r>
            <a:r>
              <a:rPr lang="pt-PT" sz="2000" dirty="0" smtClean="0">
                <a:solidFill>
                  <a:srgbClr val="0C1F3D"/>
                </a:solidFill>
              </a:rPr>
              <a:t> </a:t>
            </a:r>
            <a:r>
              <a:rPr lang="pt-PT" sz="1600" dirty="0" smtClean="0">
                <a:solidFill>
                  <a:srgbClr val="0C1F3D"/>
                </a:solidFill>
              </a:rPr>
              <a:t>(</a:t>
            </a:r>
            <a:r>
              <a:rPr lang="pt-PT" sz="1600" i="1" dirty="0" smtClean="0">
                <a:solidFill>
                  <a:srgbClr val="0C1F3D"/>
                </a:solidFill>
              </a:rPr>
              <a:t>bivalves</a:t>
            </a:r>
            <a:r>
              <a:rPr lang="pt-PT" sz="1600" dirty="0" smtClean="0">
                <a:solidFill>
                  <a:srgbClr val="0C1F3D"/>
                </a:solidFill>
              </a:rPr>
              <a:t>)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PT" sz="2000" dirty="0" smtClean="0">
                <a:solidFill>
                  <a:srgbClr val="0C1F3D"/>
                </a:solidFill>
              </a:rPr>
              <a:t>Capacidade reprodutiva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PT" sz="2000" dirty="0" smtClean="0">
                <a:solidFill>
                  <a:srgbClr val="0C1F3D"/>
                </a:solidFill>
              </a:rPr>
              <a:t>Taxas de crescimento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PT" sz="2000" dirty="0" smtClean="0">
                <a:solidFill>
                  <a:srgbClr val="0C1F3D"/>
                </a:solidFill>
              </a:rPr>
              <a:t>Resistência a doenças</a:t>
            </a:r>
          </a:p>
        </p:txBody>
      </p:sp>
      <p:sp>
        <p:nvSpPr>
          <p:cNvPr id="25" name="Down Arrow 24"/>
          <p:cNvSpPr/>
          <p:nvPr/>
        </p:nvSpPr>
        <p:spPr>
          <a:xfrm>
            <a:off x="2909392" y="4827056"/>
            <a:ext cx="438472" cy="400110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grpSp>
        <p:nvGrpSpPr>
          <p:cNvPr id="2" name="Group 1"/>
          <p:cNvGrpSpPr/>
          <p:nvPr/>
        </p:nvGrpSpPr>
        <p:grpSpPr>
          <a:xfrm>
            <a:off x="107504" y="1344839"/>
            <a:ext cx="2448272" cy="4976506"/>
            <a:chOff x="107504" y="1344839"/>
            <a:chExt cx="2448272" cy="4976506"/>
          </a:xfrm>
        </p:grpSpPr>
        <p:sp>
          <p:nvSpPr>
            <p:cNvPr id="23" name="Rectangle 22"/>
            <p:cNvSpPr/>
            <p:nvPr/>
          </p:nvSpPr>
          <p:spPr>
            <a:xfrm>
              <a:off x="107504" y="1358192"/>
              <a:ext cx="2448272" cy="4963153"/>
            </a:xfrm>
            <a:prstGeom prst="rect">
              <a:avLst/>
            </a:prstGeom>
            <a:solidFill>
              <a:srgbClr val="CCFF9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07504" y="1344839"/>
              <a:ext cx="2448272" cy="8771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PT" b="1" dirty="0" smtClean="0">
                  <a:solidFill>
                    <a:srgbClr val="0C1F3D"/>
                  </a:solidFill>
                </a:rPr>
                <a:t>Ecossistemas e Biodiversidade</a:t>
              </a:r>
            </a:p>
            <a:p>
              <a:pPr algn="ctr"/>
              <a:r>
                <a:rPr lang="pt-PT" sz="1500" dirty="0" smtClean="0">
                  <a:solidFill>
                    <a:srgbClr val="0C1F3D"/>
                  </a:solidFill>
                </a:rPr>
                <a:t>(fornecedores de SE)</a:t>
              </a:r>
              <a:endParaRPr lang="pt-PT" sz="1500" dirty="0">
                <a:solidFill>
                  <a:srgbClr val="0C1F3D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07504" y="2658685"/>
              <a:ext cx="2448272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PT" sz="1600" dirty="0" smtClean="0">
                  <a:solidFill>
                    <a:srgbClr val="0C1F3D"/>
                  </a:solidFill>
                </a:rPr>
                <a:t>Produtividade secundária</a:t>
              </a:r>
            </a:p>
            <a:p>
              <a:pPr algn="ctr"/>
              <a:endParaRPr lang="pt-PT" sz="1600" dirty="0" smtClean="0">
                <a:solidFill>
                  <a:srgbClr val="0C1F3D"/>
                </a:solidFill>
              </a:endParaRPr>
            </a:p>
            <a:p>
              <a:pPr algn="ctr"/>
              <a:r>
                <a:rPr lang="pt-PT" sz="1600" dirty="0" smtClean="0">
                  <a:solidFill>
                    <a:srgbClr val="0C1F3D"/>
                  </a:solidFill>
                </a:rPr>
                <a:t>Cobertura de vegetação</a:t>
              </a:r>
            </a:p>
            <a:p>
              <a:pPr algn="ctr"/>
              <a:endParaRPr lang="pt-PT" sz="1600" dirty="0" smtClean="0">
                <a:solidFill>
                  <a:srgbClr val="0C1F3D"/>
                </a:solidFill>
              </a:endParaRPr>
            </a:p>
            <a:p>
              <a:pPr algn="ctr"/>
              <a:r>
                <a:rPr lang="pt-PT" sz="1600" dirty="0" smtClean="0">
                  <a:solidFill>
                    <a:srgbClr val="0C1F3D"/>
                  </a:solidFill>
                </a:rPr>
                <a:t>Biomassa das raízes</a:t>
              </a:r>
            </a:p>
            <a:p>
              <a:pPr algn="ctr"/>
              <a:endParaRPr lang="pt-PT" sz="1600" dirty="0" smtClean="0">
                <a:solidFill>
                  <a:srgbClr val="0C1F3D"/>
                </a:solidFill>
              </a:endParaRPr>
            </a:p>
            <a:p>
              <a:pPr algn="ctr"/>
              <a:r>
                <a:rPr lang="pt-PT" sz="1600" dirty="0" smtClean="0">
                  <a:solidFill>
                    <a:srgbClr val="0C1F3D"/>
                  </a:solidFill>
                </a:rPr>
                <a:t>Espécies filtradoras</a:t>
              </a:r>
            </a:p>
            <a:p>
              <a:pPr algn="ctr"/>
              <a:r>
                <a:rPr lang="pt-PT" sz="1600" dirty="0" smtClean="0">
                  <a:solidFill>
                    <a:srgbClr val="0C1F3D"/>
                  </a:solidFill>
                </a:rPr>
                <a:t>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33577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othecary">
  <a:themeElements>
    <a:clrScheme name="Apothecary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Apothecary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pothecary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1450</TotalTime>
  <Words>1211</Words>
  <Application>Microsoft Office PowerPoint</Application>
  <PresentationFormat>On-screen Show (4:3)</PresentationFormat>
  <Paragraphs>265</Paragraphs>
  <Slides>19</Slides>
  <Notes>19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Apothecary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IMAR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</dc:creator>
  <cp:lastModifiedBy>ZARA</cp:lastModifiedBy>
  <cp:revision>184</cp:revision>
  <cp:lastPrinted>2017-07-02T17:31:33Z</cp:lastPrinted>
  <dcterms:created xsi:type="dcterms:W3CDTF">2016-03-30T12:57:42Z</dcterms:created>
  <dcterms:modified xsi:type="dcterms:W3CDTF">2017-07-02T17:32:44Z</dcterms:modified>
</cp:coreProperties>
</file>